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8" r:id="rId2"/>
    <p:sldId id="258" r:id="rId3"/>
    <p:sldId id="259" r:id="rId4"/>
    <p:sldId id="260" r:id="rId5"/>
    <p:sldId id="261" r:id="rId6"/>
    <p:sldId id="285" r:id="rId7"/>
    <p:sldId id="469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F28"/>
    <a:srgbClr val="222A35"/>
    <a:srgbClr val="805430"/>
    <a:srgbClr val="212F3C"/>
    <a:srgbClr val="010203"/>
    <a:srgbClr val="1B222B"/>
    <a:srgbClr val="000000"/>
    <a:srgbClr val="0C1116"/>
    <a:srgbClr val="2C3F50"/>
    <a:srgbClr val="17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05/11/2015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05/11/2015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6" y="-1222062"/>
            <a:ext cx="13103702" cy="96139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27378" y="3755981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De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benodigde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stof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die je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nodig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hebt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voor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je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examen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HAVO 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83016" y="2222143"/>
            <a:ext cx="46816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spc="-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iskunde</a:t>
            </a:r>
            <a:endParaRPr lang="nl-NL" sz="8800" b="1" spc="-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8029" y="2048188"/>
            <a:ext cx="12249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spc="-700" dirty="0" smtClean="0"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nl-NL" sz="10500" b="1" spc="-700" dirty="0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17496" y="1490873"/>
            <a:ext cx="32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hoofdstukken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&amp;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Onderwerpen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1994" y="754144"/>
            <a:ext cx="6330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+mj-lt"/>
              </a:rPr>
              <a:t>Wat</a:t>
            </a:r>
            <a:r>
              <a:rPr lang="en-US" sz="4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+mj-lt"/>
              </a:rPr>
              <a:t>ga</a:t>
            </a:r>
            <a:r>
              <a:rPr lang="en-US" sz="4800" dirty="0" smtClean="0">
                <a:solidFill>
                  <a:schemeClr val="bg1"/>
                </a:solidFill>
                <a:latin typeface="+mj-lt"/>
              </a:rPr>
              <a:t> je </a:t>
            </a:r>
            <a:r>
              <a:rPr lang="en-US" sz="4800" dirty="0" err="1" smtClean="0">
                <a:solidFill>
                  <a:schemeClr val="bg1"/>
                </a:solidFill>
                <a:latin typeface="+mj-lt"/>
              </a:rPr>
              <a:t>allemaal</a:t>
            </a:r>
            <a:r>
              <a:rPr lang="en-US" sz="4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+mj-lt"/>
              </a:rPr>
              <a:t>leren</a:t>
            </a:r>
            <a:r>
              <a:rPr lang="en-US" sz="4800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0379" y="2889686"/>
            <a:ext cx="1956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Handig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tellen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3306861"/>
            <a:ext cx="261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1.1 De </a:t>
            </a:r>
            <a:r>
              <a:rPr lang="en-US" sz="1200" dirty="0" err="1" smtClean="0">
                <a:solidFill>
                  <a:schemeClr val="bg1"/>
                </a:solidFill>
              </a:rPr>
              <a:t>vermenigvuldigingsregel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1.2 </a:t>
            </a:r>
            <a:r>
              <a:rPr lang="en-US" sz="1200" b="1" dirty="0" err="1" smtClean="0">
                <a:solidFill>
                  <a:schemeClr val="bg1"/>
                </a:solidFill>
              </a:rPr>
              <a:t>Tellen</a:t>
            </a:r>
            <a:r>
              <a:rPr lang="en-US" sz="1200" b="1" dirty="0" smtClean="0">
                <a:solidFill>
                  <a:schemeClr val="bg1"/>
                </a:solidFill>
              </a:rPr>
              <a:t> met en </a:t>
            </a:r>
            <a:r>
              <a:rPr lang="en-US" sz="1200" b="1" dirty="0" err="1" smtClean="0">
                <a:solidFill>
                  <a:schemeClr val="bg1"/>
                </a:solidFill>
              </a:rPr>
              <a:t>zonder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herhaling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1.3 </a:t>
            </a:r>
            <a:r>
              <a:rPr lang="en-US" sz="1200" b="1" dirty="0" err="1" smtClean="0">
                <a:solidFill>
                  <a:schemeClr val="bg1"/>
                </a:solidFill>
              </a:rPr>
              <a:t>Permutaties</a:t>
            </a:r>
            <a:r>
              <a:rPr lang="en-US" sz="1200" b="1" dirty="0" smtClean="0">
                <a:solidFill>
                  <a:schemeClr val="bg1"/>
                </a:solidFill>
              </a:rPr>
              <a:t> en </a:t>
            </a:r>
            <a:r>
              <a:rPr lang="en-US" sz="1200" b="1" dirty="0" err="1" smtClean="0">
                <a:solidFill>
                  <a:schemeClr val="bg1"/>
                </a:solidFill>
              </a:rPr>
              <a:t>combinaties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1.4 Routes in </a:t>
            </a:r>
            <a:r>
              <a:rPr lang="en-US" sz="1200" b="1" dirty="0" err="1" smtClean="0">
                <a:solidFill>
                  <a:schemeClr val="bg1"/>
                </a:solidFill>
              </a:rPr>
              <a:t>een</a:t>
            </a:r>
            <a:r>
              <a:rPr lang="en-US" sz="1200" b="1" dirty="0" smtClean="0">
                <a:solidFill>
                  <a:schemeClr val="bg1"/>
                </a:solidFill>
              </a:rPr>
              <a:t> rooster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3366931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344234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915164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348880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4753556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482897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4301789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0" y="4866678"/>
            <a:ext cx="0" cy="19913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011" y="4301789"/>
            <a:ext cx="30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Tabellen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en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grafieken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17011" y="4718964"/>
            <a:ext cx="261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2.1 </a:t>
            </a:r>
            <a:r>
              <a:rPr lang="en-US" sz="1200" dirty="0" err="1" smtClean="0">
                <a:solidFill>
                  <a:schemeClr val="bg1"/>
                </a:solidFill>
              </a:rPr>
              <a:t>Omgaan</a:t>
            </a:r>
            <a:r>
              <a:rPr lang="en-US" sz="1200" dirty="0" smtClean="0">
                <a:solidFill>
                  <a:schemeClr val="bg1"/>
                </a:solidFill>
              </a:rPr>
              <a:t> met </a:t>
            </a:r>
            <a:r>
              <a:rPr lang="en-US" sz="1200" dirty="0" err="1" smtClean="0">
                <a:solidFill>
                  <a:schemeClr val="bg1"/>
                </a:solidFill>
              </a:rPr>
              <a:t>tabellen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2.2 </a:t>
            </a:r>
            <a:r>
              <a:rPr lang="en-US" sz="1200" b="1" dirty="0" err="1" smtClean="0">
                <a:solidFill>
                  <a:schemeClr val="bg1"/>
                </a:solidFill>
              </a:rPr>
              <a:t>Rekenen</a:t>
            </a:r>
            <a:r>
              <a:rPr lang="en-US" sz="1200" b="1" dirty="0" smtClean="0">
                <a:solidFill>
                  <a:schemeClr val="bg1"/>
                </a:solidFill>
              </a:rPr>
              <a:t> met </a:t>
            </a:r>
            <a:r>
              <a:rPr lang="en-US" sz="1200" b="1" dirty="0" err="1" smtClean="0">
                <a:solidFill>
                  <a:schemeClr val="bg1"/>
                </a:solidFill>
              </a:rPr>
              <a:t>procenten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2.3 </a:t>
            </a:r>
            <a:r>
              <a:rPr lang="en-US" sz="1200" b="1" dirty="0" err="1" smtClean="0">
                <a:solidFill>
                  <a:schemeClr val="bg1"/>
                </a:solidFill>
              </a:rPr>
              <a:t>Grafieken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2.4 </a:t>
            </a:r>
            <a:r>
              <a:rPr lang="en-US" sz="1200" b="1" dirty="0" err="1" smtClean="0">
                <a:solidFill>
                  <a:schemeClr val="bg1"/>
                </a:solidFill>
              </a:rPr>
              <a:t>Formules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2.5 </a:t>
            </a:r>
            <a:r>
              <a:rPr lang="en-US" sz="1200" b="1" dirty="0" err="1" smtClean="0">
                <a:solidFill>
                  <a:schemeClr val="bg1"/>
                </a:solidFill>
              </a:rPr>
              <a:t>Formules</a:t>
            </a:r>
            <a:r>
              <a:rPr lang="en-US" sz="1200" b="1" dirty="0" smtClean="0">
                <a:solidFill>
                  <a:schemeClr val="bg1"/>
                </a:solidFill>
              </a:rPr>
              <a:t> in </a:t>
            </a:r>
            <a:r>
              <a:rPr lang="en-US" sz="1200" b="1" dirty="0" err="1" smtClean="0">
                <a:solidFill>
                  <a:schemeClr val="bg1"/>
                </a:solidFill>
              </a:rPr>
              <a:t>Excell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096000" y="0"/>
            <a:ext cx="0" cy="7182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882658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5269283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5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1046" y="787510"/>
            <a:ext cx="256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Lineaire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modellen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1204685"/>
            <a:ext cx="261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3.1 </a:t>
            </a:r>
            <a:r>
              <a:rPr lang="en-US" sz="1200" dirty="0" err="1" smtClean="0">
                <a:solidFill>
                  <a:schemeClr val="bg1"/>
                </a:solidFill>
              </a:rPr>
              <a:t>Lineaire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Formules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3.2 </a:t>
            </a:r>
            <a:r>
              <a:rPr lang="en-US" sz="1200" dirty="0" err="1" smtClean="0">
                <a:solidFill>
                  <a:schemeClr val="bg1"/>
                </a:solidFill>
              </a:rPr>
              <a:t>Lineaire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formules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opstellen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3.3 </a:t>
            </a:r>
            <a:r>
              <a:rPr lang="en-US" sz="1200" dirty="0" err="1" smtClean="0">
                <a:solidFill>
                  <a:schemeClr val="bg1"/>
                </a:solidFill>
              </a:rPr>
              <a:t>Formules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vergelijken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3.4 </a:t>
            </a:r>
            <a:r>
              <a:rPr lang="en-US" sz="1200" dirty="0" err="1" smtClean="0">
                <a:solidFill>
                  <a:schemeClr val="bg1"/>
                </a:solidFill>
              </a:rPr>
              <a:t>Lineaire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problemen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812988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7917011" y="2199613"/>
            <a:ext cx="174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Statistieken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17011" y="2616788"/>
            <a:ext cx="261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4.1 </a:t>
            </a:r>
            <a:r>
              <a:rPr lang="en-US" sz="1200" dirty="0" err="1" smtClean="0">
                <a:solidFill>
                  <a:schemeClr val="bg1"/>
                </a:solidFill>
              </a:rPr>
              <a:t>Frequentietabellen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4.2 </a:t>
            </a:r>
            <a:r>
              <a:rPr lang="en-US" sz="1200" b="1" dirty="0" err="1" smtClean="0">
                <a:solidFill>
                  <a:schemeClr val="bg1"/>
                </a:solidFill>
              </a:rPr>
              <a:t>Frequentieverdelingen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4.3 </a:t>
            </a:r>
            <a:r>
              <a:rPr lang="en-US" sz="1200" b="1" dirty="0" err="1" smtClean="0">
                <a:solidFill>
                  <a:schemeClr val="bg1"/>
                </a:solidFill>
              </a:rPr>
              <a:t>Grafische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verwerking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4.4 Centrum- en </a:t>
            </a:r>
            <a:r>
              <a:rPr lang="en-US" sz="1200" b="1" dirty="0" err="1" smtClean="0">
                <a:solidFill>
                  <a:schemeClr val="bg1"/>
                </a:solidFill>
              </a:rPr>
              <a:t>spreidingsmaten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4.5 </a:t>
            </a:r>
            <a:r>
              <a:rPr lang="en-US" sz="1200" b="1" dirty="0" err="1" smtClean="0">
                <a:solidFill>
                  <a:schemeClr val="bg1"/>
                </a:solidFill>
              </a:rPr>
              <a:t>Steekproeven</a:t>
            </a:r>
            <a:endParaRPr lang="en-US" sz="1200" b="1" dirty="0" smtClean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14635" y="3548531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Veranderingen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00625" y="3965706"/>
            <a:ext cx="261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5.1 </a:t>
            </a:r>
            <a:r>
              <a:rPr lang="en-US" sz="1200" dirty="0" err="1" smtClean="0">
                <a:solidFill>
                  <a:schemeClr val="bg1"/>
                </a:solidFill>
              </a:rPr>
              <a:t>Stijgen</a:t>
            </a:r>
            <a:r>
              <a:rPr lang="en-US" sz="1200" dirty="0" smtClean="0">
                <a:solidFill>
                  <a:schemeClr val="bg1"/>
                </a:solidFill>
              </a:rPr>
              <a:t> &amp; Dalen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5.2 </a:t>
            </a:r>
            <a:r>
              <a:rPr lang="en-US" sz="1200" b="1" dirty="0" err="1" smtClean="0">
                <a:solidFill>
                  <a:schemeClr val="bg1"/>
                </a:solidFill>
              </a:rPr>
              <a:t>Niet-Lineaire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modellen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5.3 </a:t>
            </a:r>
            <a:r>
              <a:rPr lang="en-US" sz="1200" b="1" dirty="0" err="1" smtClean="0">
                <a:solidFill>
                  <a:schemeClr val="bg1"/>
                </a:solidFill>
              </a:rPr>
              <a:t>Toenamendiagrammen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5.4 </a:t>
            </a:r>
            <a:r>
              <a:rPr lang="en-US" sz="1200" b="1" dirty="0" err="1" smtClean="0">
                <a:solidFill>
                  <a:schemeClr val="bg1"/>
                </a:solidFill>
              </a:rPr>
              <a:t>Differentiequotienten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39439" y="4025776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14680" y="410119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48467" y="3574009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8" name="Straight Connector 77"/>
          <p:cNvCxnSpPr/>
          <p:nvPr/>
        </p:nvCxnSpPr>
        <p:spPr>
          <a:xfrm>
            <a:off x="6096000" y="414764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039439" y="5412401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2561" y="548781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77320" y="4960634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7917011" y="4960634"/>
            <a:ext cx="18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Kansrekenen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75509" y="5396821"/>
            <a:ext cx="261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6.1 </a:t>
            </a:r>
            <a:r>
              <a:rPr lang="en-US" sz="1200" dirty="0" err="1" smtClean="0">
                <a:solidFill>
                  <a:schemeClr val="bg1"/>
                </a:solidFill>
              </a:rPr>
              <a:t>Kansen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berekenen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6.2 </a:t>
            </a:r>
            <a:r>
              <a:rPr lang="en-US" sz="1200" dirty="0" err="1" smtClean="0">
                <a:solidFill>
                  <a:schemeClr val="bg1"/>
                </a:solidFill>
              </a:rPr>
              <a:t>Emperische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kansen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6.3 </a:t>
            </a:r>
            <a:r>
              <a:rPr lang="en-US" sz="1200" dirty="0" err="1" smtClean="0">
                <a:solidFill>
                  <a:schemeClr val="bg1"/>
                </a:solidFill>
              </a:rPr>
              <a:t>Kansbomen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6.4 </a:t>
            </a:r>
            <a:r>
              <a:rPr lang="en-US" sz="1200" dirty="0" err="1" smtClean="0">
                <a:solidFill>
                  <a:schemeClr val="bg1"/>
                </a:solidFill>
              </a:rPr>
              <a:t>Kansen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vermenigvuldigen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48467" y="1780482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6674896" y="3167107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4448467" y="4541503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6674896" y="5927314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68" grpId="0"/>
      <p:bldP spid="69" grpId="0"/>
      <p:bldP spid="70" grpId="0" animBg="1"/>
      <p:bldP spid="72" grpId="0" animBg="1"/>
      <p:bldP spid="79" grpId="0" animBg="1"/>
      <p:bldP spid="81" grpId="0" animBg="1"/>
      <p:bldP spid="82" grpId="0"/>
      <p:bldP spid="83" grpId="0"/>
      <p:bldP spid="36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2070" y="787510"/>
            <a:ext cx="233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Allerlei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formules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850695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011" y="2199613"/>
            <a:ext cx="304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De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Normale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verdeling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17011" y="2616788"/>
            <a:ext cx="29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8.1 </a:t>
            </a:r>
            <a:r>
              <a:rPr lang="en-US" sz="1200" dirty="0" err="1" smtClean="0">
                <a:solidFill>
                  <a:schemeClr val="bg1"/>
                </a:solidFill>
              </a:rPr>
              <a:t>Vuistregels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bij</a:t>
            </a:r>
            <a:r>
              <a:rPr lang="en-US" sz="1200" dirty="0" smtClean="0">
                <a:solidFill>
                  <a:schemeClr val="bg1"/>
                </a:solidFill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</a:rPr>
              <a:t>normale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verdeling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8.2 </a:t>
            </a:r>
            <a:r>
              <a:rPr lang="en-US" sz="1200" dirty="0" err="1" smtClean="0">
                <a:solidFill>
                  <a:schemeClr val="bg1"/>
                </a:solidFill>
              </a:rPr>
              <a:t>Oppervlakten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onder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normaalkrommen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8.3 </a:t>
            </a:r>
            <a:r>
              <a:rPr lang="en-US" sz="1200" dirty="0" err="1" smtClean="0">
                <a:solidFill>
                  <a:schemeClr val="bg1"/>
                </a:solidFill>
              </a:rPr>
              <a:t>Toepassingen</a:t>
            </a:r>
            <a:r>
              <a:rPr lang="en-US" sz="1200" dirty="0" smtClean="0">
                <a:solidFill>
                  <a:schemeClr val="bg1"/>
                </a:solidFill>
              </a:rPr>
              <a:t> van de </a:t>
            </a:r>
            <a:r>
              <a:rPr lang="en-US" sz="1200" dirty="0" err="1" smtClean="0">
                <a:solidFill>
                  <a:schemeClr val="bg1"/>
                </a:solidFill>
              </a:rPr>
              <a:t>normale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verdeling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95949" y="3548531"/>
            <a:ext cx="292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Rekenen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met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kansen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00625" y="3965706"/>
            <a:ext cx="261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9.1 Het </a:t>
            </a:r>
            <a:r>
              <a:rPr lang="en-US" sz="1200" dirty="0" err="1" smtClean="0">
                <a:solidFill>
                  <a:schemeClr val="bg1"/>
                </a:solidFill>
              </a:rPr>
              <a:t>vaasmodel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9.2 De </a:t>
            </a:r>
            <a:r>
              <a:rPr lang="en-US" sz="1200" dirty="0" err="1" smtClean="0">
                <a:solidFill>
                  <a:schemeClr val="bg1"/>
                </a:solidFill>
              </a:rPr>
              <a:t>complementregel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9.3 De </a:t>
            </a:r>
            <a:r>
              <a:rPr lang="en-US" sz="1200" dirty="0" err="1" smtClean="0">
                <a:solidFill>
                  <a:schemeClr val="bg1"/>
                </a:solidFill>
              </a:rPr>
              <a:t>productregel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9.4 </a:t>
            </a:r>
            <a:r>
              <a:rPr lang="en-US" sz="1200" dirty="0" err="1" smtClean="0">
                <a:solidFill>
                  <a:schemeClr val="bg1"/>
                </a:solidFill>
              </a:rPr>
              <a:t>Trekken</a:t>
            </a:r>
            <a:r>
              <a:rPr lang="en-US" sz="1200" dirty="0" smtClean="0">
                <a:solidFill>
                  <a:schemeClr val="bg1"/>
                </a:solidFill>
              </a:rPr>
              <a:t> met en </a:t>
            </a:r>
            <a:r>
              <a:rPr lang="en-US" sz="1200" dirty="0" err="1" smtClean="0">
                <a:solidFill>
                  <a:schemeClr val="bg1"/>
                </a:solidFill>
              </a:rPr>
              <a:t>zonder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terugleggen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39439" y="4025776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14680" y="410119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96000" y="414764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039439" y="5412401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2561" y="548781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17011" y="4960634"/>
            <a:ext cx="89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Groei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7011" y="5377809"/>
            <a:ext cx="261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10.1 </a:t>
            </a:r>
            <a:r>
              <a:rPr lang="en-US" sz="1200" dirty="0" err="1" smtClean="0">
                <a:solidFill>
                  <a:schemeClr val="bg1"/>
                </a:solidFill>
              </a:rPr>
              <a:t>Lineaire</a:t>
            </a:r>
            <a:r>
              <a:rPr lang="en-US" sz="1200" dirty="0" smtClean="0">
                <a:solidFill>
                  <a:schemeClr val="bg1"/>
                </a:solidFill>
              </a:rPr>
              <a:t> en </a:t>
            </a:r>
            <a:r>
              <a:rPr lang="en-US" sz="1200" dirty="0" err="1" smtClean="0">
                <a:solidFill>
                  <a:schemeClr val="bg1"/>
                </a:solidFill>
              </a:rPr>
              <a:t>exponentiele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groei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10.2 </a:t>
            </a:r>
            <a:r>
              <a:rPr lang="en-US" sz="1200" dirty="0" err="1" smtClean="0">
                <a:solidFill>
                  <a:schemeClr val="bg1"/>
                </a:solidFill>
              </a:rPr>
              <a:t>Groeipercentages</a:t>
            </a:r>
            <a:r>
              <a:rPr lang="en-US" sz="1200" dirty="0" smtClean="0">
                <a:solidFill>
                  <a:schemeClr val="bg1"/>
                </a:solidFill>
              </a:rPr>
              <a:t> en </a:t>
            </a:r>
            <a:r>
              <a:rPr lang="en-US" sz="1200" dirty="0" err="1" smtClean="0">
                <a:solidFill>
                  <a:schemeClr val="bg1"/>
                </a:solidFill>
              </a:rPr>
              <a:t>verdubbelingstijden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10.3. </a:t>
            </a:r>
            <a:r>
              <a:rPr lang="en-US" sz="1200" dirty="0" err="1" smtClean="0">
                <a:solidFill>
                  <a:schemeClr val="bg1"/>
                </a:solidFill>
              </a:rPr>
              <a:t>Formules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10.4 </a:t>
            </a:r>
            <a:r>
              <a:rPr lang="en-US" sz="1200" dirty="0" err="1" smtClean="0">
                <a:solidFill>
                  <a:schemeClr val="bg1"/>
                </a:solidFill>
              </a:rPr>
              <a:t>Formules</a:t>
            </a:r>
            <a:r>
              <a:rPr lang="en-US" sz="1200" dirty="0" smtClean="0">
                <a:solidFill>
                  <a:schemeClr val="bg1"/>
                </a:solidFill>
              </a:rPr>
              <a:t> met 2 of </a:t>
            </a:r>
            <a:r>
              <a:rPr lang="en-US" sz="1200" dirty="0" err="1" smtClean="0">
                <a:solidFill>
                  <a:schemeClr val="bg1"/>
                </a:solidFill>
              </a:rPr>
              <a:t>meer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variabele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10.5 </a:t>
            </a:r>
            <a:r>
              <a:rPr lang="en-US" sz="1200" dirty="0" err="1" smtClean="0">
                <a:solidFill>
                  <a:schemeClr val="bg1"/>
                </a:solidFill>
              </a:rPr>
              <a:t>Logaritmisch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papier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48467" y="1818582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/>
        </p:nvGrpSpPr>
        <p:grpSpPr>
          <a:xfrm>
            <a:off x="1695741" y="1176668"/>
            <a:ext cx="2615867" cy="1320362"/>
            <a:chOff x="1700625" y="1204685"/>
            <a:chExt cx="2615867" cy="1200329"/>
          </a:xfrm>
        </p:grpSpPr>
        <p:grpSp>
          <p:nvGrpSpPr>
            <p:cNvPr id="2" name="Group 1"/>
            <p:cNvGrpSpPr/>
            <p:nvPr/>
          </p:nvGrpSpPr>
          <p:grpSpPr>
            <a:xfrm>
              <a:off x="1700625" y="1204685"/>
              <a:ext cx="2615867" cy="1200329"/>
              <a:chOff x="1700625" y="1204685"/>
              <a:chExt cx="2615867" cy="120032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700625" y="1204685"/>
                <a:ext cx="26158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7.1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Evenredig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en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omgekeerd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evenredig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7.2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Formules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van de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vorm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</a:gradFill>
                  </a:rPr>
                  <a:t>y =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7.3 De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formule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smtClean="0"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</a:gradFill>
                  </a:rPr>
                  <a:t>y = ax</a:t>
                </a:r>
              </a:p>
              <a:p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99431" y="1494940"/>
                <a:ext cx="475559" cy="422037"/>
                <a:chOff x="3829615" y="1494940"/>
                <a:chExt cx="475559" cy="42203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829615" y="1494940"/>
                  <a:ext cx="201365" cy="422037"/>
                  <a:chOff x="3829615" y="1494940"/>
                  <a:chExt cx="201365" cy="422037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829615" y="1527850"/>
                    <a:ext cx="1912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</a:rPr>
                      <a:t>_</a:t>
                    </a: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839780" y="1670756"/>
                    <a:ext cx="1912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</a:rPr>
                      <a:t>X</a:t>
                    </a:r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839780" y="1494940"/>
                    <a:ext cx="1912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</a:rPr>
                      <a:t>a</a:t>
                    </a: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3963414" y="1570170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gradFill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</a:rPr>
                    <a:t>+b</a:t>
                  </a:r>
                  <a:endParaRPr lang="nl-NL" sz="1200" dirty="0"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</a:gradFill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3195001" y="1923877"/>
              <a:ext cx="2514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n</a:t>
              </a:r>
              <a:endParaRPr lang="nl-NL" sz="900" dirty="0"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6689169" y="2232642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ectangle 75"/>
          <p:cNvSpPr/>
          <p:nvPr/>
        </p:nvSpPr>
        <p:spPr>
          <a:xfrm>
            <a:off x="6689169" y="3200529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Rectangle 76"/>
          <p:cNvSpPr/>
          <p:nvPr/>
        </p:nvSpPr>
        <p:spPr>
          <a:xfrm>
            <a:off x="4460316" y="3565669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Rectangle 83"/>
          <p:cNvSpPr/>
          <p:nvPr/>
        </p:nvSpPr>
        <p:spPr>
          <a:xfrm>
            <a:off x="4460316" y="4533556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Rectangle 84"/>
          <p:cNvSpPr/>
          <p:nvPr/>
        </p:nvSpPr>
        <p:spPr>
          <a:xfrm>
            <a:off x="6677320" y="4964129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6677320" y="5932016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35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  <p:bldP spid="14" grpId="0" animBg="1"/>
      <p:bldP spid="28" grpId="0" animBg="1"/>
      <p:bldP spid="37" grpId="0"/>
      <p:bldP spid="38" grpId="0"/>
      <p:bldP spid="68" grpId="0"/>
      <p:bldP spid="69" grpId="0"/>
      <p:bldP spid="70" grpId="0" animBg="1"/>
      <p:bldP spid="79" grpId="0" animBg="1"/>
      <p:bldP spid="82" grpId="0"/>
      <p:bldP spid="83" grpId="0"/>
      <p:bldP spid="51" grpId="0" animBg="1"/>
      <p:bldP spid="75" grpId="0" animBg="1"/>
      <p:bldP spid="76" grpId="0" animBg="1"/>
      <p:bldP spid="77" grpId="0" animBg="1"/>
      <p:bldP spid="84" grpId="0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9736" y="4943250"/>
            <a:ext cx="455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Wat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moet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je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nog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allemaal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leren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voor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je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Examen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7275" y="4158809"/>
            <a:ext cx="2177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+mj-lt"/>
              </a:rPr>
              <a:t>Examen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 flipH="1" flipV="1">
            <a:off x="5964025" y="3983999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12241" y="666498"/>
            <a:ext cx="238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Kansverdelingen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78694" y="1177941"/>
            <a:ext cx="261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11.1 </a:t>
            </a:r>
            <a:r>
              <a:rPr lang="en-US" sz="1200" dirty="0" err="1" smtClean="0">
                <a:solidFill>
                  <a:schemeClr val="bg1"/>
                </a:solidFill>
              </a:rPr>
              <a:t>Herhaling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kansrekenen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11.2 </a:t>
            </a:r>
            <a:r>
              <a:rPr lang="en-US" sz="1200" dirty="0" err="1" smtClean="0">
                <a:solidFill>
                  <a:schemeClr val="bg1"/>
                </a:solidFill>
              </a:rPr>
              <a:t>Toepassingen</a:t>
            </a:r>
            <a:r>
              <a:rPr lang="en-US" sz="1200" dirty="0" smtClean="0">
                <a:solidFill>
                  <a:schemeClr val="bg1"/>
                </a:solidFill>
              </a:rPr>
              <a:t> met de </a:t>
            </a:r>
            <a:r>
              <a:rPr lang="en-US" sz="1200" dirty="0" err="1" smtClean="0">
                <a:solidFill>
                  <a:schemeClr val="bg1"/>
                </a:solidFill>
              </a:rPr>
              <a:t>productregel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11.3 De </a:t>
            </a:r>
            <a:r>
              <a:rPr lang="en-US" sz="1200" dirty="0" err="1" smtClean="0">
                <a:solidFill>
                  <a:schemeClr val="bg1"/>
                </a:solidFill>
              </a:rPr>
              <a:t>verwachtingswaarde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11.4 De binomial </a:t>
            </a:r>
            <a:r>
              <a:rPr lang="en-US" sz="1200" dirty="0" err="1" smtClean="0">
                <a:solidFill>
                  <a:schemeClr val="bg1"/>
                </a:solidFill>
              </a:rPr>
              <a:t>verdeling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11.5 </a:t>
            </a:r>
            <a:r>
              <a:rPr lang="en-US" sz="1200" dirty="0" err="1" smtClean="0">
                <a:solidFill>
                  <a:schemeClr val="bg1"/>
                </a:solidFill>
              </a:rPr>
              <a:t>Binomiale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kansen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gebruiken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4" name="Oval 6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5" name="Straight Connector 64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77320" y="1975801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9" name="Straight Connector 6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460316" y="812988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8320871" y="2105345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Gemengde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opgaves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20871" y="2616788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Een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aantal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gemengde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opgaves</a:t>
            </a:r>
            <a:r>
              <a:rPr lang="en-US" sz="1200" dirty="0" smtClean="0">
                <a:solidFill>
                  <a:schemeClr val="bg1"/>
                </a:solidFill>
              </a:rPr>
              <a:t> over </a:t>
            </a:r>
            <a:r>
              <a:rPr lang="en-US" sz="1200" dirty="0" err="1" smtClean="0">
                <a:solidFill>
                  <a:schemeClr val="bg1"/>
                </a:solidFill>
              </a:rPr>
              <a:t>alle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chemeClr val="bg1"/>
                </a:solidFill>
              </a:rPr>
              <a:t>Hoofdstukken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1"/>
          <p:cNvSpPr>
            <a:spLocks noEditPoints="1"/>
          </p:cNvSpPr>
          <p:nvPr/>
        </p:nvSpPr>
        <p:spPr bwMode="auto">
          <a:xfrm>
            <a:off x="4791825" y="1128640"/>
            <a:ext cx="386499" cy="385351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6917638" y="2295322"/>
            <a:ext cx="1108008" cy="847969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6677320" y="3418531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457892" y="1784804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57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  <p:bldP spid="62" grpId="0"/>
      <p:bldP spid="63" grpId="0"/>
      <p:bldP spid="64" grpId="0" animBg="1"/>
      <p:bldP spid="66" grpId="0" animBg="1"/>
      <p:bldP spid="68" grpId="0" animBg="1"/>
      <p:bldP spid="70" grpId="0" animBg="1"/>
      <p:bldP spid="71" grpId="0"/>
      <p:bldP spid="72" grpId="0"/>
      <p:bldP spid="75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380218" y="2357159"/>
            <a:ext cx="3431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Handigtellen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Samenvattingen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voorbeelden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&amp;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Opdrachten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495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6000" y="2540024"/>
            <a:ext cx="9874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Dit</a:t>
            </a:r>
            <a:r>
              <a:rPr lang="en-US" sz="4400" b="1" dirty="0" smtClean="0">
                <a:solidFill>
                  <a:schemeClr val="bg1"/>
                </a:solidFill>
              </a:rPr>
              <a:t> is </a:t>
            </a:r>
            <a:r>
              <a:rPr lang="en-US" sz="4400" b="1" dirty="0" err="1" smtClean="0">
                <a:solidFill>
                  <a:schemeClr val="bg1"/>
                </a:solidFill>
              </a:rPr>
              <a:t>alle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benodigde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stof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voor</a:t>
            </a:r>
            <a:r>
              <a:rPr lang="en-US" sz="4400" b="1" dirty="0" smtClean="0">
                <a:solidFill>
                  <a:schemeClr val="bg1"/>
                </a:solidFill>
              </a:rPr>
              <a:t> je </a:t>
            </a:r>
            <a:r>
              <a:rPr lang="en-US" sz="4400" b="1" dirty="0" err="1" smtClean="0">
                <a:solidFill>
                  <a:schemeClr val="bg1"/>
                </a:solidFill>
              </a:rPr>
              <a:t>Examen</a:t>
            </a:r>
            <a:r>
              <a:rPr lang="en-US" sz="4400" b="1" dirty="0" smtClean="0">
                <a:solidFill>
                  <a:schemeClr val="bg1"/>
                </a:solidFill>
              </a:rPr>
              <a:t>!</a:t>
            </a:r>
            <a:endParaRPr lang="id-ID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696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RANG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7988</TotalTime>
  <Words>267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Noah</cp:lastModifiedBy>
  <cp:revision>943</cp:revision>
  <dcterms:created xsi:type="dcterms:W3CDTF">2014-09-15T07:14:39Z</dcterms:created>
  <dcterms:modified xsi:type="dcterms:W3CDTF">2015-11-05T19:20:40Z</dcterms:modified>
</cp:coreProperties>
</file>