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y="5143500" cx="9144000"/>
  <p:notesSz cx="6858000" cy="9144000"/>
  <p:embeddedFontLst>
    <p:embeddedFont>
      <p:font typeface="PT Sans Narrow"/>
      <p:regular r:id="rId28"/>
      <p:bold r:id="rId29"/>
    </p:embeddedFont>
    <p:embeddedFont>
      <p:font typeface="Open Sans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18C9A9B-A672-4EDA-B31F-B5AB8DA3F1B3}">
  <a:tblStyle styleId="{B18C9A9B-A672-4EDA-B31F-B5AB8DA3F1B3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PTSansNarrow-regular.fntdata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PTSansNarrow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OpenSans-bold.fntdata"/><Relationship Id="rId30" Type="http://schemas.openxmlformats.org/officeDocument/2006/relationships/font" Target="fonts/OpenSans-regular.fntdata"/><Relationship Id="rId11" Type="http://schemas.openxmlformats.org/officeDocument/2006/relationships/slide" Target="slides/slide5.xml"/><Relationship Id="rId33" Type="http://schemas.openxmlformats.org/officeDocument/2006/relationships/font" Target="fonts/OpenSans-boldItalic.fntdata"/><Relationship Id="rId10" Type="http://schemas.openxmlformats.org/officeDocument/2006/relationships/slide" Target="slides/slide4.xml"/><Relationship Id="rId32" Type="http://schemas.openxmlformats.org/officeDocument/2006/relationships/font" Target="fonts/OpenSans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nl"/>
              <a:t>Recap on last midterm presentation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6f690b93ad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6f690b93ad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" sz="1000">
                <a:solidFill>
                  <a:srgbClr val="2D3B4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Which are the techniques (state-of-the-art, or innovative) that have been applied or developed in your project?</a:t>
            </a:r>
            <a:endParaRPr sz="1000">
              <a:solidFill>
                <a:srgbClr val="2D3B45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6e62906d7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6e62906d7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4c21971a75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4c21971a75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" sz="1000">
                <a:solidFill>
                  <a:srgbClr val="2D3B4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Which are the techniques (state-of-the-art, or innovative) that have been applied or developed in your project?</a:t>
            </a:r>
            <a:endParaRPr sz="1000">
              <a:solidFill>
                <a:srgbClr val="2D3B45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4c21971a75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4c21971a75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4c21971a75_2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4c21971a75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2424f37f87f40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2424f37f87f40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2424f37f87f40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2424f37f87f40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2424f37f87f40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2424f37f87f40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2424f37f87f40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2424f37f87f40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4c21971a75_2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4c21971a75_2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6ed4be609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6ed4be609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nl"/>
              <a:t>Publisher / Author / Publication Date being wrongly placed into columns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nl"/>
              <a:t>There are unrealistic publication dates for books such as the future (2030)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nl"/>
              <a:t> Potentially Unrealistic users (e.g. users that are 1 year old)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nl"/>
              <a:t>Further inspection showed that the ratings contained books that did not exist in the book dataset itself.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nl"/>
              <a:t>Overall the data is very sparse, a lot of users with no ratings and books with no ratings.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4c21971a75_2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4c21971a75_2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5a60772f7e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5a60772f7e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6f690b93ad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6f690b93ad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" sz="1000">
                <a:solidFill>
                  <a:srgbClr val="2D3B4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Which are the techniques (state-of-the-art, or innovative) that have been applied or developed in your project?</a:t>
            </a:r>
            <a:endParaRPr sz="1000">
              <a:solidFill>
                <a:srgbClr val="2D3B45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D3B45"/>
              </a:buClr>
              <a:buSzPts val="1000"/>
              <a:buFont typeface="Verdana"/>
              <a:buChar char="-"/>
            </a:pPr>
            <a:r>
              <a:rPr lang="nl" sz="1000">
                <a:solidFill>
                  <a:srgbClr val="2D3B4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User-based Collaborative Filtering</a:t>
            </a:r>
            <a:endParaRPr sz="1000">
              <a:solidFill>
                <a:srgbClr val="2D3B45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000"/>
              <a:buFont typeface="Verdana"/>
              <a:buChar char="-"/>
            </a:pPr>
            <a:r>
              <a:rPr lang="nl" sz="1000">
                <a:solidFill>
                  <a:srgbClr val="2D3B4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Has Cold-start problem -&gt; Evaluation only on users that meet requirements.</a:t>
            </a:r>
            <a:endParaRPr sz="1000">
              <a:solidFill>
                <a:srgbClr val="2D3B45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000"/>
              <a:buFont typeface="Verdana"/>
              <a:buChar char="-"/>
            </a:pPr>
            <a:r>
              <a:rPr lang="nl" sz="1000">
                <a:solidFill>
                  <a:srgbClr val="2D3B4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Content-Boosted Collaborative Filtering -&gt; Explained Later in the presentation.</a:t>
            </a:r>
            <a:endParaRPr sz="1000">
              <a:solidFill>
                <a:srgbClr val="2D3B45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000"/>
              <a:buFont typeface="Verdana"/>
              <a:buChar char="-"/>
            </a:pPr>
            <a:r>
              <a:rPr lang="nl" sz="1000">
                <a:solidFill>
                  <a:srgbClr val="2D3B4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Turning Parameters on the minimum number of ratings</a:t>
            </a:r>
            <a:endParaRPr sz="1000">
              <a:solidFill>
                <a:srgbClr val="2D3B45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000"/>
              <a:buFont typeface="Verdana"/>
              <a:buChar char="-"/>
            </a:pPr>
            <a:r>
              <a:rPr lang="nl" sz="1000">
                <a:solidFill>
                  <a:srgbClr val="2D3B4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Higher rating requirements lead to lower book and user counts.</a:t>
            </a:r>
            <a:endParaRPr sz="1000">
              <a:solidFill>
                <a:srgbClr val="2D3B45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000"/>
              <a:buFont typeface="Verdana"/>
              <a:buChar char="-"/>
            </a:pPr>
            <a:r>
              <a:rPr lang="nl" sz="1000">
                <a:solidFill>
                  <a:srgbClr val="2D3B4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Sweet spot around a minimum of 20 ratings</a:t>
            </a:r>
            <a:endParaRPr sz="1000">
              <a:solidFill>
                <a:srgbClr val="2D3B45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2921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000"/>
              <a:buFont typeface="Verdana"/>
              <a:buChar char="-"/>
            </a:pPr>
            <a:r>
              <a:rPr lang="nl" sz="1000">
                <a:solidFill>
                  <a:srgbClr val="2D3B4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Not enough ratings -&gt; Lower Recall and FScore</a:t>
            </a:r>
            <a:endParaRPr sz="1000">
              <a:solidFill>
                <a:srgbClr val="2D3B45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2921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000"/>
              <a:buFont typeface="Verdana"/>
              <a:buChar char="-"/>
            </a:pPr>
            <a:r>
              <a:rPr lang="nl" sz="1000">
                <a:solidFill>
                  <a:srgbClr val="2D3B4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Too many ratings -&gt; Too few data, thus also lower recall and fscore</a:t>
            </a:r>
            <a:endParaRPr sz="1000">
              <a:solidFill>
                <a:srgbClr val="2D3B45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2D3B45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6f690b93ad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6f690b93ad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" sz="1000">
                <a:solidFill>
                  <a:srgbClr val="2D3B4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Which are the techniques (state-of-the-art, or innovative) that have been applied or developed in your project?</a:t>
            </a:r>
            <a:endParaRPr sz="1000">
              <a:solidFill>
                <a:srgbClr val="2D3B45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298450" lvl="0" marL="457200" rtl="0" algn="l">
              <a:spcBef>
                <a:spcPts val="1000"/>
              </a:spcBef>
              <a:spcAft>
                <a:spcPts val="0"/>
              </a:spcAft>
              <a:buSzPts val="1100"/>
              <a:buChar char="-"/>
            </a:pPr>
            <a:r>
              <a:rPr lang="nl"/>
              <a:t>This is also shown in the RMSE / MAE.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6f690b93a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6f690b93a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" sz="1000">
                <a:solidFill>
                  <a:srgbClr val="2D3B4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Which are the techniques (state-of-the-art, or innovative) that have been applied or developed in your project?</a:t>
            </a:r>
            <a:endParaRPr sz="1000">
              <a:solidFill>
                <a:srgbClr val="2D3B45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298450" lvl="0" marL="457200" rtl="0" algn="l">
              <a:spcBef>
                <a:spcPts val="1000"/>
              </a:spcBef>
              <a:spcAft>
                <a:spcPts val="0"/>
              </a:spcAft>
              <a:buSzPts val="1100"/>
              <a:buChar char="-"/>
            </a:pPr>
            <a:r>
              <a:rPr lang="nl"/>
              <a:t>Splitting the data into different train/test splits also impacts the accuracy, as there are so few actual samples.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nl"/>
              <a:t>A 80/20 split seemed to give us better results in combination with the time.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6f690b93ad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6f690b93a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" sz="1000">
                <a:solidFill>
                  <a:srgbClr val="2D3B4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Which are the techniques (state-of-the-art, or innovative) that have been applied or developed in your project?</a:t>
            </a:r>
            <a:endParaRPr sz="1000">
              <a:solidFill>
                <a:srgbClr val="2D3B45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298450" lvl="0" marL="457200" rtl="0" algn="l">
              <a:spcBef>
                <a:spcPts val="1000"/>
              </a:spcBef>
              <a:spcAft>
                <a:spcPts val="0"/>
              </a:spcAft>
              <a:buSzPts val="1100"/>
              <a:buChar char="-"/>
            </a:pPr>
            <a:r>
              <a:rPr lang="nl"/>
              <a:t>Tuning the Minimum and Maximum Neighbors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6f690b93ad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6f690b93ad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" sz="1000">
                <a:solidFill>
                  <a:srgbClr val="2D3B4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Which are the techniques (state-of-the-art, or innovative) that have been applied or developed in your project?</a:t>
            </a:r>
            <a:endParaRPr sz="1000">
              <a:solidFill>
                <a:srgbClr val="2D3B45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6f690b93ad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6f690b93ad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" sz="1000">
                <a:solidFill>
                  <a:srgbClr val="2D3B4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Which are the techniques (state-of-the-art, or innovative) that have been applied or developed in your project?</a:t>
            </a:r>
            <a:endParaRPr sz="1000">
              <a:solidFill>
                <a:srgbClr val="2D3B45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6f690b93ad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6f690b93ad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" sz="1000">
                <a:solidFill>
                  <a:srgbClr val="2D3B4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Which are the techniques (state-of-the-art, or innovative) that have been applied or developed in your project?</a:t>
            </a:r>
            <a:endParaRPr sz="1000">
              <a:solidFill>
                <a:srgbClr val="2D3B45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2.png"/><Relationship Id="rId5" Type="http://schemas.openxmlformats.org/officeDocument/2006/relationships/image" Target="../media/image8.png"/><Relationship Id="rId6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18.png"/><Relationship Id="rId5" Type="http://schemas.openxmlformats.org/officeDocument/2006/relationships/image" Target="../media/image1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png"/><Relationship Id="rId4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Relationship Id="rId4" Type="http://schemas.openxmlformats.org/officeDocument/2006/relationships/image" Target="../media/image1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Recommender Systems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Good Advice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/>
          <p:nvPr>
            <p:ph type="title"/>
          </p:nvPr>
        </p:nvSpPr>
        <p:spPr>
          <a:xfrm>
            <a:off x="311700" y="64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Individual recommendation: Content boosted CF</a:t>
            </a:r>
            <a:endParaRPr/>
          </a:p>
        </p:txBody>
      </p:sp>
      <p:pic>
        <p:nvPicPr>
          <p:cNvPr id="140" name="Google Shape;14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9331" y="923825"/>
            <a:ext cx="4541826" cy="1732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9600" y="3023052"/>
            <a:ext cx="4689625" cy="17323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2" name="Google Shape;142;p22"/>
          <p:cNvCxnSpPr>
            <a:stCxn id="140" idx="2"/>
            <a:endCxn id="141" idx="0"/>
          </p:cNvCxnSpPr>
          <p:nvPr/>
        </p:nvCxnSpPr>
        <p:spPr>
          <a:xfrm>
            <a:off x="2950245" y="2656224"/>
            <a:ext cx="4200" cy="366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43" name="Google Shape;143;p22"/>
          <p:cNvPicPr preferRelativeResize="0"/>
          <p:nvPr/>
        </p:nvPicPr>
        <p:blipFill rotWithShape="1">
          <a:blip r:embed="rId5">
            <a:alphaModFix/>
          </a:blip>
          <a:srcRect b="0" l="12610" r="0" t="29138"/>
          <a:stretch/>
        </p:blipFill>
        <p:spPr>
          <a:xfrm>
            <a:off x="5985025" y="1057700"/>
            <a:ext cx="1970425" cy="158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2"/>
          <p:cNvPicPr preferRelativeResize="0"/>
          <p:nvPr/>
        </p:nvPicPr>
        <p:blipFill rotWithShape="1">
          <a:blip r:embed="rId6">
            <a:alphaModFix/>
          </a:blip>
          <a:srcRect b="0" l="0" r="0" t="4671"/>
          <a:stretch/>
        </p:blipFill>
        <p:spPr>
          <a:xfrm>
            <a:off x="5985025" y="3023125"/>
            <a:ext cx="1914525" cy="1552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5" name="Google Shape;145;p22"/>
          <p:cNvCxnSpPr/>
          <p:nvPr/>
        </p:nvCxnSpPr>
        <p:spPr>
          <a:xfrm>
            <a:off x="6940182" y="2656224"/>
            <a:ext cx="4200" cy="366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Individual explanations</a:t>
            </a:r>
            <a:endParaRPr/>
          </a:p>
        </p:txBody>
      </p:sp>
      <p:sp>
        <p:nvSpPr>
          <p:cNvPr id="151" name="Google Shape;151;p23"/>
          <p:cNvSpPr txBox="1"/>
          <p:nvPr>
            <p:ph idx="1" type="body"/>
          </p:nvPr>
        </p:nvSpPr>
        <p:spPr>
          <a:xfrm>
            <a:off x="311700" y="1647325"/>
            <a:ext cx="8520600" cy="13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nl"/>
              <a:t>“</a:t>
            </a:r>
            <a:r>
              <a:rPr lang="nl"/>
              <a:t>Based on your previous ratings we found similar users that liked this book and we think you'd also like this book with a predicted rating of X “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Item-based</a:t>
            </a:r>
            <a:r>
              <a:rPr lang="nl"/>
              <a:t> nearest-neighbor collaborative-filtering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Book Ratings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Looks for similar items based on the items users have already rated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4"/>
          <p:cNvSpPr txBox="1"/>
          <p:nvPr>
            <p:ph type="title"/>
          </p:nvPr>
        </p:nvSpPr>
        <p:spPr>
          <a:xfrm>
            <a:off x="311700" y="64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Individual recommendation: Item-based CF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Individual explanations</a:t>
            </a:r>
            <a:endParaRPr/>
          </a:p>
        </p:txBody>
      </p:sp>
      <p:sp>
        <p:nvSpPr>
          <p:cNvPr id="163" name="Google Shape;163;p25"/>
          <p:cNvSpPr txBox="1"/>
          <p:nvPr>
            <p:ph idx="1" type="body"/>
          </p:nvPr>
        </p:nvSpPr>
        <p:spPr>
          <a:xfrm>
            <a:off x="311700" y="1647325"/>
            <a:ext cx="8520600" cy="321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Based on your previous ratings we found books that similar to books which you have already rated.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nl"/>
              <a:t>Do you want detailed description of your recommendation?  (Y/N)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nl"/>
              <a:t>if Yes =&gt; “Also, the algorithm computed predicted scores to demonstrate how the book fits with your preferences.”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nl"/>
              <a:t>“ Above illustrated books and their predicted scores”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Individual evaluation</a:t>
            </a:r>
            <a:endParaRPr/>
          </a:p>
        </p:txBody>
      </p:sp>
      <p:sp>
        <p:nvSpPr>
          <p:cNvPr id="169" name="Google Shape;169;p2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Item-based nearest-neighbor collaborative-filtering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Testing with different parameters: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nl"/>
              <a:t>minimum book ratings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nl"/>
              <a:t>minimum &amp; maximum neighbours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nl"/>
              <a:t>test split size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89 test cases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nl"/>
              <a:t>  Optimal parameters </a:t>
            </a:r>
            <a:endParaRPr/>
          </a:p>
        </p:txBody>
      </p:sp>
      <p:graphicFrame>
        <p:nvGraphicFramePr>
          <p:cNvPr id="170" name="Google Shape;170;p26"/>
          <p:cNvGraphicFramePr/>
          <p:nvPr/>
        </p:nvGraphicFramePr>
        <p:xfrm>
          <a:off x="455738" y="3614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{B18C9A9B-A672-4EDA-B31F-B5AB8DA3F1B3}</a:tableStyleId>
              </a:tblPr>
              <a:tblGrid>
                <a:gridCol w="907675"/>
                <a:gridCol w="927475"/>
                <a:gridCol w="1956175"/>
                <a:gridCol w="1372200"/>
                <a:gridCol w="968750"/>
                <a:gridCol w="746050"/>
                <a:gridCol w="7129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nl"/>
                        <a:t>Books 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nl"/>
                        <a:t>Users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nl"/>
                        <a:t>min_book_ratings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nl"/>
                        <a:t>min&amp;max neighbours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nl"/>
                        <a:t>test split size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nl"/>
                        <a:t>RMSE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nl"/>
                        <a:t>MAE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1492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28471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25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[1, 12]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20%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0.621137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0.385811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Group recommender system - 1</a:t>
            </a:r>
            <a:endParaRPr/>
          </a:p>
        </p:txBody>
      </p:sp>
      <p:sp>
        <p:nvSpPr>
          <p:cNvPr id="176" name="Google Shape;176;p2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Given set of books and users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nl"/>
              <a:t>Users have rated some of the books already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Calculate missing ratings for users using User-based CF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nl"/>
              <a:t>Building </a:t>
            </a:r>
            <a:r>
              <a:rPr lang="nl"/>
              <a:t>similarity</a:t>
            </a:r>
            <a:r>
              <a:rPr lang="nl"/>
              <a:t> matrix based on Pearson correlation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nl"/>
              <a:t>Based on similarity between users predict rating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Based on these new ratings give recommendation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nl"/>
              <a:t>Average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nl"/>
              <a:t>Least misery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Explanation</a:t>
            </a:r>
            <a:endParaRPr/>
          </a:p>
        </p:txBody>
      </p:sp>
      <p:sp>
        <p:nvSpPr>
          <p:cNvPr id="182" name="Google Shape;182;p2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3" name="Google Shape;18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1100" y="1188163"/>
            <a:ext cx="6579776" cy="345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Evaluation</a:t>
            </a:r>
            <a:endParaRPr/>
          </a:p>
        </p:txBody>
      </p:sp>
      <p:sp>
        <p:nvSpPr>
          <p:cNvPr id="189" name="Google Shape;189;p2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Very constrained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Not enough groups can be made to evaluate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nl"/>
              <a:t>Users have not rated the exact same books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Only recommend books that some users have read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Improve by predicting ratings based on all users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Would be useful if users predict what they would rate a book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Group recommender system</a:t>
            </a:r>
            <a:r>
              <a:rPr lang="nl"/>
              <a:t> - 2</a:t>
            </a:r>
            <a:endParaRPr/>
          </a:p>
        </p:txBody>
      </p:sp>
      <p:sp>
        <p:nvSpPr>
          <p:cNvPr id="195" name="Google Shape;195;p3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Item-based nearest-neighbor collaborative-filtering for groups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Book ratings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Matrix with similar unseen books with predicted values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3 types of Aggregation strategies: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nl"/>
              <a:t>Approval voting (Majority Based)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nl"/>
              <a:t>Average (Consensus Based)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nl"/>
              <a:t>Most pleasure (Borderline)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Gr</a:t>
            </a:r>
            <a:r>
              <a:rPr lang="nl"/>
              <a:t>ou</a:t>
            </a:r>
            <a:r>
              <a:rPr lang="nl"/>
              <a:t>p</a:t>
            </a:r>
            <a:r>
              <a:rPr lang="nl"/>
              <a:t> explanations</a:t>
            </a:r>
            <a:endParaRPr/>
          </a:p>
        </p:txBody>
      </p:sp>
      <p:sp>
        <p:nvSpPr>
          <p:cNvPr id="201" name="Google Shape;201;p31"/>
          <p:cNvSpPr txBox="1"/>
          <p:nvPr>
            <p:ph idx="1" type="body"/>
          </p:nvPr>
        </p:nvSpPr>
        <p:spPr>
          <a:xfrm>
            <a:off x="311700" y="1129250"/>
            <a:ext cx="8520600" cy="373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Detailed description depends on aggregation strategy*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nl"/>
              <a:t>Based on your previous ratings we found books that similar to books which you have already rated.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nl"/>
              <a:t>Do you want detailed description of your recommendation?  (Y/N)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nl"/>
              <a:t>if Yes =&gt; “Also, the algorithm applied Approval Voting strategy to your prediction to choose books by predicted votes to unseen books ”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nl"/>
              <a:t>“ Above illustrated books and their predicted scores”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Exploration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1" y="1152432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/>
              <a:t>Data Wrangling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/>
              <a:t>Unrealistic Publication Dates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/>
              <a:t>Pote</a:t>
            </a:r>
            <a:r>
              <a:rPr lang="nl"/>
              <a:t>ntially unrealistic users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/>
              <a:t>Ratings with ISBNs that do not exist in Books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/>
              <a:t>Data Sparsity</a:t>
            </a:r>
            <a:endParaRPr/>
          </a:p>
        </p:txBody>
      </p:sp>
      <p:grpSp>
        <p:nvGrpSpPr>
          <p:cNvPr id="74" name="Google Shape;74;p14"/>
          <p:cNvGrpSpPr/>
          <p:nvPr/>
        </p:nvGrpSpPr>
        <p:grpSpPr>
          <a:xfrm>
            <a:off x="899505" y="2863050"/>
            <a:ext cx="7345006" cy="1414275"/>
            <a:chOff x="695330" y="1671800"/>
            <a:chExt cx="7345006" cy="1414275"/>
          </a:xfrm>
        </p:grpSpPr>
        <p:pic>
          <p:nvPicPr>
            <p:cNvPr id="75" name="Google Shape;75;p1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95330" y="1671810"/>
              <a:ext cx="2273593" cy="130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6" name="Google Shape;76;p1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043178" y="1671815"/>
              <a:ext cx="2414690" cy="141425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7" name="Google Shape;77;p14"/>
            <p:cNvSpPr/>
            <p:nvPr/>
          </p:nvSpPr>
          <p:spPr>
            <a:xfrm>
              <a:off x="745934" y="2298801"/>
              <a:ext cx="2038800" cy="2019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4"/>
            <p:cNvSpPr/>
            <p:nvPr/>
          </p:nvSpPr>
          <p:spPr>
            <a:xfrm>
              <a:off x="3126732" y="2029419"/>
              <a:ext cx="2189100" cy="2019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79" name="Google Shape;79;p14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619750" y="1671800"/>
              <a:ext cx="2420586" cy="14142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0" name="Google Shape;80;p14"/>
            <p:cNvSpPr/>
            <p:nvPr/>
          </p:nvSpPr>
          <p:spPr>
            <a:xfrm>
              <a:off x="5619748" y="1965425"/>
              <a:ext cx="2414700" cy="2019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Evaluation</a:t>
            </a:r>
            <a:endParaRPr/>
          </a:p>
        </p:txBody>
      </p:sp>
      <p:sp>
        <p:nvSpPr>
          <p:cNvPr id="207" name="Google Shape;207;p3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Maximum group size 12 people -&gt; otherwise few books for the recommendation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Hard to evaluate with offline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Future work -&gt; perform experiment with real people to measure ranking quality (nDCG)</a:t>
            </a:r>
            <a:endParaRPr/>
          </a:p>
        </p:txBody>
      </p:sp>
      <p:pic>
        <p:nvPicPr>
          <p:cNvPr id="208" name="Google Shape;20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3625" y="3425874"/>
            <a:ext cx="4642300" cy="132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Thank you for listening!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/>
          <p:nvPr>
            <p:ph type="title"/>
          </p:nvPr>
        </p:nvSpPr>
        <p:spPr>
          <a:xfrm>
            <a:off x="311700" y="64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Individual recommendation: </a:t>
            </a:r>
            <a:r>
              <a:rPr lang="nl"/>
              <a:t>User-based CF</a:t>
            </a:r>
            <a:endParaRPr/>
          </a:p>
        </p:txBody>
      </p:sp>
      <p:sp>
        <p:nvSpPr>
          <p:cNvPr id="86" name="Google Shape;86;p15"/>
          <p:cNvSpPr txBox="1"/>
          <p:nvPr>
            <p:ph idx="1" type="body"/>
          </p:nvPr>
        </p:nvSpPr>
        <p:spPr>
          <a:xfrm>
            <a:off x="311700" y="732925"/>
            <a:ext cx="7459500" cy="88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T</a:t>
            </a:r>
            <a:r>
              <a:rPr lang="nl"/>
              <a:t>uning parameters: minimum number of ratings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Google Shape;8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7808" y="1353725"/>
            <a:ext cx="3779117" cy="280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7075" y="1353725"/>
            <a:ext cx="4085827" cy="27542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/>
          <p:nvPr>
            <p:ph type="title"/>
          </p:nvPr>
        </p:nvSpPr>
        <p:spPr>
          <a:xfrm>
            <a:off x="311700" y="64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Individual recommendation: User-based CF</a:t>
            </a:r>
            <a:endParaRPr/>
          </a:p>
        </p:txBody>
      </p:sp>
      <p:sp>
        <p:nvSpPr>
          <p:cNvPr id="94" name="Google Shape;94;p16"/>
          <p:cNvSpPr txBox="1"/>
          <p:nvPr>
            <p:ph idx="1" type="body"/>
          </p:nvPr>
        </p:nvSpPr>
        <p:spPr>
          <a:xfrm>
            <a:off x="311700" y="732925"/>
            <a:ext cx="7459500" cy="88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Tuning parameters: minimum number of ratings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5" name="Google Shape;9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4260" y="1398650"/>
            <a:ext cx="4534390" cy="29534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/>
          <p:nvPr>
            <p:ph type="title"/>
          </p:nvPr>
        </p:nvSpPr>
        <p:spPr>
          <a:xfrm>
            <a:off x="311700" y="64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Individual recommendation: User-based CF</a:t>
            </a:r>
            <a:endParaRPr/>
          </a:p>
        </p:txBody>
      </p:sp>
      <p:sp>
        <p:nvSpPr>
          <p:cNvPr id="101" name="Google Shape;101;p17"/>
          <p:cNvSpPr txBox="1"/>
          <p:nvPr>
            <p:ph idx="1" type="body"/>
          </p:nvPr>
        </p:nvSpPr>
        <p:spPr>
          <a:xfrm>
            <a:off x="311700" y="732925"/>
            <a:ext cx="3750000" cy="88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Tuning parameters: </a:t>
            </a:r>
            <a:r>
              <a:rPr lang="nl"/>
              <a:t>splitting</a:t>
            </a:r>
            <a:r>
              <a:rPr lang="nl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2" name="Google Shape;10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275" y="1465525"/>
            <a:ext cx="4152475" cy="263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7150" y="1457225"/>
            <a:ext cx="3994571" cy="263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/>
          <p:nvPr>
            <p:ph type="title"/>
          </p:nvPr>
        </p:nvSpPr>
        <p:spPr>
          <a:xfrm>
            <a:off x="311700" y="64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Individual recommendation: User-based CF</a:t>
            </a:r>
            <a:endParaRPr/>
          </a:p>
        </p:txBody>
      </p:sp>
      <p:sp>
        <p:nvSpPr>
          <p:cNvPr id="109" name="Google Shape;109;p18"/>
          <p:cNvSpPr txBox="1"/>
          <p:nvPr>
            <p:ph idx="1" type="body"/>
          </p:nvPr>
        </p:nvSpPr>
        <p:spPr>
          <a:xfrm>
            <a:off x="311700" y="732925"/>
            <a:ext cx="6975000" cy="88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Tuning parameters: </a:t>
            </a:r>
            <a:r>
              <a:rPr lang="nl"/>
              <a:t>minimum number of neighbours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0" name="Google Shape;11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013" y="1529725"/>
            <a:ext cx="4161800" cy="279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44613" y="1469875"/>
            <a:ext cx="4340381" cy="285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 txBox="1"/>
          <p:nvPr>
            <p:ph type="title"/>
          </p:nvPr>
        </p:nvSpPr>
        <p:spPr>
          <a:xfrm>
            <a:off x="311700" y="64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Individual recommendation: User-based CF</a:t>
            </a:r>
            <a:endParaRPr/>
          </a:p>
        </p:txBody>
      </p:sp>
      <p:sp>
        <p:nvSpPr>
          <p:cNvPr id="117" name="Google Shape;117;p19"/>
          <p:cNvSpPr txBox="1"/>
          <p:nvPr>
            <p:ph idx="1" type="body"/>
          </p:nvPr>
        </p:nvSpPr>
        <p:spPr>
          <a:xfrm>
            <a:off x="311700" y="732925"/>
            <a:ext cx="3331500" cy="88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Tuning parameters</a:t>
            </a:r>
            <a:endParaRPr/>
          </a:p>
        </p:txBody>
      </p:sp>
      <p:pic>
        <p:nvPicPr>
          <p:cNvPr id="118" name="Google Shape;11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8700" y="1472950"/>
            <a:ext cx="2857925" cy="28343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9" name="Google Shape;119;p19"/>
          <p:cNvGraphicFramePr/>
          <p:nvPr/>
        </p:nvGraphicFramePr>
        <p:xfrm>
          <a:off x="806600" y="2011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{B18C9A9B-A672-4EDA-B31F-B5AB8DA3F1B3}</a:tableStyleId>
              </a:tblPr>
              <a:tblGrid>
                <a:gridCol w="1970225"/>
                <a:gridCol w="724925"/>
              </a:tblGrid>
              <a:tr h="180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nl"/>
                        <a:t>min number ratings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20.00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80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nl"/>
                        <a:t>test size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0.20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80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nl"/>
                        <a:t>min nbrs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3.00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80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nl"/>
                        <a:t>max nbrs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11.00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20" name="Google Shape;120;p19"/>
          <p:cNvSpPr txBox="1"/>
          <p:nvPr>
            <p:ph idx="1" type="body"/>
          </p:nvPr>
        </p:nvSpPr>
        <p:spPr>
          <a:xfrm>
            <a:off x="986875" y="1578125"/>
            <a:ext cx="2334600" cy="58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nl" sz="1600"/>
              <a:t>O</a:t>
            </a:r>
            <a:r>
              <a:rPr lang="nl" sz="1600"/>
              <a:t>ptimal parameters</a:t>
            </a:r>
            <a:endParaRPr sz="1600"/>
          </a:p>
        </p:txBody>
      </p:sp>
      <p:cxnSp>
        <p:nvCxnSpPr>
          <p:cNvPr id="121" name="Google Shape;121;p19"/>
          <p:cNvCxnSpPr/>
          <p:nvPr/>
        </p:nvCxnSpPr>
        <p:spPr>
          <a:xfrm flipH="1" rot="10800000">
            <a:off x="3666300" y="2743100"/>
            <a:ext cx="1044000" cy="1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>
            <p:ph type="title"/>
          </p:nvPr>
        </p:nvSpPr>
        <p:spPr>
          <a:xfrm>
            <a:off x="311700" y="64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Individual recommendation: Content boosted CF</a:t>
            </a:r>
            <a:endParaRPr/>
          </a:p>
        </p:txBody>
      </p:sp>
      <p:pic>
        <p:nvPicPr>
          <p:cNvPr id="127" name="Google Shape;12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4375" y="917525"/>
            <a:ext cx="5608951" cy="3754376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0"/>
          <p:cNvSpPr txBox="1"/>
          <p:nvPr>
            <p:ph idx="1" type="body"/>
          </p:nvPr>
        </p:nvSpPr>
        <p:spPr>
          <a:xfrm>
            <a:off x="195675" y="2125200"/>
            <a:ext cx="3559500" cy="13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nl" sz="1400"/>
              <a:t>Content: Book Title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nl" sz="1400"/>
              <a:t>Rating Prediction for unseen/unrated books for user(s)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/>
          <p:nvPr>
            <p:ph type="title"/>
          </p:nvPr>
        </p:nvSpPr>
        <p:spPr>
          <a:xfrm>
            <a:off x="311700" y="64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Individual recommendation: Content boosted CF</a:t>
            </a:r>
            <a:endParaRPr/>
          </a:p>
        </p:txBody>
      </p:sp>
      <p:pic>
        <p:nvPicPr>
          <p:cNvPr id="134" name="Google Shape;13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5163" y="1226025"/>
            <a:ext cx="6921275" cy="280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