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57" r:id="rId2"/>
    <p:sldId id="258" r:id="rId3"/>
    <p:sldId id="288" r:id="rId4"/>
    <p:sldId id="271" r:id="rId5"/>
    <p:sldId id="273" r:id="rId6"/>
    <p:sldId id="259" r:id="rId7"/>
    <p:sldId id="282" r:id="rId8"/>
    <p:sldId id="283" r:id="rId9"/>
    <p:sldId id="284" r:id="rId10"/>
    <p:sldId id="285" r:id="rId11"/>
    <p:sldId id="286" r:id="rId12"/>
    <p:sldId id="278" r:id="rId13"/>
    <p:sldId id="279" r:id="rId14"/>
    <p:sldId id="28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FBE7D"/>
    <a:srgbClr val="A0CBE8"/>
    <a:srgbClr val="8CD1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3529" autoAdjust="0"/>
  </p:normalViewPr>
  <p:slideViewPr>
    <p:cSldViewPr snapToGrid="0">
      <p:cViewPr varScale="1">
        <p:scale>
          <a:sx n="106" d="100"/>
          <a:sy n="106" d="100"/>
        </p:scale>
        <p:origin x="780" y="11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7" d="100"/>
          <a:sy n="87" d="100"/>
        </p:scale>
        <p:origin x="3828"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t>7/28/2018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t>‹#›</a:t>
            </a:fld>
            <a:endParaRPr lang="en-US"/>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t>7/28/2018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t>‹#›</a:t>
            </a:fld>
            <a:endParaRPr lang="en-US"/>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latin typeface="Arial" pitchFamily="34" charset="0"/>
                <a:cs typeface="Arial" pitchFamily="34" charset="0"/>
              </a:rPr>
              <a:t>To change the  image on this slide, select the picture and delete it. Then click the Pictures icon in the placeholder to insert your own image.</a:t>
            </a:r>
          </a:p>
          <a:p>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t>1</a:t>
            </a:fld>
            <a:endParaRPr lang="en-US"/>
          </a:p>
        </p:txBody>
      </p:sp>
    </p:spTree>
    <p:extLst>
      <p:ext uri="{BB962C8B-B14F-4D97-AF65-F5344CB8AC3E}">
        <p14:creationId xmlns:p14="http://schemas.microsoft.com/office/powerpoint/2010/main" val="1542422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Customers can also be targeted that have the highest energy usage during peak hours.  </a:t>
            </a:r>
          </a:p>
        </p:txBody>
      </p:sp>
      <p:sp>
        <p:nvSpPr>
          <p:cNvPr id="4" name="Slide Number Placeholder 3"/>
          <p:cNvSpPr>
            <a:spLocks noGrp="1"/>
          </p:cNvSpPr>
          <p:nvPr>
            <p:ph type="sldNum" sz="quarter" idx="10"/>
          </p:nvPr>
        </p:nvSpPr>
        <p:spPr/>
        <p:txBody>
          <a:bodyPr/>
          <a:lstStyle/>
          <a:p>
            <a:fld id="{1B9A179D-2D27-49E2-B022-8EDDA2EFE682}" type="slidenum">
              <a:rPr lang="en-US" smtClean="0"/>
              <a:t>10</a:t>
            </a:fld>
            <a:endParaRPr lang="en-US"/>
          </a:p>
        </p:txBody>
      </p:sp>
    </p:spTree>
    <p:extLst>
      <p:ext uri="{BB962C8B-B14F-4D97-AF65-F5344CB8AC3E}">
        <p14:creationId xmlns:p14="http://schemas.microsoft.com/office/powerpoint/2010/main" val="1218045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can customers be encouraged to charge off-peak?  Data!  Con Edison’s analytic website allows customers to view their electric habits, their bill, and if they’re being efficient.  These reports can be mailed and emailed to consumers to alert them if they could be saving money.  </a:t>
            </a:r>
            <a:r>
              <a:rPr lang="en-US" dirty="0" err="1"/>
              <a:t>Fleetcarma’s</a:t>
            </a:r>
            <a:r>
              <a:rPr lang="en-US" dirty="0"/>
              <a:t> C2 device allows consumers to see detailed charging data – where they charged, how much energy was used and how long they charged for.  Customers can also save money for charging during off-peak hours.</a:t>
            </a:r>
          </a:p>
        </p:txBody>
      </p:sp>
      <p:sp>
        <p:nvSpPr>
          <p:cNvPr id="4" name="Slide Number Placeholder 3"/>
          <p:cNvSpPr>
            <a:spLocks noGrp="1"/>
          </p:cNvSpPr>
          <p:nvPr>
            <p:ph type="sldNum" sz="quarter" idx="10"/>
          </p:nvPr>
        </p:nvSpPr>
        <p:spPr/>
        <p:txBody>
          <a:bodyPr/>
          <a:lstStyle/>
          <a:p>
            <a:fld id="{1B9A179D-2D27-49E2-B022-8EDDA2EFE682}" type="slidenum">
              <a:rPr lang="en-US" smtClean="0"/>
              <a:t>11</a:t>
            </a:fld>
            <a:endParaRPr lang="en-US"/>
          </a:p>
        </p:txBody>
      </p:sp>
    </p:spTree>
    <p:extLst>
      <p:ext uri="{BB962C8B-B14F-4D97-AF65-F5344CB8AC3E}">
        <p14:creationId xmlns:p14="http://schemas.microsoft.com/office/powerpoint/2010/main" val="231850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How can customers be encouraged to charge during off-peak hours?</a:t>
            </a:r>
          </a:p>
          <a:p>
            <a:r>
              <a:rPr lang="en-US" sz="1200" kern="1200" dirty="0">
                <a:solidFill>
                  <a:schemeClr val="tx1"/>
                </a:solidFill>
                <a:effectLst/>
                <a:latin typeface="+mn-lt"/>
                <a:ea typeface="+mn-ea"/>
                <a:cs typeface="+mn-cs"/>
              </a:rPr>
              <a:t>Working with dealerships. Sales consultants from the dealerships are the first to come in contact with the customer.  Consultants can work with customers on setting up charging schedules and educating on the cost saving benefits of off-peak vs peak.  Dealerships can also promote the </a:t>
            </a:r>
            <a:r>
              <a:rPr lang="en-US" sz="1200" kern="1200" dirty="0" err="1">
                <a:solidFill>
                  <a:schemeClr val="tx1"/>
                </a:solidFill>
                <a:effectLst/>
                <a:latin typeface="+mn-lt"/>
                <a:ea typeface="+mn-ea"/>
                <a:cs typeface="+mn-cs"/>
              </a:rPr>
              <a:t>fleetcarma</a:t>
            </a:r>
            <a:r>
              <a:rPr lang="en-US" sz="1200" kern="1200" dirty="0">
                <a:solidFill>
                  <a:schemeClr val="tx1"/>
                </a:solidFill>
                <a:effectLst/>
                <a:latin typeface="+mn-lt"/>
                <a:ea typeface="+mn-ea"/>
                <a:cs typeface="+mn-cs"/>
              </a:rPr>
              <a:t> C2 device, which is partnered with con Edison, which helps gather charging specific data for the customer to evaluate. </a:t>
            </a:r>
          </a:p>
          <a:p>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t>12</a:t>
            </a:fld>
            <a:endParaRPr lang="en-US"/>
          </a:p>
        </p:txBody>
      </p:sp>
    </p:spTree>
    <p:extLst>
      <p:ext uri="{BB962C8B-B14F-4D97-AF65-F5344CB8AC3E}">
        <p14:creationId xmlns:p14="http://schemas.microsoft.com/office/powerpoint/2010/main" val="1500586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Electric Vehicles are becoming more and more popular, especially in cities like New York.   Consumers are beginning to see the benefit of owning an electric vehicle vs. owning a traditional gasoline powered vehicle.  </a:t>
            </a:r>
          </a:p>
          <a:p>
            <a:r>
              <a:rPr lang="en-US" sz="1200" kern="1200" dirty="0">
                <a:solidFill>
                  <a:schemeClr val="tx1"/>
                </a:solidFill>
                <a:effectLst/>
                <a:latin typeface="+mn-lt"/>
                <a:ea typeface="+mn-ea"/>
                <a:cs typeface="+mn-cs"/>
              </a:rPr>
              <a:t>Such as: helping them to reduce their overall carbon footprint – since there are ~75% less carbon emissions being released from the vehicle, their overall carbon footprint throughout the day is reduced.  This is especially important to those consumers who are concerned about the environment. </a:t>
            </a:r>
          </a:p>
          <a:p>
            <a:r>
              <a:rPr lang="en-US" sz="1200" kern="1200" dirty="0">
                <a:solidFill>
                  <a:schemeClr val="tx1"/>
                </a:solidFill>
                <a:effectLst/>
                <a:latin typeface="+mn-lt"/>
                <a:ea typeface="+mn-ea"/>
                <a:cs typeface="+mn-cs"/>
              </a:rPr>
              <a:t>Electric vehicles also help the consumer save money – they don’t require oil changes, and have less moving parts, meaning: reducing much of the cost of maintenance and no longer must worry about rising gas prices.</a:t>
            </a:r>
          </a:p>
          <a:p>
            <a:r>
              <a:rPr lang="en-US" sz="1200" kern="1200" dirty="0">
                <a:solidFill>
                  <a:schemeClr val="tx1"/>
                </a:solidFill>
                <a:effectLst/>
                <a:latin typeface="+mn-lt"/>
                <a:ea typeface="+mn-ea"/>
                <a:cs typeface="+mn-cs"/>
              </a:rPr>
              <a:t>However, an electric vehicle doesn’t come with it’s own set of challenges – such as worrying about the car battery giving out, how long it takes to charge the battery, and of course electric prices to actually charge the vehicle.</a:t>
            </a:r>
          </a:p>
          <a:p>
            <a:r>
              <a:rPr lang="en-US" sz="1200" kern="1200" dirty="0">
                <a:solidFill>
                  <a:schemeClr val="tx1"/>
                </a:solidFill>
                <a:effectLst/>
                <a:latin typeface="+mn-lt"/>
                <a:ea typeface="+mn-ea"/>
                <a:cs typeface="+mn-cs"/>
              </a:rPr>
              <a:t>Which leads to our next part – companies that supply the energy, such as Con Edison now must also face new challenges with being able to reliably provide energy for their electric vehicle customers, and for everyone else.</a:t>
            </a:r>
          </a:p>
          <a:p>
            <a:r>
              <a:rPr lang="en-US" sz="1200" kern="1200" dirty="0">
                <a:solidFill>
                  <a:schemeClr val="tx1"/>
                </a:solidFill>
                <a:effectLst/>
                <a:latin typeface="+mn-lt"/>
                <a:ea typeface="+mn-ea"/>
                <a:cs typeface="+mn-cs"/>
              </a:rPr>
              <a:t>Understanding when electric vehicle owners are charging, and understanding how much power their using is fundamental to continue supplying reliable energy.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B9A179D-2D27-49E2-B022-8EDDA2EFE682}" type="slidenum">
              <a:rPr lang="en-US" smtClean="0"/>
              <a:t>2</a:t>
            </a:fld>
            <a:endParaRPr lang="en-US"/>
          </a:p>
        </p:txBody>
      </p:sp>
    </p:spTree>
    <p:extLst>
      <p:ext uri="{BB962C8B-B14F-4D97-AF65-F5344CB8AC3E}">
        <p14:creationId xmlns:p14="http://schemas.microsoft.com/office/powerpoint/2010/main" val="3605379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t>3</a:t>
            </a:fld>
            <a:endParaRPr lang="en-US"/>
          </a:p>
        </p:txBody>
      </p:sp>
    </p:spTree>
    <p:extLst>
      <p:ext uri="{BB962C8B-B14F-4D97-AF65-F5344CB8AC3E}">
        <p14:creationId xmlns:p14="http://schemas.microsoft.com/office/powerpoint/2010/main" val="2337590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According to </a:t>
            </a:r>
            <a:r>
              <a:rPr lang="en-US" sz="1200" kern="1200" dirty="0" err="1">
                <a:solidFill>
                  <a:schemeClr val="tx1"/>
                </a:solidFill>
                <a:effectLst/>
                <a:latin typeface="+mn-lt"/>
                <a:ea typeface="+mn-ea"/>
                <a:cs typeface="+mn-cs"/>
              </a:rPr>
              <a:t>fleetcarma</a:t>
            </a:r>
            <a:r>
              <a:rPr lang="en-US" sz="1200" kern="1200" dirty="0">
                <a:solidFill>
                  <a:schemeClr val="tx1"/>
                </a:solidFill>
                <a:effectLst/>
                <a:latin typeface="+mn-lt"/>
                <a:ea typeface="+mn-ea"/>
                <a:cs typeface="+mn-cs"/>
              </a:rPr>
              <a:t>, a typical electric vehicle consumes about 6-8 kilowatt hours of energy for around a 25 mile commute which is beginning to approach the levels of a small house. </a:t>
            </a:r>
          </a:p>
          <a:p>
            <a:r>
              <a:rPr lang="en-US" sz="1200" kern="1200" dirty="0">
                <a:solidFill>
                  <a:schemeClr val="tx1"/>
                </a:solidFill>
                <a:effectLst/>
                <a:latin typeface="+mn-lt"/>
                <a:ea typeface="+mn-ea"/>
                <a:cs typeface="+mn-cs"/>
              </a:rPr>
              <a:t>Power transformers, which supply the power to homes, are designed to handle within a certain threshold - in the future, when there are multiple electric vehicles in a neighborhood, the chances of them charging at the same time begin to increase – which can begin to cause other problems with supplying reliable energy to consumers.</a:t>
            </a:r>
          </a:p>
          <a:p>
            <a:r>
              <a:rPr lang="en-US" sz="1200" kern="1200" dirty="0">
                <a:solidFill>
                  <a:schemeClr val="tx1"/>
                </a:solidFill>
                <a:effectLst/>
                <a:latin typeface="+mn-lt"/>
                <a:ea typeface="+mn-ea"/>
                <a:cs typeface="+mn-cs"/>
              </a:rPr>
              <a:t>One solution is to have customers charge their vehicles during off-peak hours, when there is less load on the electric grid.   According to the Con Edison website, off-peak is defined between 12am until 8am. </a:t>
            </a:r>
          </a:p>
          <a:p>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t>4</a:t>
            </a:fld>
            <a:endParaRPr lang="en-US"/>
          </a:p>
        </p:txBody>
      </p:sp>
    </p:spTree>
    <p:extLst>
      <p:ext uri="{BB962C8B-B14F-4D97-AF65-F5344CB8AC3E}">
        <p14:creationId xmlns:p14="http://schemas.microsoft.com/office/powerpoint/2010/main" val="411421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risk of overloading is greater during peak hours – when consumers are arriving home, turning on their A/C, washing clothes, etc.   In the summer months of 2015, the majority of customers are charging during peak hours.  This, as I mentioned earlier, can be a potential problem when more consumers begin adopting electric vehicles.</a:t>
            </a:r>
          </a:p>
          <a:p>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t>5</a:t>
            </a:fld>
            <a:endParaRPr lang="en-US"/>
          </a:p>
        </p:txBody>
      </p:sp>
    </p:spTree>
    <p:extLst>
      <p:ext uri="{BB962C8B-B14F-4D97-AF65-F5344CB8AC3E}">
        <p14:creationId xmlns:p14="http://schemas.microsoft.com/office/powerpoint/2010/main" val="83688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Something that can be done is to look at the customers themselves and look at their charging habits.  This graph shows the data similar to the previous, by off-peak and peak, but by the individual customers. In this case, since there are only 56 customers in the data, it’s easier to look at all of the customers.  Since we’re focusing on customers that charge during peak hours, we can filter by only that.</a:t>
            </a:r>
          </a:p>
          <a:p>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t>6</a:t>
            </a:fld>
            <a:endParaRPr lang="en-US"/>
          </a:p>
        </p:txBody>
      </p:sp>
    </p:spTree>
    <p:extLst>
      <p:ext uri="{BB962C8B-B14F-4D97-AF65-F5344CB8AC3E}">
        <p14:creationId xmlns:p14="http://schemas.microsoft.com/office/powerpoint/2010/main" val="2948747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now that the data is filtered by only peak hours, it makes it easier to look deeper at the charging habits of those that charge during peak hours. </a:t>
            </a:r>
          </a:p>
        </p:txBody>
      </p:sp>
      <p:sp>
        <p:nvSpPr>
          <p:cNvPr id="4" name="Slide Number Placeholder 3"/>
          <p:cNvSpPr>
            <a:spLocks noGrp="1"/>
          </p:cNvSpPr>
          <p:nvPr>
            <p:ph type="sldNum" sz="quarter" idx="10"/>
          </p:nvPr>
        </p:nvSpPr>
        <p:spPr/>
        <p:txBody>
          <a:bodyPr/>
          <a:lstStyle/>
          <a:p>
            <a:fld id="{1B9A179D-2D27-49E2-B022-8EDDA2EFE682}" type="slidenum">
              <a:rPr lang="en-US" smtClean="0"/>
              <a:t>7</a:t>
            </a:fld>
            <a:endParaRPr lang="en-US"/>
          </a:p>
        </p:txBody>
      </p:sp>
    </p:spTree>
    <p:extLst>
      <p:ext uri="{BB962C8B-B14F-4D97-AF65-F5344CB8AC3E}">
        <p14:creationId xmlns:p14="http://schemas.microsoft.com/office/powerpoint/2010/main" val="2136581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there are a few things we can do now that we have our peak customers.  One is to take a look at exactly when throughout the day they’re charging.  It seems as if charging beings to increase around 8am, and begins to average out around 2 to around 9, before it increases again, right before the off-peak hours begin.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So, looking at individual customers can be a challenge, especially with the number of vehicles increasing, and you’re looking at thousands of different people.  However, customers can be broken down into groups, such as those that charge during super-peak hours or those that consume more than average. </a:t>
            </a:r>
          </a:p>
          <a:p>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t>8</a:t>
            </a:fld>
            <a:endParaRPr lang="en-US"/>
          </a:p>
        </p:txBody>
      </p:sp>
    </p:spTree>
    <p:extLst>
      <p:ext uri="{BB962C8B-B14F-4D97-AF65-F5344CB8AC3E}">
        <p14:creationId xmlns:p14="http://schemas.microsoft.com/office/powerpoint/2010/main" val="2014650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One thing that’s interesting is that in the summer months, there is something called “super peak” hours, that happens between 2 and 6pm – when the energy demand is at its highest.   These hours can potential cause the most issues with overloading.  These customers could then be targeted for marketing better charging habits</a:t>
            </a:r>
          </a:p>
          <a:p>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t>9</a:t>
            </a:fld>
            <a:endParaRPr lang="en-US"/>
          </a:p>
        </p:txBody>
      </p:sp>
    </p:spTree>
    <p:extLst>
      <p:ext uri="{BB962C8B-B14F-4D97-AF65-F5344CB8AC3E}">
        <p14:creationId xmlns:p14="http://schemas.microsoft.com/office/powerpoint/2010/main" val="4125620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Freeform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noAutofit/>
          </a:bodyPr>
          <a:lstStyle/>
          <a:p>
            <a:endParaRPr lang="en-US" sz="1800"/>
          </a:p>
        </p:txBody>
      </p:sp>
      <p:sp>
        <p:nvSpPr>
          <p:cNvPr id="7" name="Freeform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pPr lvl="0"/>
            <a:endParaRPr lang="en-US" sz="1800"/>
          </a:p>
        </p:txBody>
      </p:sp>
      <p:sp>
        <p:nvSpPr>
          <p:cNvPr id="8" name="Freeform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0" y="1873584"/>
            <a:ext cx="640080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5400" y="4572000"/>
            <a:ext cx="6400800" cy="1600200"/>
          </a:xfrm>
        </p:spPr>
        <p:txBody>
          <a:bodyPr/>
          <a:lstStyle>
            <a:lvl1pPr marL="0" indent="0" algn="l">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5125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724400" y="1828801"/>
            <a:ext cx="6172200" cy="4343400"/>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7/28/2018</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675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bwMode="invGray">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bwMode="invGray">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298448"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bwMode="invGray">
          <a:xfrm>
            <a:off x="1371273"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Picture Placeholder 2" descr="An empty placeholder to add an image. Click on the placeholder and select the image that you wish to add"/>
          <p:cNvSpPr>
            <a:spLocks noGrp="1"/>
          </p:cNvSpPr>
          <p:nvPr>
            <p:ph type="pic" idx="13"/>
          </p:nvPr>
        </p:nvSpPr>
        <p:spPr>
          <a:xfrm>
            <a:off x="63246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Text Placeholder 3"/>
          <p:cNvSpPr>
            <a:spLocks noGrp="1"/>
          </p:cNvSpPr>
          <p:nvPr>
            <p:ph type="body" sz="half" idx="14"/>
          </p:nvPr>
        </p:nvSpPr>
        <p:spPr bwMode="invGray">
          <a:xfrm>
            <a:off x="6412954"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7/28/2018</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9440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7/28/2018</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929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871318" y="685800"/>
            <a:ext cx="1033272" cy="5486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400" y="685800"/>
            <a:ext cx="7976754"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7/28/2018</a:t>
            </a:fld>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7F8E3F6-DE14-48B2-B2BC-6FABA9630FB8}" type="slidenum">
              <a:rPr lang="en-US" smtClean="0"/>
              <a:pPr/>
              <a:t>‹#›</a:t>
            </a:fld>
            <a:endParaRPr lang="en-US" dirty="0"/>
          </a:p>
        </p:txBody>
      </p:sp>
    </p:spTree>
    <p:extLst>
      <p:ext uri="{BB962C8B-B14F-4D97-AF65-F5344CB8AC3E}">
        <p14:creationId xmlns:p14="http://schemas.microsoft.com/office/powerpoint/2010/main" val="180411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7/28/2018</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961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10" name="Rectangle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11" name="Freeform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2" name="Freeform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15" name="Picture Placeholder 14" descr="An empty placeholder to add an image. Click on the placeholder and select the image that you wish to add"/>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r>
              <a:rPr lang="en-US"/>
              <a:t>Click icon to add picture</a:t>
            </a:r>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40281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8" name="Freeform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9"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0"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title"/>
          </p:nvPr>
        </p:nvSpPr>
        <p:spPr>
          <a:xfrm>
            <a:off x="1295398" y="2914650"/>
            <a:ext cx="8046720" cy="1557338"/>
          </a:xfrm>
        </p:spPr>
        <p:txBody>
          <a:bodyPr anchor="b">
            <a:normAutofit/>
          </a:bodyPr>
          <a:lstStyle>
            <a:lvl1pPr>
              <a:defRPr sz="3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398" y="4589463"/>
            <a:ext cx="8046718" cy="1011237"/>
          </a:xfrm>
        </p:spPr>
        <p:txBody>
          <a:bodyPr/>
          <a:lstStyle>
            <a:lvl1pPr marL="0" indent="0">
              <a:spcBef>
                <a:spcPts val="120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51964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8799"/>
            <a:ext cx="4572000" cy="43434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7/28/2018</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44820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a:t>Click to edit Master title style</a:t>
            </a:r>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24600" y="1828800"/>
            <a:ext cx="4572000" cy="847725"/>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79A3335-6331-4872-A8B7-ECD55539F4D0}" type="datetimeFigureOut">
              <a:rPr lang="en-US" smtClean="0"/>
              <a:t>7/28/2018</a:t>
            </a:fld>
            <a:endParaRPr lang="en-US"/>
          </a:p>
        </p:txBody>
      </p:sp>
      <p:sp>
        <p:nvSpPr>
          <p:cNvPr id="9" name="Slide Number Placeholder 8"/>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6023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A79A3335-6331-4872-A8B7-ECD55539F4D0}" type="datetimeFigureOut">
              <a:rPr lang="en-US" smtClean="0"/>
              <a:t>7/28/2018</a:t>
            </a:fld>
            <a:endParaRPr lang="en-US"/>
          </a:p>
        </p:txBody>
      </p:sp>
      <p:sp>
        <p:nvSpPr>
          <p:cNvPr id="5" name="Slide Number Placeholder 4"/>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3973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A79A3335-6331-4872-A8B7-ECD55539F4D0}" type="datetimeFigureOut">
              <a:rPr lang="en-US" smtClean="0"/>
              <a:t>7/28/2018</a:t>
            </a:fld>
            <a:endParaRPr lang="en-US"/>
          </a:p>
        </p:txBody>
      </p:sp>
      <p:sp>
        <p:nvSpPr>
          <p:cNvPr id="4" name="Slide Number Placeholder 3"/>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98363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728209" y="1828800"/>
            <a:ext cx="6126480" cy="43434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7/28/2018</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476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a:defRPr sz="1100">
                <a:solidFill>
                  <a:schemeClr val="tx1"/>
                </a:solidFill>
              </a:defRPr>
            </a:lvl1pPr>
          </a:lstStyle>
          <a:p>
            <a:fld id="{A79A3335-6331-4872-A8B7-ECD55539F4D0}" type="datetimeFigureOut">
              <a:rPr lang="en-US" smtClean="0"/>
              <a:pPr/>
              <a:t>7/28/2018</a:t>
            </a:fld>
            <a:endParaRPr lang="en-US"/>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1100">
                <a:solidFill>
                  <a:schemeClr val="tx1"/>
                </a:solidFill>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2594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coned.com/en/save-money/energy-saving-programs/time-of-use" TargetMode="External"/><Relationship Id="rId2" Type="http://schemas.openxmlformats.org/officeDocument/2006/relationships/hyperlink" Target="https://www.fleetcarma.com/impact-growing-electric-vehicle-adoption-electric-utility-grids/" TargetMode="External"/><Relationship Id="rId1" Type="http://schemas.openxmlformats.org/officeDocument/2006/relationships/slideLayout" Target="../slideLayouts/slideLayout2.xml"/><Relationship Id="rId5" Type="http://schemas.openxmlformats.org/officeDocument/2006/relationships/hyperlink" Target="http://rpubs.com/nschettini/408284" TargetMode="External"/><Relationship Id="rId4" Type="http://schemas.openxmlformats.org/officeDocument/2006/relationships/hyperlink" Target="https://www.coned.com/en/save-money/rebates-incentives-tax-credits/rebates-incentives-tax-credits-for-residential-customers/electric-vehicle-reward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Charging Habits of Electric Vehicle Customers</a:t>
            </a:r>
          </a:p>
        </p:txBody>
      </p:sp>
      <p:pic>
        <p:nvPicPr>
          <p:cNvPr id="5" name="Picture Placeholder 4" descr="City street with motion blu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4" b="14"/>
          <a:stretch>
            <a:fillRect/>
          </a:stretch>
        </p:blipFill>
        <p:spPr/>
      </p:pic>
      <p:sp>
        <p:nvSpPr>
          <p:cNvPr id="3" name="Subtitle 2"/>
          <p:cNvSpPr>
            <a:spLocks noGrp="1"/>
          </p:cNvSpPr>
          <p:nvPr>
            <p:ph type="subTitle" idx="1"/>
          </p:nvPr>
        </p:nvSpPr>
        <p:spPr/>
        <p:txBody>
          <a:bodyPr>
            <a:normAutofit/>
          </a:bodyPr>
          <a:lstStyle/>
          <a:p>
            <a:r>
              <a:rPr lang="en-US" sz="1800" dirty="0"/>
              <a:t>By Nicholas Schettini</a:t>
            </a:r>
          </a:p>
        </p:txBody>
      </p:sp>
    </p:spTree>
    <p:extLst>
      <p:ext uri="{BB962C8B-B14F-4D97-AF65-F5344CB8AC3E}">
        <p14:creationId xmlns:p14="http://schemas.microsoft.com/office/powerpoint/2010/main" val="13805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57B41-710C-4136-BC98-C4CAC6E549CA}"/>
              </a:ext>
            </a:extLst>
          </p:cNvPr>
          <p:cNvSpPr>
            <a:spLocks noGrp="1"/>
          </p:cNvSpPr>
          <p:nvPr>
            <p:ph type="title"/>
          </p:nvPr>
        </p:nvSpPr>
        <p:spPr/>
        <p:txBody>
          <a:bodyPr/>
          <a:lstStyle/>
          <a:p>
            <a:r>
              <a:rPr lang="en-US" dirty="0"/>
              <a:t>High Energy Customers</a:t>
            </a:r>
          </a:p>
        </p:txBody>
      </p:sp>
      <p:sp>
        <p:nvSpPr>
          <p:cNvPr id="7" name="TextBox 6">
            <a:extLst>
              <a:ext uri="{FF2B5EF4-FFF2-40B4-BE49-F238E27FC236}">
                <a16:creationId xmlns:a16="http://schemas.microsoft.com/office/drawing/2014/main" id="{DD04E4E1-A4EF-46BA-9DD0-68818BD7C239}"/>
              </a:ext>
            </a:extLst>
          </p:cNvPr>
          <p:cNvSpPr txBox="1"/>
          <p:nvPr/>
        </p:nvSpPr>
        <p:spPr>
          <a:xfrm>
            <a:off x="10452521" y="1949715"/>
            <a:ext cx="1402948" cy="1477328"/>
          </a:xfrm>
          <a:prstGeom prst="rect">
            <a:avLst/>
          </a:prstGeom>
          <a:noFill/>
        </p:spPr>
        <p:txBody>
          <a:bodyPr wrap="none" rtlCol="0">
            <a:spAutoFit/>
          </a:bodyPr>
          <a:lstStyle/>
          <a:p>
            <a:r>
              <a:rPr lang="en-US" b="1" dirty="0">
                <a:solidFill>
                  <a:srgbClr val="A0CBE8"/>
                </a:solidFill>
              </a:rPr>
              <a:t>Peak</a:t>
            </a:r>
          </a:p>
          <a:p>
            <a:r>
              <a:rPr lang="en-US" b="1" dirty="0">
                <a:solidFill>
                  <a:srgbClr val="FFBE7D"/>
                </a:solidFill>
              </a:rPr>
              <a:t>Super-peak</a:t>
            </a:r>
          </a:p>
          <a:p>
            <a:r>
              <a:rPr lang="en-US" b="1" dirty="0">
                <a:solidFill>
                  <a:srgbClr val="8CD17D"/>
                </a:solidFill>
              </a:rPr>
              <a:t>Off-peak</a:t>
            </a:r>
          </a:p>
          <a:p>
            <a:endParaRPr lang="en-US" b="1" dirty="0">
              <a:solidFill>
                <a:srgbClr val="FFBE7D"/>
              </a:solidFill>
            </a:endParaRPr>
          </a:p>
          <a:p>
            <a:endParaRPr lang="en-US" b="1" dirty="0">
              <a:solidFill>
                <a:srgbClr val="A0CBE8"/>
              </a:solidFill>
            </a:endParaRPr>
          </a:p>
        </p:txBody>
      </p:sp>
      <p:pic>
        <p:nvPicPr>
          <p:cNvPr id="8" name="Picture 7">
            <a:extLst>
              <a:ext uri="{FF2B5EF4-FFF2-40B4-BE49-F238E27FC236}">
                <a16:creationId xmlns:a16="http://schemas.microsoft.com/office/drawing/2014/main" id="{F4138286-C3ED-45E4-896E-7F05D77AD4FE}"/>
              </a:ext>
            </a:extLst>
          </p:cNvPr>
          <p:cNvPicPr>
            <a:picLocks noChangeAspect="1"/>
          </p:cNvPicPr>
          <p:nvPr/>
        </p:nvPicPr>
        <p:blipFill>
          <a:blip r:embed="rId3"/>
          <a:stretch>
            <a:fillRect/>
          </a:stretch>
        </p:blipFill>
        <p:spPr>
          <a:xfrm>
            <a:off x="1002231" y="2706985"/>
            <a:ext cx="2753191" cy="3587691"/>
          </a:xfrm>
          <a:prstGeom prst="rect">
            <a:avLst/>
          </a:prstGeom>
        </p:spPr>
      </p:pic>
      <p:pic>
        <p:nvPicPr>
          <p:cNvPr id="10" name="Picture 9">
            <a:extLst>
              <a:ext uri="{FF2B5EF4-FFF2-40B4-BE49-F238E27FC236}">
                <a16:creationId xmlns:a16="http://schemas.microsoft.com/office/drawing/2014/main" id="{CB3955DA-EA47-4980-9348-16CF8D3EADB4}"/>
              </a:ext>
            </a:extLst>
          </p:cNvPr>
          <p:cNvPicPr>
            <a:picLocks noChangeAspect="1"/>
          </p:cNvPicPr>
          <p:nvPr/>
        </p:nvPicPr>
        <p:blipFill>
          <a:blip r:embed="rId4"/>
          <a:stretch>
            <a:fillRect/>
          </a:stretch>
        </p:blipFill>
        <p:spPr>
          <a:xfrm>
            <a:off x="4207046" y="3233319"/>
            <a:ext cx="2834013" cy="2948026"/>
          </a:xfrm>
          <a:prstGeom prst="rect">
            <a:avLst/>
          </a:prstGeom>
        </p:spPr>
      </p:pic>
      <p:pic>
        <p:nvPicPr>
          <p:cNvPr id="11" name="Picture 10">
            <a:extLst>
              <a:ext uri="{FF2B5EF4-FFF2-40B4-BE49-F238E27FC236}">
                <a16:creationId xmlns:a16="http://schemas.microsoft.com/office/drawing/2014/main" id="{72DB51B4-041B-4E9D-AD7C-9BBFACA7C0E8}"/>
              </a:ext>
            </a:extLst>
          </p:cNvPr>
          <p:cNvPicPr>
            <a:picLocks noChangeAspect="1"/>
          </p:cNvPicPr>
          <p:nvPr/>
        </p:nvPicPr>
        <p:blipFill>
          <a:blip r:embed="rId5"/>
          <a:stretch>
            <a:fillRect/>
          </a:stretch>
        </p:blipFill>
        <p:spPr>
          <a:xfrm>
            <a:off x="7944307" y="2850442"/>
            <a:ext cx="2630442" cy="3444235"/>
          </a:xfrm>
          <a:prstGeom prst="rect">
            <a:avLst/>
          </a:prstGeom>
        </p:spPr>
      </p:pic>
    </p:spTree>
    <p:extLst>
      <p:ext uri="{BB962C8B-B14F-4D97-AF65-F5344CB8AC3E}">
        <p14:creationId xmlns:p14="http://schemas.microsoft.com/office/powerpoint/2010/main" val="3070710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57B41-710C-4136-BC98-C4CAC6E549CA}"/>
              </a:ext>
            </a:extLst>
          </p:cNvPr>
          <p:cNvSpPr>
            <a:spLocks noGrp="1"/>
          </p:cNvSpPr>
          <p:nvPr>
            <p:ph type="title"/>
          </p:nvPr>
        </p:nvSpPr>
        <p:spPr>
          <a:xfrm>
            <a:off x="887240" y="255134"/>
            <a:ext cx="10357164" cy="1036850"/>
          </a:xfrm>
        </p:spPr>
        <p:txBody>
          <a:bodyPr/>
          <a:lstStyle/>
          <a:p>
            <a:r>
              <a:rPr lang="en-US" dirty="0"/>
              <a:t>How can customers be encouraged to charge off-peak?</a:t>
            </a:r>
          </a:p>
        </p:txBody>
      </p:sp>
      <p:sp>
        <p:nvSpPr>
          <p:cNvPr id="3" name="TextBox 2">
            <a:extLst>
              <a:ext uri="{FF2B5EF4-FFF2-40B4-BE49-F238E27FC236}">
                <a16:creationId xmlns:a16="http://schemas.microsoft.com/office/drawing/2014/main" id="{57656726-97A0-433B-B8BA-84D6C5782EEF}"/>
              </a:ext>
            </a:extLst>
          </p:cNvPr>
          <p:cNvSpPr txBox="1"/>
          <p:nvPr/>
        </p:nvSpPr>
        <p:spPr>
          <a:xfrm>
            <a:off x="1028690" y="1528351"/>
            <a:ext cx="10782678" cy="1846659"/>
          </a:xfrm>
          <a:prstGeom prst="rect">
            <a:avLst/>
          </a:prstGeom>
          <a:noFill/>
        </p:spPr>
        <p:txBody>
          <a:bodyPr wrap="square" rtlCol="0">
            <a:spAutoFit/>
          </a:bodyPr>
          <a:lstStyle/>
          <a:p>
            <a:pPr marL="285750" indent="-285750">
              <a:buFont typeface="Arial" panose="020B0604020202020204" pitchFamily="34" charset="0"/>
              <a:buChar char="•"/>
            </a:pPr>
            <a:r>
              <a:rPr lang="en-US" sz="2400" dirty="0"/>
              <a:t>Data!  Con Edison's Analytics Website </a:t>
            </a:r>
          </a:p>
          <a:p>
            <a:pPr marL="742950" lvl="1" indent="-285750">
              <a:buFont typeface="Arial" panose="020B0604020202020204" pitchFamily="34" charset="0"/>
              <a:buChar char="•"/>
            </a:pPr>
            <a:r>
              <a:rPr lang="en-US" dirty="0"/>
              <a:t>Email and regular mail</a:t>
            </a:r>
          </a:p>
          <a:p>
            <a:pPr marL="285750" indent="-285750">
              <a:buFont typeface="Arial" panose="020B0604020202020204" pitchFamily="34" charset="0"/>
              <a:buChar char="•"/>
            </a:pPr>
            <a:r>
              <a:rPr lang="en-US" sz="2400" dirty="0"/>
              <a:t>Smart Charge </a:t>
            </a:r>
            <a:r>
              <a:rPr lang="en-US" sz="2400" dirty="0" err="1"/>
              <a:t>Fleetcarma</a:t>
            </a:r>
            <a:r>
              <a:rPr lang="en-US" sz="2400" dirty="0"/>
              <a:t> C2</a:t>
            </a:r>
          </a:p>
          <a:p>
            <a:pPr marL="285750" indent="-285750">
              <a:buFont typeface="Arial" panose="020B0604020202020204" pitchFamily="34" charset="0"/>
              <a:buChar char="•"/>
            </a:pPr>
            <a:r>
              <a:rPr lang="en-US" sz="2400" dirty="0"/>
              <a:t>Money saving incentives </a:t>
            </a:r>
          </a:p>
          <a:p>
            <a:pPr marL="285750" indent="-285750">
              <a:buFont typeface="Arial" panose="020B0604020202020204" pitchFamily="34" charset="0"/>
              <a:buChar char="•"/>
            </a:pPr>
            <a:r>
              <a:rPr lang="en-US" sz="2400" dirty="0"/>
              <a:t>Off-peak pricing! (~21c/kWh vs. 1.54c/kWh) </a:t>
            </a:r>
          </a:p>
        </p:txBody>
      </p:sp>
      <p:pic>
        <p:nvPicPr>
          <p:cNvPr id="5" name="Picture 4">
            <a:extLst>
              <a:ext uri="{FF2B5EF4-FFF2-40B4-BE49-F238E27FC236}">
                <a16:creationId xmlns:a16="http://schemas.microsoft.com/office/drawing/2014/main" id="{20ADB6C3-9510-4160-A6FD-2B7306264473}"/>
              </a:ext>
            </a:extLst>
          </p:cNvPr>
          <p:cNvPicPr>
            <a:picLocks noChangeAspect="1"/>
          </p:cNvPicPr>
          <p:nvPr/>
        </p:nvPicPr>
        <p:blipFill>
          <a:blip r:embed="rId3"/>
          <a:stretch>
            <a:fillRect/>
          </a:stretch>
        </p:blipFill>
        <p:spPr>
          <a:xfrm>
            <a:off x="5803270" y="4682195"/>
            <a:ext cx="4863303" cy="1920671"/>
          </a:xfrm>
          <a:prstGeom prst="rect">
            <a:avLst/>
          </a:prstGeom>
        </p:spPr>
      </p:pic>
      <p:pic>
        <p:nvPicPr>
          <p:cNvPr id="10" name="Picture 9">
            <a:extLst>
              <a:ext uri="{FF2B5EF4-FFF2-40B4-BE49-F238E27FC236}">
                <a16:creationId xmlns:a16="http://schemas.microsoft.com/office/drawing/2014/main" id="{409E1A97-D324-406F-AA7D-73D6AF49CD7B}"/>
              </a:ext>
            </a:extLst>
          </p:cNvPr>
          <p:cNvPicPr>
            <a:picLocks noChangeAspect="1"/>
          </p:cNvPicPr>
          <p:nvPr/>
        </p:nvPicPr>
        <p:blipFill>
          <a:blip r:embed="rId4"/>
          <a:stretch>
            <a:fillRect/>
          </a:stretch>
        </p:blipFill>
        <p:spPr>
          <a:xfrm>
            <a:off x="1028690" y="4541427"/>
            <a:ext cx="3608577" cy="2176603"/>
          </a:xfrm>
          <a:prstGeom prst="rect">
            <a:avLst/>
          </a:prstGeom>
        </p:spPr>
      </p:pic>
    </p:spTree>
    <p:extLst>
      <p:ext uri="{BB962C8B-B14F-4D97-AF65-F5344CB8AC3E}">
        <p14:creationId xmlns:p14="http://schemas.microsoft.com/office/powerpoint/2010/main" val="1640195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5"/>
                                        </p:tgtEl>
                                      </p:cBhvr>
                                    </p:animEffect>
                                    <p:animScale>
                                      <p:cBhvr>
                                        <p:cTn id="12" dur="250" autoRev="1" fill="hold"/>
                                        <p:tgtEl>
                                          <p:spTgt spid="5"/>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nodeType="clickEffect">
                                  <p:stCondLst>
                                    <p:cond delay="0"/>
                                  </p:stCondLst>
                                  <p:childTnLst>
                                    <p:animEffect transition="out" filter="fade">
                                      <p:cBhvr>
                                        <p:cTn id="16" dur="500" tmFilter="0, 0; .2, .5; .8, .5; 1, 0"/>
                                        <p:tgtEl>
                                          <p:spTgt spid="3">
                                            <p:txEl>
                                              <p:pRg st="2" end="2"/>
                                            </p:txEl>
                                          </p:spTgt>
                                        </p:tgtEl>
                                      </p:cBhvr>
                                    </p:animEffect>
                                    <p:animScale>
                                      <p:cBhvr>
                                        <p:cTn id="17" dur="250" autoRev="1" fill="hold"/>
                                        <p:tgtEl>
                                          <p:spTgt spid="3">
                                            <p:txEl>
                                              <p:pRg st="2" end="2"/>
                                            </p:txEl>
                                          </p:spTgt>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nodeType="clickEffect">
                                  <p:stCondLst>
                                    <p:cond delay="0"/>
                                  </p:stCondLst>
                                  <p:childTnLst>
                                    <p:animEffect transition="out" filter="fade">
                                      <p:cBhvr>
                                        <p:cTn id="21" dur="500" tmFilter="0, 0; .2, .5; .8, .5; 1, 0"/>
                                        <p:tgtEl>
                                          <p:spTgt spid="10"/>
                                        </p:tgtEl>
                                      </p:cBhvr>
                                    </p:animEffect>
                                    <p:animScale>
                                      <p:cBhvr>
                                        <p:cTn id="22"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97C1E7-5B2D-440C-943C-8A4B3740B086}"/>
              </a:ext>
            </a:extLst>
          </p:cNvPr>
          <p:cNvPicPr>
            <a:picLocks noChangeAspect="1"/>
          </p:cNvPicPr>
          <p:nvPr/>
        </p:nvPicPr>
        <p:blipFill>
          <a:blip r:embed="rId3"/>
          <a:stretch>
            <a:fillRect/>
          </a:stretch>
        </p:blipFill>
        <p:spPr>
          <a:xfrm>
            <a:off x="372829" y="2039255"/>
            <a:ext cx="6385008" cy="4563611"/>
          </a:xfrm>
          <a:prstGeom prst="rect">
            <a:avLst/>
          </a:prstGeom>
          <a:solidFill>
            <a:srgbClr val="F2F2F2"/>
          </a:solidFill>
        </p:spPr>
      </p:pic>
      <p:sp>
        <p:nvSpPr>
          <p:cNvPr id="2" name="Title 1"/>
          <p:cNvSpPr>
            <a:spLocks noGrp="1"/>
          </p:cNvSpPr>
          <p:nvPr>
            <p:ph type="title"/>
          </p:nvPr>
        </p:nvSpPr>
        <p:spPr/>
        <p:txBody>
          <a:bodyPr/>
          <a:lstStyle/>
          <a:p>
            <a:r>
              <a:rPr lang="en-US" dirty="0"/>
              <a:t>Partnerships with dealers</a:t>
            </a:r>
          </a:p>
        </p:txBody>
      </p:sp>
      <p:sp>
        <p:nvSpPr>
          <p:cNvPr id="3" name="Content Placeholder 2"/>
          <p:cNvSpPr>
            <a:spLocks noGrp="1"/>
          </p:cNvSpPr>
          <p:nvPr>
            <p:ph idx="1"/>
          </p:nvPr>
        </p:nvSpPr>
        <p:spPr>
          <a:xfrm>
            <a:off x="4412995" y="2131384"/>
            <a:ext cx="7779005" cy="3662833"/>
          </a:xfrm>
        </p:spPr>
        <p:txBody>
          <a:bodyPr/>
          <a:lstStyle/>
          <a:p>
            <a:r>
              <a:rPr lang="en-US" dirty="0"/>
              <a:t>Dealerships can work with customers to program charging schedules </a:t>
            </a:r>
          </a:p>
          <a:p>
            <a:r>
              <a:rPr lang="en-US" dirty="0"/>
              <a:t>Smart Charge Program</a:t>
            </a:r>
          </a:p>
          <a:p>
            <a:pPr lvl="1"/>
            <a:r>
              <a:rPr lang="en-US" dirty="0"/>
              <a:t>Perks for sales consultants and managers</a:t>
            </a:r>
          </a:p>
          <a:p>
            <a:pPr lvl="1"/>
            <a:r>
              <a:rPr lang="en-US" dirty="0"/>
              <a:t>Consumer benefits</a:t>
            </a:r>
          </a:p>
          <a:p>
            <a:pPr lvl="1"/>
            <a:r>
              <a:rPr lang="en-US" dirty="0" err="1"/>
              <a:t>Fleetcarma</a:t>
            </a:r>
            <a:r>
              <a:rPr lang="en-US" dirty="0"/>
              <a:t> C2 device </a:t>
            </a:r>
          </a:p>
          <a:p>
            <a:pPr lvl="2"/>
            <a:r>
              <a:rPr lang="en-US" dirty="0"/>
              <a:t>Charging location, time, energy consumption</a:t>
            </a:r>
          </a:p>
        </p:txBody>
      </p:sp>
    </p:spTree>
    <p:extLst>
      <p:ext uri="{BB962C8B-B14F-4D97-AF65-F5344CB8AC3E}">
        <p14:creationId xmlns:p14="http://schemas.microsoft.com/office/powerpoint/2010/main" val="412137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and further investigations </a:t>
            </a:r>
          </a:p>
        </p:txBody>
      </p:sp>
      <p:sp>
        <p:nvSpPr>
          <p:cNvPr id="3" name="Content Placeholder 2"/>
          <p:cNvSpPr>
            <a:spLocks noGrp="1"/>
          </p:cNvSpPr>
          <p:nvPr>
            <p:ph idx="1"/>
          </p:nvPr>
        </p:nvSpPr>
        <p:spPr>
          <a:xfrm>
            <a:off x="1295400" y="1812022"/>
            <a:ext cx="9601200" cy="4343400"/>
          </a:xfrm>
        </p:spPr>
        <p:txBody>
          <a:bodyPr>
            <a:normAutofit fontScale="92500"/>
          </a:bodyPr>
          <a:lstStyle/>
          <a:p>
            <a:pPr marL="285750" indent="-285750"/>
            <a:r>
              <a:rPr lang="en-US" dirty="0"/>
              <a:t>Here’s where the problem is … majority of charging happens during peak hours (59% vs. 41%).  38% of peak are during super-peak hours</a:t>
            </a:r>
          </a:p>
          <a:p>
            <a:pPr marL="285750" indent="-285750"/>
            <a:r>
              <a:rPr lang="en-US" dirty="0"/>
              <a:t>Here’s what it costs … reliability, cost (for consumer and Con Ed) </a:t>
            </a:r>
          </a:p>
          <a:p>
            <a:endParaRPr lang="en-US" dirty="0"/>
          </a:p>
          <a:p>
            <a:r>
              <a:rPr lang="en-US" dirty="0"/>
              <a:t>Further investigations</a:t>
            </a:r>
          </a:p>
          <a:p>
            <a:pPr lvl="1"/>
            <a:r>
              <a:rPr lang="en-US" dirty="0"/>
              <a:t>Customer demographics – age, location</a:t>
            </a:r>
          </a:p>
          <a:p>
            <a:pPr lvl="1"/>
            <a:r>
              <a:rPr lang="en-US" dirty="0"/>
              <a:t>Type of charging station used – level ½</a:t>
            </a:r>
          </a:p>
          <a:p>
            <a:pPr lvl="1"/>
            <a:r>
              <a:rPr lang="en-US" dirty="0"/>
              <a:t>Location of charging (home, work, etc.)</a:t>
            </a:r>
          </a:p>
          <a:p>
            <a:pPr lvl="1"/>
            <a:r>
              <a:rPr lang="en-US" dirty="0"/>
              <a:t>Miles driven per day</a:t>
            </a:r>
          </a:p>
          <a:p>
            <a:pPr lvl="1"/>
            <a:r>
              <a:rPr lang="en-US" dirty="0"/>
              <a:t>Comparison from 2015 – 2018</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4277776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868A4-5751-4201-B496-815F6BEA5797}"/>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7B7A1485-4AAB-40C0-AB5A-FC2EF974710F}"/>
              </a:ext>
            </a:extLst>
          </p:cNvPr>
          <p:cNvSpPr>
            <a:spLocks noGrp="1"/>
          </p:cNvSpPr>
          <p:nvPr>
            <p:ph idx="1"/>
          </p:nvPr>
        </p:nvSpPr>
        <p:spPr/>
        <p:txBody>
          <a:bodyPr/>
          <a:lstStyle/>
          <a:p>
            <a:r>
              <a:rPr lang="en-US" dirty="0"/>
              <a:t>References :</a:t>
            </a:r>
          </a:p>
          <a:p>
            <a:r>
              <a:rPr lang="en-US" sz="2000" dirty="0">
                <a:hlinkClick r:id="rId2"/>
              </a:rPr>
              <a:t>https://www.fleetcarma.com/impact-growing-electric-vehicle-adoption-electric-utility-grids/</a:t>
            </a:r>
            <a:endParaRPr lang="en-US" sz="2000" dirty="0"/>
          </a:p>
          <a:p>
            <a:r>
              <a:rPr lang="en-US" sz="2000" dirty="0">
                <a:hlinkClick r:id="rId3"/>
              </a:rPr>
              <a:t>https://www.coned.com/en/save-money/energy-saving-programs/time-of-use</a:t>
            </a:r>
            <a:r>
              <a:rPr lang="en-US" sz="2000" dirty="0"/>
              <a:t> </a:t>
            </a:r>
          </a:p>
          <a:p>
            <a:r>
              <a:rPr lang="en-US" sz="2000" dirty="0">
                <a:hlinkClick r:id="rId4"/>
              </a:rPr>
              <a:t>https://www.coned.com/en/save-money/rebates-incentives-tax-credits/rebates-incentives-tax-credits-for-residential-customers/electric-vehicle-rewards</a:t>
            </a:r>
            <a:r>
              <a:rPr lang="en-US" sz="2000" dirty="0"/>
              <a:t> </a:t>
            </a:r>
          </a:p>
          <a:p>
            <a:r>
              <a:rPr lang="en-US" sz="2000" dirty="0">
                <a:hlinkClick r:id="rId5"/>
              </a:rPr>
              <a:t>http://rpubs.com/nschettini/408284</a:t>
            </a:r>
            <a:r>
              <a:rPr lang="en-US" sz="2000" dirty="0"/>
              <a:t> </a:t>
            </a:r>
          </a:p>
        </p:txBody>
      </p:sp>
    </p:spTree>
    <p:extLst>
      <p:ext uri="{BB962C8B-B14F-4D97-AF65-F5344CB8AC3E}">
        <p14:creationId xmlns:p14="http://schemas.microsoft.com/office/powerpoint/2010/main" val="61022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p:txBody>
          <a:bodyPr>
            <a:normAutofit/>
          </a:bodyPr>
          <a:lstStyle/>
          <a:p>
            <a:pPr marL="0" indent="0">
              <a:buNone/>
            </a:pPr>
            <a:r>
              <a:rPr lang="en-US" sz="2800" dirty="0"/>
              <a:t>Electric Vehicles are becoming more popular for consumers, especially within large cities like New York.</a:t>
            </a:r>
          </a:p>
          <a:p>
            <a:r>
              <a:rPr lang="en-US" sz="2800" dirty="0"/>
              <a:t>Benefits:</a:t>
            </a:r>
          </a:p>
          <a:p>
            <a:pPr lvl="1"/>
            <a:r>
              <a:rPr lang="en-US" sz="2400" dirty="0"/>
              <a:t>Reduces carbon footprint of consumer</a:t>
            </a:r>
          </a:p>
          <a:p>
            <a:pPr lvl="1"/>
            <a:r>
              <a:rPr lang="en-US" sz="2400" dirty="0"/>
              <a:t>Helps save consumer money</a:t>
            </a:r>
          </a:p>
          <a:p>
            <a:pPr marL="0" indent="0">
              <a:buNone/>
            </a:pPr>
            <a:r>
              <a:rPr lang="en-US" sz="2800" dirty="0"/>
              <a:t>However, with the increase in electric vehicles, companies that supply electricity to these vehicles are facing new challenges. </a:t>
            </a:r>
          </a:p>
          <a:p>
            <a:pPr lvl="1"/>
            <a:endParaRPr lang="en-US" sz="2400" dirty="0"/>
          </a:p>
        </p:txBody>
      </p:sp>
    </p:spTree>
    <p:extLst>
      <p:ext uri="{BB962C8B-B14F-4D97-AF65-F5344CB8AC3E}">
        <p14:creationId xmlns:p14="http://schemas.microsoft.com/office/powerpoint/2010/main" val="363987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39920-AFBC-49AC-856E-7CCFDC7D4EC5}"/>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859BD9E7-3C25-4E3B-9F5B-B4AF28C498D9}"/>
              </a:ext>
            </a:extLst>
          </p:cNvPr>
          <p:cNvSpPr>
            <a:spLocks noGrp="1"/>
          </p:cNvSpPr>
          <p:nvPr>
            <p:ph idx="1"/>
          </p:nvPr>
        </p:nvSpPr>
        <p:spPr/>
        <p:txBody>
          <a:bodyPr/>
          <a:lstStyle/>
          <a:p>
            <a:pPr marL="0" lvl="0" indent="0">
              <a:buNone/>
            </a:pPr>
            <a:r>
              <a:rPr lang="en-US" sz="2600" dirty="0">
                <a:solidFill>
                  <a:srgbClr val="595959"/>
                </a:solidFill>
              </a:rPr>
              <a:t>To insure reliable energy supply, we must understand when and how much these vehicles are being charged.</a:t>
            </a:r>
          </a:p>
          <a:p>
            <a:endParaRPr lang="en-US" dirty="0"/>
          </a:p>
        </p:txBody>
      </p:sp>
      <p:pic>
        <p:nvPicPr>
          <p:cNvPr id="4" name="Picture 3">
            <a:extLst>
              <a:ext uri="{FF2B5EF4-FFF2-40B4-BE49-F238E27FC236}">
                <a16:creationId xmlns:a16="http://schemas.microsoft.com/office/drawing/2014/main" id="{33BFAABA-2BD7-4484-B1D5-5F11F82D12D7}"/>
              </a:ext>
            </a:extLst>
          </p:cNvPr>
          <p:cNvPicPr>
            <a:picLocks noChangeAspect="1"/>
          </p:cNvPicPr>
          <p:nvPr/>
        </p:nvPicPr>
        <p:blipFill>
          <a:blip r:embed="rId3"/>
          <a:stretch>
            <a:fillRect/>
          </a:stretch>
        </p:blipFill>
        <p:spPr>
          <a:xfrm>
            <a:off x="3757188" y="3750151"/>
            <a:ext cx="3917368" cy="2601798"/>
          </a:xfrm>
          <a:prstGeom prst="rect">
            <a:avLst/>
          </a:prstGeom>
        </p:spPr>
      </p:pic>
    </p:spTree>
    <p:extLst>
      <p:ext uri="{BB962C8B-B14F-4D97-AF65-F5344CB8AC3E}">
        <p14:creationId xmlns:p14="http://schemas.microsoft.com/office/powerpoint/2010/main" val="2086282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Changing Electric Vehicle Customer Charging Habits Matters</a:t>
            </a:r>
          </a:p>
        </p:txBody>
      </p:sp>
      <p:sp>
        <p:nvSpPr>
          <p:cNvPr id="3" name="Content Placeholder 2"/>
          <p:cNvSpPr>
            <a:spLocks noGrp="1"/>
          </p:cNvSpPr>
          <p:nvPr>
            <p:ph idx="1"/>
          </p:nvPr>
        </p:nvSpPr>
        <p:spPr>
          <a:xfrm>
            <a:off x="931178" y="1744910"/>
            <a:ext cx="9965422" cy="4427290"/>
          </a:xfrm>
        </p:spPr>
        <p:txBody>
          <a:bodyPr/>
          <a:lstStyle/>
          <a:p>
            <a:r>
              <a:rPr lang="en-US" dirty="0"/>
              <a:t>A typical daily commute consumes almost as much energy as a small home.</a:t>
            </a:r>
          </a:p>
          <a:p>
            <a:r>
              <a:rPr lang="en-US" dirty="0"/>
              <a:t>Power transformers, which connect homes and businesses to the grid at a local level, are only able to handle within a certain threshold.</a:t>
            </a:r>
          </a:p>
          <a:p>
            <a:r>
              <a:rPr lang="en-US" dirty="0"/>
              <a:t>If multiple EVs are charging at the same time on the same local transformer, this could cause potential problems with overloading and potential outages during peak hours.</a:t>
            </a:r>
          </a:p>
        </p:txBody>
      </p:sp>
      <p:sp>
        <p:nvSpPr>
          <p:cNvPr id="6" name="TextBox 5">
            <a:extLst>
              <a:ext uri="{FF2B5EF4-FFF2-40B4-BE49-F238E27FC236}">
                <a16:creationId xmlns:a16="http://schemas.microsoft.com/office/drawing/2014/main" id="{05A58859-8639-4F90-98D4-6DD9C0EF516E}"/>
              </a:ext>
            </a:extLst>
          </p:cNvPr>
          <p:cNvSpPr txBox="1"/>
          <p:nvPr/>
        </p:nvSpPr>
        <p:spPr>
          <a:xfrm>
            <a:off x="9288855" y="6418200"/>
            <a:ext cx="2788467" cy="369332"/>
          </a:xfrm>
          <a:prstGeom prst="rect">
            <a:avLst/>
          </a:prstGeom>
          <a:noFill/>
        </p:spPr>
        <p:txBody>
          <a:bodyPr wrap="square" rtlCol="0">
            <a:spAutoFit/>
          </a:bodyPr>
          <a:lstStyle/>
          <a:p>
            <a:r>
              <a:rPr lang="en-US" dirty="0"/>
              <a:t>Source: </a:t>
            </a:r>
            <a:r>
              <a:rPr lang="en-US" dirty="0" err="1"/>
              <a:t>Fleetcarma</a:t>
            </a:r>
            <a:endParaRPr lang="en-US" dirty="0"/>
          </a:p>
        </p:txBody>
      </p:sp>
      <p:pic>
        <p:nvPicPr>
          <p:cNvPr id="7" name="Picture 6">
            <a:extLst>
              <a:ext uri="{FF2B5EF4-FFF2-40B4-BE49-F238E27FC236}">
                <a16:creationId xmlns:a16="http://schemas.microsoft.com/office/drawing/2014/main" id="{CAD4A210-141E-47C1-9A9B-64047B3C86E4}"/>
              </a:ext>
            </a:extLst>
          </p:cNvPr>
          <p:cNvPicPr>
            <a:picLocks noChangeAspect="1"/>
          </p:cNvPicPr>
          <p:nvPr/>
        </p:nvPicPr>
        <p:blipFill>
          <a:blip r:embed="rId3"/>
          <a:stretch>
            <a:fillRect/>
          </a:stretch>
        </p:blipFill>
        <p:spPr>
          <a:xfrm>
            <a:off x="7686392" y="4615965"/>
            <a:ext cx="3702773" cy="1802235"/>
          </a:xfrm>
          <a:prstGeom prst="rect">
            <a:avLst/>
          </a:prstGeom>
        </p:spPr>
      </p:pic>
    </p:spTree>
    <p:extLst>
      <p:ext uri="{BB962C8B-B14F-4D97-AF65-F5344CB8AC3E}">
        <p14:creationId xmlns:p14="http://schemas.microsoft.com/office/powerpoint/2010/main" val="124882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6E0AB9A-94E2-442B-A0F2-49585BF1BC33}"/>
              </a:ext>
            </a:extLst>
          </p:cNvPr>
          <p:cNvPicPr>
            <a:picLocks noChangeAspect="1"/>
          </p:cNvPicPr>
          <p:nvPr/>
        </p:nvPicPr>
        <p:blipFill>
          <a:blip r:embed="rId3"/>
          <a:stretch>
            <a:fillRect/>
          </a:stretch>
        </p:blipFill>
        <p:spPr>
          <a:xfrm>
            <a:off x="1593410" y="3062813"/>
            <a:ext cx="6980910" cy="3540053"/>
          </a:xfrm>
          <a:prstGeom prst="rect">
            <a:avLst/>
          </a:prstGeom>
        </p:spPr>
      </p:pic>
      <p:sp>
        <p:nvSpPr>
          <p:cNvPr id="2" name="Title 1"/>
          <p:cNvSpPr>
            <a:spLocks noGrp="1"/>
          </p:cNvSpPr>
          <p:nvPr>
            <p:ph type="title"/>
          </p:nvPr>
        </p:nvSpPr>
        <p:spPr/>
        <p:txBody>
          <a:bodyPr/>
          <a:lstStyle/>
          <a:p>
            <a:r>
              <a:rPr lang="en-US" dirty="0"/>
              <a:t>Peak vs off-peak, summer 2015</a:t>
            </a:r>
          </a:p>
        </p:txBody>
      </p:sp>
      <p:sp>
        <p:nvSpPr>
          <p:cNvPr id="3" name="Content Placeholder 2"/>
          <p:cNvSpPr>
            <a:spLocks noGrp="1"/>
          </p:cNvSpPr>
          <p:nvPr>
            <p:ph idx="1"/>
          </p:nvPr>
        </p:nvSpPr>
        <p:spPr>
          <a:xfrm>
            <a:off x="1295400" y="1622881"/>
            <a:ext cx="9601200" cy="1633856"/>
          </a:xfrm>
        </p:spPr>
        <p:txBody>
          <a:bodyPr>
            <a:normAutofit lnSpcReduction="10000"/>
          </a:bodyPr>
          <a:lstStyle/>
          <a:p>
            <a:r>
              <a:rPr lang="en-US" dirty="0"/>
              <a:t>The risk of overloading is greater during peak hours – when consumers are arriving home.</a:t>
            </a:r>
          </a:p>
          <a:p>
            <a:r>
              <a:rPr lang="en-US" dirty="0"/>
              <a:t>One solution is to have EV owners charge their vehicles during off-peak times.</a:t>
            </a:r>
          </a:p>
        </p:txBody>
      </p:sp>
      <p:sp>
        <p:nvSpPr>
          <p:cNvPr id="7" name="TextBox 6">
            <a:extLst>
              <a:ext uri="{FF2B5EF4-FFF2-40B4-BE49-F238E27FC236}">
                <a16:creationId xmlns:a16="http://schemas.microsoft.com/office/drawing/2014/main" id="{755AAED6-C3D5-4C05-9259-405779C36AF7}"/>
              </a:ext>
            </a:extLst>
          </p:cNvPr>
          <p:cNvSpPr txBox="1"/>
          <p:nvPr/>
        </p:nvSpPr>
        <p:spPr>
          <a:xfrm>
            <a:off x="2925747" y="4447686"/>
            <a:ext cx="824265" cy="400110"/>
          </a:xfrm>
          <a:prstGeom prst="rect">
            <a:avLst/>
          </a:prstGeom>
          <a:noFill/>
        </p:spPr>
        <p:txBody>
          <a:bodyPr wrap="none" rtlCol="0">
            <a:spAutoFit/>
          </a:bodyPr>
          <a:lstStyle/>
          <a:p>
            <a:r>
              <a:rPr lang="en-US" sz="2000" b="1" dirty="0">
                <a:solidFill>
                  <a:srgbClr val="8CD17D"/>
                </a:solidFill>
              </a:rPr>
              <a:t>~41%</a:t>
            </a:r>
          </a:p>
        </p:txBody>
      </p:sp>
      <p:sp>
        <p:nvSpPr>
          <p:cNvPr id="8" name="TextBox 7">
            <a:extLst>
              <a:ext uri="{FF2B5EF4-FFF2-40B4-BE49-F238E27FC236}">
                <a16:creationId xmlns:a16="http://schemas.microsoft.com/office/drawing/2014/main" id="{EC531BF9-7416-4397-A536-45195187CC78}"/>
              </a:ext>
            </a:extLst>
          </p:cNvPr>
          <p:cNvSpPr txBox="1"/>
          <p:nvPr/>
        </p:nvSpPr>
        <p:spPr>
          <a:xfrm>
            <a:off x="5908956" y="4462787"/>
            <a:ext cx="824265" cy="400110"/>
          </a:xfrm>
          <a:prstGeom prst="rect">
            <a:avLst/>
          </a:prstGeom>
          <a:noFill/>
        </p:spPr>
        <p:txBody>
          <a:bodyPr wrap="none" rtlCol="0">
            <a:spAutoFit/>
          </a:bodyPr>
          <a:lstStyle/>
          <a:p>
            <a:r>
              <a:rPr lang="en-US" sz="2000" b="1" dirty="0">
                <a:solidFill>
                  <a:srgbClr val="A0CBE8"/>
                </a:solidFill>
              </a:rPr>
              <a:t>~59%</a:t>
            </a:r>
          </a:p>
        </p:txBody>
      </p:sp>
      <p:sp>
        <p:nvSpPr>
          <p:cNvPr id="10" name="TextBox 9">
            <a:extLst>
              <a:ext uri="{FF2B5EF4-FFF2-40B4-BE49-F238E27FC236}">
                <a16:creationId xmlns:a16="http://schemas.microsoft.com/office/drawing/2014/main" id="{F8C24129-386A-4182-95A9-ACFF01F0DAAF}"/>
              </a:ext>
            </a:extLst>
          </p:cNvPr>
          <p:cNvSpPr txBox="1"/>
          <p:nvPr/>
        </p:nvSpPr>
        <p:spPr>
          <a:xfrm>
            <a:off x="9306046" y="5671596"/>
            <a:ext cx="1376966" cy="646331"/>
          </a:xfrm>
          <a:prstGeom prst="rect">
            <a:avLst/>
          </a:prstGeom>
          <a:noFill/>
        </p:spPr>
        <p:txBody>
          <a:bodyPr wrap="square" rtlCol="0">
            <a:spAutoFit/>
          </a:bodyPr>
          <a:lstStyle/>
          <a:p>
            <a:r>
              <a:rPr lang="en-US" b="1" dirty="0">
                <a:solidFill>
                  <a:srgbClr val="8CD17D"/>
                </a:solidFill>
              </a:rPr>
              <a:t>Off-peak</a:t>
            </a:r>
          </a:p>
          <a:p>
            <a:r>
              <a:rPr lang="en-US" b="1" dirty="0">
                <a:solidFill>
                  <a:srgbClr val="A0CBE8"/>
                </a:solidFill>
              </a:rPr>
              <a:t>Peak</a:t>
            </a:r>
          </a:p>
        </p:txBody>
      </p:sp>
      <p:pic>
        <p:nvPicPr>
          <p:cNvPr id="11" name="Picture 10">
            <a:extLst>
              <a:ext uri="{FF2B5EF4-FFF2-40B4-BE49-F238E27FC236}">
                <a16:creationId xmlns:a16="http://schemas.microsoft.com/office/drawing/2014/main" id="{F44068A5-440C-4AE5-B4E5-2DC47CE963D5}"/>
              </a:ext>
            </a:extLst>
          </p:cNvPr>
          <p:cNvPicPr>
            <a:picLocks noChangeAspect="1"/>
          </p:cNvPicPr>
          <p:nvPr/>
        </p:nvPicPr>
        <p:blipFill>
          <a:blip r:embed="rId4"/>
          <a:stretch>
            <a:fillRect/>
          </a:stretch>
        </p:blipFill>
        <p:spPr>
          <a:xfrm>
            <a:off x="9139721" y="4112895"/>
            <a:ext cx="1543291" cy="1469801"/>
          </a:xfrm>
          <a:prstGeom prst="rect">
            <a:avLst/>
          </a:prstGeom>
        </p:spPr>
      </p:pic>
      <p:sp>
        <p:nvSpPr>
          <p:cNvPr id="12" name="TextBox 11">
            <a:extLst>
              <a:ext uri="{FF2B5EF4-FFF2-40B4-BE49-F238E27FC236}">
                <a16:creationId xmlns:a16="http://schemas.microsoft.com/office/drawing/2014/main" id="{326C7DB0-082E-4F03-9008-54A0AD75FBBE}"/>
              </a:ext>
            </a:extLst>
          </p:cNvPr>
          <p:cNvSpPr txBox="1"/>
          <p:nvPr/>
        </p:nvSpPr>
        <p:spPr>
          <a:xfrm>
            <a:off x="4445251" y="6562166"/>
            <a:ext cx="1572211" cy="307777"/>
          </a:xfrm>
          <a:prstGeom prst="rect">
            <a:avLst/>
          </a:prstGeom>
          <a:noFill/>
        </p:spPr>
        <p:txBody>
          <a:bodyPr wrap="square" rtlCol="0">
            <a:spAutoFit/>
          </a:bodyPr>
          <a:lstStyle/>
          <a:p>
            <a:r>
              <a:rPr lang="en-US" sz="1400" dirty="0"/>
              <a:t>Hours of day</a:t>
            </a:r>
          </a:p>
        </p:txBody>
      </p:sp>
    </p:spTree>
    <p:extLst>
      <p:ext uri="{BB962C8B-B14F-4D97-AF65-F5344CB8AC3E}">
        <p14:creationId xmlns:p14="http://schemas.microsoft.com/office/powerpoint/2010/main" val="1472855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Energy Consumption for a sample of EV Customers </a:t>
            </a:r>
          </a:p>
        </p:txBody>
      </p:sp>
      <p:sp>
        <p:nvSpPr>
          <p:cNvPr id="27" name="TextBox 26">
            <a:extLst>
              <a:ext uri="{FF2B5EF4-FFF2-40B4-BE49-F238E27FC236}">
                <a16:creationId xmlns:a16="http://schemas.microsoft.com/office/drawing/2014/main" id="{1776E2F2-5299-43B0-A0EA-031BE92D500D}"/>
              </a:ext>
            </a:extLst>
          </p:cNvPr>
          <p:cNvSpPr txBox="1"/>
          <p:nvPr/>
        </p:nvSpPr>
        <p:spPr>
          <a:xfrm>
            <a:off x="9484842" y="5809638"/>
            <a:ext cx="1146468" cy="646331"/>
          </a:xfrm>
          <a:prstGeom prst="rect">
            <a:avLst/>
          </a:prstGeom>
          <a:noFill/>
        </p:spPr>
        <p:txBody>
          <a:bodyPr wrap="none" rtlCol="0">
            <a:spAutoFit/>
          </a:bodyPr>
          <a:lstStyle/>
          <a:p>
            <a:r>
              <a:rPr lang="en-US" b="1" dirty="0">
                <a:solidFill>
                  <a:srgbClr val="8CD17D"/>
                </a:solidFill>
              </a:rPr>
              <a:t>Off-peak</a:t>
            </a:r>
          </a:p>
          <a:p>
            <a:r>
              <a:rPr lang="en-US" b="1" dirty="0">
                <a:solidFill>
                  <a:srgbClr val="A0CBE8"/>
                </a:solidFill>
              </a:rPr>
              <a:t>Peak</a:t>
            </a:r>
          </a:p>
        </p:txBody>
      </p:sp>
      <p:pic>
        <p:nvPicPr>
          <p:cNvPr id="29" name="Picture 28">
            <a:extLst>
              <a:ext uri="{FF2B5EF4-FFF2-40B4-BE49-F238E27FC236}">
                <a16:creationId xmlns:a16="http://schemas.microsoft.com/office/drawing/2014/main" id="{23C131D1-414E-411F-8688-52F4C1A3416F}"/>
              </a:ext>
            </a:extLst>
          </p:cNvPr>
          <p:cNvPicPr>
            <a:picLocks noChangeAspect="1"/>
          </p:cNvPicPr>
          <p:nvPr/>
        </p:nvPicPr>
        <p:blipFill>
          <a:blip r:embed="rId3"/>
          <a:stretch>
            <a:fillRect/>
          </a:stretch>
        </p:blipFill>
        <p:spPr>
          <a:xfrm>
            <a:off x="226503" y="2154674"/>
            <a:ext cx="8653244" cy="4612488"/>
          </a:xfrm>
          <a:prstGeom prst="rect">
            <a:avLst/>
          </a:prstGeom>
        </p:spPr>
      </p:pic>
    </p:spTree>
    <p:extLst>
      <p:ext uri="{BB962C8B-B14F-4D97-AF65-F5344CB8AC3E}">
        <p14:creationId xmlns:p14="http://schemas.microsoft.com/office/powerpoint/2010/main" val="3574231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6072FA6-852C-4B39-8E57-AE15F412D805}"/>
              </a:ext>
            </a:extLst>
          </p:cNvPr>
          <p:cNvPicPr>
            <a:picLocks noChangeAspect="1"/>
          </p:cNvPicPr>
          <p:nvPr/>
        </p:nvPicPr>
        <p:blipFill>
          <a:blip r:embed="rId3"/>
          <a:stretch>
            <a:fillRect/>
          </a:stretch>
        </p:blipFill>
        <p:spPr>
          <a:xfrm>
            <a:off x="769620" y="1767269"/>
            <a:ext cx="9699307" cy="4835597"/>
          </a:xfrm>
          <a:prstGeom prst="rect">
            <a:avLst/>
          </a:prstGeom>
        </p:spPr>
      </p:pic>
      <p:sp>
        <p:nvSpPr>
          <p:cNvPr id="2" name="Title 1"/>
          <p:cNvSpPr>
            <a:spLocks noGrp="1"/>
          </p:cNvSpPr>
          <p:nvPr>
            <p:ph type="title"/>
          </p:nvPr>
        </p:nvSpPr>
        <p:spPr/>
        <p:txBody>
          <a:bodyPr/>
          <a:lstStyle/>
          <a:p>
            <a:r>
              <a:rPr lang="en-US" dirty="0"/>
              <a:t>Energy Consumption for a sample of EV Customers </a:t>
            </a:r>
          </a:p>
        </p:txBody>
      </p:sp>
      <p:sp>
        <p:nvSpPr>
          <p:cNvPr id="7" name="TextBox 6">
            <a:extLst>
              <a:ext uri="{FF2B5EF4-FFF2-40B4-BE49-F238E27FC236}">
                <a16:creationId xmlns:a16="http://schemas.microsoft.com/office/drawing/2014/main" id="{41C2C65E-4FFE-4B06-8F3C-0E2C61D0BEF5}"/>
              </a:ext>
            </a:extLst>
          </p:cNvPr>
          <p:cNvSpPr txBox="1"/>
          <p:nvPr/>
        </p:nvSpPr>
        <p:spPr>
          <a:xfrm>
            <a:off x="9343177" y="2933323"/>
            <a:ext cx="999318" cy="369332"/>
          </a:xfrm>
          <a:prstGeom prst="rect">
            <a:avLst/>
          </a:prstGeom>
          <a:noFill/>
        </p:spPr>
        <p:txBody>
          <a:bodyPr wrap="square" rtlCol="0">
            <a:spAutoFit/>
          </a:bodyPr>
          <a:lstStyle/>
          <a:p>
            <a:r>
              <a:rPr lang="en-US" b="1" dirty="0">
                <a:solidFill>
                  <a:srgbClr val="A0CBE8"/>
                </a:solidFill>
              </a:rPr>
              <a:t>Peak</a:t>
            </a:r>
          </a:p>
        </p:txBody>
      </p:sp>
    </p:spTree>
    <p:extLst>
      <p:ext uri="{BB962C8B-B14F-4D97-AF65-F5344CB8AC3E}">
        <p14:creationId xmlns:p14="http://schemas.microsoft.com/office/powerpoint/2010/main" val="179222548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Peak hours vs. time of day</a:t>
            </a:r>
          </a:p>
        </p:txBody>
      </p:sp>
      <p:sp>
        <p:nvSpPr>
          <p:cNvPr id="5" name="TextBox 4">
            <a:extLst>
              <a:ext uri="{FF2B5EF4-FFF2-40B4-BE49-F238E27FC236}">
                <a16:creationId xmlns:a16="http://schemas.microsoft.com/office/drawing/2014/main" id="{C6F2B764-A185-4A58-93A2-FB2E93F8B82A}"/>
              </a:ext>
            </a:extLst>
          </p:cNvPr>
          <p:cNvSpPr txBox="1"/>
          <p:nvPr/>
        </p:nvSpPr>
        <p:spPr>
          <a:xfrm>
            <a:off x="1743953" y="1664166"/>
            <a:ext cx="8451353" cy="369332"/>
          </a:xfrm>
          <a:prstGeom prst="rect">
            <a:avLst/>
          </a:prstGeom>
          <a:noFill/>
        </p:spPr>
        <p:txBody>
          <a:bodyPr wrap="none" rtlCol="0">
            <a:spAutoFit/>
          </a:bodyPr>
          <a:lstStyle/>
          <a:p>
            <a:r>
              <a:rPr lang="en-US" dirty="0"/>
              <a:t>Charging beings to increase around 2:00pm, when customers start arriving home.</a:t>
            </a:r>
          </a:p>
        </p:txBody>
      </p:sp>
      <p:sp>
        <p:nvSpPr>
          <p:cNvPr id="12" name="TextBox 11">
            <a:extLst>
              <a:ext uri="{FF2B5EF4-FFF2-40B4-BE49-F238E27FC236}">
                <a16:creationId xmlns:a16="http://schemas.microsoft.com/office/drawing/2014/main" id="{08B629FF-681B-44D4-ACF5-0113A2BB426A}"/>
              </a:ext>
            </a:extLst>
          </p:cNvPr>
          <p:cNvSpPr txBox="1"/>
          <p:nvPr/>
        </p:nvSpPr>
        <p:spPr>
          <a:xfrm>
            <a:off x="767567" y="6233534"/>
            <a:ext cx="697627" cy="369332"/>
          </a:xfrm>
          <a:prstGeom prst="rect">
            <a:avLst/>
          </a:prstGeom>
          <a:noFill/>
        </p:spPr>
        <p:txBody>
          <a:bodyPr wrap="none" rtlCol="0">
            <a:spAutoFit/>
          </a:bodyPr>
          <a:lstStyle/>
          <a:p>
            <a:r>
              <a:rPr lang="en-US" b="1" dirty="0">
                <a:solidFill>
                  <a:srgbClr val="A0CBE8"/>
                </a:solidFill>
              </a:rPr>
              <a:t>Peak</a:t>
            </a:r>
          </a:p>
        </p:txBody>
      </p:sp>
      <p:pic>
        <p:nvPicPr>
          <p:cNvPr id="8" name="Picture 7">
            <a:extLst>
              <a:ext uri="{FF2B5EF4-FFF2-40B4-BE49-F238E27FC236}">
                <a16:creationId xmlns:a16="http://schemas.microsoft.com/office/drawing/2014/main" id="{8194EF54-9D54-4DD7-AC87-B7149D217333}"/>
              </a:ext>
            </a:extLst>
          </p:cNvPr>
          <p:cNvPicPr>
            <a:picLocks noChangeAspect="1"/>
          </p:cNvPicPr>
          <p:nvPr/>
        </p:nvPicPr>
        <p:blipFill>
          <a:blip r:embed="rId3"/>
          <a:stretch>
            <a:fillRect/>
          </a:stretch>
        </p:blipFill>
        <p:spPr>
          <a:xfrm>
            <a:off x="1743953" y="2229876"/>
            <a:ext cx="8704093" cy="4372990"/>
          </a:xfrm>
          <a:prstGeom prst="rect">
            <a:avLst/>
          </a:prstGeom>
        </p:spPr>
      </p:pic>
    </p:spTree>
    <p:extLst>
      <p:ext uri="{BB962C8B-B14F-4D97-AF65-F5344CB8AC3E}">
        <p14:creationId xmlns:p14="http://schemas.microsoft.com/office/powerpoint/2010/main" val="3588577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Charging Habits for Super-peak hours</a:t>
            </a:r>
          </a:p>
        </p:txBody>
      </p:sp>
      <p:sp>
        <p:nvSpPr>
          <p:cNvPr id="5" name="TextBox 4">
            <a:extLst>
              <a:ext uri="{FF2B5EF4-FFF2-40B4-BE49-F238E27FC236}">
                <a16:creationId xmlns:a16="http://schemas.microsoft.com/office/drawing/2014/main" id="{C6F2B764-A185-4A58-93A2-FB2E93F8B82A}"/>
              </a:ext>
            </a:extLst>
          </p:cNvPr>
          <p:cNvSpPr txBox="1"/>
          <p:nvPr/>
        </p:nvSpPr>
        <p:spPr>
          <a:xfrm>
            <a:off x="1672303" y="1652880"/>
            <a:ext cx="8297411"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Super-peak hours are from 2-6pm on Weekdays.  </a:t>
            </a:r>
          </a:p>
          <a:p>
            <a:pPr marL="342900" indent="-342900">
              <a:buFont typeface="Arial" panose="020B0604020202020204" pitchFamily="34" charset="0"/>
              <a:buChar char="•"/>
            </a:pPr>
            <a:r>
              <a:rPr lang="en-US" sz="2400" dirty="0"/>
              <a:t>~38% of Peak hours are during Super-peak hours</a:t>
            </a:r>
            <a:r>
              <a:rPr lang="en-US" sz="2000" dirty="0"/>
              <a:t>. </a:t>
            </a:r>
          </a:p>
        </p:txBody>
      </p:sp>
      <p:sp>
        <p:nvSpPr>
          <p:cNvPr id="12" name="TextBox 11">
            <a:extLst>
              <a:ext uri="{FF2B5EF4-FFF2-40B4-BE49-F238E27FC236}">
                <a16:creationId xmlns:a16="http://schemas.microsoft.com/office/drawing/2014/main" id="{08B629FF-681B-44D4-ACF5-0113A2BB426A}"/>
              </a:ext>
            </a:extLst>
          </p:cNvPr>
          <p:cNvSpPr txBox="1"/>
          <p:nvPr/>
        </p:nvSpPr>
        <p:spPr>
          <a:xfrm>
            <a:off x="10316196" y="5796955"/>
            <a:ext cx="1402948" cy="369332"/>
          </a:xfrm>
          <a:prstGeom prst="rect">
            <a:avLst/>
          </a:prstGeom>
          <a:noFill/>
        </p:spPr>
        <p:txBody>
          <a:bodyPr wrap="none" rtlCol="0">
            <a:spAutoFit/>
          </a:bodyPr>
          <a:lstStyle/>
          <a:p>
            <a:r>
              <a:rPr lang="en-US" b="1" dirty="0">
                <a:solidFill>
                  <a:srgbClr val="FFBE7D"/>
                </a:solidFill>
              </a:rPr>
              <a:t>Super-peak</a:t>
            </a:r>
          </a:p>
        </p:txBody>
      </p:sp>
      <p:pic>
        <p:nvPicPr>
          <p:cNvPr id="6" name="Picture 5">
            <a:extLst>
              <a:ext uri="{FF2B5EF4-FFF2-40B4-BE49-F238E27FC236}">
                <a16:creationId xmlns:a16="http://schemas.microsoft.com/office/drawing/2014/main" id="{6DD42FDD-E2F7-4203-BD8B-848D4B6073D6}"/>
              </a:ext>
            </a:extLst>
          </p:cNvPr>
          <p:cNvPicPr>
            <a:picLocks noChangeAspect="1"/>
          </p:cNvPicPr>
          <p:nvPr/>
        </p:nvPicPr>
        <p:blipFill>
          <a:blip r:embed="rId3"/>
          <a:stretch>
            <a:fillRect/>
          </a:stretch>
        </p:blipFill>
        <p:spPr>
          <a:xfrm>
            <a:off x="9969714" y="2243071"/>
            <a:ext cx="1937968" cy="1803828"/>
          </a:xfrm>
          <a:prstGeom prst="rect">
            <a:avLst/>
          </a:prstGeom>
        </p:spPr>
      </p:pic>
      <p:pic>
        <p:nvPicPr>
          <p:cNvPr id="10" name="Picture 9">
            <a:extLst>
              <a:ext uri="{FF2B5EF4-FFF2-40B4-BE49-F238E27FC236}">
                <a16:creationId xmlns:a16="http://schemas.microsoft.com/office/drawing/2014/main" id="{070EA4E8-ECD1-4F5D-B473-A369BB92A707}"/>
              </a:ext>
            </a:extLst>
          </p:cNvPr>
          <p:cNvPicPr>
            <a:picLocks noChangeAspect="1"/>
          </p:cNvPicPr>
          <p:nvPr/>
        </p:nvPicPr>
        <p:blipFill>
          <a:blip r:embed="rId4"/>
          <a:stretch>
            <a:fillRect/>
          </a:stretch>
        </p:blipFill>
        <p:spPr>
          <a:xfrm>
            <a:off x="1295400" y="2937947"/>
            <a:ext cx="8109607" cy="3664919"/>
          </a:xfrm>
          <a:prstGeom prst="rect">
            <a:avLst/>
          </a:prstGeom>
        </p:spPr>
      </p:pic>
    </p:spTree>
    <p:extLst>
      <p:ext uri="{BB962C8B-B14F-4D97-AF65-F5344CB8AC3E}">
        <p14:creationId xmlns:p14="http://schemas.microsoft.com/office/powerpoint/2010/main" val="1803520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rection presentation (widescreen).potx" id="{D17AB31B-F25B-45F4-B34E-C6982D129A29}" vid="{B63A7B92-8C2A-4E6A-9062-768A2448E61C}"/>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direction presentation (widescreen)</Template>
  <TotalTime>7264</TotalTime>
  <Words>1382</Words>
  <Application>Microsoft Office PowerPoint</Application>
  <PresentationFormat>Widescreen</PresentationFormat>
  <Paragraphs>102</Paragraphs>
  <Slides>14</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Book Antiqua</vt:lpstr>
      <vt:lpstr>Sales Direction 16X9</vt:lpstr>
      <vt:lpstr>Charging Habits of Electric Vehicle Customers</vt:lpstr>
      <vt:lpstr>Background</vt:lpstr>
      <vt:lpstr>Background</vt:lpstr>
      <vt:lpstr>Why Changing Electric Vehicle Customer Charging Habits Matters</vt:lpstr>
      <vt:lpstr>Peak vs off-peak, summer 2015</vt:lpstr>
      <vt:lpstr>Energy Consumption for a sample of EV Customers </vt:lpstr>
      <vt:lpstr>Energy Consumption for a sample of EV Customers </vt:lpstr>
      <vt:lpstr>Peak hours vs. time of day</vt:lpstr>
      <vt:lpstr>Charging Habits for Super-peak hours</vt:lpstr>
      <vt:lpstr>High Energy Customers</vt:lpstr>
      <vt:lpstr>How can customers be encouraged to charge off-peak?</vt:lpstr>
      <vt:lpstr>Partnerships with dealers</vt:lpstr>
      <vt:lpstr>Summary and further investigations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Charging habits of Electric Vehicles (EV)</dc:title>
  <dc:creator>nicholas schettini</dc:creator>
  <cp:lastModifiedBy>nicholas schettini</cp:lastModifiedBy>
  <cp:revision>164</cp:revision>
  <dcterms:created xsi:type="dcterms:W3CDTF">2018-07-28T17:18:53Z</dcterms:created>
  <dcterms:modified xsi:type="dcterms:W3CDTF">2018-08-02T18:23:04Z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