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1" autoAdjust="0"/>
    <p:restoredTop sz="94660"/>
  </p:normalViewPr>
  <p:slideViewPr>
    <p:cSldViewPr snapToGrid="0">
      <p:cViewPr varScale="1">
        <p:scale>
          <a:sx n="128" d="100"/>
          <a:sy n="128" d="100"/>
        </p:scale>
        <p:origin x="144"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1" Type="http://schemas.openxmlformats.org/officeDocument/2006/relationships/hyperlink" Target="https://archive.ics.uci.edu/ml/datasets/diabetes+130-us+hospitals+for+years+1999-2008"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archive.ics.uci.edu/ml/datasets/diabetes+130-us+hospitals+for+years+1999-2008"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FEFF50-2A69-4A7C-BFA3-A2774F29CCE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ED30962-23E8-444E-A17D-516118FB78D1}">
      <dgm:prSet/>
      <dgm:spPr/>
      <dgm:t>
        <a:bodyPr/>
        <a:lstStyle/>
        <a:p>
          <a:r>
            <a:rPr lang="en-US" dirty="0"/>
            <a:t>Hospital readmissions of diabetic patients are one of the most common problems that are found in healthcare today. Hospital readmission rates are also used as an indicator of the quality of health care services. </a:t>
          </a:r>
        </a:p>
      </dgm:t>
    </dgm:pt>
    <dgm:pt modelId="{FDB8F640-0212-4C6F-9BF0-0D3296523593}" type="parTrans" cxnId="{41BD11A7-EED3-46B9-838F-4A68FA15CE28}">
      <dgm:prSet/>
      <dgm:spPr/>
      <dgm:t>
        <a:bodyPr/>
        <a:lstStyle/>
        <a:p>
          <a:endParaRPr lang="en-US"/>
        </a:p>
      </dgm:t>
    </dgm:pt>
    <dgm:pt modelId="{C5A8C768-6C63-4EB0-B131-94E5206E870F}" type="sibTrans" cxnId="{41BD11A7-EED3-46B9-838F-4A68FA15CE28}">
      <dgm:prSet/>
      <dgm:spPr/>
      <dgm:t>
        <a:bodyPr/>
        <a:lstStyle/>
        <a:p>
          <a:endParaRPr lang="en-US"/>
        </a:p>
      </dgm:t>
    </dgm:pt>
    <dgm:pt modelId="{5C0D2EB8-2A9D-454C-B7AB-12EFB85295E1}">
      <dgm:prSet/>
      <dgm:spPr>
        <a:solidFill>
          <a:schemeClr val="accent2"/>
        </a:solidFill>
      </dgm:spPr>
      <dgm:t>
        <a:bodyPr/>
        <a:lstStyle/>
        <a:p>
          <a:r>
            <a:rPr lang="en-US" dirty="0"/>
            <a:t>A readmission can be defined in multiple ways, including: </a:t>
          </a:r>
        </a:p>
      </dgm:t>
    </dgm:pt>
    <dgm:pt modelId="{AE1C0540-B4B7-4158-89B5-904E15F2286D}" type="parTrans" cxnId="{0541B47B-EC91-4A4D-90EA-4F6221D65BAD}">
      <dgm:prSet/>
      <dgm:spPr/>
      <dgm:t>
        <a:bodyPr/>
        <a:lstStyle/>
        <a:p>
          <a:endParaRPr lang="en-US"/>
        </a:p>
      </dgm:t>
    </dgm:pt>
    <dgm:pt modelId="{DD2CF24C-6D46-464F-B67C-60F367D6AB27}" type="sibTrans" cxnId="{0541B47B-EC91-4A4D-90EA-4F6221D65BAD}">
      <dgm:prSet/>
      <dgm:spPr/>
      <dgm:t>
        <a:bodyPr/>
        <a:lstStyle/>
        <a:p>
          <a:endParaRPr lang="en-US"/>
        </a:p>
      </dgm:t>
    </dgm:pt>
    <dgm:pt modelId="{E1442922-1AAE-40C2-87C7-DDDB42566544}">
      <dgm:prSet/>
      <dgm:spPr/>
      <dgm:t>
        <a:bodyPr/>
        <a:lstStyle/>
        <a:p>
          <a:r>
            <a:rPr lang="en-US" dirty="0"/>
            <a:t>All-cause unplanned readmissions that happen within 30 days of discharge from the index (i.e., initial) admission.</a:t>
          </a:r>
        </a:p>
      </dgm:t>
    </dgm:pt>
    <dgm:pt modelId="{042AB626-D1F7-42FA-9C88-E63A01D64804}" type="parTrans" cxnId="{19C05B5B-07FF-498C-93F2-78C184C66D89}">
      <dgm:prSet/>
      <dgm:spPr/>
      <dgm:t>
        <a:bodyPr/>
        <a:lstStyle/>
        <a:p>
          <a:endParaRPr lang="en-US"/>
        </a:p>
      </dgm:t>
    </dgm:pt>
    <dgm:pt modelId="{486E0F9A-C6B9-4663-883F-AEB68C0D1ED9}" type="sibTrans" cxnId="{19C05B5B-07FF-498C-93F2-78C184C66D89}">
      <dgm:prSet/>
      <dgm:spPr/>
      <dgm:t>
        <a:bodyPr/>
        <a:lstStyle/>
        <a:p>
          <a:endParaRPr lang="en-US"/>
        </a:p>
      </dgm:t>
    </dgm:pt>
    <dgm:pt modelId="{781ECC6D-1F6E-4D48-88DF-260E7AB649D9}">
      <dgm:prSet/>
      <dgm:spPr/>
      <dgm:t>
        <a:bodyPr/>
        <a:lstStyle/>
        <a:p>
          <a:r>
            <a:rPr lang="en-US" dirty="0"/>
            <a:t>Patients who are readmitted to the same hospital, or another applicable acute care hospital for any reason.</a:t>
          </a:r>
        </a:p>
      </dgm:t>
    </dgm:pt>
    <dgm:pt modelId="{80465EB0-331F-4618-AB4E-5634FCDC50E4}" type="parTrans" cxnId="{E5FE757A-7426-4303-9A5D-3A4FF31A9B74}">
      <dgm:prSet/>
      <dgm:spPr/>
      <dgm:t>
        <a:bodyPr/>
        <a:lstStyle/>
        <a:p>
          <a:endParaRPr lang="en-US"/>
        </a:p>
      </dgm:t>
    </dgm:pt>
    <dgm:pt modelId="{5EEB9B32-BD5D-4E60-8635-E9294893C41B}" type="sibTrans" cxnId="{E5FE757A-7426-4303-9A5D-3A4FF31A9B74}">
      <dgm:prSet/>
      <dgm:spPr/>
      <dgm:t>
        <a:bodyPr/>
        <a:lstStyle/>
        <a:p>
          <a:endParaRPr lang="en-US"/>
        </a:p>
      </dgm:t>
    </dgm:pt>
    <dgm:pt modelId="{EE79D62D-5CCE-483F-AB11-D5381FDED537}">
      <dgm:prSet/>
      <dgm:spPr/>
      <dgm:t>
        <a:bodyPr/>
        <a:lstStyle/>
        <a:p>
          <a:r>
            <a:rPr lang="en-US"/>
            <a:t>Readmissions to any applicable acute care hospital are counted, no matter what the principal diagnosis was.</a:t>
          </a:r>
        </a:p>
      </dgm:t>
    </dgm:pt>
    <dgm:pt modelId="{93012A23-EFCA-4D0A-9E22-C299EF398ECC}" type="parTrans" cxnId="{10C60B32-8C4A-464C-8C6C-A401AB99527B}">
      <dgm:prSet/>
      <dgm:spPr/>
      <dgm:t>
        <a:bodyPr/>
        <a:lstStyle/>
        <a:p>
          <a:endParaRPr lang="en-US"/>
        </a:p>
      </dgm:t>
    </dgm:pt>
    <dgm:pt modelId="{3C994480-0B5C-49CB-A382-E12E669FF24C}" type="sibTrans" cxnId="{10C60B32-8C4A-464C-8C6C-A401AB99527B}">
      <dgm:prSet/>
      <dgm:spPr/>
      <dgm:t>
        <a:bodyPr/>
        <a:lstStyle/>
        <a:p>
          <a:endParaRPr lang="en-US"/>
        </a:p>
      </dgm:t>
    </dgm:pt>
    <dgm:pt modelId="{B101D7AD-EA9E-439D-B191-20048711B466}" type="pres">
      <dgm:prSet presAssocID="{D8FEFF50-2A69-4A7C-BFA3-A2774F29CCE4}" presName="linear" presStyleCnt="0">
        <dgm:presLayoutVars>
          <dgm:animLvl val="lvl"/>
          <dgm:resizeHandles val="exact"/>
        </dgm:presLayoutVars>
      </dgm:prSet>
      <dgm:spPr/>
    </dgm:pt>
    <dgm:pt modelId="{46E0A823-4921-4160-9F33-ADB58B140C90}" type="pres">
      <dgm:prSet presAssocID="{AED30962-23E8-444E-A17D-516118FB78D1}" presName="parentText" presStyleLbl="node1" presStyleIdx="0" presStyleCnt="2" custScaleY="88075">
        <dgm:presLayoutVars>
          <dgm:chMax val="0"/>
          <dgm:bulletEnabled val="1"/>
        </dgm:presLayoutVars>
      </dgm:prSet>
      <dgm:spPr/>
    </dgm:pt>
    <dgm:pt modelId="{11DD3149-10F9-40F9-9B0A-D15A53D87691}" type="pres">
      <dgm:prSet presAssocID="{C5A8C768-6C63-4EB0-B131-94E5206E870F}" presName="spacer" presStyleCnt="0"/>
      <dgm:spPr/>
    </dgm:pt>
    <dgm:pt modelId="{44257042-B7D9-4804-9BEE-8091FCCE8315}" type="pres">
      <dgm:prSet presAssocID="{5C0D2EB8-2A9D-454C-B7AB-12EFB85295E1}" presName="parentText" presStyleLbl="node1" presStyleIdx="1" presStyleCnt="2" custScaleY="22911">
        <dgm:presLayoutVars>
          <dgm:chMax val="0"/>
          <dgm:bulletEnabled val="1"/>
        </dgm:presLayoutVars>
      </dgm:prSet>
      <dgm:spPr/>
    </dgm:pt>
    <dgm:pt modelId="{F3A88CD0-1985-4F04-848E-B8ABA8180FE8}" type="pres">
      <dgm:prSet presAssocID="{5C0D2EB8-2A9D-454C-B7AB-12EFB85295E1}" presName="childText" presStyleLbl="revTx" presStyleIdx="0" presStyleCnt="1">
        <dgm:presLayoutVars>
          <dgm:bulletEnabled val="1"/>
        </dgm:presLayoutVars>
      </dgm:prSet>
      <dgm:spPr/>
    </dgm:pt>
  </dgm:ptLst>
  <dgm:cxnLst>
    <dgm:cxn modelId="{10C60B32-8C4A-464C-8C6C-A401AB99527B}" srcId="{5C0D2EB8-2A9D-454C-B7AB-12EFB85295E1}" destId="{EE79D62D-5CCE-483F-AB11-D5381FDED537}" srcOrd="2" destOrd="0" parTransId="{93012A23-EFCA-4D0A-9E22-C299EF398ECC}" sibTransId="{3C994480-0B5C-49CB-A382-E12E669FF24C}"/>
    <dgm:cxn modelId="{C944CA39-C5B2-4F13-A059-09D85740DA5C}" type="presOf" srcId="{D8FEFF50-2A69-4A7C-BFA3-A2774F29CCE4}" destId="{B101D7AD-EA9E-439D-B191-20048711B466}" srcOrd="0" destOrd="0" presId="urn:microsoft.com/office/officeart/2005/8/layout/vList2"/>
    <dgm:cxn modelId="{BDCDD53A-A98D-4396-8FAE-58F530177FB8}" type="presOf" srcId="{781ECC6D-1F6E-4D48-88DF-260E7AB649D9}" destId="{F3A88CD0-1985-4F04-848E-B8ABA8180FE8}" srcOrd="0" destOrd="1" presId="urn:microsoft.com/office/officeart/2005/8/layout/vList2"/>
    <dgm:cxn modelId="{19C05B5B-07FF-498C-93F2-78C184C66D89}" srcId="{5C0D2EB8-2A9D-454C-B7AB-12EFB85295E1}" destId="{E1442922-1AAE-40C2-87C7-DDDB42566544}" srcOrd="0" destOrd="0" parTransId="{042AB626-D1F7-42FA-9C88-E63A01D64804}" sibTransId="{486E0F9A-C6B9-4663-883F-AEB68C0D1ED9}"/>
    <dgm:cxn modelId="{098AF343-FE18-46AE-899B-DA94952C55A8}" type="presOf" srcId="{EE79D62D-5CCE-483F-AB11-D5381FDED537}" destId="{F3A88CD0-1985-4F04-848E-B8ABA8180FE8}" srcOrd="0" destOrd="2" presId="urn:microsoft.com/office/officeart/2005/8/layout/vList2"/>
    <dgm:cxn modelId="{A0DE7946-8E4D-4CE7-A83B-7253A6B8256F}" type="presOf" srcId="{AED30962-23E8-444E-A17D-516118FB78D1}" destId="{46E0A823-4921-4160-9F33-ADB58B140C90}" srcOrd="0" destOrd="0" presId="urn:microsoft.com/office/officeart/2005/8/layout/vList2"/>
    <dgm:cxn modelId="{E5FE757A-7426-4303-9A5D-3A4FF31A9B74}" srcId="{5C0D2EB8-2A9D-454C-B7AB-12EFB85295E1}" destId="{781ECC6D-1F6E-4D48-88DF-260E7AB649D9}" srcOrd="1" destOrd="0" parTransId="{80465EB0-331F-4618-AB4E-5634FCDC50E4}" sibTransId="{5EEB9B32-BD5D-4E60-8635-E9294893C41B}"/>
    <dgm:cxn modelId="{0541B47B-EC91-4A4D-90EA-4F6221D65BAD}" srcId="{D8FEFF50-2A69-4A7C-BFA3-A2774F29CCE4}" destId="{5C0D2EB8-2A9D-454C-B7AB-12EFB85295E1}" srcOrd="1" destOrd="0" parTransId="{AE1C0540-B4B7-4158-89B5-904E15F2286D}" sibTransId="{DD2CF24C-6D46-464F-B67C-60F367D6AB27}"/>
    <dgm:cxn modelId="{5848D489-388A-4EBE-AF1F-6CC39809E7D8}" type="presOf" srcId="{5C0D2EB8-2A9D-454C-B7AB-12EFB85295E1}" destId="{44257042-B7D9-4804-9BEE-8091FCCE8315}" srcOrd="0" destOrd="0" presId="urn:microsoft.com/office/officeart/2005/8/layout/vList2"/>
    <dgm:cxn modelId="{41BD11A7-EED3-46B9-838F-4A68FA15CE28}" srcId="{D8FEFF50-2A69-4A7C-BFA3-A2774F29CCE4}" destId="{AED30962-23E8-444E-A17D-516118FB78D1}" srcOrd="0" destOrd="0" parTransId="{FDB8F640-0212-4C6F-9BF0-0D3296523593}" sibTransId="{C5A8C768-6C63-4EB0-B131-94E5206E870F}"/>
    <dgm:cxn modelId="{3E8014C8-B3B4-4655-AA3B-1E7216466853}" type="presOf" srcId="{E1442922-1AAE-40C2-87C7-DDDB42566544}" destId="{F3A88CD0-1985-4F04-848E-B8ABA8180FE8}" srcOrd="0" destOrd="0" presId="urn:microsoft.com/office/officeart/2005/8/layout/vList2"/>
    <dgm:cxn modelId="{9A3B2285-658F-4A14-A90F-AF0D69B2280E}" type="presParOf" srcId="{B101D7AD-EA9E-439D-B191-20048711B466}" destId="{46E0A823-4921-4160-9F33-ADB58B140C90}" srcOrd="0" destOrd="0" presId="urn:microsoft.com/office/officeart/2005/8/layout/vList2"/>
    <dgm:cxn modelId="{4F1B8D7E-8840-4A42-BF6A-E66EB80ED35B}" type="presParOf" srcId="{B101D7AD-EA9E-439D-B191-20048711B466}" destId="{11DD3149-10F9-40F9-9B0A-D15A53D87691}" srcOrd="1" destOrd="0" presId="urn:microsoft.com/office/officeart/2005/8/layout/vList2"/>
    <dgm:cxn modelId="{4BC3DA4C-B4A0-4EB9-8717-A364EF962615}" type="presParOf" srcId="{B101D7AD-EA9E-439D-B191-20048711B466}" destId="{44257042-B7D9-4804-9BEE-8091FCCE8315}" srcOrd="2" destOrd="0" presId="urn:microsoft.com/office/officeart/2005/8/layout/vList2"/>
    <dgm:cxn modelId="{23895F30-2412-45A8-AACA-B567B6270678}" type="presParOf" srcId="{B101D7AD-EA9E-439D-B191-20048711B466}" destId="{F3A88CD0-1985-4F04-848E-B8ABA8180FE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54A70-3AC9-4A04-AF1B-764668B57D42}"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CE5202F1-B733-433E-BAFA-3588801F9489}">
      <dgm:prSet/>
      <dgm:spPr/>
      <dgm:t>
        <a:bodyPr/>
        <a:lstStyle/>
        <a:p>
          <a:r>
            <a:rPr lang="en-US" dirty="0"/>
            <a:t>The UCI Machine Learning Repository: Diabetes 130-US Hospitals for years 1999-2008 Data Set contains 100000 instances of data, with 55 attributes.  </a:t>
          </a:r>
        </a:p>
        <a:p>
          <a:r>
            <a:rPr lang="en-US" dirty="0"/>
            <a:t>The dataset represents 10 years of clinical data at 130 US hospitals.  </a:t>
          </a:r>
        </a:p>
      </dgm:t>
    </dgm:pt>
    <dgm:pt modelId="{AD2BE2B7-A50A-4FDA-A85E-D4BB2C09B60C}" type="parTrans" cxnId="{7B371EC6-ED55-40F2-8FB7-B386DDF6DCA1}">
      <dgm:prSet/>
      <dgm:spPr/>
      <dgm:t>
        <a:bodyPr/>
        <a:lstStyle/>
        <a:p>
          <a:endParaRPr lang="en-US"/>
        </a:p>
      </dgm:t>
    </dgm:pt>
    <dgm:pt modelId="{0E9E2E6C-C37D-48AF-BD4D-B81972D5D29A}" type="sibTrans" cxnId="{7B371EC6-ED55-40F2-8FB7-B386DDF6DCA1}">
      <dgm:prSet/>
      <dgm:spPr/>
      <dgm:t>
        <a:bodyPr/>
        <a:lstStyle/>
        <a:p>
          <a:endParaRPr lang="en-US"/>
        </a:p>
      </dgm:t>
    </dgm:pt>
    <dgm:pt modelId="{4071FE61-DC41-4AE6-8A1D-7CAB44D93F2E}">
      <dgm:prSet/>
      <dgm:spPr/>
      <dgm:t>
        <a:bodyPr/>
        <a:lstStyle/>
        <a:p>
          <a:r>
            <a:rPr lang="en-US" dirty="0"/>
            <a:t>The data contains attributes such as: patient’s race, gender, age, time in hospital, number of lab tests performed, number of inpatient, outpatient, and emergency visits for prior year, etc. </a:t>
          </a:r>
          <a:r>
            <a:rPr lang="en-US" u="sng" baseline="30000" dirty="0">
              <a:hlinkClick xmlns:r="http://schemas.openxmlformats.org/officeDocument/2006/relationships" r:id="rId1"/>
            </a:rPr>
            <a:t>3</a:t>
          </a:r>
          <a:endParaRPr lang="en-US" dirty="0"/>
        </a:p>
      </dgm:t>
    </dgm:pt>
    <dgm:pt modelId="{FC76EF7C-1C71-4C42-8EF2-2017B555E880}" type="parTrans" cxnId="{49D31F19-D46B-4872-86AB-1B2809D1FDF9}">
      <dgm:prSet/>
      <dgm:spPr/>
      <dgm:t>
        <a:bodyPr/>
        <a:lstStyle/>
        <a:p>
          <a:endParaRPr lang="en-US"/>
        </a:p>
      </dgm:t>
    </dgm:pt>
    <dgm:pt modelId="{5804B530-0BDC-488D-BB01-CB1A8E6FAEBD}" type="sibTrans" cxnId="{49D31F19-D46B-4872-86AB-1B2809D1FDF9}">
      <dgm:prSet/>
      <dgm:spPr/>
      <dgm:t>
        <a:bodyPr/>
        <a:lstStyle/>
        <a:p>
          <a:endParaRPr lang="en-US"/>
        </a:p>
      </dgm:t>
    </dgm:pt>
    <dgm:pt modelId="{7E444D43-EAE4-4679-AC12-DF16B99DC7B0}" type="pres">
      <dgm:prSet presAssocID="{50954A70-3AC9-4A04-AF1B-764668B57D42}" presName="Name0" presStyleCnt="0">
        <dgm:presLayoutVars>
          <dgm:dir/>
          <dgm:animLvl val="lvl"/>
          <dgm:resizeHandles val="exact"/>
        </dgm:presLayoutVars>
      </dgm:prSet>
      <dgm:spPr/>
    </dgm:pt>
    <dgm:pt modelId="{9BB08AAC-C531-4C57-AFFC-6C0A3B4E427D}" type="pres">
      <dgm:prSet presAssocID="{4071FE61-DC41-4AE6-8A1D-7CAB44D93F2E}" presName="boxAndChildren" presStyleCnt="0"/>
      <dgm:spPr/>
    </dgm:pt>
    <dgm:pt modelId="{4FA71CEB-3B61-41A5-8A5C-AFFF462385E0}" type="pres">
      <dgm:prSet presAssocID="{4071FE61-DC41-4AE6-8A1D-7CAB44D93F2E}" presName="parentTextBox" presStyleLbl="node1" presStyleIdx="0" presStyleCnt="2"/>
      <dgm:spPr/>
    </dgm:pt>
    <dgm:pt modelId="{F8B9E25E-D62B-453A-8927-6081E6BC8910}" type="pres">
      <dgm:prSet presAssocID="{0E9E2E6C-C37D-48AF-BD4D-B81972D5D29A}" presName="sp" presStyleCnt="0"/>
      <dgm:spPr/>
    </dgm:pt>
    <dgm:pt modelId="{B9EE8543-8949-4885-B8B7-E74715011E62}" type="pres">
      <dgm:prSet presAssocID="{CE5202F1-B733-433E-BAFA-3588801F9489}" presName="arrowAndChildren" presStyleCnt="0"/>
      <dgm:spPr/>
    </dgm:pt>
    <dgm:pt modelId="{3A4F77FC-1000-4D50-BEBC-98D60CDA3BAC}" type="pres">
      <dgm:prSet presAssocID="{CE5202F1-B733-433E-BAFA-3588801F9489}" presName="parentTextArrow" presStyleLbl="node1" presStyleIdx="1" presStyleCnt="2"/>
      <dgm:spPr/>
    </dgm:pt>
  </dgm:ptLst>
  <dgm:cxnLst>
    <dgm:cxn modelId="{470EC616-7D77-41D0-BD58-B7D7DC5CA7CE}" type="presOf" srcId="{CE5202F1-B733-433E-BAFA-3588801F9489}" destId="{3A4F77FC-1000-4D50-BEBC-98D60CDA3BAC}" srcOrd="0" destOrd="0" presId="urn:microsoft.com/office/officeart/2005/8/layout/process4"/>
    <dgm:cxn modelId="{49D31F19-D46B-4872-86AB-1B2809D1FDF9}" srcId="{50954A70-3AC9-4A04-AF1B-764668B57D42}" destId="{4071FE61-DC41-4AE6-8A1D-7CAB44D93F2E}" srcOrd="1" destOrd="0" parTransId="{FC76EF7C-1C71-4C42-8EF2-2017B555E880}" sibTransId="{5804B530-0BDC-488D-BB01-CB1A8E6FAEBD}"/>
    <dgm:cxn modelId="{D2AD7981-1DFB-404F-A493-1DF4E7D9D925}" type="presOf" srcId="{4071FE61-DC41-4AE6-8A1D-7CAB44D93F2E}" destId="{4FA71CEB-3B61-41A5-8A5C-AFFF462385E0}" srcOrd="0" destOrd="0" presId="urn:microsoft.com/office/officeart/2005/8/layout/process4"/>
    <dgm:cxn modelId="{2D73A1A4-CC41-4569-A59B-D5885C6609A1}" type="presOf" srcId="{50954A70-3AC9-4A04-AF1B-764668B57D42}" destId="{7E444D43-EAE4-4679-AC12-DF16B99DC7B0}" srcOrd="0" destOrd="0" presId="urn:microsoft.com/office/officeart/2005/8/layout/process4"/>
    <dgm:cxn modelId="{7B371EC6-ED55-40F2-8FB7-B386DDF6DCA1}" srcId="{50954A70-3AC9-4A04-AF1B-764668B57D42}" destId="{CE5202F1-B733-433E-BAFA-3588801F9489}" srcOrd="0" destOrd="0" parTransId="{AD2BE2B7-A50A-4FDA-A85E-D4BB2C09B60C}" sibTransId="{0E9E2E6C-C37D-48AF-BD4D-B81972D5D29A}"/>
    <dgm:cxn modelId="{F857941E-AD20-401D-A3C2-3357EA95171D}" type="presParOf" srcId="{7E444D43-EAE4-4679-AC12-DF16B99DC7B0}" destId="{9BB08AAC-C531-4C57-AFFC-6C0A3B4E427D}" srcOrd="0" destOrd="0" presId="urn:microsoft.com/office/officeart/2005/8/layout/process4"/>
    <dgm:cxn modelId="{7FDC99FE-9E71-464C-86BE-D3D16662D6E0}" type="presParOf" srcId="{9BB08AAC-C531-4C57-AFFC-6C0A3B4E427D}" destId="{4FA71CEB-3B61-41A5-8A5C-AFFF462385E0}" srcOrd="0" destOrd="0" presId="urn:microsoft.com/office/officeart/2005/8/layout/process4"/>
    <dgm:cxn modelId="{DF5083A5-5655-48DE-8EC8-2F89CC38DE0D}" type="presParOf" srcId="{7E444D43-EAE4-4679-AC12-DF16B99DC7B0}" destId="{F8B9E25E-D62B-453A-8927-6081E6BC8910}" srcOrd="1" destOrd="0" presId="urn:microsoft.com/office/officeart/2005/8/layout/process4"/>
    <dgm:cxn modelId="{CB21162E-5423-431F-8330-F5606D70E766}" type="presParOf" srcId="{7E444D43-EAE4-4679-AC12-DF16B99DC7B0}" destId="{B9EE8543-8949-4885-B8B7-E74715011E62}" srcOrd="2" destOrd="0" presId="urn:microsoft.com/office/officeart/2005/8/layout/process4"/>
    <dgm:cxn modelId="{AF766A81-4384-46C2-851C-7FFE63C82A6B}" type="presParOf" srcId="{B9EE8543-8949-4885-B8B7-E74715011E62}" destId="{3A4F77FC-1000-4D50-BEBC-98D60CDA3BA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5A08B8F-4E17-4F69-BDAE-9C224E85BE1C}"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5EE92BE4-F148-4B5E-9D24-31CFAFAF9E8F}">
      <dgm:prSet/>
      <dgm:spPr/>
      <dgm:t>
        <a:bodyPr/>
        <a:lstStyle/>
        <a:p>
          <a:r>
            <a:rPr lang="en-US"/>
            <a:t>Data Collection</a:t>
          </a:r>
        </a:p>
      </dgm:t>
    </dgm:pt>
    <dgm:pt modelId="{93233149-EE04-414B-9178-F8D03BB945B0}" type="parTrans" cxnId="{BE7FD827-789D-4640-AA60-8C3FA36205FE}">
      <dgm:prSet/>
      <dgm:spPr/>
      <dgm:t>
        <a:bodyPr/>
        <a:lstStyle/>
        <a:p>
          <a:endParaRPr lang="en-US"/>
        </a:p>
      </dgm:t>
    </dgm:pt>
    <dgm:pt modelId="{83D696AB-A6E4-4634-8069-B87E8843D2A5}" type="sibTrans" cxnId="{BE7FD827-789D-4640-AA60-8C3FA36205FE}">
      <dgm:prSet/>
      <dgm:spPr/>
      <dgm:t>
        <a:bodyPr/>
        <a:lstStyle/>
        <a:p>
          <a:endParaRPr lang="en-US"/>
        </a:p>
      </dgm:t>
    </dgm:pt>
    <dgm:pt modelId="{BD8EE0EF-4AAC-41E1-93DE-7218AA65B860}">
      <dgm:prSet/>
      <dgm:spPr/>
      <dgm:t>
        <a:bodyPr/>
        <a:lstStyle/>
        <a:p>
          <a:r>
            <a:rPr lang="en-US"/>
            <a:t>Data Preparation and Data Wrangling</a:t>
          </a:r>
        </a:p>
      </dgm:t>
    </dgm:pt>
    <dgm:pt modelId="{14727DDE-890D-4E1A-A595-53F85C2A4CFA}" type="parTrans" cxnId="{D78F3781-5419-4F3A-9180-98744B34FDBF}">
      <dgm:prSet/>
      <dgm:spPr/>
      <dgm:t>
        <a:bodyPr/>
        <a:lstStyle/>
        <a:p>
          <a:endParaRPr lang="en-US"/>
        </a:p>
      </dgm:t>
    </dgm:pt>
    <dgm:pt modelId="{B7FEFA71-8FCE-4E5E-9D54-B136B7D24B05}" type="sibTrans" cxnId="{D78F3781-5419-4F3A-9180-98744B34FDBF}">
      <dgm:prSet/>
      <dgm:spPr/>
      <dgm:t>
        <a:bodyPr/>
        <a:lstStyle/>
        <a:p>
          <a:endParaRPr lang="en-US"/>
        </a:p>
      </dgm:t>
    </dgm:pt>
    <dgm:pt modelId="{5FB0A5C2-36BF-45FC-A5FF-E19E3485E3C0}">
      <dgm:prSet/>
      <dgm:spPr/>
      <dgm:t>
        <a:bodyPr/>
        <a:lstStyle/>
        <a:p>
          <a:r>
            <a:rPr lang="en-US"/>
            <a:t>EDA (Exploratory Data Analysis)</a:t>
          </a:r>
        </a:p>
      </dgm:t>
    </dgm:pt>
    <dgm:pt modelId="{3C32FB85-78A7-49FA-9390-7D9C5F50BD8F}" type="parTrans" cxnId="{41A0FB67-3480-4A92-836D-6FE454981D84}">
      <dgm:prSet/>
      <dgm:spPr/>
      <dgm:t>
        <a:bodyPr/>
        <a:lstStyle/>
        <a:p>
          <a:endParaRPr lang="en-US"/>
        </a:p>
      </dgm:t>
    </dgm:pt>
    <dgm:pt modelId="{0F2BA1CD-C32B-467F-B41B-5EF4A91E8B33}" type="sibTrans" cxnId="{41A0FB67-3480-4A92-836D-6FE454981D84}">
      <dgm:prSet/>
      <dgm:spPr/>
      <dgm:t>
        <a:bodyPr/>
        <a:lstStyle/>
        <a:p>
          <a:endParaRPr lang="en-US"/>
        </a:p>
      </dgm:t>
    </dgm:pt>
    <dgm:pt modelId="{1F39E000-97EB-4814-BB06-2E44994D49B8}">
      <dgm:prSet/>
      <dgm:spPr/>
      <dgm:t>
        <a:bodyPr/>
        <a:lstStyle/>
        <a:p>
          <a:r>
            <a:rPr lang="en-US"/>
            <a:t>Model building </a:t>
          </a:r>
        </a:p>
      </dgm:t>
    </dgm:pt>
    <dgm:pt modelId="{C2019BAF-DF99-4162-AF7E-543E5AD4594D}" type="parTrans" cxnId="{645F1C7D-9F2F-48C7-A45F-7A041394F48C}">
      <dgm:prSet/>
      <dgm:spPr/>
      <dgm:t>
        <a:bodyPr/>
        <a:lstStyle/>
        <a:p>
          <a:endParaRPr lang="en-US"/>
        </a:p>
      </dgm:t>
    </dgm:pt>
    <dgm:pt modelId="{57B0BB22-9EE2-4C81-BBF1-18D01E8D5671}" type="sibTrans" cxnId="{645F1C7D-9F2F-48C7-A45F-7A041394F48C}">
      <dgm:prSet/>
      <dgm:spPr/>
      <dgm:t>
        <a:bodyPr/>
        <a:lstStyle/>
        <a:p>
          <a:endParaRPr lang="en-US"/>
        </a:p>
      </dgm:t>
    </dgm:pt>
    <dgm:pt modelId="{C389BE30-C625-4684-98CE-F8CADD526704}">
      <dgm:prSet/>
      <dgm:spPr/>
      <dgm:t>
        <a:bodyPr/>
        <a:lstStyle/>
        <a:p>
          <a:r>
            <a:rPr lang="en-US"/>
            <a:t>Model evaluation and Model Selection</a:t>
          </a:r>
        </a:p>
      </dgm:t>
    </dgm:pt>
    <dgm:pt modelId="{70888754-C554-409F-AC16-19B9F819F029}" type="parTrans" cxnId="{838BD968-FE20-42FB-A9FB-857020BFF906}">
      <dgm:prSet/>
      <dgm:spPr/>
      <dgm:t>
        <a:bodyPr/>
        <a:lstStyle/>
        <a:p>
          <a:endParaRPr lang="en-US"/>
        </a:p>
      </dgm:t>
    </dgm:pt>
    <dgm:pt modelId="{3629FBB9-318B-42E2-9AA6-FD7B55EE76A0}" type="sibTrans" cxnId="{838BD968-FE20-42FB-A9FB-857020BFF906}">
      <dgm:prSet/>
      <dgm:spPr/>
      <dgm:t>
        <a:bodyPr/>
        <a:lstStyle/>
        <a:p>
          <a:endParaRPr lang="en-US"/>
        </a:p>
      </dgm:t>
    </dgm:pt>
    <dgm:pt modelId="{24E772AE-E7E3-41D0-BFD7-55BA1CD4D516}">
      <dgm:prSet/>
      <dgm:spPr/>
      <dgm:t>
        <a:bodyPr/>
        <a:lstStyle/>
        <a:p>
          <a:r>
            <a:rPr lang="en-US"/>
            <a:t>Data visualization and Dashboard</a:t>
          </a:r>
        </a:p>
      </dgm:t>
    </dgm:pt>
    <dgm:pt modelId="{734A373B-ADD6-4885-B81F-DC6DF40E3139}" type="parTrans" cxnId="{61765498-1B96-4712-A5E3-B654083C7012}">
      <dgm:prSet/>
      <dgm:spPr/>
      <dgm:t>
        <a:bodyPr/>
        <a:lstStyle/>
        <a:p>
          <a:endParaRPr lang="en-US"/>
        </a:p>
      </dgm:t>
    </dgm:pt>
    <dgm:pt modelId="{53D69532-A0CF-4264-9683-3FA7A54A8A8B}" type="sibTrans" cxnId="{61765498-1B96-4712-A5E3-B654083C7012}">
      <dgm:prSet/>
      <dgm:spPr/>
      <dgm:t>
        <a:bodyPr/>
        <a:lstStyle/>
        <a:p>
          <a:endParaRPr lang="en-US"/>
        </a:p>
      </dgm:t>
    </dgm:pt>
    <dgm:pt modelId="{C4FE8AC4-3C85-4434-83ED-631E00A989F0}" type="pres">
      <dgm:prSet presAssocID="{15A08B8F-4E17-4F69-BDAE-9C224E85BE1C}" presName="Name0" presStyleCnt="0">
        <dgm:presLayoutVars>
          <dgm:dir/>
          <dgm:resizeHandles val="exact"/>
        </dgm:presLayoutVars>
      </dgm:prSet>
      <dgm:spPr/>
    </dgm:pt>
    <dgm:pt modelId="{3E022062-C36B-4B15-8F19-544DFC6060E7}" type="pres">
      <dgm:prSet presAssocID="{5EE92BE4-F148-4B5E-9D24-31CFAFAF9E8F}" presName="node" presStyleLbl="node1" presStyleIdx="0" presStyleCnt="6">
        <dgm:presLayoutVars>
          <dgm:bulletEnabled val="1"/>
        </dgm:presLayoutVars>
      </dgm:prSet>
      <dgm:spPr/>
    </dgm:pt>
    <dgm:pt modelId="{F5C6712A-6D9B-4326-84F8-72CCFC744F74}" type="pres">
      <dgm:prSet presAssocID="{83D696AB-A6E4-4634-8069-B87E8843D2A5}" presName="sibTrans" presStyleLbl="sibTrans1D1" presStyleIdx="0" presStyleCnt="5"/>
      <dgm:spPr/>
    </dgm:pt>
    <dgm:pt modelId="{A17F1719-9DC3-4A64-A4A4-4E1EB21B042C}" type="pres">
      <dgm:prSet presAssocID="{83D696AB-A6E4-4634-8069-B87E8843D2A5}" presName="connectorText" presStyleLbl="sibTrans1D1" presStyleIdx="0" presStyleCnt="5"/>
      <dgm:spPr/>
    </dgm:pt>
    <dgm:pt modelId="{B7DDA9ED-0453-4871-A952-BFFA807F7423}" type="pres">
      <dgm:prSet presAssocID="{BD8EE0EF-4AAC-41E1-93DE-7218AA65B860}" presName="node" presStyleLbl="node1" presStyleIdx="1" presStyleCnt="6">
        <dgm:presLayoutVars>
          <dgm:bulletEnabled val="1"/>
        </dgm:presLayoutVars>
      </dgm:prSet>
      <dgm:spPr/>
    </dgm:pt>
    <dgm:pt modelId="{213A79C1-33DC-4C4B-BCE2-7A39CFD2768C}" type="pres">
      <dgm:prSet presAssocID="{B7FEFA71-8FCE-4E5E-9D54-B136B7D24B05}" presName="sibTrans" presStyleLbl="sibTrans1D1" presStyleIdx="1" presStyleCnt="5"/>
      <dgm:spPr/>
    </dgm:pt>
    <dgm:pt modelId="{322457F9-374E-4E94-8AF0-B39770314A9F}" type="pres">
      <dgm:prSet presAssocID="{B7FEFA71-8FCE-4E5E-9D54-B136B7D24B05}" presName="connectorText" presStyleLbl="sibTrans1D1" presStyleIdx="1" presStyleCnt="5"/>
      <dgm:spPr/>
    </dgm:pt>
    <dgm:pt modelId="{52846E4F-7768-42A9-BB08-E4AA706D5C20}" type="pres">
      <dgm:prSet presAssocID="{5FB0A5C2-36BF-45FC-A5FF-E19E3485E3C0}" presName="node" presStyleLbl="node1" presStyleIdx="2" presStyleCnt="6">
        <dgm:presLayoutVars>
          <dgm:bulletEnabled val="1"/>
        </dgm:presLayoutVars>
      </dgm:prSet>
      <dgm:spPr/>
    </dgm:pt>
    <dgm:pt modelId="{5D7FBBD6-15B1-4395-8A13-29DC9F900283}" type="pres">
      <dgm:prSet presAssocID="{0F2BA1CD-C32B-467F-B41B-5EF4A91E8B33}" presName="sibTrans" presStyleLbl="sibTrans1D1" presStyleIdx="2" presStyleCnt="5"/>
      <dgm:spPr/>
    </dgm:pt>
    <dgm:pt modelId="{5548A47B-50A2-400A-80B1-17710BBFF262}" type="pres">
      <dgm:prSet presAssocID="{0F2BA1CD-C32B-467F-B41B-5EF4A91E8B33}" presName="connectorText" presStyleLbl="sibTrans1D1" presStyleIdx="2" presStyleCnt="5"/>
      <dgm:spPr/>
    </dgm:pt>
    <dgm:pt modelId="{9A5AE39C-B2CD-4656-B224-AE00343CA808}" type="pres">
      <dgm:prSet presAssocID="{1F39E000-97EB-4814-BB06-2E44994D49B8}" presName="node" presStyleLbl="node1" presStyleIdx="3" presStyleCnt="6">
        <dgm:presLayoutVars>
          <dgm:bulletEnabled val="1"/>
        </dgm:presLayoutVars>
      </dgm:prSet>
      <dgm:spPr/>
    </dgm:pt>
    <dgm:pt modelId="{2B076D42-A3FF-4422-B0EE-ABC48FADC998}" type="pres">
      <dgm:prSet presAssocID="{57B0BB22-9EE2-4C81-BBF1-18D01E8D5671}" presName="sibTrans" presStyleLbl="sibTrans1D1" presStyleIdx="3" presStyleCnt="5"/>
      <dgm:spPr/>
    </dgm:pt>
    <dgm:pt modelId="{0042B8A2-C46F-469F-8EE7-163C57450B9D}" type="pres">
      <dgm:prSet presAssocID="{57B0BB22-9EE2-4C81-BBF1-18D01E8D5671}" presName="connectorText" presStyleLbl="sibTrans1D1" presStyleIdx="3" presStyleCnt="5"/>
      <dgm:spPr/>
    </dgm:pt>
    <dgm:pt modelId="{42A3F456-AF69-477C-93EF-C85E20686B57}" type="pres">
      <dgm:prSet presAssocID="{C389BE30-C625-4684-98CE-F8CADD526704}" presName="node" presStyleLbl="node1" presStyleIdx="4" presStyleCnt="6">
        <dgm:presLayoutVars>
          <dgm:bulletEnabled val="1"/>
        </dgm:presLayoutVars>
      </dgm:prSet>
      <dgm:spPr/>
    </dgm:pt>
    <dgm:pt modelId="{BFB05283-7E2A-47C5-A41E-6431AF74AE94}" type="pres">
      <dgm:prSet presAssocID="{3629FBB9-318B-42E2-9AA6-FD7B55EE76A0}" presName="sibTrans" presStyleLbl="sibTrans1D1" presStyleIdx="4" presStyleCnt="5"/>
      <dgm:spPr/>
    </dgm:pt>
    <dgm:pt modelId="{9428DA8E-E2BB-4E74-B811-DEDB80369635}" type="pres">
      <dgm:prSet presAssocID="{3629FBB9-318B-42E2-9AA6-FD7B55EE76A0}" presName="connectorText" presStyleLbl="sibTrans1D1" presStyleIdx="4" presStyleCnt="5"/>
      <dgm:spPr/>
    </dgm:pt>
    <dgm:pt modelId="{E6BD81D8-D198-499C-A586-A216BCDC64A4}" type="pres">
      <dgm:prSet presAssocID="{24E772AE-E7E3-41D0-BFD7-55BA1CD4D516}" presName="node" presStyleLbl="node1" presStyleIdx="5" presStyleCnt="6">
        <dgm:presLayoutVars>
          <dgm:bulletEnabled val="1"/>
        </dgm:presLayoutVars>
      </dgm:prSet>
      <dgm:spPr/>
    </dgm:pt>
  </dgm:ptLst>
  <dgm:cxnLst>
    <dgm:cxn modelId="{AFFF2215-9FB2-4860-AB0B-46C4FFF978DC}" type="presOf" srcId="{3629FBB9-318B-42E2-9AA6-FD7B55EE76A0}" destId="{BFB05283-7E2A-47C5-A41E-6431AF74AE94}" srcOrd="0" destOrd="0" presId="urn:microsoft.com/office/officeart/2016/7/layout/RepeatingBendingProcessNew"/>
    <dgm:cxn modelId="{D0569B19-7684-495B-8A35-033CBAC35161}" type="presOf" srcId="{1F39E000-97EB-4814-BB06-2E44994D49B8}" destId="{9A5AE39C-B2CD-4656-B224-AE00343CA808}" srcOrd="0" destOrd="0" presId="urn:microsoft.com/office/officeart/2016/7/layout/RepeatingBendingProcessNew"/>
    <dgm:cxn modelId="{BE7FD827-789D-4640-AA60-8C3FA36205FE}" srcId="{15A08B8F-4E17-4F69-BDAE-9C224E85BE1C}" destId="{5EE92BE4-F148-4B5E-9D24-31CFAFAF9E8F}" srcOrd="0" destOrd="0" parTransId="{93233149-EE04-414B-9178-F8D03BB945B0}" sibTransId="{83D696AB-A6E4-4634-8069-B87E8843D2A5}"/>
    <dgm:cxn modelId="{F31FD431-AE49-4117-BC6A-ED224B37BAA5}" type="presOf" srcId="{83D696AB-A6E4-4634-8069-B87E8843D2A5}" destId="{A17F1719-9DC3-4A64-A4A4-4E1EB21B042C}" srcOrd="1" destOrd="0" presId="urn:microsoft.com/office/officeart/2016/7/layout/RepeatingBendingProcessNew"/>
    <dgm:cxn modelId="{071F053D-8241-47A0-B2AB-2606FAE96A88}" type="presOf" srcId="{0F2BA1CD-C32B-467F-B41B-5EF4A91E8B33}" destId="{5548A47B-50A2-400A-80B1-17710BBFF262}" srcOrd="1" destOrd="0" presId="urn:microsoft.com/office/officeart/2016/7/layout/RepeatingBendingProcessNew"/>
    <dgm:cxn modelId="{41A0FB67-3480-4A92-836D-6FE454981D84}" srcId="{15A08B8F-4E17-4F69-BDAE-9C224E85BE1C}" destId="{5FB0A5C2-36BF-45FC-A5FF-E19E3485E3C0}" srcOrd="2" destOrd="0" parTransId="{3C32FB85-78A7-49FA-9390-7D9C5F50BD8F}" sibTransId="{0F2BA1CD-C32B-467F-B41B-5EF4A91E8B33}"/>
    <dgm:cxn modelId="{838BD968-FE20-42FB-A9FB-857020BFF906}" srcId="{15A08B8F-4E17-4F69-BDAE-9C224E85BE1C}" destId="{C389BE30-C625-4684-98CE-F8CADD526704}" srcOrd="4" destOrd="0" parTransId="{70888754-C554-409F-AC16-19B9F819F029}" sibTransId="{3629FBB9-318B-42E2-9AA6-FD7B55EE76A0}"/>
    <dgm:cxn modelId="{72D7306B-2EEE-4A07-B875-F2F3D07B8AD5}" type="presOf" srcId="{5FB0A5C2-36BF-45FC-A5FF-E19E3485E3C0}" destId="{52846E4F-7768-42A9-BB08-E4AA706D5C20}" srcOrd="0" destOrd="0" presId="urn:microsoft.com/office/officeart/2016/7/layout/RepeatingBendingProcessNew"/>
    <dgm:cxn modelId="{BDF08550-2D36-4450-8EE9-DC7B387B6049}" type="presOf" srcId="{3629FBB9-318B-42E2-9AA6-FD7B55EE76A0}" destId="{9428DA8E-E2BB-4E74-B811-DEDB80369635}" srcOrd="1" destOrd="0" presId="urn:microsoft.com/office/officeart/2016/7/layout/RepeatingBendingProcessNew"/>
    <dgm:cxn modelId="{0E0FB573-796B-4E7B-9B47-7C989B914DFD}" type="presOf" srcId="{57B0BB22-9EE2-4C81-BBF1-18D01E8D5671}" destId="{2B076D42-A3FF-4422-B0EE-ABC48FADC998}" srcOrd="0" destOrd="0" presId="urn:microsoft.com/office/officeart/2016/7/layout/RepeatingBendingProcessNew"/>
    <dgm:cxn modelId="{645F1C7D-9F2F-48C7-A45F-7A041394F48C}" srcId="{15A08B8F-4E17-4F69-BDAE-9C224E85BE1C}" destId="{1F39E000-97EB-4814-BB06-2E44994D49B8}" srcOrd="3" destOrd="0" parTransId="{C2019BAF-DF99-4162-AF7E-543E5AD4594D}" sibTransId="{57B0BB22-9EE2-4C81-BBF1-18D01E8D5671}"/>
    <dgm:cxn modelId="{D78F3781-5419-4F3A-9180-98744B34FDBF}" srcId="{15A08B8F-4E17-4F69-BDAE-9C224E85BE1C}" destId="{BD8EE0EF-4AAC-41E1-93DE-7218AA65B860}" srcOrd="1" destOrd="0" parTransId="{14727DDE-890D-4E1A-A595-53F85C2A4CFA}" sibTransId="{B7FEFA71-8FCE-4E5E-9D54-B136B7D24B05}"/>
    <dgm:cxn modelId="{2E68A883-C73D-4F03-970E-FCDCB14E5500}" type="presOf" srcId="{BD8EE0EF-4AAC-41E1-93DE-7218AA65B860}" destId="{B7DDA9ED-0453-4871-A952-BFFA807F7423}" srcOrd="0" destOrd="0" presId="urn:microsoft.com/office/officeart/2016/7/layout/RepeatingBendingProcessNew"/>
    <dgm:cxn modelId="{A8D8E388-66D9-49EE-A0C0-FB291B947DA4}" type="presOf" srcId="{B7FEFA71-8FCE-4E5E-9D54-B136B7D24B05}" destId="{322457F9-374E-4E94-8AF0-B39770314A9F}" srcOrd="1" destOrd="0" presId="urn:microsoft.com/office/officeart/2016/7/layout/RepeatingBendingProcessNew"/>
    <dgm:cxn modelId="{7E80788D-B56A-482B-B792-6298AC2BA3C1}" type="presOf" srcId="{0F2BA1CD-C32B-467F-B41B-5EF4A91E8B33}" destId="{5D7FBBD6-15B1-4395-8A13-29DC9F900283}" srcOrd="0" destOrd="0" presId="urn:microsoft.com/office/officeart/2016/7/layout/RepeatingBendingProcessNew"/>
    <dgm:cxn modelId="{C29F4993-89B2-4240-AE84-6E96C1E0AFE3}" type="presOf" srcId="{83D696AB-A6E4-4634-8069-B87E8843D2A5}" destId="{F5C6712A-6D9B-4326-84F8-72CCFC744F74}" srcOrd="0" destOrd="0" presId="urn:microsoft.com/office/officeart/2016/7/layout/RepeatingBendingProcessNew"/>
    <dgm:cxn modelId="{61765498-1B96-4712-A5E3-B654083C7012}" srcId="{15A08B8F-4E17-4F69-BDAE-9C224E85BE1C}" destId="{24E772AE-E7E3-41D0-BFD7-55BA1CD4D516}" srcOrd="5" destOrd="0" parTransId="{734A373B-ADD6-4885-B81F-DC6DF40E3139}" sibTransId="{53D69532-A0CF-4264-9683-3FA7A54A8A8B}"/>
    <dgm:cxn modelId="{722E149B-1B6C-4B6F-8039-756886FFED2D}" type="presOf" srcId="{5EE92BE4-F148-4B5E-9D24-31CFAFAF9E8F}" destId="{3E022062-C36B-4B15-8F19-544DFC6060E7}" srcOrd="0" destOrd="0" presId="urn:microsoft.com/office/officeart/2016/7/layout/RepeatingBendingProcessNew"/>
    <dgm:cxn modelId="{E006C0A4-121B-4FD7-883D-BEA8B0160876}" type="presOf" srcId="{C389BE30-C625-4684-98CE-F8CADD526704}" destId="{42A3F456-AF69-477C-93EF-C85E20686B57}" srcOrd="0" destOrd="0" presId="urn:microsoft.com/office/officeart/2016/7/layout/RepeatingBendingProcessNew"/>
    <dgm:cxn modelId="{F3854AA7-1D14-4840-9D1D-1C406033D0DF}" type="presOf" srcId="{15A08B8F-4E17-4F69-BDAE-9C224E85BE1C}" destId="{C4FE8AC4-3C85-4434-83ED-631E00A989F0}" srcOrd="0" destOrd="0" presId="urn:microsoft.com/office/officeart/2016/7/layout/RepeatingBendingProcessNew"/>
    <dgm:cxn modelId="{BD7BE2D4-C781-4596-A860-AC376A5E3DF8}" type="presOf" srcId="{24E772AE-E7E3-41D0-BFD7-55BA1CD4D516}" destId="{E6BD81D8-D198-499C-A586-A216BCDC64A4}" srcOrd="0" destOrd="0" presId="urn:microsoft.com/office/officeart/2016/7/layout/RepeatingBendingProcessNew"/>
    <dgm:cxn modelId="{4A06D5E0-7620-4963-AF21-307BB8F1613F}" type="presOf" srcId="{57B0BB22-9EE2-4C81-BBF1-18D01E8D5671}" destId="{0042B8A2-C46F-469F-8EE7-163C57450B9D}" srcOrd="1" destOrd="0" presId="urn:microsoft.com/office/officeart/2016/7/layout/RepeatingBendingProcessNew"/>
    <dgm:cxn modelId="{B877BCF9-EEB3-4749-98E7-89AFE5C782C4}" type="presOf" srcId="{B7FEFA71-8FCE-4E5E-9D54-B136B7D24B05}" destId="{213A79C1-33DC-4C4B-BCE2-7A39CFD2768C}" srcOrd="0" destOrd="0" presId="urn:microsoft.com/office/officeart/2016/7/layout/RepeatingBendingProcessNew"/>
    <dgm:cxn modelId="{B797B405-9C6B-412B-AAD0-ADA3D43D0376}" type="presParOf" srcId="{C4FE8AC4-3C85-4434-83ED-631E00A989F0}" destId="{3E022062-C36B-4B15-8F19-544DFC6060E7}" srcOrd="0" destOrd="0" presId="urn:microsoft.com/office/officeart/2016/7/layout/RepeatingBendingProcessNew"/>
    <dgm:cxn modelId="{ECEBFDC6-3C5D-4EF7-AFAC-46B764318B1A}" type="presParOf" srcId="{C4FE8AC4-3C85-4434-83ED-631E00A989F0}" destId="{F5C6712A-6D9B-4326-84F8-72CCFC744F74}" srcOrd="1" destOrd="0" presId="urn:microsoft.com/office/officeart/2016/7/layout/RepeatingBendingProcessNew"/>
    <dgm:cxn modelId="{F46E473A-AE3E-491C-9DEA-0002B56E3D84}" type="presParOf" srcId="{F5C6712A-6D9B-4326-84F8-72CCFC744F74}" destId="{A17F1719-9DC3-4A64-A4A4-4E1EB21B042C}" srcOrd="0" destOrd="0" presId="urn:microsoft.com/office/officeart/2016/7/layout/RepeatingBendingProcessNew"/>
    <dgm:cxn modelId="{7EDF2463-CA4F-4228-BBF3-4AEBC3E51EFC}" type="presParOf" srcId="{C4FE8AC4-3C85-4434-83ED-631E00A989F0}" destId="{B7DDA9ED-0453-4871-A952-BFFA807F7423}" srcOrd="2" destOrd="0" presId="urn:microsoft.com/office/officeart/2016/7/layout/RepeatingBendingProcessNew"/>
    <dgm:cxn modelId="{DD74664C-31FB-41F4-BF54-518FBCB81BA4}" type="presParOf" srcId="{C4FE8AC4-3C85-4434-83ED-631E00A989F0}" destId="{213A79C1-33DC-4C4B-BCE2-7A39CFD2768C}" srcOrd="3" destOrd="0" presId="urn:microsoft.com/office/officeart/2016/7/layout/RepeatingBendingProcessNew"/>
    <dgm:cxn modelId="{13E4DED9-6A46-435B-91B4-A4698E1DE57C}" type="presParOf" srcId="{213A79C1-33DC-4C4B-BCE2-7A39CFD2768C}" destId="{322457F9-374E-4E94-8AF0-B39770314A9F}" srcOrd="0" destOrd="0" presId="urn:microsoft.com/office/officeart/2016/7/layout/RepeatingBendingProcessNew"/>
    <dgm:cxn modelId="{E1C22916-87E1-4A69-A332-A9F5158411A4}" type="presParOf" srcId="{C4FE8AC4-3C85-4434-83ED-631E00A989F0}" destId="{52846E4F-7768-42A9-BB08-E4AA706D5C20}" srcOrd="4" destOrd="0" presId="urn:microsoft.com/office/officeart/2016/7/layout/RepeatingBendingProcessNew"/>
    <dgm:cxn modelId="{3E634C29-463F-45F5-8943-9EC19485150A}" type="presParOf" srcId="{C4FE8AC4-3C85-4434-83ED-631E00A989F0}" destId="{5D7FBBD6-15B1-4395-8A13-29DC9F900283}" srcOrd="5" destOrd="0" presId="urn:microsoft.com/office/officeart/2016/7/layout/RepeatingBendingProcessNew"/>
    <dgm:cxn modelId="{922E1CE9-603B-48DD-B978-A4AF79125AF4}" type="presParOf" srcId="{5D7FBBD6-15B1-4395-8A13-29DC9F900283}" destId="{5548A47B-50A2-400A-80B1-17710BBFF262}" srcOrd="0" destOrd="0" presId="urn:microsoft.com/office/officeart/2016/7/layout/RepeatingBendingProcessNew"/>
    <dgm:cxn modelId="{DDDB1331-8D35-43AB-9F4C-405C52B0F1DE}" type="presParOf" srcId="{C4FE8AC4-3C85-4434-83ED-631E00A989F0}" destId="{9A5AE39C-B2CD-4656-B224-AE00343CA808}" srcOrd="6" destOrd="0" presId="urn:microsoft.com/office/officeart/2016/7/layout/RepeatingBendingProcessNew"/>
    <dgm:cxn modelId="{7401AEF8-7430-46E4-914E-B7F5F1D9CAA6}" type="presParOf" srcId="{C4FE8AC4-3C85-4434-83ED-631E00A989F0}" destId="{2B076D42-A3FF-4422-B0EE-ABC48FADC998}" srcOrd="7" destOrd="0" presId="urn:microsoft.com/office/officeart/2016/7/layout/RepeatingBendingProcessNew"/>
    <dgm:cxn modelId="{58A54546-5F77-4F4C-B885-4DF820464D02}" type="presParOf" srcId="{2B076D42-A3FF-4422-B0EE-ABC48FADC998}" destId="{0042B8A2-C46F-469F-8EE7-163C57450B9D}" srcOrd="0" destOrd="0" presId="urn:microsoft.com/office/officeart/2016/7/layout/RepeatingBendingProcessNew"/>
    <dgm:cxn modelId="{29C1AB77-30A2-4E4A-94E8-B96B17A2B69E}" type="presParOf" srcId="{C4FE8AC4-3C85-4434-83ED-631E00A989F0}" destId="{42A3F456-AF69-477C-93EF-C85E20686B57}" srcOrd="8" destOrd="0" presId="urn:microsoft.com/office/officeart/2016/7/layout/RepeatingBendingProcessNew"/>
    <dgm:cxn modelId="{D6FE21CF-33D9-48BA-8B9C-E3A6CD714F2C}" type="presParOf" srcId="{C4FE8AC4-3C85-4434-83ED-631E00A989F0}" destId="{BFB05283-7E2A-47C5-A41E-6431AF74AE94}" srcOrd="9" destOrd="0" presId="urn:microsoft.com/office/officeart/2016/7/layout/RepeatingBendingProcessNew"/>
    <dgm:cxn modelId="{E593C359-600E-4DE3-8472-2AB3832A59A6}" type="presParOf" srcId="{BFB05283-7E2A-47C5-A41E-6431AF74AE94}" destId="{9428DA8E-E2BB-4E74-B811-DEDB80369635}" srcOrd="0" destOrd="0" presId="urn:microsoft.com/office/officeart/2016/7/layout/RepeatingBendingProcessNew"/>
    <dgm:cxn modelId="{6DC79391-2F7D-455B-A268-B0F3B14BB5CE}" type="presParOf" srcId="{C4FE8AC4-3C85-4434-83ED-631E00A989F0}" destId="{E6BD81D8-D198-499C-A586-A216BCDC64A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CB371C3-4676-457A-9AB7-773B92A3397E}" type="doc">
      <dgm:prSet loTypeId="urn:microsoft.com/office/officeart/2005/8/layout/hierarchy1" loCatId="hierarchy" qsTypeId="urn:microsoft.com/office/officeart/2005/8/quickstyle/simple1" qsCatId="simple" csTypeId="urn:microsoft.com/office/officeart/2005/8/colors/accent5_2" csCatId="accent5"/>
      <dgm:spPr/>
      <dgm:t>
        <a:bodyPr/>
        <a:lstStyle/>
        <a:p>
          <a:endParaRPr lang="en-US"/>
        </a:p>
      </dgm:t>
    </dgm:pt>
    <dgm:pt modelId="{D5BAB160-E855-4EF6-8658-95A5806C5BE2}">
      <dgm:prSet/>
      <dgm:spPr/>
      <dgm:t>
        <a:bodyPr/>
        <a:lstStyle/>
        <a:p>
          <a:r>
            <a:rPr lang="en-US"/>
            <a:t>Different modeling techniques will be used in our readmission predictions.  Model results will be evaluated and compared to each other to select the most accurate technique. </a:t>
          </a:r>
        </a:p>
      </dgm:t>
    </dgm:pt>
    <dgm:pt modelId="{190841D2-6014-43F8-94E5-DE4E7B2D84EA}" type="parTrans" cxnId="{0AB59B5B-51C7-40E9-8B19-99146ABB2A56}">
      <dgm:prSet/>
      <dgm:spPr/>
      <dgm:t>
        <a:bodyPr/>
        <a:lstStyle/>
        <a:p>
          <a:endParaRPr lang="en-US"/>
        </a:p>
      </dgm:t>
    </dgm:pt>
    <dgm:pt modelId="{11D95546-2DB3-4D1A-A0DF-1F5F3731CF29}" type="sibTrans" cxnId="{0AB59B5B-51C7-40E9-8B19-99146ABB2A56}">
      <dgm:prSet/>
      <dgm:spPr/>
      <dgm:t>
        <a:bodyPr/>
        <a:lstStyle/>
        <a:p>
          <a:endParaRPr lang="en-US"/>
        </a:p>
      </dgm:t>
    </dgm:pt>
    <dgm:pt modelId="{6587F0AB-0C37-4E81-88A4-095F3B08F1F9}">
      <dgm:prSet/>
      <dgm:spPr/>
      <dgm:t>
        <a:bodyPr/>
        <a:lstStyle/>
        <a:p>
          <a:r>
            <a:rPr lang="en-US" b="1" dirty="0"/>
            <a:t>Data Preprocessing: </a:t>
          </a:r>
          <a:r>
            <a:rPr lang="en-US" dirty="0"/>
            <a:t>In order to apply machine learning algorithms, we need to preprocess the data so that it can properly fit into the model. </a:t>
          </a:r>
        </a:p>
      </dgm:t>
    </dgm:pt>
    <dgm:pt modelId="{C6B39045-2D78-4226-9A91-0C8319F6E98D}" type="parTrans" cxnId="{54EC9616-44A9-49C1-B87D-5C601DEB13B0}">
      <dgm:prSet/>
      <dgm:spPr/>
      <dgm:t>
        <a:bodyPr/>
        <a:lstStyle/>
        <a:p>
          <a:endParaRPr lang="en-US"/>
        </a:p>
      </dgm:t>
    </dgm:pt>
    <dgm:pt modelId="{4EA624EB-083D-4D45-8DE4-5EEBC9C502A9}" type="sibTrans" cxnId="{54EC9616-44A9-49C1-B87D-5C601DEB13B0}">
      <dgm:prSet/>
      <dgm:spPr/>
      <dgm:t>
        <a:bodyPr/>
        <a:lstStyle/>
        <a:p>
          <a:endParaRPr lang="en-US"/>
        </a:p>
      </dgm:t>
    </dgm:pt>
    <dgm:pt modelId="{0B9E6A67-0313-4177-801E-0A1EBD33141E}" type="pres">
      <dgm:prSet presAssocID="{8CB371C3-4676-457A-9AB7-773B92A3397E}" presName="hierChild1" presStyleCnt="0">
        <dgm:presLayoutVars>
          <dgm:chPref val="1"/>
          <dgm:dir/>
          <dgm:animOne val="branch"/>
          <dgm:animLvl val="lvl"/>
          <dgm:resizeHandles/>
        </dgm:presLayoutVars>
      </dgm:prSet>
      <dgm:spPr/>
    </dgm:pt>
    <dgm:pt modelId="{0DCD5650-B2F4-4B6C-A3E7-877720025D83}" type="pres">
      <dgm:prSet presAssocID="{D5BAB160-E855-4EF6-8658-95A5806C5BE2}" presName="hierRoot1" presStyleCnt="0"/>
      <dgm:spPr/>
    </dgm:pt>
    <dgm:pt modelId="{22F0192B-A31A-4700-97FE-790C3058C5F7}" type="pres">
      <dgm:prSet presAssocID="{D5BAB160-E855-4EF6-8658-95A5806C5BE2}" presName="composite" presStyleCnt="0"/>
      <dgm:spPr/>
    </dgm:pt>
    <dgm:pt modelId="{F77473CB-C317-418F-BE90-48FB5923887F}" type="pres">
      <dgm:prSet presAssocID="{D5BAB160-E855-4EF6-8658-95A5806C5BE2}" presName="background" presStyleLbl="node0" presStyleIdx="0" presStyleCnt="2"/>
      <dgm:spPr/>
    </dgm:pt>
    <dgm:pt modelId="{F970B943-097D-47D1-BC9F-E2B8B48F407F}" type="pres">
      <dgm:prSet presAssocID="{D5BAB160-E855-4EF6-8658-95A5806C5BE2}" presName="text" presStyleLbl="fgAcc0" presStyleIdx="0" presStyleCnt="2">
        <dgm:presLayoutVars>
          <dgm:chPref val="3"/>
        </dgm:presLayoutVars>
      </dgm:prSet>
      <dgm:spPr/>
    </dgm:pt>
    <dgm:pt modelId="{E263289D-F1C4-41CB-96F7-8F4772E6F4C0}" type="pres">
      <dgm:prSet presAssocID="{D5BAB160-E855-4EF6-8658-95A5806C5BE2}" presName="hierChild2" presStyleCnt="0"/>
      <dgm:spPr/>
    </dgm:pt>
    <dgm:pt modelId="{E5DD5B60-74DC-4458-AECB-5B68782D099B}" type="pres">
      <dgm:prSet presAssocID="{6587F0AB-0C37-4E81-88A4-095F3B08F1F9}" presName="hierRoot1" presStyleCnt="0"/>
      <dgm:spPr/>
    </dgm:pt>
    <dgm:pt modelId="{D533E1EC-19E8-401C-B664-DEBC19CEAE1F}" type="pres">
      <dgm:prSet presAssocID="{6587F0AB-0C37-4E81-88A4-095F3B08F1F9}" presName="composite" presStyleCnt="0"/>
      <dgm:spPr/>
    </dgm:pt>
    <dgm:pt modelId="{1300B8CA-6C9A-4C5E-A154-ABEE92824183}" type="pres">
      <dgm:prSet presAssocID="{6587F0AB-0C37-4E81-88A4-095F3B08F1F9}" presName="background" presStyleLbl="node0" presStyleIdx="1" presStyleCnt="2"/>
      <dgm:spPr/>
    </dgm:pt>
    <dgm:pt modelId="{A7B71837-B941-4C14-9E17-8EDC8584152E}" type="pres">
      <dgm:prSet presAssocID="{6587F0AB-0C37-4E81-88A4-095F3B08F1F9}" presName="text" presStyleLbl="fgAcc0" presStyleIdx="1" presStyleCnt="2">
        <dgm:presLayoutVars>
          <dgm:chPref val="3"/>
        </dgm:presLayoutVars>
      </dgm:prSet>
      <dgm:spPr/>
    </dgm:pt>
    <dgm:pt modelId="{E04F6BB4-7382-4FC9-A364-0CC4DAAD8AE0}" type="pres">
      <dgm:prSet presAssocID="{6587F0AB-0C37-4E81-88A4-095F3B08F1F9}" presName="hierChild2" presStyleCnt="0"/>
      <dgm:spPr/>
    </dgm:pt>
  </dgm:ptLst>
  <dgm:cxnLst>
    <dgm:cxn modelId="{B4FC5213-D064-43EF-BD35-FCB40E87E0E3}" type="presOf" srcId="{6587F0AB-0C37-4E81-88A4-095F3B08F1F9}" destId="{A7B71837-B941-4C14-9E17-8EDC8584152E}" srcOrd="0" destOrd="0" presId="urn:microsoft.com/office/officeart/2005/8/layout/hierarchy1"/>
    <dgm:cxn modelId="{54EC9616-44A9-49C1-B87D-5C601DEB13B0}" srcId="{8CB371C3-4676-457A-9AB7-773B92A3397E}" destId="{6587F0AB-0C37-4E81-88A4-095F3B08F1F9}" srcOrd="1" destOrd="0" parTransId="{C6B39045-2D78-4226-9A91-0C8319F6E98D}" sibTransId="{4EA624EB-083D-4D45-8DE4-5EEBC9C502A9}"/>
    <dgm:cxn modelId="{0AB59B5B-51C7-40E9-8B19-99146ABB2A56}" srcId="{8CB371C3-4676-457A-9AB7-773B92A3397E}" destId="{D5BAB160-E855-4EF6-8658-95A5806C5BE2}" srcOrd="0" destOrd="0" parTransId="{190841D2-6014-43F8-94E5-DE4E7B2D84EA}" sibTransId="{11D95546-2DB3-4D1A-A0DF-1F5F3731CF29}"/>
    <dgm:cxn modelId="{6E1A3D63-89ED-4907-A596-4279FF6A74A7}" type="presOf" srcId="{D5BAB160-E855-4EF6-8658-95A5806C5BE2}" destId="{F970B943-097D-47D1-BC9F-E2B8B48F407F}" srcOrd="0" destOrd="0" presId="urn:microsoft.com/office/officeart/2005/8/layout/hierarchy1"/>
    <dgm:cxn modelId="{40327E55-5BA9-41CD-A2BE-D58903F17372}" type="presOf" srcId="{8CB371C3-4676-457A-9AB7-773B92A3397E}" destId="{0B9E6A67-0313-4177-801E-0A1EBD33141E}" srcOrd="0" destOrd="0" presId="urn:microsoft.com/office/officeart/2005/8/layout/hierarchy1"/>
    <dgm:cxn modelId="{07F6BA7B-B637-4584-91F7-E3DF0B6F04C3}" type="presParOf" srcId="{0B9E6A67-0313-4177-801E-0A1EBD33141E}" destId="{0DCD5650-B2F4-4B6C-A3E7-877720025D83}" srcOrd="0" destOrd="0" presId="urn:microsoft.com/office/officeart/2005/8/layout/hierarchy1"/>
    <dgm:cxn modelId="{2149F430-0A76-4F83-9630-DEDC3357CD14}" type="presParOf" srcId="{0DCD5650-B2F4-4B6C-A3E7-877720025D83}" destId="{22F0192B-A31A-4700-97FE-790C3058C5F7}" srcOrd="0" destOrd="0" presId="urn:microsoft.com/office/officeart/2005/8/layout/hierarchy1"/>
    <dgm:cxn modelId="{7214D518-370B-403B-9E07-19F22BF22A64}" type="presParOf" srcId="{22F0192B-A31A-4700-97FE-790C3058C5F7}" destId="{F77473CB-C317-418F-BE90-48FB5923887F}" srcOrd="0" destOrd="0" presId="urn:microsoft.com/office/officeart/2005/8/layout/hierarchy1"/>
    <dgm:cxn modelId="{F03E07F5-E7F2-4D4D-9F54-FAC93BA24057}" type="presParOf" srcId="{22F0192B-A31A-4700-97FE-790C3058C5F7}" destId="{F970B943-097D-47D1-BC9F-E2B8B48F407F}" srcOrd="1" destOrd="0" presId="urn:microsoft.com/office/officeart/2005/8/layout/hierarchy1"/>
    <dgm:cxn modelId="{ACBD7862-0C7A-47EA-9190-B6E82ABB767B}" type="presParOf" srcId="{0DCD5650-B2F4-4B6C-A3E7-877720025D83}" destId="{E263289D-F1C4-41CB-96F7-8F4772E6F4C0}" srcOrd="1" destOrd="0" presId="urn:microsoft.com/office/officeart/2005/8/layout/hierarchy1"/>
    <dgm:cxn modelId="{60C92AC4-2D00-4C2C-B0F2-9C45AE8231CF}" type="presParOf" srcId="{0B9E6A67-0313-4177-801E-0A1EBD33141E}" destId="{E5DD5B60-74DC-4458-AECB-5B68782D099B}" srcOrd="1" destOrd="0" presId="urn:microsoft.com/office/officeart/2005/8/layout/hierarchy1"/>
    <dgm:cxn modelId="{65E0DCB2-98A7-42FA-966E-06D656CEEB99}" type="presParOf" srcId="{E5DD5B60-74DC-4458-AECB-5B68782D099B}" destId="{D533E1EC-19E8-401C-B664-DEBC19CEAE1F}" srcOrd="0" destOrd="0" presId="urn:microsoft.com/office/officeart/2005/8/layout/hierarchy1"/>
    <dgm:cxn modelId="{28EDC178-91CE-48C3-A08F-D6ECDDAABCDF}" type="presParOf" srcId="{D533E1EC-19E8-401C-B664-DEBC19CEAE1F}" destId="{1300B8CA-6C9A-4C5E-A154-ABEE92824183}" srcOrd="0" destOrd="0" presId="urn:microsoft.com/office/officeart/2005/8/layout/hierarchy1"/>
    <dgm:cxn modelId="{56460681-B65F-4C45-9456-DE83F3AF253E}" type="presParOf" srcId="{D533E1EC-19E8-401C-B664-DEBC19CEAE1F}" destId="{A7B71837-B941-4C14-9E17-8EDC8584152E}" srcOrd="1" destOrd="0" presId="urn:microsoft.com/office/officeart/2005/8/layout/hierarchy1"/>
    <dgm:cxn modelId="{A650A884-EEA0-493D-B706-C93EA2750E83}" type="presParOf" srcId="{E5DD5B60-74DC-4458-AECB-5B68782D099B}" destId="{E04F6BB4-7382-4FC9-A364-0CC4DAAD8AE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BE55A9-D6AF-440F-A986-0C45865A84FE}" type="doc">
      <dgm:prSet loTypeId="urn:microsoft.com/office/officeart/2005/8/layout/hProcess11" loCatId="process" qsTypeId="urn:microsoft.com/office/officeart/2005/8/quickstyle/simple1" qsCatId="simple" csTypeId="urn:microsoft.com/office/officeart/2005/8/colors/colorful5" csCatId="colorful" phldr="1"/>
      <dgm:spPr/>
      <dgm:t>
        <a:bodyPr/>
        <a:lstStyle/>
        <a:p>
          <a:endParaRPr lang="en-US"/>
        </a:p>
      </dgm:t>
    </dgm:pt>
    <dgm:pt modelId="{84553EB1-487B-4CF9-80D8-D027FCDCE93F}">
      <dgm:prSet custT="1"/>
      <dgm:spPr/>
      <dgm:t>
        <a:bodyPr/>
        <a:lstStyle/>
        <a:p>
          <a:r>
            <a:rPr lang="en-US" sz="1400" dirty="0"/>
            <a:t>One of the main goals is to understand how a particular set of features perform with different models. The model accuracy is important, but we would also focus on interpretability of the model. </a:t>
          </a:r>
        </a:p>
      </dgm:t>
    </dgm:pt>
    <dgm:pt modelId="{0772330D-E790-4AF8-BF78-DDA3BC649EE2}" type="parTrans" cxnId="{0E9F0474-3459-4CB1-86B3-69A80C5C26E3}">
      <dgm:prSet/>
      <dgm:spPr/>
      <dgm:t>
        <a:bodyPr/>
        <a:lstStyle/>
        <a:p>
          <a:endParaRPr lang="en-US"/>
        </a:p>
      </dgm:t>
    </dgm:pt>
    <dgm:pt modelId="{B03B63E1-6369-4192-94F8-C0F098A450A5}" type="sibTrans" cxnId="{0E9F0474-3459-4CB1-86B3-69A80C5C26E3}">
      <dgm:prSet/>
      <dgm:spPr/>
      <dgm:t>
        <a:bodyPr/>
        <a:lstStyle/>
        <a:p>
          <a:endParaRPr lang="en-US"/>
        </a:p>
      </dgm:t>
    </dgm:pt>
    <dgm:pt modelId="{BE329C35-FCE8-4E2F-BE04-452B2F504444}">
      <dgm:prSet custT="1"/>
      <dgm:spPr/>
      <dgm:t>
        <a:bodyPr/>
        <a:lstStyle/>
        <a:p>
          <a:r>
            <a:rPr lang="en-US" sz="1400" dirty="0"/>
            <a:t>We randomized (to avoid any selection bias) and split the pre-processed clean data into Training and Test Data set, in an 80:20 ratio, which allowed us to train our models on 80% of the data and use the other 20% to assess the performance of our models. </a:t>
          </a:r>
        </a:p>
      </dgm:t>
    </dgm:pt>
    <dgm:pt modelId="{E079451D-4B80-4D04-814A-7720368BAFE4}" type="parTrans" cxnId="{952ADD68-D4DE-45BB-8F6B-295600C107A8}">
      <dgm:prSet/>
      <dgm:spPr/>
      <dgm:t>
        <a:bodyPr/>
        <a:lstStyle/>
        <a:p>
          <a:endParaRPr lang="en-US"/>
        </a:p>
      </dgm:t>
    </dgm:pt>
    <dgm:pt modelId="{114B816B-5DB9-4DD1-95E6-623A5173C385}" type="sibTrans" cxnId="{952ADD68-D4DE-45BB-8F6B-295600C107A8}">
      <dgm:prSet/>
      <dgm:spPr/>
      <dgm:t>
        <a:bodyPr/>
        <a:lstStyle/>
        <a:p>
          <a:endParaRPr lang="en-US"/>
        </a:p>
      </dgm:t>
    </dgm:pt>
    <dgm:pt modelId="{F78EF230-2BAB-49DB-9D26-4D41D8D77DD6}">
      <dgm:prSet/>
      <dgm:spPr/>
      <dgm:t>
        <a:bodyPr/>
        <a:lstStyle/>
        <a:p>
          <a:r>
            <a:rPr lang="en-US" dirty="0"/>
            <a:t>Multiple fold cross-validation was used on our training data to ensure that our models were both scalable and robust and were not over-fitting on the training data</a:t>
          </a:r>
        </a:p>
      </dgm:t>
    </dgm:pt>
    <dgm:pt modelId="{FB04CA19-5491-439D-BAB9-4D4A73195A1D}" type="parTrans" cxnId="{57F0B8BB-597B-4039-B659-62433DE5CBC3}">
      <dgm:prSet/>
      <dgm:spPr/>
      <dgm:t>
        <a:bodyPr/>
        <a:lstStyle/>
        <a:p>
          <a:endParaRPr lang="en-US"/>
        </a:p>
      </dgm:t>
    </dgm:pt>
    <dgm:pt modelId="{C9C5B9C4-076B-4DE5-A7A8-713304FF78C6}" type="sibTrans" cxnId="{57F0B8BB-597B-4039-B659-62433DE5CBC3}">
      <dgm:prSet/>
      <dgm:spPr/>
      <dgm:t>
        <a:bodyPr/>
        <a:lstStyle/>
        <a:p>
          <a:endParaRPr lang="en-US"/>
        </a:p>
      </dgm:t>
    </dgm:pt>
    <dgm:pt modelId="{B258EFB6-7131-478D-8B0D-EEB296D3ECB9}" type="pres">
      <dgm:prSet presAssocID="{00BE55A9-D6AF-440F-A986-0C45865A84FE}" presName="Name0" presStyleCnt="0">
        <dgm:presLayoutVars>
          <dgm:dir/>
          <dgm:resizeHandles val="exact"/>
        </dgm:presLayoutVars>
      </dgm:prSet>
      <dgm:spPr/>
    </dgm:pt>
    <dgm:pt modelId="{E6D10CA9-8DCC-44BE-AA10-422D01D7C791}" type="pres">
      <dgm:prSet presAssocID="{00BE55A9-D6AF-440F-A986-0C45865A84FE}" presName="arrow" presStyleLbl="bgShp" presStyleIdx="0" presStyleCnt="1"/>
      <dgm:spPr/>
    </dgm:pt>
    <dgm:pt modelId="{86A58E11-81D5-46DF-937B-4404A420A714}" type="pres">
      <dgm:prSet presAssocID="{00BE55A9-D6AF-440F-A986-0C45865A84FE}" presName="points" presStyleCnt="0"/>
      <dgm:spPr/>
    </dgm:pt>
    <dgm:pt modelId="{992A8125-6318-4FA5-A8C6-8AF45065C8CF}" type="pres">
      <dgm:prSet presAssocID="{84553EB1-487B-4CF9-80D8-D027FCDCE93F}" presName="compositeA" presStyleCnt="0"/>
      <dgm:spPr/>
    </dgm:pt>
    <dgm:pt modelId="{0AF5A75A-8B2A-4459-BFA0-7007754FD2B9}" type="pres">
      <dgm:prSet presAssocID="{84553EB1-487B-4CF9-80D8-D027FCDCE93F}" presName="textA" presStyleLbl="revTx" presStyleIdx="0" presStyleCnt="3" custScaleX="132883">
        <dgm:presLayoutVars>
          <dgm:bulletEnabled val="1"/>
        </dgm:presLayoutVars>
      </dgm:prSet>
      <dgm:spPr/>
    </dgm:pt>
    <dgm:pt modelId="{4A11ADC9-6A03-4A0B-A4D6-461319F8E838}" type="pres">
      <dgm:prSet presAssocID="{84553EB1-487B-4CF9-80D8-D027FCDCE93F}" presName="circleA" presStyleLbl="node1" presStyleIdx="0" presStyleCnt="3"/>
      <dgm:spPr/>
    </dgm:pt>
    <dgm:pt modelId="{681C9756-A91C-4580-A6B9-02D932771753}" type="pres">
      <dgm:prSet presAssocID="{84553EB1-487B-4CF9-80D8-D027FCDCE93F}" presName="spaceA" presStyleCnt="0"/>
      <dgm:spPr/>
    </dgm:pt>
    <dgm:pt modelId="{0980829B-DA65-4970-8CD1-165889BA891C}" type="pres">
      <dgm:prSet presAssocID="{B03B63E1-6369-4192-94F8-C0F098A450A5}" presName="space" presStyleCnt="0"/>
      <dgm:spPr/>
    </dgm:pt>
    <dgm:pt modelId="{4C9338E7-10A3-4A0E-AC20-FEFEE21A8D57}" type="pres">
      <dgm:prSet presAssocID="{BE329C35-FCE8-4E2F-BE04-452B2F504444}" presName="compositeB" presStyleCnt="0"/>
      <dgm:spPr/>
    </dgm:pt>
    <dgm:pt modelId="{4825F878-1D2E-4D20-ABCC-E0C0141D38AB}" type="pres">
      <dgm:prSet presAssocID="{BE329C35-FCE8-4E2F-BE04-452B2F504444}" presName="textB" presStyleLbl="revTx" presStyleIdx="1" presStyleCnt="3" custScaleX="129279">
        <dgm:presLayoutVars>
          <dgm:bulletEnabled val="1"/>
        </dgm:presLayoutVars>
      </dgm:prSet>
      <dgm:spPr/>
    </dgm:pt>
    <dgm:pt modelId="{B9F69DCB-5A51-4818-A39F-3AC2757798B5}" type="pres">
      <dgm:prSet presAssocID="{BE329C35-FCE8-4E2F-BE04-452B2F504444}" presName="circleB" presStyleLbl="node1" presStyleIdx="1" presStyleCnt="3"/>
      <dgm:spPr/>
    </dgm:pt>
    <dgm:pt modelId="{EB17A2CE-87E6-4698-873D-7985AA523AD1}" type="pres">
      <dgm:prSet presAssocID="{BE329C35-FCE8-4E2F-BE04-452B2F504444}" presName="spaceB" presStyleCnt="0"/>
      <dgm:spPr/>
    </dgm:pt>
    <dgm:pt modelId="{9A8ADD94-0A09-491F-B8A8-62ADC69696C6}" type="pres">
      <dgm:prSet presAssocID="{114B816B-5DB9-4DD1-95E6-623A5173C385}" presName="space" presStyleCnt="0"/>
      <dgm:spPr/>
    </dgm:pt>
    <dgm:pt modelId="{923C2C81-CEA8-4DA7-B2C0-96347B683E19}" type="pres">
      <dgm:prSet presAssocID="{F78EF230-2BAB-49DB-9D26-4D41D8D77DD6}" presName="compositeA" presStyleCnt="0"/>
      <dgm:spPr/>
    </dgm:pt>
    <dgm:pt modelId="{50F34639-A869-4026-AABF-E606142118AA}" type="pres">
      <dgm:prSet presAssocID="{F78EF230-2BAB-49DB-9D26-4D41D8D77DD6}" presName="textA" presStyleLbl="revTx" presStyleIdx="2" presStyleCnt="3" custScaleX="146906">
        <dgm:presLayoutVars>
          <dgm:bulletEnabled val="1"/>
        </dgm:presLayoutVars>
      </dgm:prSet>
      <dgm:spPr/>
    </dgm:pt>
    <dgm:pt modelId="{BCB83B82-006B-4FC8-967C-2C56A2E99B3C}" type="pres">
      <dgm:prSet presAssocID="{F78EF230-2BAB-49DB-9D26-4D41D8D77DD6}" presName="circleA" presStyleLbl="node1" presStyleIdx="2" presStyleCnt="3"/>
      <dgm:spPr/>
    </dgm:pt>
    <dgm:pt modelId="{0DE36F7D-1EB5-4C29-A03B-E97E97CD63C9}" type="pres">
      <dgm:prSet presAssocID="{F78EF230-2BAB-49DB-9D26-4D41D8D77DD6}" presName="spaceA" presStyleCnt="0"/>
      <dgm:spPr/>
    </dgm:pt>
  </dgm:ptLst>
  <dgm:cxnLst>
    <dgm:cxn modelId="{8DBD8C00-CC1B-4A99-81E8-5A1370270D5F}" type="presOf" srcId="{84553EB1-487B-4CF9-80D8-D027FCDCE93F}" destId="{0AF5A75A-8B2A-4459-BFA0-7007754FD2B9}" srcOrd="0" destOrd="0" presId="urn:microsoft.com/office/officeart/2005/8/layout/hProcess11"/>
    <dgm:cxn modelId="{A68E331B-FDD7-436E-8294-C2418293E884}" type="presOf" srcId="{F78EF230-2BAB-49DB-9D26-4D41D8D77DD6}" destId="{50F34639-A869-4026-AABF-E606142118AA}" srcOrd="0" destOrd="0" presId="urn:microsoft.com/office/officeart/2005/8/layout/hProcess11"/>
    <dgm:cxn modelId="{952ADD68-D4DE-45BB-8F6B-295600C107A8}" srcId="{00BE55A9-D6AF-440F-A986-0C45865A84FE}" destId="{BE329C35-FCE8-4E2F-BE04-452B2F504444}" srcOrd="1" destOrd="0" parTransId="{E079451D-4B80-4D04-814A-7720368BAFE4}" sibTransId="{114B816B-5DB9-4DD1-95E6-623A5173C385}"/>
    <dgm:cxn modelId="{0E9F0474-3459-4CB1-86B3-69A80C5C26E3}" srcId="{00BE55A9-D6AF-440F-A986-0C45865A84FE}" destId="{84553EB1-487B-4CF9-80D8-D027FCDCE93F}" srcOrd="0" destOrd="0" parTransId="{0772330D-E790-4AF8-BF78-DDA3BC649EE2}" sibTransId="{B03B63E1-6369-4192-94F8-C0F098A450A5}"/>
    <dgm:cxn modelId="{0C9E5EBA-7F02-4293-8643-9A94C55BD28C}" type="presOf" srcId="{00BE55A9-D6AF-440F-A986-0C45865A84FE}" destId="{B258EFB6-7131-478D-8B0D-EEB296D3ECB9}" srcOrd="0" destOrd="0" presId="urn:microsoft.com/office/officeart/2005/8/layout/hProcess11"/>
    <dgm:cxn modelId="{57F0B8BB-597B-4039-B659-62433DE5CBC3}" srcId="{00BE55A9-D6AF-440F-A986-0C45865A84FE}" destId="{F78EF230-2BAB-49DB-9D26-4D41D8D77DD6}" srcOrd="2" destOrd="0" parTransId="{FB04CA19-5491-439D-BAB9-4D4A73195A1D}" sibTransId="{C9C5B9C4-076B-4DE5-A7A8-713304FF78C6}"/>
    <dgm:cxn modelId="{3706C9D4-B01A-4313-8596-A22056D09D59}" type="presOf" srcId="{BE329C35-FCE8-4E2F-BE04-452B2F504444}" destId="{4825F878-1D2E-4D20-ABCC-E0C0141D38AB}" srcOrd="0" destOrd="0" presId="urn:microsoft.com/office/officeart/2005/8/layout/hProcess11"/>
    <dgm:cxn modelId="{F171476E-232A-4F6C-97E8-1B9362D2304B}" type="presParOf" srcId="{B258EFB6-7131-478D-8B0D-EEB296D3ECB9}" destId="{E6D10CA9-8DCC-44BE-AA10-422D01D7C791}" srcOrd="0" destOrd="0" presId="urn:microsoft.com/office/officeart/2005/8/layout/hProcess11"/>
    <dgm:cxn modelId="{74AC5900-2639-41BF-8B5A-9CAE8E580ADF}" type="presParOf" srcId="{B258EFB6-7131-478D-8B0D-EEB296D3ECB9}" destId="{86A58E11-81D5-46DF-937B-4404A420A714}" srcOrd="1" destOrd="0" presId="urn:microsoft.com/office/officeart/2005/8/layout/hProcess11"/>
    <dgm:cxn modelId="{E2426270-D036-46CC-8FF2-2A322F86833A}" type="presParOf" srcId="{86A58E11-81D5-46DF-937B-4404A420A714}" destId="{992A8125-6318-4FA5-A8C6-8AF45065C8CF}" srcOrd="0" destOrd="0" presId="urn:microsoft.com/office/officeart/2005/8/layout/hProcess11"/>
    <dgm:cxn modelId="{286D0C6D-D1C2-4C96-8B89-FE036F974CCA}" type="presParOf" srcId="{992A8125-6318-4FA5-A8C6-8AF45065C8CF}" destId="{0AF5A75A-8B2A-4459-BFA0-7007754FD2B9}" srcOrd="0" destOrd="0" presId="urn:microsoft.com/office/officeart/2005/8/layout/hProcess11"/>
    <dgm:cxn modelId="{C173D513-6753-4B37-B9EA-B2FF822BB2D8}" type="presParOf" srcId="{992A8125-6318-4FA5-A8C6-8AF45065C8CF}" destId="{4A11ADC9-6A03-4A0B-A4D6-461319F8E838}" srcOrd="1" destOrd="0" presId="urn:microsoft.com/office/officeart/2005/8/layout/hProcess11"/>
    <dgm:cxn modelId="{3E3D3E1C-2345-409B-A0BC-4EE8D2DB1090}" type="presParOf" srcId="{992A8125-6318-4FA5-A8C6-8AF45065C8CF}" destId="{681C9756-A91C-4580-A6B9-02D932771753}" srcOrd="2" destOrd="0" presId="urn:microsoft.com/office/officeart/2005/8/layout/hProcess11"/>
    <dgm:cxn modelId="{04A81ABB-1823-48C8-BE3E-013822220E9E}" type="presParOf" srcId="{86A58E11-81D5-46DF-937B-4404A420A714}" destId="{0980829B-DA65-4970-8CD1-165889BA891C}" srcOrd="1" destOrd="0" presId="urn:microsoft.com/office/officeart/2005/8/layout/hProcess11"/>
    <dgm:cxn modelId="{ED9E1EA5-AFC3-44E1-8B00-EF0AE678D426}" type="presParOf" srcId="{86A58E11-81D5-46DF-937B-4404A420A714}" destId="{4C9338E7-10A3-4A0E-AC20-FEFEE21A8D57}" srcOrd="2" destOrd="0" presId="urn:microsoft.com/office/officeart/2005/8/layout/hProcess11"/>
    <dgm:cxn modelId="{5F68FF85-FF96-45A0-BBB4-6FBAA97D314B}" type="presParOf" srcId="{4C9338E7-10A3-4A0E-AC20-FEFEE21A8D57}" destId="{4825F878-1D2E-4D20-ABCC-E0C0141D38AB}" srcOrd="0" destOrd="0" presId="urn:microsoft.com/office/officeart/2005/8/layout/hProcess11"/>
    <dgm:cxn modelId="{DFB84171-0E5D-45F0-9FF7-039CEE6A6619}" type="presParOf" srcId="{4C9338E7-10A3-4A0E-AC20-FEFEE21A8D57}" destId="{B9F69DCB-5A51-4818-A39F-3AC2757798B5}" srcOrd="1" destOrd="0" presId="urn:microsoft.com/office/officeart/2005/8/layout/hProcess11"/>
    <dgm:cxn modelId="{D5062FB4-307D-44BB-A50A-75FFDF2E0DFE}" type="presParOf" srcId="{4C9338E7-10A3-4A0E-AC20-FEFEE21A8D57}" destId="{EB17A2CE-87E6-4698-873D-7985AA523AD1}" srcOrd="2" destOrd="0" presId="urn:microsoft.com/office/officeart/2005/8/layout/hProcess11"/>
    <dgm:cxn modelId="{06ED571F-9850-4143-86FC-67833EF6E214}" type="presParOf" srcId="{86A58E11-81D5-46DF-937B-4404A420A714}" destId="{9A8ADD94-0A09-491F-B8A8-62ADC69696C6}" srcOrd="3" destOrd="0" presId="urn:microsoft.com/office/officeart/2005/8/layout/hProcess11"/>
    <dgm:cxn modelId="{CE1959E9-160D-4BA5-8E18-60E1ECC9E6A6}" type="presParOf" srcId="{86A58E11-81D5-46DF-937B-4404A420A714}" destId="{923C2C81-CEA8-4DA7-B2C0-96347B683E19}" srcOrd="4" destOrd="0" presId="urn:microsoft.com/office/officeart/2005/8/layout/hProcess11"/>
    <dgm:cxn modelId="{1C9E266C-4FCE-4DA9-A351-2AA4387009D6}" type="presParOf" srcId="{923C2C81-CEA8-4DA7-B2C0-96347B683E19}" destId="{50F34639-A869-4026-AABF-E606142118AA}" srcOrd="0" destOrd="0" presId="urn:microsoft.com/office/officeart/2005/8/layout/hProcess11"/>
    <dgm:cxn modelId="{D0B22AD5-362D-49A8-9014-F3AF748516B7}" type="presParOf" srcId="{923C2C81-CEA8-4DA7-B2C0-96347B683E19}" destId="{BCB83B82-006B-4FC8-967C-2C56A2E99B3C}" srcOrd="1" destOrd="0" presId="urn:microsoft.com/office/officeart/2005/8/layout/hProcess11"/>
    <dgm:cxn modelId="{ECBDBAC5-2D19-4775-9FD9-A94EC2703E9F}" type="presParOf" srcId="{923C2C81-CEA8-4DA7-B2C0-96347B683E19}" destId="{0DE36F7D-1EB5-4C29-A03B-E97E97CD63C9}"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0A823-4921-4160-9F33-ADB58B140C90}">
      <dsp:nvSpPr>
        <dsp:cNvPr id="0" name=""/>
        <dsp:cNvSpPr/>
      </dsp:nvSpPr>
      <dsp:spPr>
        <a:xfrm>
          <a:off x="0" y="215426"/>
          <a:ext cx="6513603" cy="24484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Hospital readmissions of diabetic patients are one of the most common problems that are found in healthcare today. Hospital readmission rates are also used as an indicator of the quality of health care services. </a:t>
          </a:r>
        </a:p>
      </dsp:txBody>
      <dsp:txXfrm>
        <a:off x="119522" y="334948"/>
        <a:ext cx="6274559" cy="2209370"/>
      </dsp:txXfrm>
    </dsp:sp>
    <dsp:sp modelId="{44257042-B7D9-4804-9BEE-8091FCCE8315}">
      <dsp:nvSpPr>
        <dsp:cNvPr id="0" name=""/>
        <dsp:cNvSpPr/>
      </dsp:nvSpPr>
      <dsp:spPr>
        <a:xfrm>
          <a:off x="0" y="2741601"/>
          <a:ext cx="6513603" cy="636907"/>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 readmission can be defined in multiple ways, including: </a:t>
          </a:r>
        </a:p>
      </dsp:txBody>
      <dsp:txXfrm>
        <a:off x="31091" y="2772692"/>
        <a:ext cx="6451421" cy="574725"/>
      </dsp:txXfrm>
    </dsp:sp>
    <dsp:sp modelId="{F3A88CD0-1985-4F04-848E-B8ABA8180FE8}">
      <dsp:nvSpPr>
        <dsp:cNvPr id="0" name=""/>
        <dsp:cNvSpPr/>
      </dsp:nvSpPr>
      <dsp:spPr>
        <a:xfrm>
          <a:off x="0" y="3378509"/>
          <a:ext cx="6513603" cy="229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All-cause unplanned readmissions that happen within 30 days of discharge from the index (i.e., initial) admission.</a:t>
          </a:r>
        </a:p>
        <a:p>
          <a:pPr marL="171450" lvl="1" indent="-171450" algn="l" defTabSz="711200">
            <a:lnSpc>
              <a:spcPct val="90000"/>
            </a:lnSpc>
            <a:spcBef>
              <a:spcPct val="0"/>
            </a:spcBef>
            <a:spcAft>
              <a:spcPct val="20000"/>
            </a:spcAft>
            <a:buChar char="•"/>
          </a:pPr>
          <a:r>
            <a:rPr lang="en-US" sz="1600" kern="1200" dirty="0"/>
            <a:t>Patients who are readmitted to the same hospital, or another applicable acute care hospital for any reason.</a:t>
          </a:r>
        </a:p>
        <a:p>
          <a:pPr marL="171450" lvl="1" indent="-171450" algn="l" defTabSz="711200">
            <a:lnSpc>
              <a:spcPct val="90000"/>
            </a:lnSpc>
            <a:spcBef>
              <a:spcPct val="0"/>
            </a:spcBef>
            <a:spcAft>
              <a:spcPct val="20000"/>
            </a:spcAft>
            <a:buChar char="•"/>
          </a:pPr>
          <a:r>
            <a:rPr lang="en-US" sz="1600" kern="1200"/>
            <a:t>Readmissions to any applicable acute care hospital are counted, no matter what the principal diagnosis was.</a:t>
          </a:r>
        </a:p>
      </dsp:txBody>
      <dsp:txXfrm>
        <a:off x="0" y="3378509"/>
        <a:ext cx="6513603" cy="22914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A71CEB-3B61-41A5-8A5C-AFFF462385E0}">
      <dsp:nvSpPr>
        <dsp:cNvPr id="0" name=""/>
        <dsp:cNvSpPr/>
      </dsp:nvSpPr>
      <dsp:spPr>
        <a:xfrm>
          <a:off x="0" y="3081379"/>
          <a:ext cx="6492875" cy="20217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The data contains attributes such as: patient’s race, gender, age, time in hospital, number of lab tests performed, number of inpatient, outpatient, and emergency visits for prior year, etc. </a:t>
          </a:r>
          <a:r>
            <a:rPr lang="en-US" sz="2200" u="sng" kern="1200" baseline="30000" dirty="0">
              <a:hlinkClick xmlns:r="http://schemas.openxmlformats.org/officeDocument/2006/relationships" r:id="rId1"/>
            </a:rPr>
            <a:t>3</a:t>
          </a:r>
          <a:endParaRPr lang="en-US" sz="2200" kern="1200" dirty="0"/>
        </a:p>
      </dsp:txBody>
      <dsp:txXfrm>
        <a:off x="0" y="3081379"/>
        <a:ext cx="6492875" cy="2021718"/>
      </dsp:txXfrm>
    </dsp:sp>
    <dsp:sp modelId="{3A4F77FC-1000-4D50-BEBC-98D60CDA3BAC}">
      <dsp:nvSpPr>
        <dsp:cNvPr id="0" name=""/>
        <dsp:cNvSpPr/>
      </dsp:nvSpPr>
      <dsp:spPr>
        <a:xfrm rot="10800000">
          <a:off x="0" y="2302"/>
          <a:ext cx="6492875" cy="3109402"/>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The UCI Machine Learning Repository: Diabetes 130-US Hospitals for years 1999-2008 Data Set contains 100000 instances of data, with 55 attributes.  </a:t>
          </a:r>
        </a:p>
        <a:p>
          <a:pPr marL="0" lvl="0" indent="0" algn="ctr" defTabSz="977900">
            <a:lnSpc>
              <a:spcPct val="90000"/>
            </a:lnSpc>
            <a:spcBef>
              <a:spcPct val="0"/>
            </a:spcBef>
            <a:spcAft>
              <a:spcPct val="35000"/>
            </a:spcAft>
            <a:buNone/>
          </a:pPr>
          <a:r>
            <a:rPr lang="en-US" sz="2200" kern="1200" dirty="0"/>
            <a:t>The dataset represents 10 years of clinical data at 130 US hospitals.  </a:t>
          </a:r>
        </a:p>
      </dsp:txBody>
      <dsp:txXfrm rot="10800000">
        <a:off x="0" y="2302"/>
        <a:ext cx="6492875" cy="2020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6712A-6D9B-4326-84F8-72CCFC744F74}">
      <dsp:nvSpPr>
        <dsp:cNvPr id="0" name=""/>
        <dsp:cNvSpPr/>
      </dsp:nvSpPr>
      <dsp:spPr>
        <a:xfrm>
          <a:off x="2759550" y="694392"/>
          <a:ext cx="536349" cy="91440"/>
        </a:xfrm>
        <a:custGeom>
          <a:avLst/>
          <a:gdLst/>
          <a:ahLst/>
          <a:cxnLst/>
          <a:rect l="0" t="0" r="0" b="0"/>
          <a:pathLst>
            <a:path>
              <a:moveTo>
                <a:pt x="0" y="45720"/>
              </a:moveTo>
              <a:lnTo>
                <a:pt x="536349"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51" y="737277"/>
        <a:ext cx="28347" cy="5669"/>
      </dsp:txXfrm>
    </dsp:sp>
    <dsp:sp modelId="{3E022062-C36B-4B15-8F19-544DFC6060E7}">
      <dsp:nvSpPr>
        <dsp:cNvPr id="0" name=""/>
        <dsp:cNvSpPr/>
      </dsp:nvSpPr>
      <dsp:spPr>
        <a:xfrm>
          <a:off x="296350" y="612"/>
          <a:ext cx="2464999" cy="147899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Data Collection</a:t>
          </a:r>
        </a:p>
      </dsp:txBody>
      <dsp:txXfrm>
        <a:off x="296350" y="612"/>
        <a:ext cx="2464999" cy="1478999"/>
      </dsp:txXfrm>
    </dsp:sp>
    <dsp:sp modelId="{213A79C1-33DC-4C4B-BCE2-7A39CFD2768C}">
      <dsp:nvSpPr>
        <dsp:cNvPr id="0" name=""/>
        <dsp:cNvSpPr/>
      </dsp:nvSpPr>
      <dsp:spPr>
        <a:xfrm>
          <a:off x="1528850" y="1477812"/>
          <a:ext cx="3031949" cy="536349"/>
        </a:xfrm>
        <a:custGeom>
          <a:avLst/>
          <a:gdLst/>
          <a:ahLst/>
          <a:cxnLst/>
          <a:rect l="0" t="0" r="0" b="0"/>
          <a:pathLst>
            <a:path>
              <a:moveTo>
                <a:pt x="3031949" y="0"/>
              </a:moveTo>
              <a:lnTo>
                <a:pt x="3031949" y="285274"/>
              </a:lnTo>
              <a:lnTo>
                <a:pt x="0" y="285274"/>
              </a:lnTo>
              <a:lnTo>
                <a:pt x="0" y="536349"/>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7712" y="1743152"/>
        <a:ext cx="154225" cy="5669"/>
      </dsp:txXfrm>
    </dsp:sp>
    <dsp:sp modelId="{B7DDA9ED-0453-4871-A952-BFFA807F7423}">
      <dsp:nvSpPr>
        <dsp:cNvPr id="0" name=""/>
        <dsp:cNvSpPr/>
      </dsp:nvSpPr>
      <dsp:spPr>
        <a:xfrm>
          <a:off x="3328299" y="612"/>
          <a:ext cx="2464999" cy="1478999"/>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Data Preparation and Data Wrangling</a:t>
          </a:r>
        </a:p>
      </dsp:txBody>
      <dsp:txXfrm>
        <a:off x="3328299" y="612"/>
        <a:ext cx="2464999" cy="1478999"/>
      </dsp:txXfrm>
    </dsp:sp>
    <dsp:sp modelId="{5D7FBBD6-15B1-4395-8A13-29DC9F900283}">
      <dsp:nvSpPr>
        <dsp:cNvPr id="0" name=""/>
        <dsp:cNvSpPr/>
      </dsp:nvSpPr>
      <dsp:spPr>
        <a:xfrm>
          <a:off x="2759550" y="2740342"/>
          <a:ext cx="536349" cy="91440"/>
        </a:xfrm>
        <a:custGeom>
          <a:avLst/>
          <a:gdLst/>
          <a:ahLst/>
          <a:cxnLst/>
          <a:rect l="0" t="0" r="0" b="0"/>
          <a:pathLst>
            <a:path>
              <a:moveTo>
                <a:pt x="0" y="45720"/>
              </a:moveTo>
              <a:lnTo>
                <a:pt x="536349"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51" y="2783227"/>
        <a:ext cx="28347" cy="5669"/>
      </dsp:txXfrm>
    </dsp:sp>
    <dsp:sp modelId="{52846E4F-7768-42A9-BB08-E4AA706D5C20}">
      <dsp:nvSpPr>
        <dsp:cNvPr id="0" name=""/>
        <dsp:cNvSpPr/>
      </dsp:nvSpPr>
      <dsp:spPr>
        <a:xfrm>
          <a:off x="296350" y="2046562"/>
          <a:ext cx="2464999" cy="1478999"/>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EDA (Exploratory Data Analysis)</a:t>
          </a:r>
        </a:p>
      </dsp:txBody>
      <dsp:txXfrm>
        <a:off x="296350" y="2046562"/>
        <a:ext cx="2464999" cy="1478999"/>
      </dsp:txXfrm>
    </dsp:sp>
    <dsp:sp modelId="{2B076D42-A3FF-4422-B0EE-ABC48FADC998}">
      <dsp:nvSpPr>
        <dsp:cNvPr id="0" name=""/>
        <dsp:cNvSpPr/>
      </dsp:nvSpPr>
      <dsp:spPr>
        <a:xfrm>
          <a:off x="1528850" y="3523762"/>
          <a:ext cx="3031949" cy="536349"/>
        </a:xfrm>
        <a:custGeom>
          <a:avLst/>
          <a:gdLst/>
          <a:ahLst/>
          <a:cxnLst/>
          <a:rect l="0" t="0" r="0" b="0"/>
          <a:pathLst>
            <a:path>
              <a:moveTo>
                <a:pt x="3031949" y="0"/>
              </a:moveTo>
              <a:lnTo>
                <a:pt x="3031949" y="285274"/>
              </a:lnTo>
              <a:lnTo>
                <a:pt x="0" y="285274"/>
              </a:lnTo>
              <a:lnTo>
                <a:pt x="0" y="536349"/>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7712" y="3789102"/>
        <a:ext cx="154225" cy="5669"/>
      </dsp:txXfrm>
    </dsp:sp>
    <dsp:sp modelId="{9A5AE39C-B2CD-4656-B224-AE00343CA808}">
      <dsp:nvSpPr>
        <dsp:cNvPr id="0" name=""/>
        <dsp:cNvSpPr/>
      </dsp:nvSpPr>
      <dsp:spPr>
        <a:xfrm>
          <a:off x="3328299" y="2046562"/>
          <a:ext cx="2464999" cy="1478999"/>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Model building </a:t>
          </a:r>
        </a:p>
      </dsp:txBody>
      <dsp:txXfrm>
        <a:off x="3328299" y="2046562"/>
        <a:ext cx="2464999" cy="1478999"/>
      </dsp:txXfrm>
    </dsp:sp>
    <dsp:sp modelId="{BFB05283-7E2A-47C5-A41E-6431AF74AE94}">
      <dsp:nvSpPr>
        <dsp:cNvPr id="0" name=""/>
        <dsp:cNvSpPr/>
      </dsp:nvSpPr>
      <dsp:spPr>
        <a:xfrm>
          <a:off x="2759550" y="4786292"/>
          <a:ext cx="536349" cy="91440"/>
        </a:xfrm>
        <a:custGeom>
          <a:avLst/>
          <a:gdLst/>
          <a:ahLst/>
          <a:cxnLst/>
          <a:rect l="0" t="0" r="0" b="0"/>
          <a:pathLst>
            <a:path>
              <a:moveTo>
                <a:pt x="0" y="45720"/>
              </a:moveTo>
              <a:lnTo>
                <a:pt x="536349"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13551" y="4829177"/>
        <a:ext cx="28347" cy="5669"/>
      </dsp:txXfrm>
    </dsp:sp>
    <dsp:sp modelId="{42A3F456-AF69-477C-93EF-C85E20686B57}">
      <dsp:nvSpPr>
        <dsp:cNvPr id="0" name=""/>
        <dsp:cNvSpPr/>
      </dsp:nvSpPr>
      <dsp:spPr>
        <a:xfrm>
          <a:off x="296350" y="4092512"/>
          <a:ext cx="2464999" cy="1478999"/>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Model evaluation and Model Selection</a:t>
          </a:r>
        </a:p>
      </dsp:txBody>
      <dsp:txXfrm>
        <a:off x="296350" y="4092512"/>
        <a:ext cx="2464999" cy="1478999"/>
      </dsp:txXfrm>
    </dsp:sp>
    <dsp:sp modelId="{E6BD81D8-D198-499C-A586-A216BCDC64A4}">
      <dsp:nvSpPr>
        <dsp:cNvPr id="0" name=""/>
        <dsp:cNvSpPr/>
      </dsp:nvSpPr>
      <dsp:spPr>
        <a:xfrm>
          <a:off x="3328299" y="4092512"/>
          <a:ext cx="2464999" cy="147899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787" tIns="126787" rIns="120787" bIns="126787" numCol="1" spcCol="1270" anchor="ctr" anchorCtr="0">
          <a:noAutofit/>
        </a:bodyPr>
        <a:lstStyle/>
        <a:p>
          <a:pPr marL="0" lvl="0" indent="0" algn="ctr" defTabSz="1155700">
            <a:lnSpc>
              <a:spcPct val="90000"/>
            </a:lnSpc>
            <a:spcBef>
              <a:spcPct val="0"/>
            </a:spcBef>
            <a:spcAft>
              <a:spcPct val="35000"/>
            </a:spcAft>
            <a:buNone/>
          </a:pPr>
          <a:r>
            <a:rPr lang="en-US" sz="2600" kern="1200"/>
            <a:t>Data visualization and Dashboard</a:t>
          </a:r>
        </a:p>
      </dsp:txBody>
      <dsp:txXfrm>
        <a:off x="3328299" y="4092512"/>
        <a:ext cx="2464999" cy="14789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7473CB-C317-418F-BE90-48FB5923887F}">
      <dsp:nvSpPr>
        <dsp:cNvPr id="0" name=""/>
        <dsp:cNvSpPr/>
      </dsp:nvSpPr>
      <dsp:spPr>
        <a:xfrm>
          <a:off x="130938" y="1393"/>
          <a:ext cx="4224635" cy="26826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70B943-097D-47D1-BC9F-E2B8B48F407F}">
      <dsp:nvSpPr>
        <dsp:cNvPr id="0" name=""/>
        <dsp:cNvSpPr/>
      </dsp:nvSpPr>
      <dsp:spPr>
        <a:xfrm>
          <a:off x="600342"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Different modeling techniques will be used in our readmission predictions.  Model results will be evaluated and compared to each other to select the most accurate technique. </a:t>
          </a:r>
        </a:p>
      </dsp:txBody>
      <dsp:txXfrm>
        <a:off x="678914" y="525899"/>
        <a:ext cx="4067491" cy="2525499"/>
      </dsp:txXfrm>
    </dsp:sp>
    <dsp:sp modelId="{1300B8CA-6C9A-4C5E-A154-ABEE92824183}">
      <dsp:nvSpPr>
        <dsp:cNvPr id="0" name=""/>
        <dsp:cNvSpPr/>
      </dsp:nvSpPr>
      <dsp:spPr>
        <a:xfrm>
          <a:off x="5294381" y="1393"/>
          <a:ext cx="4224635" cy="2682643"/>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B71837-B941-4C14-9E17-8EDC8584152E}">
      <dsp:nvSpPr>
        <dsp:cNvPr id="0" name=""/>
        <dsp:cNvSpPr/>
      </dsp:nvSpPr>
      <dsp:spPr>
        <a:xfrm>
          <a:off x="5763785" y="447327"/>
          <a:ext cx="4224635" cy="2682643"/>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Data Preprocessing: </a:t>
          </a:r>
          <a:r>
            <a:rPr lang="en-US" sz="2400" kern="1200" dirty="0"/>
            <a:t>In order to apply machine learning algorithms, we need to preprocess the data so that it can properly fit into the model. </a:t>
          </a:r>
        </a:p>
      </dsp:txBody>
      <dsp:txXfrm>
        <a:off x="5842357" y="525899"/>
        <a:ext cx="4067491" cy="25254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D10CA9-8DCC-44BE-AA10-422D01D7C791}">
      <dsp:nvSpPr>
        <dsp:cNvPr id="0" name=""/>
        <dsp:cNvSpPr/>
      </dsp:nvSpPr>
      <dsp:spPr>
        <a:xfrm>
          <a:off x="0" y="939409"/>
          <a:ext cx="10119359" cy="1252545"/>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5A75A-8B2A-4459-BFA0-7007754FD2B9}">
      <dsp:nvSpPr>
        <dsp:cNvPr id="0" name=""/>
        <dsp:cNvSpPr/>
      </dsp:nvSpPr>
      <dsp:spPr>
        <a:xfrm>
          <a:off x="1896" y="0"/>
          <a:ext cx="2886686" cy="1252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One of the main goals is to understand how a particular set of features perform with different models. The model accuracy is important, but we would also focus on interpretability of the model. </a:t>
          </a:r>
        </a:p>
      </dsp:txBody>
      <dsp:txXfrm>
        <a:off x="1896" y="0"/>
        <a:ext cx="2886686" cy="1252545"/>
      </dsp:txXfrm>
    </dsp:sp>
    <dsp:sp modelId="{4A11ADC9-6A03-4A0B-A4D6-461319F8E838}">
      <dsp:nvSpPr>
        <dsp:cNvPr id="0" name=""/>
        <dsp:cNvSpPr/>
      </dsp:nvSpPr>
      <dsp:spPr>
        <a:xfrm>
          <a:off x="1288671" y="1409113"/>
          <a:ext cx="313136" cy="31313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25F878-1D2E-4D20-ABCC-E0C0141D38AB}">
      <dsp:nvSpPr>
        <dsp:cNvPr id="0" name=""/>
        <dsp:cNvSpPr/>
      </dsp:nvSpPr>
      <dsp:spPr>
        <a:xfrm>
          <a:off x="2997200" y="1878818"/>
          <a:ext cx="2808394" cy="1252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kern="1200" dirty="0"/>
            <a:t>We randomized (to avoid any selection bias) and split the pre-processed clean data into Training and Test Data set, in an 80:20 ratio, which allowed us to train our models on 80% of the data and use the other 20% to assess the performance of our models. </a:t>
          </a:r>
        </a:p>
      </dsp:txBody>
      <dsp:txXfrm>
        <a:off x="2997200" y="1878818"/>
        <a:ext cx="2808394" cy="1252545"/>
      </dsp:txXfrm>
    </dsp:sp>
    <dsp:sp modelId="{B9F69DCB-5A51-4818-A39F-3AC2757798B5}">
      <dsp:nvSpPr>
        <dsp:cNvPr id="0" name=""/>
        <dsp:cNvSpPr/>
      </dsp:nvSpPr>
      <dsp:spPr>
        <a:xfrm>
          <a:off x="4244829" y="1409113"/>
          <a:ext cx="313136" cy="313136"/>
        </a:xfrm>
        <a:prstGeom prst="ellipse">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F34639-A869-4026-AABF-E606142118AA}">
      <dsp:nvSpPr>
        <dsp:cNvPr id="0" name=""/>
        <dsp:cNvSpPr/>
      </dsp:nvSpPr>
      <dsp:spPr>
        <a:xfrm>
          <a:off x="5914212" y="0"/>
          <a:ext cx="3191315" cy="1252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kern="1200" dirty="0"/>
            <a:t>Multiple fold cross-validation was used on our training data to ensure that our models were both scalable and robust and were not over-fitting on the training data</a:t>
          </a:r>
        </a:p>
      </dsp:txBody>
      <dsp:txXfrm>
        <a:off x="5914212" y="0"/>
        <a:ext cx="3191315" cy="1252545"/>
      </dsp:txXfrm>
    </dsp:sp>
    <dsp:sp modelId="{BCB83B82-006B-4FC8-967C-2C56A2E99B3C}">
      <dsp:nvSpPr>
        <dsp:cNvPr id="0" name=""/>
        <dsp:cNvSpPr/>
      </dsp:nvSpPr>
      <dsp:spPr>
        <a:xfrm>
          <a:off x="7353301" y="1409113"/>
          <a:ext cx="313136" cy="313136"/>
        </a:xfrm>
        <a:prstGeom prst="ellipse">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FADD-1A2C-4CBF-813F-23FC3A0C05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C9BFFC-52DA-42C3-BB50-439D5AFAF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6BF83-8728-432C-B51B-55473C25C217}"/>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059C03DE-C547-4F57-A9BF-F7B530505F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F0C02-E336-4DB8-8BCA-8D5E3FAC9FAA}"/>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26120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7428-BB1C-46B1-BC34-310EA0E0CB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D14EFC-3CC0-41E8-8172-9682922374C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B78A6-47FE-4D31-B709-54B6D342CD74}"/>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1B8D6D51-FED4-43AF-8C3A-7636BBEE9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40FDF-73CF-4756-B958-A08FDA7EF93B}"/>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357202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FB3C95-3CD9-4EFE-B90B-DF373E1B3D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6A7A8F-4187-4103-9FE8-B04CF33FA6A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F72E6B-4C1A-457B-A72F-068CE587E57A}"/>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6D5A36B6-E93B-4286-8772-AB830D0D31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8C60B-2C6D-45C7-9E76-0667BCF68D2B}"/>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4064821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1D52-0E63-42D2-A25D-9B2718D517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B3EC2-8CB3-4990-B8F0-F1CC326BF7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B7152-2685-4DAB-B86A-877272A36F68}"/>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3EF69BC2-71D1-452A-8FB3-379B2D7FEA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DC3C8-B6F1-4928-95D3-344B7104F27C}"/>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291763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249F-E82E-4137-94CA-101DEA23AA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FDB528-1608-42B1-880D-A8E3AAF076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F3663D7-8B0E-4090-B847-6E3365F3F5AB}"/>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161B4855-A328-476E-89B6-547BE3641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4C07E-808F-4D73-8D12-02D1FB4961E1}"/>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2184930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F539-D3D8-438A-88BE-9AE4E0AFE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2D69A7-35D5-4634-98D4-A6131813C83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17B83D-3940-4418-AC2F-D8CC39ED17D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F42D40-4148-4F72-83B7-B2975E595808}"/>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6" name="Footer Placeholder 5">
            <a:extLst>
              <a:ext uri="{FF2B5EF4-FFF2-40B4-BE49-F238E27FC236}">
                <a16:creationId xmlns:a16="http://schemas.microsoft.com/office/drawing/2014/main" id="{3B00D4D2-33D5-4F8B-A988-0FDD830304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395FC7-4552-4896-9CEC-1A7059ADE162}"/>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68513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E2DD-6312-45E2-806B-ABC5FD2063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E7DE4-3CB8-4DEF-BEE9-0F819502C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013EE0-7059-483A-B5B7-B4A3769435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6BDA62-E1DA-4B3D-8CEC-714BDAA05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D109C0D-56F6-4FC0-A220-744442BBDDA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C7807B-59B6-4A3C-AF02-88698B68F028}"/>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8" name="Footer Placeholder 7">
            <a:extLst>
              <a:ext uri="{FF2B5EF4-FFF2-40B4-BE49-F238E27FC236}">
                <a16:creationId xmlns:a16="http://schemas.microsoft.com/office/drawing/2014/main" id="{3ACC7B76-2900-4A61-B990-1906E691A6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C3A4F6-C1C2-4E2E-A711-73F1EADD17E8}"/>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459661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3D62-CF56-436E-8FDF-BECF642A67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E8C698-6E21-4078-AAB0-FA316CFD3204}"/>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4" name="Footer Placeholder 3">
            <a:extLst>
              <a:ext uri="{FF2B5EF4-FFF2-40B4-BE49-F238E27FC236}">
                <a16:creationId xmlns:a16="http://schemas.microsoft.com/office/drawing/2014/main" id="{3BC55211-D60B-4843-BF3C-EFC994F722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261F2-2D90-4420-8519-F93AAB043390}"/>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1889178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C640ED-593F-4ABB-B2AA-667D66459DD7}"/>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3" name="Footer Placeholder 2">
            <a:extLst>
              <a:ext uri="{FF2B5EF4-FFF2-40B4-BE49-F238E27FC236}">
                <a16:creationId xmlns:a16="http://schemas.microsoft.com/office/drawing/2014/main" id="{9A8BAAA2-A9D6-4A34-B2E0-6468851769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E71BEC-7139-461D-B1B6-4D0F93046A45}"/>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2543463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551F7-920B-4B27-A68B-DE42BD4743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1A1933-AF37-4803-B2AF-2DF5EA8EC8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4CCD9-B7C6-4588-80B2-60CB70A822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9E227F-72D2-464D-B27B-CE4769347F6E}"/>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6" name="Footer Placeholder 5">
            <a:extLst>
              <a:ext uri="{FF2B5EF4-FFF2-40B4-BE49-F238E27FC236}">
                <a16:creationId xmlns:a16="http://schemas.microsoft.com/office/drawing/2014/main" id="{9176A858-DEA8-42FA-B0AF-7E5607F800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4D611F-A09C-483A-AC98-70D96B4B73AB}"/>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353939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DF846-C76F-4FE0-A5B9-2177BB922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C15145-4E38-4F30-B329-9C4CFE0633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E7C14B-1C32-41E9-AC72-702CB4D19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170CC26-E340-40AC-9EB5-C58BD7153BEF}"/>
              </a:ext>
            </a:extLst>
          </p:cNvPr>
          <p:cNvSpPr>
            <a:spLocks noGrp="1"/>
          </p:cNvSpPr>
          <p:nvPr>
            <p:ph type="dt" sz="half" idx="10"/>
          </p:nvPr>
        </p:nvSpPr>
        <p:spPr/>
        <p:txBody>
          <a:bodyPr/>
          <a:lstStyle/>
          <a:p>
            <a:fld id="{AC18362A-8D01-4823-875B-74001CD44D87}" type="datetimeFigureOut">
              <a:rPr lang="en-US" smtClean="0"/>
              <a:t>5/5/2019</a:t>
            </a:fld>
            <a:endParaRPr lang="en-US"/>
          </a:p>
        </p:txBody>
      </p:sp>
      <p:sp>
        <p:nvSpPr>
          <p:cNvPr id="6" name="Footer Placeholder 5">
            <a:extLst>
              <a:ext uri="{FF2B5EF4-FFF2-40B4-BE49-F238E27FC236}">
                <a16:creationId xmlns:a16="http://schemas.microsoft.com/office/drawing/2014/main" id="{6C691D6C-61BD-429E-956C-8E07C3A03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377802-A590-4C11-B5BB-59203986F0EC}"/>
              </a:ext>
            </a:extLst>
          </p:cNvPr>
          <p:cNvSpPr>
            <a:spLocks noGrp="1"/>
          </p:cNvSpPr>
          <p:nvPr>
            <p:ph type="sldNum" sz="quarter" idx="12"/>
          </p:nvPr>
        </p:nvSpPr>
        <p:spPr/>
        <p:txBody>
          <a:bodyPr/>
          <a:lstStyle/>
          <a:p>
            <a:fld id="{157812ED-6F57-4D0F-A963-259970FF1658}" type="slidenum">
              <a:rPr lang="en-US" smtClean="0"/>
              <a:t>‹#›</a:t>
            </a:fld>
            <a:endParaRPr lang="en-US"/>
          </a:p>
        </p:txBody>
      </p:sp>
    </p:spTree>
    <p:extLst>
      <p:ext uri="{BB962C8B-B14F-4D97-AF65-F5344CB8AC3E}">
        <p14:creationId xmlns:p14="http://schemas.microsoft.com/office/powerpoint/2010/main" val="498594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EC482-7093-431A-AB6A-7215CF5F08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A7C66C-E31D-4A9D-979D-4113C92EF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055D6-46B8-4846-BE32-3D4593D726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18362A-8D01-4823-875B-74001CD44D87}" type="datetimeFigureOut">
              <a:rPr lang="en-US" smtClean="0"/>
              <a:t>5/5/2019</a:t>
            </a:fld>
            <a:endParaRPr lang="en-US"/>
          </a:p>
        </p:txBody>
      </p:sp>
      <p:sp>
        <p:nvSpPr>
          <p:cNvPr id="5" name="Footer Placeholder 4">
            <a:extLst>
              <a:ext uri="{FF2B5EF4-FFF2-40B4-BE49-F238E27FC236}">
                <a16:creationId xmlns:a16="http://schemas.microsoft.com/office/drawing/2014/main" id="{C3F6671D-6759-41C9-A950-530D9425F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0F5518E-55B4-4246-85E6-81B773F6B6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812ED-6F57-4D0F-A963-259970FF1658}" type="slidenum">
              <a:rPr lang="en-US" smtClean="0"/>
              <a:t>‹#›</a:t>
            </a:fld>
            <a:endParaRPr lang="en-US"/>
          </a:p>
        </p:txBody>
      </p:sp>
    </p:spTree>
    <p:extLst>
      <p:ext uri="{BB962C8B-B14F-4D97-AF65-F5344CB8AC3E}">
        <p14:creationId xmlns:p14="http://schemas.microsoft.com/office/powerpoint/2010/main" val="2518001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ncbi.nlm.nih.gov/pmc/articles/PMC4439931/"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06723-6CA7-46A1-84FC-E31E8578D4FC}"/>
              </a:ext>
            </a:extLst>
          </p:cNvPr>
          <p:cNvSpPr>
            <a:spLocks noGrp="1"/>
          </p:cNvSpPr>
          <p:nvPr>
            <p:ph type="ctrTitle"/>
          </p:nvPr>
        </p:nvSpPr>
        <p:spPr>
          <a:xfrm>
            <a:off x="6746628" y="1783959"/>
            <a:ext cx="4645250" cy="2889114"/>
          </a:xfrm>
        </p:spPr>
        <p:txBody>
          <a:bodyPr anchor="b">
            <a:normAutofit/>
          </a:bodyPr>
          <a:lstStyle/>
          <a:p>
            <a:pPr algn="l"/>
            <a:r>
              <a:rPr lang="en-US" sz="3300" b="1">
                <a:solidFill>
                  <a:schemeClr val="bg1"/>
                </a:solidFill>
              </a:rPr>
              <a:t>Hospital Readmissions: Prediction and Management of Readmission Risk (30 days risk model) for Diabetic Patients</a:t>
            </a:r>
            <a:endParaRPr lang="en-US" sz="3300">
              <a:solidFill>
                <a:schemeClr val="bg1"/>
              </a:solidFill>
            </a:endParaRPr>
          </a:p>
        </p:txBody>
      </p:sp>
      <p:sp>
        <p:nvSpPr>
          <p:cNvPr id="3" name="Subtitle 2">
            <a:extLst>
              <a:ext uri="{FF2B5EF4-FFF2-40B4-BE49-F238E27FC236}">
                <a16:creationId xmlns:a16="http://schemas.microsoft.com/office/drawing/2014/main" id="{E90148BC-442D-45B7-84DC-E764CADBCB9C}"/>
              </a:ext>
            </a:extLst>
          </p:cNvPr>
          <p:cNvSpPr>
            <a:spLocks noGrp="1"/>
          </p:cNvSpPr>
          <p:nvPr>
            <p:ph type="subTitle" idx="1"/>
          </p:nvPr>
        </p:nvSpPr>
        <p:spPr>
          <a:xfrm>
            <a:off x="6746627" y="4750893"/>
            <a:ext cx="4645250" cy="1147863"/>
          </a:xfrm>
        </p:spPr>
        <p:txBody>
          <a:bodyPr anchor="t">
            <a:normAutofit/>
          </a:bodyPr>
          <a:lstStyle/>
          <a:p>
            <a:pPr algn="l"/>
            <a:r>
              <a:rPr lang="en-US" sz="1900">
                <a:solidFill>
                  <a:schemeClr val="bg1"/>
                </a:solidFill>
              </a:rPr>
              <a:t>Nicholas Schettini &amp; Niteen Kumar </a:t>
            </a:r>
          </a:p>
          <a:p>
            <a:pPr algn="l"/>
            <a:r>
              <a:rPr lang="en-US" sz="1900">
                <a:solidFill>
                  <a:schemeClr val="bg1"/>
                </a:solidFill>
              </a:rPr>
              <a:t>Data 698 - Master Research Project </a:t>
            </a:r>
          </a:p>
          <a:p>
            <a:pPr algn="l"/>
            <a:r>
              <a:rPr lang="en-US" sz="1900">
                <a:solidFill>
                  <a:schemeClr val="bg1"/>
                </a:solidFill>
              </a:rPr>
              <a:t>Professor Arthur O’Connor</a:t>
            </a:r>
          </a:p>
          <a:p>
            <a:pPr algn="l"/>
            <a:endParaRPr lang="en-US" sz="1900">
              <a:solidFill>
                <a:schemeClr val="bg1"/>
              </a:solidFill>
            </a:endParaRPr>
          </a:p>
        </p:txBody>
      </p:sp>
      <p:sp>
        <p:nvSpPr>
          <p:cNvPr id="19" name="Freeform: Shape 18">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9F63622-F2E1-4DF2-B535-74601CF18321}"/>
              </a:ext>
            </a:extLst>
          </p:cNvPr>
          <p:cNvPicPr>
            <a:picLocks noChangeAspect="1"/>
          </p:cNvPicPr>
          <p:nvPr/>
        </p:nvPicPr>
        <p:blipFill>
          <a:blip r:embed="rId2"/>
          <a:stretch>
            <a:fillRect/>
          </a:stretch>
        </p:blipFill>
        <p:spPr>
          <a:xfrm>
            <a:off x="419382" y="1783552"/>
            <a:ext cx="4047843" cy="1922725"/>
          </a:xfrm>
          <a:prstGeom prst="rect">
            <a:avLst/>
          </a:prstGeom>
        </p:spPr>
      </p:pic>
    </p:spTree>
    <p:extLst>
      <p:ext uri="{BB962C8B-B14F-4D97-AF65-F5344CB8AC3E}">
        <p14:creationId xmlns:p14="http://schemas.microsoft.com/office/powerpoint/2010/main" val="3675549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CCF0E-47BD-43E4-97A6-FCDE0F3BF2B8}"/>
              </a:ext>
            </a:extLst>
          </p:cNvPr>
          <p:cNvSpPr>
            <a:spLocks noGrp="1"/>
          </p:cNvSpPr>
          <p:nvPr>
            <p:ph type="title"/>
          </p:nvPr>
        </p:nvSpPr>
        <p:spPr>
          <a:xfrm>
            <a:off x="643467" y="643467"/>
            <a:ext cx="3363974" cy="1597315"/>
          </a:xfrm>
          <a:prstGeom prst="ellipse">
            <a:avLst/>
          </a:prstGeom>
          <a:noFill/>
          <a:ln w="19050">
            <a:solidFill>
              <a:schemeClr val="bg1"/>
            </a:solidFill>
          </a:ln>
        </p:spPr>
        <p:txBody>
          <a:bodyPr wrap="square">
            <a:normAutofit/>
          </a:bodyPr>
          <a:lstStyle/>
          <a:p>
            <a:pPr algn="ctr"/>
            <a:r>
              <a:rPr lang="en-US" sz="2800">
                <a:solidFill>
                  <a:schemeClr val="bg1"/>
                </a:solidFill>
              </a:rPr>
              <a:t>EDA</a:t>
            </a:r>
            <a:endParaRPr lang="en-US" sz="2800" dirty="0">
              <a:solidFill>
                <a:schemeClr val="bg1"/>
              </a:solidFill>
            </a:endParaRPr>
          </a:p>
        </p:txBody>
      </p:sp>
      <p:sp>
        <p:nvSpPr>
          <p:cNvPr id="3" name="Content Placeholder 2">
            <a:extLst>
              <a:ext uri="{FF2B5EF4-FFF2-40B4-BE49-F238E27FC236}">
                <a16:creationId xmlns:a16="http://schemas.microsoft.com/office/drawing/2014/main" id="{B63593C0-C632-4340-B6FA-81C8E19F7D17}"/>
              </a:ext>
            </a:extLst>
          </p:cNvPr>
          <p:cNvSpPr>
            <a:spLocks noGrp="1"/>
          </p:cNvSpPr>
          <p:nvPr>
            <p:ph idx="1"/>
          </p:nvPr>
        </p:nvSpPr>
        <p:spPr>
          <a:xfrm>
            <a:off x="643468" y="2638044"/>
            <a:ext cx="3363974" cy="3415622"/>
          </a:xfrm>
        </p:spPr>
        <p:txBody>
          <a:bodyPr>
            <a:normAutofit/>
          </a:bodyPr>
          <a:lstStyle/>
          <a:p>
            <a:r>
              <a:rPr lang="en-US" sz="1700" dirty="0">
                <a:solidFill>
                  <a:schemeClr val="bg1"/>
                </a:solidFill>
              </a:rPr>
              <a:t>Both features number of lab procedures and number of medications have upward trend with regards to length of stay in the hospital. </a:t>
            </a:r>
          </a:p>
          <a:p>
            <a:r>
              <a:rPr lang="en-US" sz="1700" dirty="0">
                <a:solidFill>
                  <a:schemeClr val="bg1"/>
                </a:solidFill>
              </a:rPr>
              <a:t>The number of procedures remain low as the patient stays longer in hospital. </a:t>
            </a:r>
          </a:p>
          <a:p>
            <a:r>
              <a:rPr lang="en-US" sz="1700" dirty="0">
                <a:solidFill>
                  <a:schemeClr val="bg1"/>
                </a:solidFill>
              </a:rPr>
              <a:t>Both the number of lab procedures and number of medications can play significant role for readmission cases. </a:t>
            </a:r>
          </a:p>
          <a:p>
            <a:endParaRPr lang="en-US" sz="1700" dirty="0">
              <a:solidFill>
                <a:schemeClr val="bg1"/>
              </a:solidFill>
            </a:endParaRPr>
          </a:p>
        </p:txBody>
      </p:sp>
      <p:pic>
        <p:nvPicPr>
          <p:cNvPr id="8" name="Picture 7">
            <a:extLst>
              <a:ext uri="{FF2B5EF4-FFF2-40B4-BE49-F238E27FC236}">
                <a16:creationId xmlns:a16="http://schemas.microsoft.com/office/drawing/2014/main" id="{9FB0E19B-6370-4EAC-90C0-C205BED4496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7763" y="1116149"/>
            <a:ext cx="6250769" cy="4464834"/>
          </a:xfrm>
          <a:prstGeom prst="rect">
            <a:avLst/>
          </a:prstGeom>
        </p:spPr>
      </p:pic>
    </p:spTree>
    <p:extLst>
      <p:ext uri="{BB962C8B-B14F-4D97-AF65-F5344CB8AC3E}">
        <p14:creationId xmlns:p14="http://schemas.microsoft.com/office/powerpoint/2010/main" val="228003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685794F-7DCD-4B86-B204-2DB49CCE3B50}"/>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Model Building</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B1FB39E3-3ECF-470E-973C-DF9768740E6A}"/>
              </a:ext>
            </a:extLst>
          </p:cNvPr>
          <p:cNvGraphicFramePr>
            <a:graphicFrameLocks noGrp="1"/>
          </p:cNvGraphicFramePr>
          <p:nvPr>
            <p:ph idx="1"/>
            <p:extLst>
              <p:ext uri="{D42A27DB-BD31-4B8C-83A1-F6EECF244321}">
                <p14:modId xmlns:p14="http://schemas.microsoft.com/office/powerpoint/2010/main" val="4013484484"/>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43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F1842F-C45F-4AE7-9759-AAE32128EC8C}"/>
              </a:ext>
            </a:extLst>
          </p:cNvPr>
          <p:cNvSpPr>
            <a:spLocks noGrp="1"/>
          </p:cNvSpPr>
          <p:nvPr>
            <p:ph type="title"/>
          </p:nvPr>
        </p:nvSpPr>
        <p:spPr>
          <a:xfrm>
            <a:off x="1179226" y="826680"/>
            <a:ext cx="9833548" cy="1325563"/>
          </a:xfrm>
        </p:spPr>
        <p:txBody>
          <a:bodyPr>
            <a:normAutofit/>
          </a:bodyPr>
          <a:lstStyle/>
          <a:p>
            <a:pPr algn="ctr"/>
            <a:r>
              <a:rPr lang="en-US" sz="4000" b="1">
                <a:solidFill>
                  <a:srgbClr val="FFFFFF"/>
                </a:solidFill>
              </a:rPr>
              <a:t>Modeling Techniques: </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E20374C5-53B2-48A8-B3C3-43D51D556A71}"/>
              </a:ext>
            </a:extLst>
          </p:cNvPr>
          <p:cNvGraphicFramePr>
            <a:graphicFrameLocks noGrp="1"/>
          </p:cNvGraphicFramePr>
          <p:nvPr>
            <p:ph idx="1"/>
            <p:extLst>
              <p:ext uri="{D42A27DB-BD31-4B8C-83A1-F6EECF244321}">
                <p14:modId xmlns:p14="http://schemas.microsoft.com/office/powerpoint/2010/main" val="330925462"/>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71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82A8F-9DDC-4E70-AA3B-DFFC63E533E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Models</a:t>
            </a:r>
          </a:p>
        </p:txBody>
      </p:sp>
      <p:sp>
        <p:nvSpPr>
          <p:cNvPr id="3" name="Content Placeholder 2">
            <a:extLst>
              <a:ext uri="{FF2B5EF4-FFF2-40B4-BE49-F238E27FC236}">
                <a16:creationId xmlns:a16="http://schemas.microsoft.com/office/drawing/2014/main" id="{EBE2995C-B42E-49CB-B2F9-AE73A232F001}"/>
              </a:ext>
            </a:extLst>
          </p:cNvPr>
          <p:cNvSpPr>
            <a:spLocks noGrp="1"/>
          </p:cNvSpPr>
          <p:nvPr>
            <p:ph idx="1"/>
          </p:nvPr>
        </p:nvSpPr>
        <p:spPr>
          <a:xfrm>
            <a:off x="674237" y="4170501"/>
            <a:ext cx="3657600" cy="1525597"/>
          </a:xfrm>
        </p:spPr>
        <p:txBody>
          <a:bodyPr vert="horz" lIns="91440" tIns="45720" rIns="91440" bIns="45720" rtlCol="0">
            <a:normAutofit/>
          </a:bodyPr>
          <a:lstStyle/>
          <a:p>
            <a:pPr marL="0" indent="0" algn="ctr">
              <a:buNone/>
            </a:pPr>
            <a:r>
              <a:rPr lang="en-US" sz="2000" kern="1200">
                <a:solidFill>
                  <a:srgbClr val="FFFFFF"/>
                </a:solidFill>
                <a:latin typeface="+mn-lt"/>
                <a:ea typeface="+mn-ea"/>
                <a:cs typeface="+mn-cs"/>
              </a:rPr>
              <a:t>After our data preprocessing our models were then compared to each other:</a:t>
            </a:r>
          </a:p>
        </p:txBody>
      </p:sp>
      <p:cxnSp>
        <p:nvCxnSpPr>
          <p:cNvPr id="13" name="Straight Connector 12">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6D6701E-67D5-46AE-8072-2A6EB03B3ED2}"/>
              </a:ext>
            </a:extLst>
          </p:cNvPr>
          <p:cNvPicPr>
            <a:picLocks noChangeAspect="1"/>
          </p:cNvPicPr>
          <p:nvPr/>
        </p:nvPicPr>
        <p:blipFill>
          <a:blip r:embed="rId2"/>
          <a:stretch>
            <a:fillRect/>
          </a:stretch>
        </p:blipFill>
        <p:spPr>
          <a:xfrm>
            <a:off x="5413023" y="1042171"/>
            <a:ext cx="6305716" cy="4426812"/>
          </a:xfrm>
          <a:prstGeom prst="rect">
            <a:avLst/>
          </a:prstGeom>
        </p:spPr>
      </p:pic>
    </p:spTree>
    <p:extLst>
      <p:ext uri="{BB962C8B-B14F-4D97-AF65-F5344CB8AC3E}">
        <p14:creationId xmlns:p14="http://schemas.microsoft.com/office/powerpoint/2010/main" val="355256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6E0D-71A8-4219-B72C-37C0E09D61D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D9C8568-01D4-40F5-83E4-E4C19574957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6540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57B37EE-4CB3-4FA0-BD39-804A097A325C}"/>
              </a:ext>
            </a:extLst>
          </p:cNvPr>
          <p:cNvSpPr>
            <a:spLocks noGrp="1"/>
          </p:cNvSpPr>
          <p:nvPr>
            <p:ph type="title"/>
          </p:nvPr>
        </p:nvSpPr>
        <p:spPr>
          <a:xfrm>
            <a:off x="863029" y="1012004"/>
            <a:ext cx="3416158" cy="4795408"/>
          </a:xfrm>
        </p:spPr>
        <p:txBody>
          <a:bodyPr>
            <a:normAutofit/>
          </a:bodyPr>
          <a:lstStyle/>
          <a:p>
            <a:r>
              <a:rPr lang="en-US">
                <a:solidFill>
                  <a:srgbClr val="FFFFFF"/>
                </a:solidFill>
              </a:rPr>
              <a:t>Introduction</a:t>
            </a:r>
          </a:p>
        </p:txBody>
      </p:sp>
      <p:graphicFrame>
        <p:nvGraphicFramePr>
          <p:cNvPr id="6" name="Content Placeholder 2">
            <a:extLst>
              <a:ext uri="{FF2B5EF4-FFF2-40B4-BE49-F238E27FC236}">
                <a16:creationId xmlns:a16="http://schemas.microsoft.com/office/drawing/2014/main" id="{0F0CC377-9A26-413C-80F2-554F4C68B9E7}"/>
              </a:ext>
            </a:extLst>
          </p:cNvPr>
          <p:cNvGraphicFramePr>
            <a:graphicFrameLocks noGrp="1"/>
          </p:cNvGraphicFramePr>
          <p:nvPr>
            <p:ph idx="1"/>
            <p:extLst>
              <p:ext uri="{D42A27DB-BD31-4B8C-83A1-F6EECF244321}">
                <p14:modId xmlns:p14="http://schemas.microsoft.com/office/powerpoint/2010/main" val="38697950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466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38B432-B8F9-472E-9E37-323D56476254}"/>
              </a:ext>
            </a:extLst>
          </p:cNvPr>
          <p:cNvSpPr>
            <a:spLocks noGrp="1"/>
          </p:cNvSpPr>
          <p:nvPr>
            <p:ph type="title"/>
          </p:nvPr>
        </p:nvSpPr>
        <p:spPr>
          <a:xfrm>
            <a:off x="4384039" y="365125"/>
            <a:ext cx="7164493" cy="1325563"/>
          </a:xfrm>
        </p:spPr>
        <p:txBody>
          <a:bodyPr>
            <a:normAutofit/>
          </a:bodyPr>
          <a:lstStyle/>
          <a:p>
            <a:r>
              <a:rPr lang="en-US" dirty="0"/>
              <a:t>Background</a:t>
            </a:r>
          </a:p>
        </p:txBody>
      </p:sp>
      <p:pic>
        <p:nvPicPr>
          <p:cNvPr id="7" name="Graphic 6" descr="Stethoscope">
            <a:extLst>
              <a:ext uri="{FF2B5EF4-FFF2-40B4-BE49-F238E27FC236}">
                <a16:creationId xmlns:a16="http://schemas.microsoft.com/office/drawing/2014/main" id="{D6143135-0E01-44C4-A581-B75BD281D7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 y="1715781"/>
            <a:ext cx="3425957" cy="3425957"/>
          </a:xfrm>
          <a:prstGeom prst="rect">
            <a:avLst/>
          </a:prstGeom>
        </p:spPr>
      </p:pic>
      <p:sp>
        <p:nvSpPr>
          <p:cNvPr id="3" name="Content Placeholder 2">
            <a:extLst>
              <a:ext uri="{FF2B5EF4-FFF2-40B4-BE49-F238E27FC236}">
                <a16:creationId xmlns:a16="http://schemas.microsoft.com/office/drawing/2014/main" id="{DF73CADF-4BC7-4F1F-9EB0-03C057465702}"/>
              </a:ext>
            </a:extLst>
          </p:cNvPr>
          <p:cNvSpPr>
            <a:spLocks noGrp="1"/>
          </p:cNvSpPr>
          <p:nvPr>
            <p:ph idx="1"/>
          </p:nvPr>
        </p:nvSpPr>
        <p:spPr>
          <a:xfrm>
            <a:off x="4387515" y="2022601"/>
            <a:ext cx="7161017" cy="4154361"/>
          </a:xfrm>
        </p:spPr>
        <p:txBody>
          <a:bodyPr>
            <a:normAutofit/>
          </a:bodyPr>
          <a:lstStyle/>
          <a:p>
            <a:r>
              <a:rPr lang="en-US" sz="2000" dirty="0"/>
              <a:t>According to the national healthcare data, readmission is also one of the main reasons why our nation’s healthcare cost is so high. </a:t>
            </a:r>
          </a:p>
          <a:p>
            <a:r>
              <a:rPr lang="en-US" sz="2000" dirty="0"/>
              <a:t>In 2012</a:t>
            </a:r>
            <a:r>
              <a:rPr lang="en-US" sz="2000" u="sng" baseline="30000" dirty="0">
                <a:hlinkClick r:id="rId4"/>
              </a:rPr>
              <a:t>1</a:t>
            </a:r>
            <a:r>
              <a:rPr lang="en-US" sz="2000" dirty="0"/>
              <a:t>, the Affordable Care Act (ACA) established the Hospital Readmission Reduction Program (HRRP) as a way to incentivize hospitals to develop policies and procedures to reduce the number of readmissions per year within a hospital institution. </a:t>
            </a:r>
          </a:p>
          <a:p>
            <a:r>
              <a:rPr lang="en-US" sz="2000" dirty="0"/>
              <a:t>Hospitals are penalized when patients are discharged and readmitted within 30 days. Readmissions are associated with negative patient and financial outcomes. </a:t>
            </a:r>
            <a:r>
              <a:rPr lang="en-US" sz="2000" u="sng" baseline="30000" dirty="0">
                <a:hlinkClick r:id="rId4"/>
              </a:rPr>
              <a:t>2</a:t>
            </a:r>
            <a:r>
              <a:rPr lang="en-US" sz="2000" dirty="0"/>
              <a:t> </a:t>
            </a:r>
          </a:p>
          <a:p>
            <a:endParaRPr lang="en-US" sz="2000" dirty="0"/>
          </a:p>
        </p:txBody>
      </p:sp>
    </p:spTree>
    <p:extLst>
      <p:ext uri="{BB962C8B-B14F-4D97-AF65-F5344CB8AC3E}">
        <p14:creationId xmlns:p14="http://schemas.microsoft.com/office/powerpoint/2010/main" val="121215790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7" name="Group 3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3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4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4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722DA57-69C3-441A-A017-8927C5F928C6}"/>
              </a:ext>
            </a:extLst>
          </p:cNvPr>
          <p:cNvSpPr>
            <a:spLocks noGrp="1"/>
          </p:cNvSpPr>
          <p:nvPr>
            <p:ph type="title"/>
          </p:nvPr>
        </p:nvSpPr>
        <p:spPr>
          <a:xfrm>
            <a:off x="535020" y="685800"/>
            <a:ext cx="2780271" cy="5105400"/>
          </a:xfrm>
          <a:prstGeom prst="ellipse">
            <a:avLst/>
          </a:prstGeom>
        </p:spPr>
        <p:txBody>
          <a:bodyPr>
            <a:normAutofit/>
          </a:bodyPr>
          <a:lstStyle/>
          <a:p>
            <a:r>
              <a:rPr lang="en-US" sz="4000" b="1">
                <a:solidFill>
                  <a:srgbClr val="FFFFFF"/>
                </a:solidFill>
              </a:rPr>
              <a:t>Data Source</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A521A51C-2239-40D3-916D-A3EB0FFB1354}"/>
              </a:ext>
            </a:extLst>
          </p:cNvPr>
          <p:cNvGraphicFramePr>
            <a:graphicFrameLocks noGrp="1"/>
          </p:cNvGraphicFramePr>
          <p:nvPr>
            <p:ph idx="1"/>
            <p:extLst>
              <p:ext uri="{D42A27DB-BD31-4B8C-83A1-F6EECF244321}">
                <p14:modId xmlns:p14="http://schemas.microsoft.com/office/powerpoint/2010/main" val="397521899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943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E95D989-81FA-4BAD-9AD5-E46CEDA91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3"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2367B6-B51C-4C19-9FA0-525F0658E805}"/>
              </a:ext>
            </a:extLst>
          </p:cNvPr>
          <p:cNvSpPr>
            <a:spLocks noGrp="1"/>
          </p:cNvSpPr>
          <p:nvPr>
            <p:ph type="title"/>
          </p:nvPr>
        </p:nvSpPr>
        <p:spPr>
          <a:xfrm>
            <a:off x="838200" y="811161"/>
            <a:ext cx="3335594" cy="5403370"/>
          </a:xfrm>
        </p:spPr>
        <p:txBody>
          <a:bodyPr>
            <a:normAutofit/>
          </a:bodyPr>
          <a:lstStyle/>
          <a:p>
            <a:r>
              <a:rPr lang="en-US" sz="4100" b="1">
                <a:solidFill>
                  <a:srgbClr val="FFFFFF"/>
                </a:solidFill>
              </a:rPr>
              <a:t>Approach and Methodologies</a:t>
            </a:r>
            <a:endParaRPr lang="en-US" sz="4100">
              <a:solidFill>
                <a:srgbClr val="FFFFFF"/>
              </a:solidFill>
            </a:endParaRPr>
          </a:p>
        </p:txBody>
      </p:sp>
      <p:sp>
        <p:nvSpPr>
          <p:cNvPr id="39" name="Rectangle 38">
            <a:extLst>
              <a:ext uri="{FF2B5EF4-FFF2-40B4-BE49-F238E27FC236}">
                <a16:creationId xmlns:a16="http://schemas.microsoft.com/office/drawing/2014/main" id="{156189E5-8A3E-4CFD-B71B-CCD0F8495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3" y="0"/>
            <a:ext cx="142074"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2" name="Content Placeholder 2">
            <a:extLst>
              <a:ext uri="{FF2B5EF4-FFF2-40B4-BE49-F238E27FC236}">
                <a16:creationId xmlns:a16="http://schemas.microsoft.com/office/drawing/2014/main" id="{979FDD7E-8793-460F-A7FB-098D1BFC6F34}"/>
              </a:ext>
            </a:extLst>
          </p:cNvPr>
          <p:cNvGraphicFramePr>
            <a:graphicFrameLocks noGrp="1"/>
          </p:cNvGraphicFramePr>
          <p:nvPr>
            <p:ph idx="1"/>
            <p:extLst>
              <p:ext uri="{D42A27DB-BD31-4B8C-83A1-F6EECF244321}">
                <p14:modId xmlns:p14="http://schemas.microsoft.com/office/powerpoint/2010/main" val="1338381146"/>
              </p:ext>
            </p:extLst>
          </p:nvPr>
        </p:nvGraphicFramePr>
        <p:xfrm>
          <a:off x="5459413" y="642938"/>
          <a:ext cx="6089650" cy="5572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058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9">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75000"/>
              <a:lumOff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A939A-628F-4082-BC55-9D6F119CD66C}"/>
              </a:ext>
            </a:extLst>
          </p:cNvPr>
          <p:cNvSpPr>
            <a:spLocks noGrp="1"/>
          </p:cNvSpPr>
          <p:nvPr>
            <p:ph type="title"/>
          </p:nvPr>
        </p:nvSpPr>
        <p:spPr>
          <a:xfrm>
            <a:off x="643467" y="643467"/>
            <a:ext cx="3363974" cy="1597315"/>
          </a:xfrm>
          <a:noFill/>
          <a:ln w="19050">
            <a:solidFill>
              <a:schemeClr val="bg1"/>
            </a:solidFill>
          </a:ln>
        </p:spPr>
        <p:txBody>
          <a:bodyPr wrap="square">
            <a:normAutofit/>
          </a:bodyPr>
          <a:lstStyle/>
          <a:p>
            <a:pPr algn="ctr"/>
            <a:r>
              <a:rPr lang="en-US" sz="2800" b="1" dirty="0">
                <a:solidFill>
                  <a:schemeClr val="bg1"/>
                </a:solidFill>
              </a:rPr>
              <a:t>Exploratory Data Analysis (EDA)</a:t>
            </a:r>
            <a:endParaRPr lang="en-US" sz="2800" dirty="0">
              <a:solidFill>
                <a:schemeClr val="bg1"/>
              </a:solidFill>
            </a:endParaRPr>
          </a:p>
        </p:txBody>
      </p:sp>
      <p:sp>
        <p:nvSpPr>
          <p:cNvPr id="3" name="Content Placeholder 2">
            <a:extLst>
              <a:ext uri="{FF2B5EF4-FFF2-40B4-BE49-F238E27FC236}">
                <a16:creationId xmlns:a16="http://schemas.microsoft.com/office/drawing/2014/main" id="{B5902FDA-882E-44EB-9F66-A4B1CAD581CD}"/>
              </a:ext>
            </a:extLst>
          </p:cNvPr>
          <p:cNvSpPr>
            <a:spLocks noGrp="1"/>
          </p:cNvSpPr>
          <p:nvPr>
            <p:ph idx="1"/>
          </p:nvPr>
        </p:nvSpPr>
        <p:spPr>
          <a:xfrm>
            <a:off x="643468" y="2638044"/>
            <a:ext cx="3363974" cy="3415622"/>
          </a:xfrm>
        </p:spPr>
        <p:txBody>
          <a:bodyPr>
            <a:normAutofit/>
          </a:bodyPr>
          <a:lstStyle/>
          <a:p>
            <a:r>
              <a:rPr lang="en-US" sz="2000">
                <a:solidFill>
                  <a:schemeClr val="bg1"/>
                </a:solidFill>
              </a:rPr>
              <a:t>Patient Demographics:  The plot shows that number of female patients are more than male patients. Female population is 54% of the total population and male population is 46%. There are 3 patients for which gender information is unknown. </a:t>
            </a:r>
          </a:p>
          <a:p>
            <a:endParaRPr lang="en-US" sz="2000">
              <a:solidFill>
                <a:schemeClr val="bg1"/>
              </a:solidFill>
            </a:endParaRPr>
          </a:p>
        </p:txBody>
      </p:sp>
      <p:pic>
        <p:nvPicPr>
          <p:cNvPr id="5" name="Picture 4">
            <a:extLst>
              <a:ext uri="{FF2B5EF4-FFF2-40B4-BE49-F238E27FC236}">
                <a16:creationId xmlns:a16="http://schemas.microsoft.com/office/drawing/2014/main" id="{975DE7CE-21AE-4C9B-83C6-5F6814EC777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297763" y="1801501"/>
            <a:ext cx="6250769" cy="3094130"/>
          </a:xfrm>
          <a:prstGeom prst="rect">
            <a:avLst/>
          </a:prstGeom>
        </p:spPr>
      </p:pic>
    </p:spTree>
    <p:extLst>
      <p:ext uri="{BB962C8B-B14F-4D97-AF65-F5344CB8AC3E}">
        <p14:creationId xmlns:p14="http://schemas.microsoft.com/office/powerpoint/2010/main" val="23951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94AE82F-A41B-43D0-99DF-B84771A4ADFD}"/>
              </a:ext>
            </a:extLst>
          </p:cNvPr>
          <p:cNvSpPr>
            <a:spLocks noGrp="1"/>
          </p:cNvSpPr>
          <p:nvPr>
            <p:ph type="title"/>
          </p:nvPr>
        </p:nvSpPr>
        <p:spPr>
          <a:xfrm>
            <a:off x="694510" y="1487272"/>
            <a:ext cx="2743200" cy="2743200"/>
          </a:xfrm>
          <a:prstGeom prst="ellipse">
            <a:avLst/>
          </a:prstGeom>
          <a:solidFill>
            <a:srgbClr val="262626"/>
          </a:solidFill>
          <a:ln w="174625" cmpd="thinThick">
            <a:solidFill>
              <a:srgbClr val="262626"/>
            </a:solidFill>
          </a:ln>
        </p:spPr>
        <p:txBody>
          <a:bodyPr>
            <a:normAutofit/>
          </a:bodyPr>
          <a:lstStyle/>
          <a:p>
            <a:pPr algn="ctr"/>
            <a:r>
              <a:rPr lang="en-US" sz="2600" b="1">
                <a:solidFill>
                  <a:srgbClr val="FFFFFF"/>
                </a:solidFill>
              </a:rPr>
              <a:t>EDA</a:t>
            </a:r>
            <a:endParaRPr lang="en-US" sz="2600">
              <a:solidFill>
                <a:srgbClr val="FFFFFF"/>
              </a:solidFill>
            </a:endParaRPr>
          </a:p>
        </p:txBody>
      </p:sp>
      <p:pic>
        <p:nvPicPr>
          <p:cNvPr id="4" name="Picture 3">
            <a:extLst>
              <a:ext uri="{FF2B5EF4-FFF2-40B4-BE49-F238E27FC236}">
                <a16:creationId xmlns:a16="http://schemas.microsoft.com/office/drawing/2014/main" id="{AD8A6F5F-47E3-4315-8B4C-38B9428453E7}"/>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32220" y="933095"/>
            <a:ext cx="7188199" cy="3054984"/>
          </a:xfrm>
          <a:prstGeom prst="rect">
            <a:avLst/>
          </a:prstGeom>
        </p:spPr>
      </p:pic>
      <p:sp>
        <p:nvSpPr>
          <p:cNvPr id="3" name="Content Placeholder 2">
            <a:extLst>
              <a:ext uri="{FF2B5EF4-FFF2-40B4-BE49-F238E27FC236}">
                <a16:creationId xmlns:a16="http://schemas.microsoft.com/office/drawing/2014/main" id="{9AC8F86E-A95C-48B9-9F50-4F9361654919}"/>
              </a:ext>
            </a:extLst>
          </p:cNvPr>
          <p:cNvSpPr>
            <a:spLocks noGrp="1"/>
          </p:cNvSpPr>
          <p:nvPr>
            <p:ph idx="1"/>
          </p:nvPr>
        </p:nvSpPr>
        <p:spPr>
          <a:xfrm>
            <a:off x="4038600" y="5044733"/>
            <a:ext cx="7188199" cy="1292090"/>
          </a:xfrm>
        </p:spPr>
        <p:txBody>
          <a:bodyPr>
            <a:normAutofit/>
          </a:bodyPr>
          <a:lstStyle/>
          <a:p>
            <a:r>
              <a:rPr lang="en-US" sz="1800" dirty="0"/>
              <a:t>The data distribution for race and gender features indicate that both male and female population for Caucasian patients are greater than 35%. The number of female patients appear to be high in all races. </a:t>
            </a:r>
          </a:p>
          <a:p>
            <a:endParaRPr lang="en-US" sz="1800" dirty="0"/>
          </a:p>
        </p:txBody>
      </p:sp>
      <p:graphicFrame>
        <p:nvGraphicFramePr>
          <p:cNvPr id="5" name="Table 4">
            <a:extLst>
              <a:ext uri="{FF2B5EF4-FFF2-40B4-BE49-F238E27FC236}">
                <a16:creationId xmlns:a16="http://schemas.microsoft.com/office/drawing/2014/main" id="{56F23AB3-51DD-49AD-97E2-574DE012BC6B}"/>
              </a:ext>
            </a:extLst>
          </p:cNvPr>
          <p:cNvGraphicFramePr>
            <a:graphicFrameLocks noGrp="1"/>
          </p:cNvGraphicFramePr>
          <p:nvPr>
            <p:extLst>
              <p:ext uri="{D42A27DB-BD31-4B8C-83A1-F6EECF244321}">
                <p14:modId xmlns:p14="http://schemas.microsoft.com/office/powerpoint/2010/main" val="1644471728"/>
              </p:ext>
            </p:extLst>
          </p:nvPr>
        </p:nvGraphicFramePr>
        <p:xfrm>
          <a:off x="6307015" y="3988079"/>
          <a:ext cx="2013557" cy="896794"/>
        </p:xfrm>
        <a:graphic>
          <a:graphicData uri="http://schemas.openxmlformats.org/drawingml/2006/table">
            <a:tbl>
              <a:tblPr firstRow="1" firstCol="1" bandRow="1" bandCol="1">
                <a:tableStyleId>{5C22544A-7EE6-4342-B048-85BDC9FD1C3A}</a:tableStyleId>
              </a:tblPr>
              <a:tblGrid>
                <a:gridCol w="1234116">
                  <a:extLst>
                    <a:ext uri="{9D8B030D-6E8A-4147-A177-3AD203B41FA5}">
                      <a16:colId xmlns:a16="http://schemas.microsoft.com/office/drawing/2014/main" val="2701684129"/>
                    </a:ext>
                  </a:extLst>
                </a:gridCol>
                <a:gridCol w="779441">
                  <a:extLst>
                    <a:ext uri="{9D8B030D-6E8A-4147-A177-3AD203B41FA5}">
                      <a16:colId xmlns:a16="http://schemas.microsoft.com/office/drawing/2014/main" val="2214613917"/>
                    </a:ext>
                  </a:extLst>
                </a:gridCol>
              </a:tblGrid>
              <a:tr h="158924">
                <a:tc>
                  <a:txBody>
                    <a:bodyPr/>
                    <a:lstStyle/>
                    <a:p>
                      <a:pPr marL="0" marR="0">
                        <a:lnSpc>
                          <a:spcPct val="115000"/>
                        </a:lnSpc>
                        <a:spcBef>
                          <a:spcPts val="100"/>
                        </a:spcBef>
                        <a:spcAft>
                          <a:spcPts val="0"/>
                        </a:spcAft>
                      </a:pPr>
                      <a:r>
                        <a:rPr lang="en-US" sz="900" dirty="0">
                          <a:effectLst/>
                        </a:rPr>
                        <a:t>Race</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dirty="0">
                          <a:effectLst/>
                        </a:rPr>
                        <a:t>Population % </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856222230"/>
                  </a:ext>
                </a:extLst>
              </a:tr>
              <a:tr h="118745">
                <a:tc>
                  <a:txBody>
                    <a:bodyPr/>
                    <a:lstStyle/>
                    <a:p>
                      <a:pPr marL="0" marR="0">
                        <a:lnSpc>
                          <a:spcPct val="115000"/>
                        </a:lnSpc>
                        <a:spcBef>
                          <a:spcPts val="100"/>
                        </a:spcBef>
                        <a:spcAft>
                          <a:spcPts val="0"/>
                        </a:spcAft>
                      </a:pPr>
                      <a:r>
                        <a:rPr lang="en-US" sz="900">
                          <a:effectLst/>
                        </a:rPr>
                        <a:t>Caucasian</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a:effectLst/>
                        </a:rPr>
                        <a:t>75 %</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53619601"/>
                  </a:ext>
                </a:extLst>
              </a:tr>
              <a:tr h="0">
                <a:tc>
                  <a:txBody>
                    <a:bodyPr/>
                    <a:lstStyle/>
                    <a:p>
                      <a:pPr marL="0" marR="0">
                        <a:lnSpc>
                          <a:spcPct val="115000"/>
                        </a:lnSpc>
                        <a:spcBef>
                          <a:spcPts val="100"/>
                        </a:spcBef>
                        <a:spcAft>
                          <a:spcPts val="0"/>
                        </a:spcAft>
                      </a:pPr>
                      <a:r>
                        <a:rPr lang="en-US" sz="900" dirty="0">
                          <a:effectLst/>
                        </a:rPr>
                        <a:t>African American</a:t>
                      </a:r>
                      <a:endParaRPr lang="en-US" sz="1100" dirty="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a:effectLst/>
                        </a:rPr>
                        <a:t>19%</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1618524909"/>
                  </a:ext>
                </a:extLst>
              </a:tr>
              <a:tr h="0">
                <a:tc>
                  <a:txBody>
                    <a:bodyPr/>
                    <a:lstStyle/>
                    <a:p>
                      <a:pPr marL="0" marR="0">
                        <a:lnSpc>
                          <a:spcPct val="115000"/>
                        </a:lnSpc>
                        <a:spcBef>
                          <a:spcPts val="100"/>
                        </a:spcBef>
                        <a:spcAft>
                          <a:spcPts val="0"/>
                        </a:spcAft>
                      </a:pPr>
                      <a:r>
                        <a:rPr lang="en-US" sz="900">
                          <a:effectLst/>
                        </a:rPr>
                        <a:t>Hispanic</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a:effectLst/>
                        </a:rPr>
                        <a:t>2%</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130148382"/>
                  </a:ext>
                </a:extLst>
              </a:tr>
              <a:tr h="0">
                <a:tc>
                  <a:txBody>
                    <a:bodyPr/>
                    <a:lstStyle/>
                    <a:p>
                      <a:pPr marL="0" marR="0">
                        <a:lnSpc>
                          <a:spcPct val="115000"/>
                        </a:lnSpc>
                        <a:spcBef>
                          <a:spcPts val="100"/>
                        </a:spcBef>
                        <a:spcAft>
                          <a:spcPts val="0"/>
                        </a:spcAft>
                      </a:pPr>
                      <a:r>
                        <a:rPr lang="en-US" sz="900">
                          <a:effectLst/>
                        </a:rPr>
                        <a:t>Asian</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a:effectLst/>
                        </a:rPr>
                        <a:t>&lt; 1%</a:t>
                      </a:r>
                      <a:endParaRPr lang="en-US" sz="110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86110205"/>
                  </a:ext>
                </a:extLst>
              </a:tr>
              <a:tr h="0">
                <a:tc>
                  <a:txBody>
                    <a:bodyPr/>
                    <a:lstStyle/>
                    <a:p>
                      <a:pPr marL="0" marR="0">
                        <a:lnSpc>
                          <a:spcPct val="115000"/>
                        </a:lnSpc>
                        <a:spcBef>
                          <a:spcPts val="100"/>
                        </a:spcBef>
                        <a:spcAft>
                          <a:spcPts val="0"/>
                        </a:spcAft>
                      </a:pPr>
                      <a:r>
                        <a:rPr lang="en-US" sz="900">
                          <a:effectLst/>
                        </a:rPr>
                        <a:t>Other</a:t>
                      </a:r>
                      <a:endParaRPr lang="en-US" sz="1100">
                        <a:effectLst/>
                        <a:latin typeface="Arial" panose="020B0604020202020204" pitchFamily="34" charset="0"/>
                        <a:ea typeface="Arial" panose="020B0604020202020204" pitchFamily="34" charset="0"/>
                      </a:endParaRPr>
                    </a:p>
                  </a:txBody>
                  <a:tcPr marL="68580" marR="68580" marT="0" marB="0"/>
                </a:tc>
                <a:tc>
                  <a:txBody>
                    <a:bodyPr/>
                    <a:lstStyle/>
                    <a:p>
                      <a:pPr marL="0" marR="0">
                        <a:lnSpc>
                          <a:spcPct val="115000"/>
                        </a:lnSpc>
                        <a:spcBef>
                          <a:spcPts val="100"/>
                        </a:spcBef>
                        <a:spcAft>
                          <a:spcPts val="0"/>
                        </a:spcAft>
                      </a:pPr>
                      <a:r>
                        <a:rPr lang="en-US" sz="900" dirty="0">
                          <a:effectLst/>
                        </a:rPr>
                        <a:t>1.5%</a:t>
                      </a:r>
                      <a:endParaRPr lang="en-US" sz="110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10397168"/>
                  </a:ext>
                </a:extLst>
              </a:tr>
            </a:tbl>
          </a:graphicData>
        </a:graphic>
      </p:graphicFrame>
    </p:spTree>
    <p:extLst>
      <p:ext uri="{BB962C8B-B14F-4D97-AF65-F5344CB8AC3E}">
        <p14:creationId xmlns:p14="http://schemas.microsoft.com/office/powerpoint/2010/main" val="2519444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0D5C7-3C52-4C57-A170-67561A4C37F6}"/>
              </a:ext>
            </a:extLst>
          </p:cNvPr>
          <p:cNvSpPr>
            <a:spLocks noGrp="1"/>
          </p:cNvSpPr>
          <p:nvPr>
            <p:ph type="title"/>
          </p:nvPr>
        </p:nvSpPr>
        <p:spPr>
          <a:xfrm>
            <a:off x="648929" y="629266"/>
            <a:ext cx="5127031" cy="707165"/>
          </a:xfrm>
        </p:spPr>
        <p:txBody>
          <a:bodyPr>
            <a:normAutofit/>
          </a:bodyPr>
          <a:lstStyle/>
          <a:p>
            <a:r>
              <a:rPr lang="en-US" dirty="0"/>
              <a:t>EDA</a:t>
            </a:r>
          </a:p>
        </p:txBody>
      </p:sp>
      <p:sp>
        <p:nvSpPr>
          <p:cNvPr id="3" name="Content Placeholder 2">
            <a:extLst>
              <a:ext uri="{FF2B5EF4-FFF2-40B4-BE49-F238E27FC236}">
                <a16:creationId xmlns:a16="http://schemas.microsoft.com/office/drawing/2014/main" id="{7EED5C19-391F-40CC-9EE2-8A5ADA6899BE}"/>
              </a:ext>
            </a:extLst>
          </p:cNvPr>
          <p:cNvSpPr>
            <a:spLocks noGrp="1"/>
          </p:cNvSpPr>
          <p:nvPr>
            <p:ph idx="1"/>
          </p:nvPr>
        </p:nvSpPr>
        <p:spPr>
          <a:xfrm>
            <a:off x="648931" y="1587944"/>
            <a:ext cx="5127029" cy="3785419"/>
          </a:xfrm>
        </p:spPr>
        <p:txBody>
          <a:bodyPr>
            <a:normAutofit/>
          </a:bodyPr>
          <a:lstStyle/>
          <a:p>
            <a:r>
              <a:rPr lang="en-US" sz="1800" dirty="0"/>
              <a:t>We also tried to find the correlation between race, gender, age and how these features relate to the response variable ‘readmitted’. It appears that number of patients are lowest who got readmitted in less than 30 days. </a:t>
            </a:r>
          </a:p>
          <a:p>
            <a:r>
              <a:rPr lang="en-US" sz="1800" dirty="0"/>
              <a:t>Readmission rate appears to be highest for both male and female for more than 30 days period. There are significant number of patients who do not return to the hospital.</a:t>
            </a:r>
          </a:p>
          <a:p>
            <a:r>
              <a:rPr lang="en-US" sz="1800" dirty="0"/>
              <a:t> The readmission data for the age group between 40 to 90 appears to have normal distribution and peaking for the age group 70-80 for both more than 30 days and less than 30 days period. </a:t>
            </a:r>
          </a:p>
          <a:p>
            <a:endParaRPr lang="en-US" dirty="0"/>
          </a:p>
        </p:txBody>
      </p:sp>
      <p:pic>
        <p:nvPicPr>
          <p:cNvPr id="27" name="Picture 26">
            <a:extLst>
              <a:ext uri="{FF2B5EF4-FFF2-40B4-BE49-F238E27FC236}">
                <a16:creationId xmlns:a16="http://schemas.microsoft.com/office/drawing/2014/main" id="{94ABEC22-0933-404A-97A3-275DBDCB611B}"/>
              </a:ext>
            </a:extLst>
          </p:cNvPr>
          <p:cNvPicPr/>
          <p:nvPr/>
        </p:nvPicPr>
        <p:blipFill rotWithShape="1">
          <a:blip r:embed="rId2" cstate="print">
            <a:extLst>
              <a:ext uri="{28A0092B-C50C-407E-A947-70E740481C1C}">
                <a14:useLocalDpi xmlns:a14="http://schemas.microsoft.com/office/drawing/2010/main" val="0"/>
              </a:ext>
            </a:extLst>
          </a:blip>
          <a:srcRect l="4413" r="10151" b="-2"/>
          <a:stretch/>
        </p:blipFill>
        <p:spPr>
          <a:xfrm>
            <a:off x="6090613" y="640082"/>
            <a:ext cx="5461724" cy="5577837"/>
          </a:xfrm>
          <a:prstGeom prst="rect">
            <a:avLst/>
          </a:prstGeom>
          <a:effectLst/>
        </p:spPr>
      </p:pic>
      <p:pic>
        <p:nvPicPr>
          <p:cNvPr id="4" name="Picture 3">
            <a:extLst>
              <a:ext uri="{FF2B5EF4-FFF2-40B4-BE49-F238E27FC236}">
                <a16:creationId xmlns:a16="http://schemas.microsoft.com/office/drawing/2014/main" id="{CB8282BC-1D52-4C0E-8988-4C726699C4D3}"/>
              </a:ext>
            </a:extLst>
          </p:cNvPr>
          <p:cNvPicPr>
            <a:picLocks noChangeAspect="1"/>
          </p:cNvPicPr>
          <p:nvPr/>
        </p:nvPicPr>
        <p:blipFill>
          <a:blip r:embed="rId3"/>
          <a:stretch>
            <a:fillRect/>
          </a:stretch>
        </p:blipFill>
        <p:spPr>
          <a:xfrm>
            <a:off x="10648233" y="6266518"/>
            <a:ext cx="532618" cy="273918"/>
          </a:xfrm>
          <a:prstGeom prst="rect">
            <a:avLst/>
          </a:prstGeom>
        </p:spPr>
      </p:pic>
    </p:spTree>
    <p:extLst>
      <p:ext uri="{BB962C8B-B14F-4D97-AF65-F5344CB8AC3E}">
        <p14:creationId xmlns:p14="http://schemas.microsoft.com/office/powerpoint/2010/main" val="1267094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4A7B4779-99E2-4C0E-9B3B-BD2E69402297}"/>
              </a:ext>
            </a:extLst>
          </p:cNvPr>
          <p:cNvSpPr>
            <a:spLocks noGrp="1"/>
          </p:cNvSpPr>
          <p:nvPr>
            <p:ph type="title"/>
          </p:nvPr>
        </p:nvSpPr>
        <p:spPr>
          <a:xfrm>
            <a:off x="8384458" y="996950"/>
            <a:ext cx="2969342" cy="5028490"/>
          </a:xfrm>
          <a:prstGeom prst="ellipse">
            <a:avLst/>
          </a:prstGeom>
        </p:spPr>
        <p:txBody>
          <a:bodyPr anchor="ctr">
            <a:normAutofit/>
          </a:bodyPr>
          <a:lstStyle/>
          <a:p>
            <a:r>
              <a:rPr lang="en-US">
                <a:solidFill>
                  <a:srgbClr val="FFFFFF"/>
                </a:solidFill>
              </a:rPr>
              <a:t>EDA</a:t>
            </a:r>
          </a:p>
        </p:txBody>
      </p:sp>
      <p:pic>
        <p:nvPicPr>
          <p:cNvPr id="4" name="Picture 3">
            <a:extLst>
              <a:ext uri="{FF2B5EF4-FFF2-40B4-BE49-F238E27FC236}">
                <a16:creationId xmlns:a16="http://schemas.microsoft.com/office/drawing/2014/main" id="{039BF67D-0F06-4B2D-B41D-044B500B21E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095390" y="804334"/>
            <a:ext cx="6158214" cy="2786592"/>
          </a:xfrm>
          <a:prstGeom prst="rect">
            <a:avLst/>
          </a:prstGeom>
        </p:spPr>
      </p:pic>
      <p:sp>
        <p:nvSpPr>
          <p:cNvPr id="3" name="Content Placeholder 2">
            <a:extLst>
              <a:ext uri="{FF2B5EF4-FFF2-40B4-BE49-F238E27FC236}">
                <a16:creationId xmlns:a16="http://schemas.microsoft.com/office/drawing/2014/main" id="{CDAB3072-ACAE-4354-AAA6-576446A774FA}"/>
              </a:ext>
            </a:extLst>
          </p:cNvPr>
          <p:cNvSpPr>
            <a:spLocks noGrp="1"/>
          </p:cNvSpPr>
          <p:nvPr>
            <p:ph idx="1"/>
          </p:nvPr>
        </p:nvSpPr>
        <p:spPr>
          <a:xfrm>
            <a:off x="814339" y="3905965"/>
            <a:ext cx="6730320" cy="2308567"/>
          </a:xfrm>
        </p:spPr>
        <p:txBody>
          <a:bodyPr>
            <a:normAutofit/>
          </a:bodyPr>
          <a:lstStyle/>
          <a:p>
            <a:r>
              <a:rPr lang="en-US" sz="2400"/>
              <a:t>It also appears that patients who are discharged within 2 to 5 days are most likely to be readmitted. </a:t>
            </a:r>
          </a:p>
          <a:p>
            <a:r>
              <a:rPr lang="en-US" sz="2400"/>
              <a:t>The plot is right skewed and the number of patients who do not come back also appear to be released within 2 to 5 days. </a:t>
            </a:r>
          </a:p>
        </p:txBody>
      </p:sp>
    </p:spTree>
    <p:extLst>
      <p:ext uri="{BB962C8B-B14F-4D97-AF65-F5344CB8AC3E}">
        <p14:creationId xmlns:p14="http://schemas.microsoft.com/office/powerpoint/2010/main" val="888457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840</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Hospital Readmissions: Prediction and Management of Readmission Risk (30 days risk model) for Diabetic Patients</vt:lpstr>
      <vt:lpstr>Introduction</vt:lpstr>
      <vt:lpstr>Background</vt:lpstr>
      <vt:lpstr>Data Source</vt:lpstr>
      <vt:lpstr>Approach and Methodologies</vt:lpstr>
      <vt:lpstr>Exploratory Data Analysis (EDA)</vt:lpstr>
      <vt:lpstr>EDA</vt:lpstr>
      <vt:lpstr>EDA</vt:lpstr>
      <vt:lpstr>EDA</vt:lpstr>
      <vt:lpstr>EDA</vt:lpstr>
      <vt:lpstr>Model Building</vt:lpstr>
      <vt:lpstr>Modeling Techniques: </vt:lpstr>
      <vt:lpstr>Models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Readmissions: Prediction and Management of Readmission Risk (30 days risk model) for Diabetic Patients</dc:title>
  <dc:creator>nicholas schettini</dc:creator>
  <cp:lastModifiedBy>nicholas schettini</cp:lastModifiedBy>
  <cp:revision>3</cp:revision>
  <dcterms:created xsi:type="dcterms:W3CDTF">2019-05-05T14:47:14Z</dcterms:created>
  <dcterms:modified xsi:type="dcterms:W3CDTF">2019-05-05T21:51:53Z</dcterms:modified>
</cp:coreProperties>
</file>