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86502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13129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3892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14782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4050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206028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83078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811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338927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5439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9E7EB-4E1C-487C-BABE-707287236D10}" type="datetimeFigureOut">
              <a:rPr lang="en-US" smtClean="0"/>
              <a:t>9/14/2014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F3D165-9B3D-4B75-A9D8-C1F22FDD693A}" type="slidenum">
              <a:rPr lang="en-US" smtClean="0"/>
              <a:t>‹#›</a:t>
            </a:fld>
            <a:endParaRPr lang="en-US" dirty="0"/>
          </a:p>
        </p:txBody>
      </p:sp>
    </p:spTree>
    <p:extLst>
      <p:ext uri="{BB962C8B-B14F-4D97-AF65-F5344CB8AC3E}">
        <p14:creationId xmlns:p14="http://schemas.microsoft.com/office/powerpoint/2010/main" val="230256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9E7EB-4E1C-487C-BABE-707287236D10}" type="datetimeFigureOut">
              <a:rPr lang="en-US" smtClean="0"/>
              <a:t>9/14/2014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3D165-9B3D-4B75-A9D8-C1F22FDD693A}" type="slidenum">
              <a:rPr lang="en-US" smtClean="0"/>
              <a:t>‹#›</a:t>
            </a:fld>
            <a:endParaRPr lang="en-US" dirty="0"/>
          </a:p>
        </p:txBody>
      </p:sp>
    </p:spTree>
    <p:extLst>
      <p:ext uri="{BB962C8B-B14F-4D97-AF65-F5344CB8AC3E}">
        <p14:creationId xmlns:p14="http://schemas.microsoft.com/office/powerpoint/2010/main" val="148452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040185"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80370"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6980" y="458212"/>
            <a:ext cx="2590800" cy="3046988"/>
          </a:xfrm>
          <a:prstGeom prst="rect">
            <a:avLst/>
          </a:prstGeom>
          <a:noFill/>
        </p:spPr>
        <p:txBody>
          <a:bodyPr wrap="square" rtlCol="0">
            <a:spAutoFit/>
          </a:bodyPr>
          <a:lstStyle/>
          <a:p>
            <a:r>
              <a:rPr lang="en-US" sz="1600" u="sng" dirty="0" smtClean="0"/>
              <a:t>Problem</a:t>
            </a:r>
            <a:r>
              <a:rPr lang="en-US" sz="1600" dirty="0" smtClean="0"/>
              <a:t>:</a:t>
            </a:r>
          </a:p>
          <a:p>
            <a:endParaRPr lang="en-US" sz="1600" dirty="0" smtClean="0"/>
          </a:p>
          <a:p>
            <a:r>
              <a:rPr lang="en-US" sz="1600" dirty="0"/>
              <a:t>The landmine crisis is globally alarming since there are presently 500 millions unexploded, buried mines in about 70 countries. Governments are looking into this situation seriously since landmines are claiming the limbs and lives of civilians everyday. </a:t>
            </a:r>
            <a:endParaRPr lang="en-US" sz="1600" dirty="0" smtClean="0"/>
          </a:p>
        </p:txBody>
      </p:sp>
      <p:sp>
        <p:nvSpPr>
          <p:cNvPr id="11" name="TextBox 10"/>
          <p:cNvSpPr txBox="1"/>
          <p:nvPr/>
        </p:nvSpPr>
        <p:spPr>
          <a:xfrm>
            <a:off x="228600" y="3919478"/>
            <a:ext cx="2438400" cy="2308324"/>
          </a:xfrm>
          <a:prstGeom prst="rect">
            <a:avLst/>
          </a:prstGeom>
          <a:noFill/>
        </p:spPr>
        <p:txBody>
          <a:bodyPr wrap="square" rtlCol="0">
            <a:spAutoFit/>
          </a:bodyPr>
          <a:lstStyle/>
          <a:p>
            <a:r>
              <a:rPr lang="en-US" sz="1600" u="sng" dirty="0" smtClean="0"/>
              <a:t>Solution</a:t>
            </a:r>
            <a:r>
              <a:rPr lang="en-US" sz="1600" dirty="0" smtClean="0"/>
              <a:t>:</a:t>
            </a:r>
          </a:p>
          <a:p>
            <a:endParaRPr lang="en-US" sz="1600" dirty="0" smtClean="0"/>
          </a:p>
          <a:p>
            <a:r>
              <a:rPr lang="en-US" sz="1600" dirty="0" smtClean="0"/>
              <a:t>Cost-effective, area sweeping using mobile platform that can either be </a:t>
            </a:r>
            <a:r>
              <a:rPr lang="en-US" sz="1600" dirty="0" smtClean="0"/>
              <a:t>teleoperated</a:t>
            </a:r>
            <a:r>
              <a:rPr lang="en-US" sz="1600" dirty="0" smtClean="0"/>
              <a:t> from a cell phone or autonomously controlled to clear a defined area.</a:t>
            </a:r>
            <a:endParaRPr lang="en-US" sz="1600" dirty="0"/>
          </a:p>
        </p:txBody>
      </p:sp>
      <p:sp>
        <p:nvSpPr>
          <p:cNvPr id="13" name="TextBox 12"/>
          <p:cNvSpPr txBox="1"/>
          <p:nvPr/>
        </p:nvSpPr>
        <p:spPr>
          <a:xfrm>
            <a:off x="3276600" y="2209800"/>
            <a:ext cx="2530003" cy="4278094"/>
          </a:xfrm>
          <a:prstGeom prst="rect">
            <a:avLst/>
          </a:prstGeom>
          <a:noFill/>
        </p:spPr>
        <p:txBody>
          <a:bodyPr wrap="square" rtlCol="0">
            <a:spAutoFit/>
          </a:bodyPr>
          <a:lstStyle/>
          <a:p>
            <a:r>
              <a:rPr lang="en-US" sz="1600" b="1" dirty="0" smtClean="0"/>
              <a:t>           Company Info</a:t>
            </a:r>
          </a:p>
          <a:p>
            <a:endParaRPr lang="en-US" sz="1600" dirty="0" smtClean="0"/>
          </a:p>
          <a:p>
            <a:r>
              <a:rPr lang="en-US" sz="1600" dirty="0" smtClean="0"/>
              <a:t>International start-up LLC, offering an affordable solution to finding and marking potential mines in a unpassable search area.  Founded in Denver, Colorado, this company offers unique engineering solutions to important humanitarian efforts.  We offer our products to governments, local municipalities, and private entities  that require such services.</a:t>
            </a:r>
            <a:endParaRPr lang="en-US" sz="1600" dirty="0"/>
          </a:p>
        </p:txBody>
      </p:sp>
      <p:sp>
        <p:nvSpPr>
          <p:cNvPr id="16" name="TextBox 15"/>
          <p:cNvSpPr txBox="1"/>
          <p:nvPr/>
        </p:nvSpPr>
        <p:spPr>
          <a:xfrm>
            <a:off x="6248400" y="172283"/>
            <a:ext cx="2667000" cy="4247317"/>
          </a:xfrm>
          <a:prstGeom prst="rect">
            <a:avLst/>
          </a:prstGeom>
          <a:noFill/>
        </p:spPr>
        <p:txBody>
          <a:bodyPr wrap="square" rtlCol="0">
            <a:spAutoFit/>
          </a:bodyPr>
          <a:lstStyle/>
          <a:p>
            <a:pPr>
              <a:lnSpc>
                <a:spcPct val="150000"/>
              </a:lnSpc>
            </a:pPr>
            <a:r>
              <a:rPr lang="en-US" b="1" dirty="0" smtClean="0"/>
              <a:t>Design Features:</a:t>
            </a:r>
          </a:p>
          <a:p>
            <a:pPr marL="285750" indent="-285750">
              <a:lnSpc>
                <a:spcPct val="150000"/>
              </a:lnSpc>
              <a:buFont typeface="Arial" panose="020B0604020202020204" pitchFamily="34" charset="0"/>
              <a:buChar char="•"/>
            </a:pPr>
            <a:r>
              <a:rPr lang="en-US" b="1" dirty="0" smtClean="0"/>
              <a:t>Low Ground Pressure</a:t>
            </a:r>
          </a:p>
          <a:p>
            <a:pPr marL="285750" indent="-285750">
              <a:lnSpc>
                <a:spcPct val="150000"/>
              </a:lnSpc>
              <a:buFont typeface="Arial" panose="020B0604020202020204" pitchFamily="34" charset="0"/>
              <a:buChar char="•"/>
            </a:pPr>
            <a:r>
              <a:rPr lang="en-US" b="1" dirty="0" smtClean="0"/>
              <a:t>Minimum 80% Detection Rate</a:t>
            </a:r>
          </a:p>
          <a:p>
            <a:pPr marL="285750" indent="-285750">
              <a:lnSpc>
                <a:spcPct val="150000"/>
              </a:lnSpc>
              <a:buFont typeface="Arial" panose="020B0604020202020204" pitchFamily="34" charset="0"/>
              <a:buChar char="•"/>
            </a:pPr>
            <a:r>
              <a:rPr lang="en-US" b="1" dirty="0" smtClean="0"/>
              <a:t>2 Hours Operational Time</a:t>
            </a:r>
          </a:p>
          <a:p>
            <a:pPr marL="285750" indent="-285750">
              <a:lnSpc>
                <a:spcPct val="150000"/>
              </a:lnSpc>
              <a:buFont typeface="Arial" panose="020B0604020202020204" pitchFamily="34" charset="0"/>
              <a:buChar char="•"/>
            </a:pPr>
            <a:r>
              <a:rPr lang="en-US" b="1" dirty="0" smtClean="0"/>
              <a:t>Rechargeable</a:t>
            </a:r>
          </a:p>
          <a:p>
            <a:pPr marL="285750" indent="-285750">
              <a:lnSpc>
                <a:spcPct val="150000"/>
              </a:lnSpc>
              <a:buFont typeface="Arial" panose="020B0604020202020204" pitchFamily="34" charset="0"/>
              <a:buChar char="•"/>
            </a:pPr>
            <a:r>
              <a:rPr lang="en-US" b="1" dirty="0" smtClean="0"/>
              <a:t>Low Cost</a:t>
            </a:r>
          </a:p>
          <a:p>
            <a:pPr marL="285750" indent="-285750">
              <a:lnSpc>
                <a:spcPct val="150000"/>
              </a:lnSpc>
              <a:buFont typeface="Arial" panose="020B0604020202020204" pitchFamily="34" charset="0"/>
              <a:buChar char="•"/>
            </a:pPr>
            <a:r>
              <a:rPr lang="en-US" b="1" dirty="0" smtClean="0"/>
              <a:t>Portable and </a:t>
            </a:r>
            <a:r>
              <a:rPr lang="en-US" b="1" dirty="0" smtClean="0"/>
              <a:t>Backpackable</a:t>
            </a:r>
            <a:endParaRPr lang="en-US" b="1" dirty="0"/>
          </a:p>
        </p:txBody>
      </p:sp>
      <p:sp>
        <p:nvSpPr>
          <p:cNvPr id="17" name="TextBox 16"/>
          <p:cNvSpPr txBox="1"/>
          <p:nvPr/>
        </p:nvSpPr>
        <p:spPr>
          <a:xfrm>
            <a:off x="6726332" y="6077431"/>
            <a:ext cx="1781578" cy="464871"/>
          </a:xfrm>
          <a:prstGeom prst="rect">
            <a:avLst/>
          </a:prstGeom>
          <a:noFill/>
        </p:spPr>
        <p:txBody>
          <a:bodyPr wrap="none" rtlCol="0">
            <a:spAutoFit/>
          </a:bodyPr>
          <a:lstStyle/>
          <a:p>
            <a:pPr>
              <a:lnSpc>
                <a:spcPct val="150000"/>
              </a:lnSpc>
            </a:pPr>
            <a:r>
              <a:rPr lang="en-US" b="1" dirty="0" smtClean="0"/>
              <a:t>Detection Circuit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3888" y="247977"/>
            <a:ext cx="2412564" cy="18094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876800"/>
            <a:ext cx="2557764" cy="1222611"/>
          </a:xfrm>
          <a:prstGeom prst="rect">
            <a:avLst/>
          </a:prstGeom>
          <a:ln>
            <a:solidFill>
              <a:srgbClr val="0070C0"/>
            </a:solidFill>
          </a:ln>
        </p:spPr>
      </p:pic>
      <p:sp>
        <p:nvSpPr>
          <p:cNvPr id="4" name="TextBox 3"/>
          <p:cNvSpPr txBox="1"/>
          <p:nvPr/>
        </p:nvSpPr>
        <p:spPr>
          <a:xfrm>
            <a:off x="3962471" y="6534928"/>
            <a:ext cx="1215397" cy="261610"/>
          </a:xfrm>
          <a:prstGeom prst="rect">
            <a:avLst/>
          </a:prstGeom>
          <a:noFill/>
        </p:spPr>
        <p:txBody>
          <a:bodyPr wrap="none" rtlCol="0">
            <a:spAutoFit/>
          </a:bodyPr>
          <a:lstStyle/>
          <a:p>
            <a:r>
              <a:rPr lang="en-US" sz="1100" dirty="0" smtClean="0"/>
              <a:t>Made in the U.S.A</a:t>
            </a:r>
            <a:endParaRPr lang="en-US" sz="1100" dirty="0"/>
          </a:p>
        </p:txBody>
      </p:sp>
    </p:spTree>
    <p:extLst>
      <p:ext uri="{BB962C8B-B14F-4D97-AF65-F5344CB8AC3E}">
        <p14:creationId xmlns:p14="http://schemas.microsoft.com/office/powerpoint/2010/main" val="174384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40185"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80370" y="0"/>
            <a:ext cx="0" cy="6858000"/>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5365" y="367605"/>
            <a:ext cx="2209800" cy="2246769"/>
          </a:xfrm>
          <a:prstGeom prst="rect">
            <a:avLst/>
          </a:prstGeom>
          <a:noFill/>
        </p:spPr>
        <p:txBody>
          <a:bodyPr wrap="square" rtlCol="0">
            <a:spAutoFit/>
          </a:bodyPr>
          <a:lstStyle/>
          <a:p>
            <a:pPr algn="ctr"/>
            <a:r>
              <a:rPr lang="en-US" sz="2800" dirty="0" smtClean="0">
                <a:latin typeface="Cooper Black" panose="0208090404030B020404" pitchFamily="18" charset="0"/>
              </a:rPr>
              <a:t>Anti-Personnel Mine </a:t>
            </a:r>
            <a:r>
              <a:rPr lang="en-US" sz="2800" dirty="0" smtClean="0">
                <a:latin typeface="Cooper Black" panose="0208090404030B020404" pitchFamily="18" charset="0"/>
              </a:rPr>
              <a:t>Detection Robot</a:t>
            </a:r>
            <a:endParaRPr lang="en-US" sz="2800" dirty="0">
              <a:latin typeface="Cooper Black" panose="0208090404030B020404" pitchFamily="18" charset="0"/>
            </a:endParaRPr>
          </a:p>
        </p:txBody>
      </p:sp>
      <p:sp>
        <p:nvSpPr>
          <p:cNvPr id="18" name="TextBox 17"/>
          <p:cNvSpPr txBox="1"/>
          <p:nvPr/>
        </p:nvSpPr>
        <p:spPr>
          <a:xfrm>
            <a:off x="137652" y="152400"/>
            <a:ext cx="2743200" cy="6740307"/>
          </a:xfrm>
          <a:prstGeom prst="rect">
            <a:avLst/>
          </a:prstGeom>
          <a:noFill/>
        </p:spPr>
        <p:txBody>
          <a:bodyPr wrap="square" rtlCol="0">
            <a:spAutoFit/>
          </a:bodyPr>
          <a:lstStyle/>
          <a:p>
            <a:pPr algn="ctr"/>
            <a:r>
              <a:rPr lang="en-US" sz="1600" i="1" dirty="0" smtClean="0"/>
              <a:t>“… Life savior Product that has proven invaluable”</a:t>
            </a:r>
          </a:p>
          <a:p>
            <a:pPr algn="ctr"/>
            <a:endParaRPr lang="en-US" sz="1600" dirty="0"/>
          </a:p>
          <a:p>
            <a:pPr algn="r"/>
            <a:r>
              <a:rPr lang="en-US" sz="1600" b="1" dirty="0"/>
              <a:t>Hailemariam</a:t>
            </a:r>
            <a:r>
              <a:rPr lang="en-US" sz="1600" b="1" dirty="0"/>
              <a:t> </a:t>
            </a:r>
            <a:r>
              <a:rPr lang="en-US" sz="1600" b="1" dirty="0"/>
              <a:t>Desalegn</a:t>
            </a:r>
            <a:endParaRPr lang="en-US" sz="1600" b="1" dirty="0"/>
          </a:p>
          <a:p>
            <a:pPr algn="r"/>
            <a:r>
              <a:rPr lang="en-US" sz="1600" dirty="0"/>
              <a:t>Ethiopia, </a:t>
            </a:r>
            <a:r>
              <a:rPr lang="en-US" sz="1600" dirty="0" smtClean="0"/>
              <a:t>Prime Minister</a:t>
            </a:r>
          </a:p>
          <a:p>
            <a:pPr algn="r"/>
            <a:endParaRPr lang="en-US" sz="1600" b="1" dirty="0" smtClean="0"/>
          </a:p>
          <a:p>
            <a:pPr algn="r"/>
            <a:endParaRPr lang="en-US" sz="1600" b="1" dirty="0"/>
          </a:p>
          <a:p>
            <a:pPr algn="ctr"/>
            <a:r>
              <a:rPr lang="en-US" sz="1600" i="1" dirty="0" smtClean="0"/>
              <a:t>“ It is saving lives and saving limbs. Period.”</a:t>
            </a:r>
          </a:p>
          <a:p>
            <a:pPr algn="ctr"/>
            <a:endParaRPr lang="en-US" sz="1600" b="1" dirty="0"/>
          </a:p>
          <a:p>
            <a:pPr algn="r"/>
            <a:r>
              <a:rPr lang="en-US" sz="1600" b="1" dirty="0"/>
              <a:t>Gail J. </a:t>
            </a:r>
            <a:r>
              <a:rPr lang="en-US" sz="1600" b="1" dirty="0" smtClean="0"/>
              <a:t>McGovern</a:t>
            </a:r>
          </a:p>
          <a:p>
            <a:pPr algn="r"/>
            <a:r>
              <a:rPr lang="en-US" sz="1600" dirty="0" smtClean="0"/>
              <a:t>President of the American Red Cross</a:t>
            </a:r>
          </a:p>
          <a:p>
            <a:pPr algn="r"/>
            <a:endParaRPr lang="en-US" sz="1600" dirty="0" smtClean="0"/>
          </a:p>
          <a:p>
            <a:pPr algn="r"/>
            <a:endParaRPr lang="en-US" sz="1600" dirty="0"/>
          </a:p>
          <a:p>
            <a:pPr algn="ctr"/>
            <a:r>
              <a:rPr lang="en-US" sz="1600" i="1" dirty="0" smtClean="0"/>
              <a:t>“The world owes a gratitude to the Anti-Personnel Mine Detection Robot for improving society …”</a:t>
            </a:r>
          </a:p>
          <a:p>
            <a:pPr algn="ctr"/>
            <a:endParaRPr lang="en-US" sz="1600" dirty="0"/>
          </a:p>
          <a:p>
            <a:pPr algn="r"/>
            <a:r>
              <a:rPr lang="en-US" sz="1600" b="1" dirty="0"/>
              <a:t>George </a:t>
            </a:r>
            <a:r>
              <a:rPr lang="en-US" sz="1600" b="1" dirty="0" smtClean="0"/>
              <a:t>Robertson</a:t>
            </a:r>
          </a:p>
          <a:p>
            <a:pPr algn="r"/>
            <a:r>
              <a:rPr lang="en-US" sz="1600" dirty="0" smtClean="0"/>
              <a:t>Former Secretary General of NATO</a:t>
            </a:r>
          </a:p>
          <a:p>
            <a:pPr algn="r"/>
            <a:endParaRPr lang="en-US" sz="1600" dirty="0"/>
          </a:p>
          <a:p>
            <a:pPr algn="r"/>
            <a:endParaRPr lang="en-US" sz="1600" dirty="0"/>
          </a:p>
          <a:p>
            <a:pPr algn="r"/>
            <a:endParaRPr lang="en-US" sz="1600" dirty="0">
              <a:latin typeface="Cooper Black" panose="0208090404030B020404" pitchFamily="18" charset="0"/>
            </a:endParaRPr>
          </a:p>
        </p:txBody>
      </p:sp>
      <p:pic>
        <p:nvPicPr>
          <p:cNvPr id="10" name="Picture 9" descr="ENGRlogo_horiz_rgb.png"/>
          <p:cNvPicPr/>
          <p:nvPr/>
        </p:nvPicPr>
        <p:blipFill>
          <a:blip r:embed="rId2"/>
          <a:stretch>
            <a:fillRect/>
          </a:stretch>
        </p:blipFill>
        <p:spPr>
          <a:xfrm>
            <a:off x="3352800" y="6019800"/>
            <a:ext cx="2238375" cy="6858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5749871"/>
            <a:ext cx="1143002" cy="8634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1140" y="5082637"/>
            <a:ext cx="1238250" cy="12382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9694" y="152400"/>
            <a:ext cx="2350442" cy="2819400"/>
          </a:xfrm>
          <a:prstGeom prst="rect">
            <a:avLst/>
          </a:prstGeom>
        </p:spPr>
      </p:pic>
      <p:grpSp>
        <p:nvGrpSpPr>
          <p:cNvPr id="11" name="Group 10"/>
          <p:cNvGrpSpPr/>
          <p:nvPr/>
        </p:nvGrpSpPr>
        <p:grpSpPr>
          <a:xfrm>
            <a:off x="6363915" y="3207123"/>
            <a:ext cx="2552700" cy="1250302"/>
            <a:chOff x="2590800" y="1683123"/>
            <a:chExt cx="3733800" cy="1828800"/>
          </a:xfrm>
        </p:grpSpPr>
        <p:sp>
          <p:nvSpPr>
            <p:cNvPr id="12" name="Rectangle 11"/>
            <p:cNvSpPr/>
            <p:nvPr/>
          </p:nvSpPr>
          <p:spPr>
            <a:xfrm>
              <a:off x="2683825" y="2478109"/>
              <a:ext cx="3581400" cy="26509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590800" y="1683123"/>
              <a:ext cx="304800" cy="18288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19800" y="1683123"/>
              <a:ext cx="304800" cy="1828800"/>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932216" y="2178423"/>
              <a:ext cx="30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9375" y="2178423"/>
              <a:ext cx="30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400300" y="2908756"/>
              <a:ext cx="2133600" cy="228600"/>
            </a:xfrm>
            <a:prstGeom prst="rect">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2977243" y="2486439"/>
              <a:ext cx="228600" cy="222167"/>
            </a:xfrm>
            <a:prstGeom prst="ellipse">
              <a:avLst/>
            </a:prstGeom>
            <a:pattFill prst="openDmnd">
              <a:fgClr>
                <a:schemeClr val="tx1"/>
              </a:fgClr>
              <a:bgClr>
                <a:srgbClr val="FFC000"/>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717475" y="2486439"/>
              <a:ext cx="228600" cy="222167"/>
            </a:xfrm>
            <a:prstGeom prst="ellipse">
              <a:avLst/>
            </a:prstGeom>
            <a:pattFill prst="openDmnd">
              <a:fgClr>
                <a:schemeClr val="tx1"/>
              </a:fgClr>
              <a:bgClr>
                <a:srgbClr val="FFC000"/>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3657600" y="2911972"/>
              <a:ext cx="228600" cy="222167"/>
            </a:xfrm>
            <a:prstGeom prst="ellipse">
              <a:avLst/>
            </a:prstGeom>
            <a:pattFill prst="openDmnd">
              <a:fgClr>
                <a:schemeClr val="tx1"/>
              </a:fgClr>
              <a:bgClr>
                <a:srgbClr val="FFC000"/>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029200" y="2905539"/>
              <a:ext cx="228600" cy="222167"/>
            </a:xfrm>
            <a:prstGeom prst="ellipse">
              <a:avLst/>
            </a:prstGeom>
            <a:pattFill prst="openDmnd">
              <a:fgClr>
                <a:schemeClr val="tx1"/>
              </a:fgClr>
              <a:bgClr>
                <a:srgbClr val="FFC000"/>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505200" y="2351606"/>
              <a:ext cx="961900" cy="530183"/>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4572000" y="2339731"/>
              <a:ext cx="762000" cy="530183"/>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Arc 2"/>
          <p:cNvSpPr/>
          <p:nvPr/>
        </p:nvSpPr>
        <p:spPr>
          <a:xfrm>
            <a:off x="7094754" y="3596587"/>
            <a:ext cx="1114028" cy="1114028"/>
          </a:xfrm>
          <a:prstGeom prst="arc">
            <a:avLst>
              <a:gd name="adj1" fmla="val 1865506"/>
              <a:gd name="adj2" fmla="val 9035011"/>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Arc 24"/>
          <p:cNvSpPr/>
          <p:nvPr/>
        </p:nvSpPr>
        <p:spPr>
          <a:xfrm>
            <a:off x="6862881" y="3364714"/>
            <a:ext cx="1577775" cy="1577775"/>
          </a:xfrm>
          <a:prstGeom prst="arc">
            <a:avLst>
              <a:gd name="adj1" fmla="val 1344901"/>
              <a:gd name="adj2" fmla="val 9294137"/>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Arc 25"/>
          <p:cNvSpPr/>
          <p:nvPr/>
        </p:nvSpPr>
        <p:spPr>
          <a:xfrm>
            <a:off x="6659506" y="3161339"/>
            <a:ext cx="1984525" cy="1984525"/>
          </a:xfrm>
          <a:prstGeom prst="arc">
            <a:avLst>
              <a:gd name="adj1" fmla="val 1619915"/>
              <a:gd name="adj2" fmla="val 9297719"/>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Arc 26"/>
          <p:cNvSpPr/>
          <p:nvPr/>
        </p:nvSpPr>
        <p:spPr>
          <a:xfrm>
            <a:off x="6480244" y="3056875"/>
            <a:ext cx="2343048" cy="2343048"/>
          </a:xfrm>
          <a:prstGeom prst="arc">
            <a:avLst>
              <a:gd name="adj1" fmla="val 2055768"/>
              <a:gd name="adj2" fmla="val 8967154"/>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Arc 27"/>
          <p:cNvSpPr/>
          <p:nvPr/>
        </p:nvSpPr>
        <p:spPr>
          <a:xfrm>
            <a:off x="6317567" y="3046598"/>
            <a:ext cx="2668402" cy="2668402"/>
          </a:xfrm>
          <a:prstGeom prst="arc">
            <a:avLst>
              <a:gd name="adj1" fmla="val 1950095"/>
              <a:gd name="adj2" fmla="val 8886969"/>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p:cNvSpPr txBox="1"/>
          <p:nvPr/>
        </p:nvSpPr>
        <p:spPr>
          <a:xfrm>
            <a:off x="3745623" y="2897134"/>
            <a:ext cx="1618585" cy="464871"/>
          </a:xfrm>
          <a:prstGeom prst="rect">
            <a:avLst/>
          </a:prstGeom>
          <a:noFill/>
        </p:spPr>
        <p:txBody>
          <a:bodyPr wrap="none" rtlCol="0">
            <a:spAutoFit/>
          </a:bodyPr>
          <a:lstStyle/>
          <a:p>
            <a:pPr>
              <a:lnSpc>
                <a:spcPct val="150000"/>
              </a:lnSpc>
            </a:pPr>
            <a:r>
              <a:rPr lang="en-US" b="1" dirty="0" smtClean="0"/>
              <a:t>Detection Data</a:t>
            </a:r>
          </a:p>
        </p:txBody>
      </p:sp>
      <p:sp>
        <p:nvSpPr>
          <p:cNvPr id="30" name="TextBox 29"/>
          <p:cNvSpPr txBox="1"/>
          <p:nvPr/>
        </p:nvSpPr>
        <p:spPr>
          <a:xfrm>
            <a:off x="3338052" y="3505200"/>
            <a:ext cx="2438400" cy="2308324"/>
          </a:xfrm>
          <a:prstGeom prst="rect">
            <a:avLst/>
          </a:prstGeom>
          <a:noFill/>
        </p:spPr>
        <p:txBody>
          <a:bodyPr wrap="square" rtlCol="0">
            <a:spAutoFit/>
          </a:bodyPr>
          <a:lstStyle/>
          <a:p>
            <a:r>
              <a:rPr lang="en-US" sz="1600" i="1" dirty="0" smtClean="0"/>
              <a:t>We have integrated a unique cell phone to cell phone Human-Robot Interface, and a modified sensor detection circuit to better identify the metal in selected land mines, including mines that are buried.</a:t>
            </a:r>
            <a:r>
              <a:rPr lang="en-US" sz="1600" i="1" u="sng" dirty="0" smtClean="0"/>
              <a:t> </a:t>
            </a:r>
            <a:endParaRPr lang="en-US" sz="1600" i="1" dirty="0"/>
          </a:p>
        </p:txBody>
      </p:sp>
    </p:spTree>
    <p:extLst>
      <p:ext uri="{BB962C8B-B14F-4D97-AF65-F5344CB8AC3E}">
        <p14:creationId xmlns:p14="http://schemas.microsoft.com/office/powerpoint/2010/main" val="1864575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254</Words>
  <Application>Microsoft Office PowerPoint</Application>
  <PresentationFormat>On-screen Show (4:3)</PresentationFormat>
  <Paragraphs>38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Wendell Chun</dc:creator>
  <cp:lastModifiedBy>Wendell Chun</cp:lastModifiedBy>
  <cp:revision>17</cp:revision>
  <cp:lastPrinted>2014-09-14T16:37:40Z</cp:lastPrinted>
  <dcterms:created xsi:type="dcterms:W3CDTF">2014-04-02T02:33:29Z</dcterms:created>
  <dcterms:modified xsi:type="dcterms:W3CDTF">2014-09-14T16:38:35Z</dcterms:modified>
</cp:coreProperties>
</file>