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CenturyGothic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bold.fntdata"/><Relationship Id="rId6" Type="http://schemas.openxmlformats.org/officeDocument/2006/relationships/slide" Target="slides/slide2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Shape 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Shape 26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5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picTx">
  <p:cSld name="Picture with Ca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Shape 11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6" name="Shape 1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25" name="Shape 125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26" name="Shape 126"/>
          <p:cNvSpPr txBox="1"/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7" name="Shape 127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1" name="Shape 1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noramic Picture with Ca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Shape 13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5" name="Shape 13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42"/>
                  </a:lnTo>
                  <a:lnTo>
                    <a:pt x="120000" y="42"/>
                  </a:lnTo>
                  <a:lnTo>
                    <a:pt x="117280" y="1092"/>
                  </a:lnTo>
                  <a:lnTo>
                    <a:pt x="114560" y="2100"/>
                  </a:lnTo>
                  <a:lnTo>
                    <a:pt x="111841" y="3067"/>
                  </a:lnTo>
                  <a:lnTo>
                    <a:pt x="109104" y="3907"/>
                  </a:lnTo>
                  <a:lnTo>
                    <a:pt x="106385" y="4747"/>
                  </a:lnTo>
                  <a:lnTo>
                    <a:pt x="103648" y="5546"/>
                  </a:lnTo>
                  <a:lnTo>
                    <a:pt x="100945" y="6218"/>
                  </a:lnTo>
                  <a:lnTo>
                    <a:pt x="98209" y="6848"/>
                  </a:lnTo>
                  <a:lnTo>
                    <a:pt x="95489" y="7436"/>
                  </a:lnTo>
                  <a:lnTo>
                    <a:pt x="92804" y="7941"/>
                  </a:lnTo>
                  <a:lnTo>
                    <a:pt x="90101" y="8445"/>
                  </a:lnTo>
                  <a:lnTo>
                    <a:pt x="87415" y="8865"/>
                  </a:lnTo>
                  <a:lnTo>
                    <a:pt x="84746" y="9201"/>
                  </a:lnTo>
                  <a:lnTo>
                    <a:pt x="82077" y="9537"/>
                  </a:lnTo>
                  <a:lnTo>
                    <a:pt x="79442" y="9831"/>
                  </a:lnTo>
                  <a:lnTo>
                    <a:pt x="76824" y="10042"/>
                  </a:lnTo>
                  <a:lnTo>
                    <a:pt x="74206" y="10210"/>
                  </a:lnTo>
                  <a:lnTo>
                    <a:pt x="71621" y="10378"/>
                  </a:lnTo>
                  <a:lnTo>
                    <a:pt x="69054" y="10462"/>
                  </a:lnTo>
                  <a:lnTo>
                    <a:pt x="66503" y="10546"/>
                  </a:lnTo>
                  <a:lnTo>
                    <a:pt x="63986" y="10588"/>
                  </a:lnTo>
                  <a:lnTo>
                    <a:pt x="61486" y="10546"/>
                  </a:lnTo>
                  <a:lnTo>
                    <a:pt x="59020" y="10546"/>
                  </a:lnTo>
                  <a:lnTo>
                    <a:pt x="56570" y="10462"/>
                  </a:lnTo>
                  <a:lnTo>
                    <a:pt x="54172" y="10336"/>
                  </a:lnTo>
                  <a:lnTo>
                    <a:pt x="51790" y="10210"/>
                  </a:lnTo>
                  <a:lnTo>
                    <a:pt x="49459" y="10084"/>
                  </a:lnTo>
                  <a:lnTo>
                    <a:pt x="47145" y="9873"/>
                  </a:lnTo>
                  <a:lnTo>
                    <a:pt x="44864" y="9663"/>
                  </a:lnTo>
                  <a:lnTo>
                    <a:pt x="42635" y="9453"/>
                  </a:lnTo>
                  <a:lnTo>
                    <a:pt x="38277" y="8907"/>
                  </a:lnTo>
                  <a:lnTo>
                    <a:pt x="34104" y="8319"/>
                  </a:lnTo>
                  <a:lnTo>
                    <a:pt x="30101" y="7689"/>
                  </a:lnTo>
                  <a:lnTo>
                    <a:pt x="26300" y="7016"/>
                  </a:lnTo>
                  <a:lnTo>
                    <a:pt x="22685" y="6302"/>
                  </a:lnTo>
                  <a:lnTo>
                    <a:pt x="19324" y="5546"/>
                  </a:lnTo>
                  <a:lnTo>
                    <a:pt x="16165" y="4789"/>
                  </a:lnTo>
                  <a:lnTo>
                    <a:pt x="13260" y="4033"/>
                  </a:lnTo>
                  <a:lnTo>
                    <a:pt x="10591" y="3319"/>
                  </a:lnTo>
                  <a:lnTo>
                    <a:pt x="8226" y="2647"/>
                  </a:lnTo>
                  <a:lnTo>
                    <a:pt x="6097" y="2016"/>
                  </a:lnTo>
                  <a:lnTo>
                    <a:pt x="4290" y="1470"/>
                  </a:lnTo>
                  <a:lnTo>
                    <a:pt x="2787" y="966"/>
                  </a:lnTo>
                  <a:lnTo>
                    <a:pt x="709" y="2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3" name="Shape 143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4" name="Shape 144"/>
          <p:cNvSpPr txBox="1"/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5" name="Shape 145"/>
          <p:cNvSpPr/>
          <p:nvPr>
            <p:ph idx="2" type="pic"/>
          </p:nvPr>
        </p:nvSpPr>
        <p:spPr>
          <a:xfrm>
            <a:off x="1154954" y="685800"/>
            <a:ext cx="8825659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9" name="Shape 14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Title and Ca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Shape 15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3" name="Shape 15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455612" y="2801319"/>
              <a:ext cx="11277600" cy="360263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84"/>
                  </a:lnTo>
                  <a:lnTo>
                    <a:pt x="120000" y="120000"/>
                  </a:lnTo>
                  <a:lnTo>
                    <a:pt x="120000" y="60"/>
                  </a:lnTo>
                  <a:lnTo>
                    <a:pt x="120000" y="60"/>
                  </a:lnTo>
                  <a:lnTo>
                    <a:pt x="117276" y="1374"/>
                  </a:lnTo>
                  <a:lnTo>
                    <a:pt x="114564" y="2642"/>
                  </a:lnTo>
                  <a:lnTo>
                    <a:pt x="111840" y="3866"/>
                  </a:lnTo>
                  <a:lnTo>
                    <a:pt x="109104" y="4923"/>
                  </a:lnTo>
                  <a:lnTo>
                    <a:pt x="106380" y="5980"/>
                  </a:lnTo>
                  <a:lnTo>
                    <a:pt x="103644" y="6977"/>
                  </a:lnTo>
                  <a:lnTo>
                    <a:pt x="100944" y="7822"/>
                  </a:lnTo>
                  <a:lnTo>
                    <a:pt x="98208" y="8623"/>
                  </a:lnTo>
                  <a:lnTo>
                    <a:pt x="95484" y="9363"/>
                  </a:lnTo>
                  <a:lnTo>
                    <a:pt x="92808" y="9997"/>
                  </a:lnTo>
                  <a:lnTo>
                    <a:pt x="90096" y="10631"/>
                  </a:lnTo>
                  <a:lnTo>
                    <a:pt x="87420" y="11160"/>
                  </a:lnTo>
                  <a:lnTo>
                    <a:pt x="84744" y="11583"/>
                  </a:lnTo>
                  <a:lnTo>
                    <a:pt x="82080" y="12006"/>
                  </a:lnTo>
                  <a:lnTo>
                    <a:pt x="79440" y="12368"/>
                  </a:lnTo>
                  <a:lnTo>
                    <a:pt x="76824" y="12640"/>
                  </a:lnTo>
                  <a:lnTo>
                    <a:pt x="74208" y="12851"/>
                  </a:lnTo>
                  <a:lnTo>
                    <a:pt x="71616" y="13063"/>
                  </a:lnTo>
                  <a:lnTo>
                    <a:pt x="69060" y="13168"/>
                  </a:lnTo>
                  <a:lnTo>
                    <a:pt x="66504" y="13274"/>
                  </a:lnTo>
                  <a:lnTo>
                    <a:pt x="63984" y="13319"/>
                  </a:lnTo>
                  <a:lnTo>
                    <a:pt x="61488" y="13274"/>
                  </a:lnTo>
                  <a:lnTo>
                    <a:pt x="59016" y="13274"/>
                  </a:lnTo>
                  <a:lnTo>
                    <a:pt x="56568" y="13168"/>
                  </a:lnTo>
                  <a:lnTo>
                    <a:pt x="54168" y="13002"/>
                  </a:lnTo>
                  <a:lnTo>
                    <a:pt x="51792" y="12851"/>
                  </a:lnTo>
                  <a:lnTo>
                    <a:pt x="49464" y="12685"/>
                  </a:lnTo>
                  <a:lnTo>
                    <a:pt x="47148" y="12428"/>
                  </a:lnTo>
                  <a:lnTo>
                    <a:pt x="44868" y="12157"/>
                  </a:lnTo>
                  <a:lnTo>
                    <a:pt x="42636" y="11900"/>
                  </a:lnTo>
                  <a:lnTo>
                    <a:pt x="38280" y="11205"/>
                  </a:lnTo>
                  <a:lnTo>
                    <a:pt x="34104" y="10465"/>
                  </a:lnTo>
                  <a:lnTo>
                    <a:pt x="30096" y="9680"/>
                  </a:lnTo>
                  <a:lnTo>
                    <a:pt x="26304" y="8834"/>
                  </a:lnTo>
                  <a:lnTo>
                    <a:pt x="22680" y="7928"/>
                  </a:lnTo>
                  <a:lnTo>
                    <a:pt x="19320" y="6977"/>
                  </a:lnTo>
                  <a:lnTo>
                    <a:pt x="16164" y="6025"/>
                  </a:lnTo>
                  <a:lnTo>
                    <a:pt x="13260" y="5074"/>
                  </a:lnTo>
                  <a:lnTo>
                    <a:pt x="10596" y="4183"/>
                  </a:lnTo>
                  <a:lnTo>
                    <a:pt x="8232" y="3337"/>
                  </a:lnTo>
                  <a:lnTo>
                    <a:pt x="6096" y="2537"/>
                  </a:lnTo>
                  <a:lnTo>
                    <a:pt x="4296" y="1857"/>
                  </a:lnTo>
                  <a:lnTo>
                    <a:pt x="2784" y="1223"/>
                  </a:lnTo>
                  <a:lnTo>
                    <a:pt x="708" y="3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1" name="Shape 161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2" name="Shape 162"/>
          <p:cNvSpPr txBox="1"/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6" name="Shape 16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Quote with Caption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Shape 16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0" name="Shape 17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455612" y="4241801"/>
              <a:ext cx="11277600" cy="23371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78" name="Shape 178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79" name="Shape 179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81" name="Shape 181"/>
          <p:cNvSpPr txBox="1"/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small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2" type="body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5" name="Shape 18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6" name="Shape 18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Name Card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Shape 18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0" name="Shape 19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455612" y="4241801"/>
              <a:ext cx="11277600" cy="23371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8" name="Shape 198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99" name="Shape 199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3" name="Shape 20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 Picture Colum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8" name="Shape 208"/>
          <p:cNvSpPr/>
          <p:nvPr>
            <p:ph idx="2" type="pic"/>
          </p:nvPr>
        </p:nvSpPr>
        <p:spPr>
          <a:xfrm>
            <a:off x="1334553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3" type="body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0" name="Shape 210"/>
          <p:cNvSpPr txBox="1"/>
          <p:nvPr>
            <p:ph idx="4" type="body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1" name="Shape 211"/>
          <p:cNvSpPr/>
          <p:nvPr>
            <p:ph idx="5" type="pic"/>
          </p:nvPr>
        </p:nvSpPr>
        <p:spPr>
          <a:xfrm>
            <a:off x="4748462" y="2603500"/>
            <a:ext cx="2691243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6" type="body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3" name="Shape 213"/>
          <p:cNvSpPr txBox="1"/>
          <p:nvPr>
            <p:ph idx="7" type="body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4" name="Shape 214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5" name="Shape 215"/>
          <p:cNvSpPr txBox="1"/>
          <p:nvPr>
            <p:ph idx="9" type="body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216" name="Shape 216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Shape 217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Shape 21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9" name="Shape 219"/>
          <p:cNvSpPr txBox="1"/>
          <p:nvPr>
            <p:ph idx="11" type="ftr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 rot="5400000">
            <a:off x="3859634" y="-101180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4" name="Shape 224"/>
          <p:cNvSpPr txBox="1"/>
          <p:nvPr>
            <p:ph idx="10" type="dt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5" name="Shape 22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vertTitleAndTx">
  <p:cSld name="Vertical Title and 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Shape 22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Shape 22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Shape 238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Shape 239"/>
          <p:cNvSpPr txBox="1"/>
          <p:nvPr>
            <p:ph type="title"/>
          </p:nvPr>
        </p:nvSpPr>
        <p:spPr>
          <a:xfrm rot="5400000">
            <a:off x="6915922" y="2947779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 rot="5400000">
            <a:off x="1908671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1" name="Shape 241"/>
          <p:cNvSpPr txBox="1"/>
          <p:nvPr>
            <p:ph idx="10" type="dt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2" name="Shape 24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3" name="Shape 24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secHead">
  <p:cSld name="Section 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Shape 3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4" name="Shape 3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2" name="Shape 42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44" name="Shape 44"/>
          <p:cNvSpPr txBox="1"/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4" type="body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 Colum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5" type="body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6" type="body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78" name="Shape 78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Shape 79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Shape 8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3" name="Shape 9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objTx">
  <p:cSld name="Content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7" name="Shape 9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06" name="Shape 106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07" name="Shape 107"/>
          <p:cNvSpPr txBox="1"/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2" name="Shape 1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Shap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59506" y="1866405"/>
              <a:ext cx="11277600" cy="4533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42"/>
                  </a:lnTo>
                  <a:lnTo>
                    <a:pt x="120000" y="42"/>
                  </a:lnTo>
                  <a:lnTo>
                    <a:pt x="117280" y="1092"/>
                  </a:lnTo>
                  <a:lnTo>
                    <a:pt x="114560" y="2100"/>
                  </a:lnTo>
                  <a:lnTo>
                    <a:pt x="111841" y="3067"/>
                  </a:lnTo>
                  <a:lnTo>
                    <a:pt x="109104" y="3907"/>
                  </a:lnTo>
                  <a:lnTo>
                    <a:pt x="106385" y="4747"/>
                  </a:lnTo>
                  <a:lnTo>
                    <a:pt x="103648" y="5546"/>
                  </a:lnTo>
                  <a:lnTo>
                    <a:pt x="100945" y="6218"/>
                  </a:lnTo>
                  <a:lnTo>
                    <a:pt x="98209" y="6848"/>
                  </a:lnTo>
                  <a:lnTo>
                    <a:pt x="95489" y="7436"/>
                  </a:lnTo>
                  <a:lnTo>
                    <a:pt x="92804" y="7941"/>
                  </a:lnTo>
                  <a:lnTo>
                    <a:pt x="90101" y="8445"/>
                  </a:lnTo>
                  <a:lnTo>
                    <a:pt x="87415" y="8865"/>
                  </a:lnTo>
                  <a:lnTo>
                    <a:pt x="84746" y="9201"/>
                  </a:lnTo>
                  <a:lnTo>
                    <a:pt x="82077" y="9537"/>
                  </a:lnTo>
                  <a:lnTo>
                    <a:pt x="79442" y="9831"/>
                  </a:lnTo>
                  <a:lnTo>
                    <a:pt x="76824" y="10042"/>
                  </a:lnTo>
                  <a:lnTo>
                    <a:pt x="74206" y="10210"/>
                  </a:lnTo>
                  <a:lnTo>
                    <a:pt x="71621" y="10378"/>
                  </a:lnTo>
                  <a:lnTo>
                    <a:pt x="69054" y="10462"/>
                  </a:lnTo>
                  <a:lnTo>
                    <a:pt x="66503" y="10546"/>
                  </a:lnTo>
                  <a:lnTo>
                    <a:pt x="63986" y="10588"/>
                  </a:lnTo>
                  <a:lnTo>
                    <a:pt x="61486" y="10546"/>
                  </a:lnTo>
                  <a:lnTo>
                    <a:pt x="59020" y="10546"/>
                  </a:lnTo>
                  <a:lnTo>
                    <a:pt x="56570" y="10462"/>
                  </a:lnTo>
                  <a:lnTo>
                    <a:pt x="54172" y="10336"/>
                  </a:lnTo>
                  <a:lnTo>
                    <a:pt x="51790" y="10210"/>
                  </a:lnTo>
                  <a:lnTo>
                    <a:pt x="49459" y="10084"/>
                  </a:lnTo>
                  <a:lnTo>
                    <a:pt x="47145" y="9873"/>
                  </a:lnTo>
                  <a:lnTo>
                    <a:pt x="44864" y="9663"/>
                  </a:lnTo>
                  <a:lnTo>
                    <a:pt x="42635" y="9453"/>
                  </a:lnTo>
                  <a:lnTo>
                    <a:pt x="38277" y="8907"/>
                  </a:lnTo>
                  <a:lnTo>
                    <a:pt x="34104" y="8319"/>
                  </a:lnTo>
                  <a:lnTo>
                    <a:pt x="30101" y="7689"/>
                  </a:lnTo>
                  <a:lnTo>
                    <a:pt x="26300" y="7016"/>
                  </a:lnTo>
                  <a:lnTo>
                    <a:pt x="22685" y="6302"/>
                  </a:lnTo>
                  <a:lnTo>
                    <a:pt x="19324" y="5546"/>
                  </a:lnTo>
                  <a:lnTo>
                    <a:pt x="16165" y="4789"/>
                  </a:lnTo>
                  <a:lnTo>
                    <a:pt x="13260" y="4033"/>
                  </a:lnTo>
                  <a:lnTo>
                    <a:pt x="10591" y="3319"/>
                  </a:lnTo>
                  <a:lnTo>
                    <a:pt x="8226" y="2647"/>
                  </a:lnTo>
                  <a:lnTo>
                    <a:pt x="6097" y="2016"/>
                  </a:lnTo>
                  <a:lnTo>
                    <a:pt x="4290" y="1470"/>
                  </a:lnTo>
                  <a:lnTo>
                    <a:pt x="2787" y="966"/>
                  </a:lnTo>
                  <a:lnTo>
                    <a:pt x="709" y="2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Shape 1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Shap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5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R.T.T.M.</a:t>
            </a:r>
            <a:br>
              <a:rPr b="0" i="0" lang="en-US" sz="5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-US" sz="3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 Time Topographical Mapping</a:t>
            </a:r>
          </a:p>
        </p:txBody>
      </p:sp>
      <p:sp>
        <p:nvSpPr>
          <p:cNvPr id="250" name="Shape 250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COUNCIL OF ELROND: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N. SCHRAM, R. HEIFFERON, R. BUTLER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Antenna Design &amp; Development</a:t>
            </a:r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595877" y="2603500"/>
            <a:ext cx="5404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EE52A4"/>
              </a:buClr>
              <a:buSzPct val="100000"/>
              <a:buFont typeface="Century Gothic"/>
            </a:pPr>
            <a:r>
              <a:rPr lang="en-US" sz="2400">
                <a:solidFill>
                  <a:srgbClr val="EE52A4"/>
                </a:solidFill>
              </a:rPr>
              <a:t>Ground-</a:t>
            </a:r>
            <a:r>
              <a:rPr lang="en-US" sz="2400">
                <a:solidFill>
                  <a:srgbClr val="EE52A4"/>
                </a:solidFill>
              </a:rPr>
              <a:t>penetrating</a:t>
            </a:r>
            <a:r>
              <a:rPr lang="en-US" sz="2400">
                <a:solidFill>
                  <a:srgbClr val="EE52A4"/>
                </a:solidFill>
              </a:rPr>
              <a:t> radar: microwave length signal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E52A4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EE52A4"/>
              </a:buClr>
              <a:buSzPct val="100000"/>
            </a:pPr>
            <a:r>
              <a:rPr lang="en-US" sz="2400">
                <a:solidFill>
                  <a:srgbClr val="EE52A4"/>
                </a:solidFill>
              </a:rPr>
              <a:t>Tentative broadband transmitting antenna and possibly multiple receiving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E52A4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EE52A4"/>
              </a:buClr>
              <a:buSzPct val="100000"/>
            </a:pPr>
            <a:r>
              <a:rPr lang="en-US" sz="2400">
                <a:solidFill>
                  <a:srgbClr val="EE52A4"/>
                </a:solidFill>
              </a:rPr>
              <a:t>Qualitatively design for phase-shifts with respect to limited range of materials</a:t>
            </a:r>
          </a:p>
        </p:txBody>
      </p:sp>
      <p:pic>
        <p:nvPicPr>
          <p:cNvPr descr="Screen Shot 2017-10-03 at 5.27.49 PM.png"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9311" y="2378432"/>
            <a:ext cx="425767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Shape 315"/>
          <p:cNvSpPr txBox="1"/>
          <p:nvPr/>
        </p:nvSpPr>
        <p:spPr>
          <a:xfrm>
            <a:off x="7156175" y="5534850"/>
            <a:ext cx="47334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050">
                <a:solidFill>
                  <a:schemeClr val="dk1"/>
                </a:solidFill>
              </a:rPr>
              <a:t>Image  provided by: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050">
                <a:solidFill>
                  <a:schemeClr val="dk1"/>
                </a:solidFill>
              </a:rPr>
              <a:t>http://www.ems.elektro.dtu.dk/research/research_projects/projects/gp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Budgetary Constraints &amp; Cost Analysis</a:t>
            </a:r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372725" y="2603500"/>
            <a:ext cx="11460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0386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EE52A4"/>
              </a:buClr>
              <a:buSzPct val="10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Initial investment: $300</a:t>
            </a:r>
          </a:p>
          <a:p>
            <a:pPr indent="-40386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10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Crowd sourcing/fund raising with local businesses for additional investments</a:t>
            </a:r>
          </a:p>
          <a:p>
            <a:pPr indent="-40386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10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Petition department of Electrical Engineering at CU Denver for an extended budget</a:t>
            </a:r>
          </a:p>
          <a:p>
            <a:pPr indent="-40386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10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Due to the nature of the hardware selected, the most critical aspect of the entire project is related to cost of the various sensors.  Primarily the Lidar and Antenna.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1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Estimated Cost Breakdown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Embedded System</a:t>
            </a:r>
          </a:p>
        </p:txBody>
      </p:sp>
      <p:sp>
        <p:nvSpPr>
          <p:cNvPr id="328" name="Shape 328"/>
          <p:cNvSpPr txBox="1"/>
          <p:nvPr>
            <p:ph idx="2" type="body"/>
          </p:nvPr>
        </p:nvSpPr>
        <p:spPr>
          <a:xfrm>
            <a:off x="1154950" y="3179775"/>
            <a:ext cx="3141900" cy="28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Off the shelf development platform (BBB, BBBlue, RPi, Snapdragon, Tegra K1): ~$85-500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Off the shelf mini/micro projector: ~$100-250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Lidar Sensor (Garmin V3-Lite)(For prototype/feasabilty only): ~$150-200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Lidar Sensor (Final implementation, will need to be loaned or donated): ~$500-10k</a:t>
            </a:r>
          </a:p>
        </p:txBody>
      </p:sp>
      <p:sp>
        <p:nvSpPr>
          <p:cNvPr id="329" name="Shape 329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Antenna Design</a:t>
            </a:r>
            <a:r>
              <a:rPr b="0" i="0" lang="en-US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</a:p>
        </p:txBody>
      </p:sp>
      <p:sp>
        <p:nvSpPr>
          <p:cNvPr id="330" name="Shape 330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Transmitting Antenna: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Receiving Antenna (loop antenna):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Waveguide/Coax connections (if required):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PCB Design &amp; Development (if required):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Signal Processing (if required):</a:t>
            </a:r>
          </a:p>
        </p:txBody>
      </p:sp>
      <p:sp>
        <p:nvSpPr>
          <p:cNvPr id="331" name="Shape 331"/>
          <p:cNvSpPr txBox="1"/>
          <p:nvPr>
            <p:ph idx="5" type="body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Nuts &amp; Bolts</a:t>
            </a:r>
          </a:p>
        </p:txBody>
      </p:sp>
      <p:sp>
        <p:nvSpPr>
          <p:cNvPr id="332" name="Shape 332"/>
          <p:cNvSpPr txBox="1"/>
          <p:nvPr>
            <p:ph idx="6" type="body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Physical construction of testbed (sandbox, Plexiglas): ~$35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Physical construction of testbed frame and mounting hardware (3D printed): ~$FREE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White sand: ~$5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Connections/Cabling: ~$25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Assorted Coins: ~$1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 Steps</a:t>
            </a: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E52A4"/>
              </a:buClr>
              <a:buSzPct val="78352"/>
              <a:buFont typeface="Noto Sans Symbols"/>
              <a:buChar char="▶"/>
            </a:pPr>
            <a:r>
              <a:rPr b="0" i="0" lang="en-US" sz="166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Refine the block diagram to include all aspects of design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78352"/>
              <a:buFont typeface="Noto Sans Symbols"/>
              <a:buChar char="▶"/>
            </a:pPr>
            <a:r>
              <a:rPr b="0" i="0" lang="en-US" sz="166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Research on available hardware and hardware alternatives not mentioned for a complete list of what could be used for certain functions as an effort to reduce costs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78352"/>
              <a:buFont typeface="Noto Sans Symbols"/>
              <a:buChar char="▶"/>
            </a:pPr>
            <a:r>
              <a:rPr b="0" i="0" lang="en-US" sz="166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Detailed budget of each ideal component and a list of alternatives for a cost analysis at the module level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78352"/>
              <a:buFont typeface="Noto Sans Symbols"/>
              <a:buChar char="▶"/>
            </a:pPr>
            <a:r>
              <a:rPr b="0" i="0" lang="en-US" sz="166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Fundraising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78352"/>
              <a:buFont typeface="Noto Sans Symbols"/>
              <a:buChar char="▶"/>
            </a:pPr>
            <a:r>
              <a:rPr b="0" i="0" lang="en-US" sz="166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Mathematic feasibility of the transmitting and receiving antenna for the prototyped setup and the final implemented setup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78352"/>
              <a:buFont typeface="Noto Sans Symbols"/>
              <a:buChar char="▶"/>
            </a:pPr>
            <a:r>
              <a:rPr b="0" i="0" lang="en-US" sz="166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Latency investigation relating to the RTOS/Embedded System based on the speed at which we need to collect and display data for the “real time” display requirement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Topology of R.T.T.M.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95559" y="1811383"/>
            <a:ext cx="3757545" cy="37708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7500"/>
              <a:buFont typeface="Noto Sans Symbols"/>
              <a:buAutoNum type="arabicPeriod"/>
            </a:pPr>
            <a:r>
              <a:rPr b="0" i="0" lang="en-US" sz="155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EMBEDDED SYSTEM (RTOS)</a:t>
            </a:r>
          </a:p>
          <a:p>
            <a:pPr indent="-45720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500"/>
              <a:buFont typeface="Noto Sans Symbols"/>
              <a:buAutoNum type="arabicPeriod"/>
            </a:pPr>
            <a:r>
              <a:rPr b="0" i="0" lang="en-US" sz="155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ANTENNA TRANSMISSION &amp; RECEPTION</a:t>
            </a:r>
          </a:p>
          <a:p>
            <a:pPr indent="-45720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500"/>
              <a:buFont typeface="Noto Sans Symbols"/>
              <a:buAutoNum type="arabicPeriod"/>
            </a:pPr>
            <a:r>
              <a:rPr b="0" i="0" lang="en-US" sz="155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COLLECTION AND 3D MAPPING (MATLAB)</a:t>
            </a:r>
          </a:p>
          <a:p>
            <a:pPr indent="-45720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500"/>
              <a:buFont typeface="Noto Sans Symbols"/>
              <a:buAutoNum type="arabicPeriod"/>
            </a:pPr>
            <a:r>
              <a:rPr b="0" i="0" lang="en-US" sz="155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 TIME DISPLAY VIA PROJECTION ONTO STATIC FIELD BEING USED AS LOCATION</a:t>
            </a:r>
          </a:p>
          <a:p>
            <a:pPr indent="-45720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500"/>
              <a:buFont typeface="Noto Sans Symbols"/>
              <a:buAutoNum type="arabicPeriod"/>
            </a:pPr>
            <a:r>
              <a:rPr b="0" i="0" lang="en-US" sz="155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ANALYTICS AND DISPLAY OF IDENTIFIED “HOT SPOTS” (BOTH IN 3D SOFTWARE AND IN REAL TIME PROJECTION)</a:t>
            </a:r>
          </a:p>
          <a:p>
            <a:pPr indent="-45720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500"/>
              <a:buFont typeface="Noto Sans Symbols"/>
              <a:buAutoNum type="arabicPeriod"/>
            </a:pPr>
            <a:r>
              <a:rPr b="0" i="0" lang="en-US" sz="155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“DATA DUMP” FOR POSTS PROCESSING REQUIREMENTS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R.T.T.M. Functional Block Diagram</a:t>
            </a:r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100" y="2256500"/>
            <a:ext cx="4803075" cy="404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 flipH="1">
            <a:off x="8199900" y="1278475"/>
            <a:ext cx="3992100" cy="28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Initial </a:t>
            </a:r>
          </a:p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Prototyping </a:t>
            </a:r>
          </a:p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Setup (Proof of Concept/</a:t>
            </a:r>
          </a:p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Feasability)</a:t>
            </a:r>
          </a:p>
        </p:txBody>
      </p:sp>
      <p:sp>
        <p:nvSpPr>
          <p:cNvPr id="268" name="Shape 268"/>
          <p:cNvSpPr txBox="1"/>
          <p:nvPr>
            <p:ph idx="4294967295" type="body"/>
          </p:nvPr>
        </p:nvSpPr>
        <p:spPr>
          <a:xfrm>
            <a:off x="484525" y="415675"/>
            <a:ext cx="6969600" cy="862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3000" u="sng">
                <a:solidFill>
                  <a:srgbClr val="351C75"/>
                </a:solidFill>
              </a:rPr>
              <a:t>Antenna Design &amp; Implementation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 txBox="1"/>
          <p:nvPr/>
        </p:nvSpPr>
        <p:spPr>
          <a:xfrm>
            <a:off x="708175" y="1546775"/>
            <a:ext cx="6876600" cy="46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entury Gothic"/>
              <a:buAutoNum type="arabicPeriod"/>
            </a:pPr>
            <a:r>
              <a:rPr lang="en-US" sz="2400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 and test RF waves with respective medium</a:t>
            </a:r>
          </a:p>
          <a:p>
            <a:pPr indent="44450" lvl="0" marL="34290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-I.E. medium with minimal conductive/magnetic properties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entury Gothic"/>
              <a:buAutoNum type="arabicPeriod"/>
            </a:pPr>
            <a:r>
              <a:rPr lang="en-US" sz="2400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Identify types of transmitting and receiving antennas</a:t>
            </a:r>
          </a:p>
          <a:p>
            <a:pPr indent="-321310" lvl="0" marL="34290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-I.E. Desired wavelength and bandwidth requirements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entury Gothic"/>
              <a:buAutoNum type="arabicPeriod"/>
            </a:pPr>
            <a:r>
              <a:rPr lang="en-US" sz="2400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Calculations of phase shifts for object identification</a:t>
            </a:r>
          </a:p>
          <a:p>
            <a:pPr indent="-321310" lvl="0" marL="34290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-I.E. Different materials have different reflective properties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Initial Prototyping Setup (Proof of Concept/Feasability))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465900" y="2376275"/>
            <a:ext cx="5772300" cy="3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</a:rPr>
              <a:t>LiDAR/Point Cloud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EE52A4"/>
              </a:buClr>
              <a:buAutoNum type="arabicPeriod"/>
            </a:pPr>
            <a:r>
              <a:rPr lang="en-US">
                <a:solidFill>
                  <a:srgbClr val="EE52A4"/>
                </a:solidFill>
              </a:rPr>
              <a:t>Implement and test LiDAR point cloud generation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EE52A4"/>
                </a:solidFill>
              </a:rPr>
              <a:t>-I.E. Points per second and refresh rate</a:t>
            </a:r>
          </a:p>
          <a:p>
            <a:pPr indent="-228600" lvl="0" marL="457200" rtl="0">
              <a:spcBef>
                <a:spcPts val="0"/>
              </a:spcBef>
              <a:buClr>
                <a:srgbClr val="EE52A4"/>
              </a:buClr>
              <a:buAutoNum type="arabicPeriod"/>
            </a:pPr>
            <a:r>
              <a:rPr lang="en-US">
                <a:solidFill>
                  <a:srgbClr val="EE52A4"/>
                </a:solidFill>
              </a:rPr>
              <a:t>MATLAB  Point Cloud Generation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EE52A4"/>
                </a:solidFill>
              </a:rPr>
              <a:t>	-I.E. Obviously MATLAB can do this but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EE52A4"/>
                </a:solidFill>
              </a:rPr>
              <a:t>        we’ve never done it</a:t>
            </a:r>
          </a:p>
          <a:p>
            <a:pPr indent="-228600" lvl="0" marL="457200" rtl="0">
              <a:spcBef>
                <a:spcPts val="0"/>
              </a:spcBef>
              <a:buClr>
                <a:srgbClr val="EE52A4"/>
              </a:buClr>
              <a:buAutoNum type="arabicPeriod"/>
            </a:pPr>
            <a:r>
              <a:rPr lang="en-US">
                <a:solidFill>
                  <a:srgbClr val="EE52A4"/>
                </a:solidFill>
              </a:rPr>
              <a:t>Engineer LiDAR mount for Topographical analysis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EE52A4"/>
                </a:solidFill>
              </a:rPr>
              <a:t>	-I.E. LiDAR must sweep area to generate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>
                <a:solidFill>
                  <a:srgbClr val="EE52A4"/>
                </a:solidFill>
              </a:rPr>
              <a:t>         the appropriate point cloud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</a:t>
            </a:r>
          </a:p>
        </p:txBody>
      </p:sp>
      <p:pic>
        <p:nvPicPr>
          <p:cNvPr descr="fig4.png"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9123" y="2376275"/>
            <a:ext cx="4555177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7374425" y="5949100"/>
            <a:ext cx="3491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         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Not Exact Representation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Purposed Sensors &amp; Hardware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95550" y="1677225"/>
            <a:ext cx="4658700" cy="42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429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E52A4"/>
              </a:buClr>
              <a:buSzPct val="100000"/>
              <a:buFont typeface="Century Gothic"/>
              <a:buChar char="-"/>
            </a:pPr>
            <a:r>
              <a:rPr b="0" i="0" lang="en-US" sz="18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LIDAR (LIGHT DETECTION &amp; RANGING)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100000"/>
              <a:buFont typeface="Century Gothic"/>
              <a:buChar char="-"/>
            </a:pPr>
            <a:r>
              <a:rPr b="0" i="0" lang="en-US" sz="18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 ANTENNA (BOTH TX &amp; RX)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100000"/>
              <a:buFont typeface="Century Gothic"/>
              <a:buChar char="-"/>
            </a:pPr>
            <a:r>
              <a:rPr b="0" i="0" lang="en-US" sz="18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MICRO/MINI PROJECTOR (POTENTIALLY XBOX KINECT FOR ADDITIONAL DETECTION)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100000"/>
              <a:buFont typeface="Century Gothic"/>
              <a:buChar char="-"/>
            </a:pPr>
            <a:r>
              <a:rPr b="0" i="0" lang="en-US" sz="18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LINUX RTOS MICROCOMPUTER (RPI, BB BLACK, BB BLUE, SNAPDRAGON, TEGRA K1)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100000"/>
              <a:buFont typeface="Century Gothic"/>
              <a:buChar char="-"/>
            </a:pPr>
            <a:r>
              <a:rPr b="0" i="0" lang="en-US" sz="18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3D MAPPING VIA MATLAB THROUGH DATA STREAM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Embedded System (RTOS)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Beagle Bone Blue</a:t>
            </a:r>
          </a:p>
        </p:txBody>
      </p:sp>
      <p:sp>
        <p:nvSpPr>
          <p:cNvPr id="290" name="Shape 290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E52A4"/>
              </a:buClr>
              <a:buSzPct val="81818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 Octavo 1GHz ARM Cortex-A8 Processor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1818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512MB DDR3 Integrated RAM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1818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4GB 8-bit eMMC flash storage programmed with Debain Linux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1818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Wireless 802.11 b/g/n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1818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Bluetooth 4.1 &amp; BLE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1818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(8x) 6V Servo Out control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1818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(4x) Quadrature Encoder In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1818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 Axis Accelerometer &amp; barometer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1818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speed USB 2.0 client &amp; host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1818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Interfaces: GPS, DSM2 radio, UARTs, SPI, I2C, 1.8V Analog &amp; 3.3V GPIOs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1818"/>
              <a:buFont typeface="Noto Sans Symbols"/>
              <a:buNone/>
            </a:pPr>
            <a:r>
              <a:t/>
            </a:r>
            <a:endParaRPr b="0" i="0" sz="1125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1" name="Shape 2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3121" y="2666710"/>
            <a:ext cx="5335448" cy="334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Embedded System (RTOS) Continued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Garmin Lidar Lite V3</a:t>
            </a:r>
          </a:p>
        </p:txBody>
      </p:sp>
      <p:sp>
        <p:nvSpPr>
          <p:cNvPr id="298" name="Shape 298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E52A4"/>
              </a:buClr>
              <a:buSzPct val="81818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Accuracy +/- 2.5 cm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1818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Range: 0-40m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1818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Power: 4.75-5 VDC, 6V Max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1818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Current Consumption: 105 mA (idle), 130 mA (continuous)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1818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 rate: 1-500Hz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1818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Interface: I2C or PWM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1818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Laser wave length: 905 nm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1818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Peak Power: 1.3 watts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1818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Beam Divergence: 8m radian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1818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Optical aperture: 12.5mm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1818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***Laser/Pin diode 14mm optics (Class 1 laser product)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1818"/>
              <a:buFont typeface="Noto Sans Symbols"/>
              <a:buNone/>
            </a:pPr>
            <a:r>
              <a:t/>
            </a:r>
            <a:endParaRPr b="0" i="0" sz="1125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9" name="Shape 2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6756" y="3062985"/>
            <a:ext cx="3257294" cy="2954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Embedded System (RTOS) Continued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DB Power Mini Projector</a:t>
            </a:r>
          </a:p>
        </p:txBody>
      </p:sp>
      <p:sp>
        <p:nvSpPr>
          <p:cNvPr id="306" name="Shape 306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E52A4"/>
              </a:buClr>
              <a:buSzPct val="81600"/>
              <a:buFont typeface="Noto Sans Symbols"/>
              <a:buChar char="▶"/>
            </a:pPr>
            <a:r>
              <a:rPr b="0" i="0" lang="en-US" sz="153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1500 Lumens TFT LCD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1600"/>
              <a:buFont typeface="Noto Sans Symbols"/>
              <a:buChar char="▶"/>
            </a:pPr>
            <a:r>
              <a:rPr b="0" i="0" lang="en-US" sz="153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1080P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1600"/>
              <a:buFont typeface="Noto Sans Symbols"/>
              <a:buChar char="▶"/>
            </a:pPr>
            <a:r>
              <a:rPr b="0" i="0" lang="en-US" sz="153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HDMI/USB/SD/VGA/AV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1600"/>
              <a:buFont typeface="Noto Sans Symbols"/>
              <a:buChar char="▶"/>
            </a:pPr>
            <a:r>
              <a:rPr b="0" i="0" lang="en-US" sz="153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Contrasts: 1000:1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1600"/>
              <a:buFont typeface="Noto Sans Symbols"/>
              <a:buChar char="▶"/>
            </a:pPr>
            <a:r>
              <a:rPr b="0" i="0" lang="en-US" sz="153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Aspect Ratio: 16:10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1600"/>
              <a:buFont typeface="Noto Sans Symbols"/>
              <a:buChar char="▶"/>
            </a:pPr>
            <a:r>
              <a:rPr b="0" i="0" lang="en-US" sz="153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Projection Ratio: 1.4:1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1600"/>
              <a:buFont typeface="Noto Sans Symbols"/>
              <a:buChar char="▶"/>
            </a:pPr>
            <a:r>
              <a:rPr b="0" i="0" lang="en-US" sz="153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Native Resolution: 800x480 pixels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1600"/>
              <a:buFont typeface="Noto Sans Symbols"/>
              <a:buChar char="▶"/>
            </a:pPr>
            <a:r>
              <a:rPr b="0" i="0" lang="en-US" sz="153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Supported Resolution: 1920x1080 pixels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1600"/>
              <a:buFont typeface="Noto Sans Symbols"/>
              <a:buChar char="▶"/>
            </a:pPr>
            <a:r>
              <a:rPr b="0" i="0" lang="en-US" sz="153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Screen size: 32-176”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1600"/>
              <a:buFont typeface="Noto Sans Symbols"/>
              <a:buNone/>
            </a:pPr>
            <a:r>
              <a:t/>
            </a:r>
            <a:endParaRPr b="0" i="0" sz="153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7" name="Shape 3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9997" y="2364214"/>
            <a:ext cx="5607310" cy="3735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