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Shape 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1400"/>
              <a:buFont typeface="Century Gothic"/>
              <a:buNone/>
              <a:defRPr b="0" i="0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5" name="Shape 125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6" name="Shape 126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Shape 127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Shape 1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3" name="Shape 143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4" name="Shape 144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Shape 145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Shape 14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itle and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Shape 15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3" name="Shape 15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455612" y="2801319"/>
              <a:ext cx="11277600" cy="36026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1" name="Shape 161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2" name="Shape 162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Shape 16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Quote with 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0" name="Shape 17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8" name="Shape 178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9" name="Shape 179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small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6" name="Shape 18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Name Card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Shape 1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8" name="Shape 198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9" name="Shape 199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Shape 20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8" name="Shape 208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Shape 211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4" name="Shape 214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16" name="Shape 2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Shape 2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Vertical Title and 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Shape 2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Shape 238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Shape 239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3" name="Shape 24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Shape 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Shape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4" name="Shape 44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14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Shape 79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Shape 8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7" name="Shape 9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7" name="Shape 107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59506" y="1866405"/>
              <a:ext cx="11277600" cy="4533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</a:pPr>
            <a:r>
              <a:rPr b="0" i="0" lang="en-US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R.T.T.M.</a:t>
            </a:r>
            <a:br>
              <a:rPr b="0" i="0" lang="en-US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 Time Topographical Mapping</a:t>
            </a:r>
          </a:p>
        </p:txBody>
      </p:sp>
      <p:sp>
        <p:nvSpPr>
          <p:cNvPr id="250" name="Shape 250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COUNCIL OF ELROND: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N. SCHRAM, R. HEIFFERON, R. BUTLER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Antenna Design &amp; Development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595877" y="2603500"/>
            <a:ext cx="5404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2400"/>
              <a:buFont typeface="Century Gothic"/>
              <a:buChar char="-"/>
            </a:pPr>
            <a:r>
              <a:rPr lang="en-US" sz="2400">
                <a:solidFill>
                  <a:srgbClr val="EE52A4"/>
                </a:solidFill>
              </a:rPr>
              <a:t>Ground-</a:t>
            </a:r>
            <a:r>
              <a:rPr lang="en-US" sz="2400">
                <a:solidFill>
                  <a:srgbClr val="EE52A4"/>
                </a:solidFill>
              </a:rPr>
              <a:t>penetrating</a:t>
            </a:r>
            <a:r>
              <a:rPr lang="en-US" sz="2400">
                <a:solidFill>
                  <a:srgbClr val="EE52A4"/>
                </a:solidFill>
              </a:rPr>
              <a:t> radar: microwave length signal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E52A4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2400"/>
              <a:buChar char="-"/>
            </a:pPr>
            <a:r>
              <a:rPr lang="en-US" sz="2400">
                <a:solidFill>
                  <a:srgbClr val="EE52A4"/>
                </a:solidFill>
              </a:rPr>
              <a:t>Tentative broadband transmitting antenna and possibly multiple receiving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E52A4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2400"/>
              <a:buChar char="-"/>
            </a:pPr>
            <a:r>
              <a:rPr lang="en-US" sz="2400">
                <a:solidFill>
                  <a:srgbClr val="EE52A4"/>
                </a:solidFill>
              </a:rPr>
              <a:t>Qualitatively design for phase-shifts with respect to limited range of materials</a:t>
            </a:r>
          </a:p>
        </p:txBody>
      </p:sp>
      <p:pic>
        <p:nvPicPr>
          <p:cNvPr descr="Screen Shot 2017-10-03 at 5.27.49 PM.png"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311" y="2378432"/>
            <a:ext cx="425767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7156175" y="5534850"/>
            <a:ext cx="47334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</a:rPr>
              <a:t>Image  provided by: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</a:rPr>
              <a:t>http://www.ems.elektro.dtu.dk/research/research_projects/projects/gp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Budgetary Constraints &amp; Cost Analysis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72725" y="2603500"/>
            <a:ext cx="1146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0386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24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Initial investment: $300</a:t>
            </a:r>
          </a:p>
          <a:p>
            <a:pPr indent="-40386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24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Crowd sourcing/fund raising with local businesses for additional investments</a:t>
            </a:r>
          </a:p>
          <a:p>
            <a:pPr indent="-40386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24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Petition department of Electrical Engineering at CU Denver for an extended budget</a:t>
            </a:r>
          </a:p>
          <a:p>
            <a:pPr indent="-40386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24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Due to the nature of the hardware selected, the most critical aspect of the entire project is related to cost of the various sensors.  Primarily the Lidar and Antenna.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1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Estimated Cost Breakdown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Embedded System</a:t>
            </a:r>
          </a:p>
        </p:txBody>
      </p:sp>
      <p:sp>
        <p:nvSpPr>
          <p:cNvPr id="328" name="Shape 328"/>
          <p:cNvSpPr txBox="1"/>
          <p:nvPr>
            <p:ph idx="2" type="body"/>
          </p:nvPr>
        </p:nvSpPr>
        <p:spPr>
          <a:xfrm>
            <a:off x="1154950" y="3179775"/>
            <a:ext cx="31419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 the shelf development platform (BBB, BBBlue, RPi, Snapdragon, Tegra K1): ~$85-500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 the shelf mini/micro projector: ~$100-250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Lidar Sensor (Garmin V3-Lite)(For prototype/feasabilty only): ~$150-200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Lidar Sensor (Final implementation, will need to be loaned or donated): ~$500-10k</a:t>
            </a:r>
          </a:p>
        </p:txBody>
      </p:sp>
      <p:sp>
        <p:nvSpPr>
          <p:cNvPr id="329" name="Shape 329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Antenna Design</a:t>
            </a:r>
            <a:r>
              <a:rPr b="0" i="0" lang="en-US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</a:p>
        </p:txBody>
      </p:sp>
      <p:sp>
        <p:nvSpPr>
          <p:cNvPr id="330" name="Shape 330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Transmitting Antenna: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Receiving Antenna (loop antenna):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Waveguide/Coax connections (if required):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PCB Design &amp; Development (if required):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Signal Processing (if required):</a:t>
            </a:r>
          </a:p>
        </p:txBody>
      </p:sp>
      <p:sp>
        <p:nvSpPr>
          <p:cNvPr id="331" name="Shape 331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Nuts &amp; Bolts</a:t>
            </a:r>
          </a:p>
        </p:txBody>
      </p:sp>
      <p:sp>
        <p:nvSpPr>
          <p:cNvPr id="332" name="Shape 332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Physical construction of testbed (sandbox, Plexiglas): ~$35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Physical construction of testbed frame and mounting hardware (3D printed): ~$FREE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White sand: ~$5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Connections/Cabling: ~$25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Assorted Coins: ~$1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Steps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133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Refine the block diagram to include all aspects of design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33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on available hardware and hardware alternatives not mentioned for a complete list of what could be used for certain functions as an effort to reduce costs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33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Detailed budget of each ideal component and a list of alternatives for a cost analysis at the module level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33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Fundraising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33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Mathematic feasibility of the transmitting and receiving antenna for the prototyped setup and the final implemented setup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33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Latency investigation relating to the RTOS/Embedded System based on the speed at which we need to collect and display data for the “real time” display requirement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Topology of R.T.T.M.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95559" y="1811383"/>
            <a:ext cx="3757545" cy="3770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AutoNum type="arabicPeriod"/>
            </a:pPr>
            <a:r>
              <a:rPr b="0" i="0" lang="en-US" sz="155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EMBEDDED SYSTEM (RTOS)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AutoNum type="arabicPeriod"/>
            </a:pPr>
            <a:r>
              <a:rPr b="0" i="0" lang="en-US" sz="155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ANTENNA TRANSMISSION &amp; RECEPTION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AutoNum type="arabicPeriod"/>
            </a:pPr>
            <a:r>
              <a:rPr b="0" i="0" lang="en-US" sz="155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COLLECTION AND 3D MAPPING (MATLAB)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AutoNum type="arabicPeriod"/>
            </a:pPr>
            <a:r>
              <a:rPr b="0" i="0" lang="en-US" sz="155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 TIME DISPLAY VIA PROJECTION ONTO STATIC FIELD BEING USED AS LOCATION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AutoNum type="arabicPeriod"/>
            </a:pPr>
            <a:r>
              <a:rPr b="0" i="0" lang="en-US" sz="155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ANALYTICS AND DISPLAY OF IDENTIFIED “HOT SPOTS” (BOTH IN 3D SOFTWARE AND IN REAL TIME PROJECTION)</a:t>
            </a:r>
          </a:p>
          <a:p>
            <a:pPr indent="-4572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40"/>
              <a:buFont typeface="Noto Sans Symbols"/>
              <a:buAutoNum type="arabicPeriod"/>
            </a:pPr>
            <a:r>
              <a:rPr b="0" i="0" lang="en-US" sz="155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“DATA DUMP” FOR POSTS PROCESSING REQUIREMENTS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R.T.T.M. Functional Block Diagram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100" y="2256500"/>
            <a:ext cx="4803075" cy="40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 flipH="1">
            <a:off x="8199900" y="1278475"/>
            <a:ext cx="3992100" cy="28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Initial 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Prototyping 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(Proof of Concept/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Feasability)</a:t>
            </a:r>
          </a:p>
        </p:txBody>
      </p:sp>
      <p:sp>
        <p:nvSpPr>
          <p:cNvPr id="268" name="Shape 268"/>
          <p:cNvSpPr txBox="1"/>
          <p:nvPr>
            <p:ph idx="4294967295" type="body"/>
          </p:nvPr>
        </p:nvSpPr>
        <p:spPr>
          <a:xfrm>
            <a:off x="484525" y="415675"/>
            <a:ext cx="6969600" cy="86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51459" lvl="0" marL="342900" rtl="0">
              <a:spcBef>
                <a:spcPts val="0"/>
              </a:spcBef>
              <a:buNone/>
            </a:pPr>
            <a:r>
              <a:rPr b="1" lang="en-US" sz="3000" u="sng">
                <a:solidFill>
                  <a:srgbClr val="351C75"/>
                </a:solidFill>
              </a:rPr>
              <a:t>Antenna Design &amp; Implementation</a:t>
            </a:r>
          </a:p>
          <a:p>
            <a:pPr indent="-251459" lvl="0" marL="3429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708175" y="1546775"/>
            <a:ext cx="6876600" cy="46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ts val="2400"/>
              <a:buFont typeface="Century Gothic"/>
              <a:buAutoNum type="arabicPeriod"/>
            </a:pPr>
            <a:r>
              <a:rPr lang="en-US" sz="2400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and test RF waves with respective medium</a:t>
            </a:r>
          </a:p>
          <a:p>
            <a:pPr indent="44450" lvl="0" marL="34290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-I.E. medium with minimal conductive/magnetic properties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ts val="2400"/>
              <a:buFont typeface="Century Gothic"/>
              <a:buAutoNum type="arabicPeriod"/>
            </a:pPr>
            <a:r>
              <a:rPr lang="en-US" sz="2400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types of transmitting and receiving antennas</a:t>
            </a:r>
          </a:p>
          <a:p>
            <a:pPr indent="-321310" lvl="0" marL="34290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-I.E. Desired wavelength and bandwidth requirements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ts val="2400"/>
              <a:buFont typeface="Century Gothic"/>
              <a:buAutoNum type="arabicPeriod"/>
            </a:pPr>
            <a:r>
              <a:rPr lang="en-US" sz="2400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Calculations of phase shifts for object identification</a:t>
            </a:r>
          </a:p>
          <a:p>
            <a:pPr indent="-321310" lvl="0" marL="34290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-I.E. Different materials have different reflective properties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Initial Prototyping Setup (Proof of Concept/Feasability))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65900" y="2376275"/>
            <a:ext cx="5772300" cy="3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</a:rPr>
              <a:t>LiDAR/Point Cloud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20040" lvl="0" marL="457200" rtl="0">
              <a:spcBef>
                <a:spcPts val="0"/>
              </a:spcBef>
              <a:buClr>
                <a:srgbClr val="EE52A4"/>
              </a:buClr>
              <a:buSzPts val="1440"/>
              <a:buAutoNum type="arabicPeriod"/>
            </a:pPr>
            <a:r>
              <a:rPr lang="en-US">
                <a:solidFill>
                  <a:srgbClr val="EE52A4"/>
                </a:solidFill>
              </a:rPr>
              <a:t>Implement and test LiDAR point cloud generation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EE52A4"/>
                </a:solidFill>
              </a:rPr>
              <a:t>-I.E. Points per second and refresh rate</a:t>
            </a:r>
          </a:p>
          <a:p>
            <a:pPr indent="-320040" lvl="0" marL="457200" rtl="0">
              <a:spcBef>
                <a:spcPts val="0"/>
              </a:spcBef>
              <a:buClr>
                <a:srgbClr val="EE52A4"/>
              </a:buClr>
              <a:buSzPts val="1440"/>
              <a:buAutoNum type="arabicPeriod"/>
            </a:pPr>
            <a:r>
              <a:rPr lang="en-US">
                <a:solidFill>
                  <a:srgbClr val="EE52A4"/>
                </a:solidFill>
              </a:rPr>
              <a:t>MATLAB  Point Cloud Generation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EE52A4"/>
                </a:solidFill>
              </a:rPr>
              <a:t>	-I.E. Obviously MATLAB can do this but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EE52A4"/>
                </a:solidFill>
              </a:rPr>
              <a:t>        we’ve never done it</a:t>
            </a:r>
          </a:p>
          <a:p>
            <a:pPr indent="-320040" lvl="0" marL="457200" rtl="0">
              <a:spcBef>
                <a:spcPts val="0"/>
              </a:spcBef>
              <a:buClr>
                <a:srgbClr val="EE52A4"/>
              </a:buClr>
              <a:buSzPts val="1440"/>
              <a:buAutoNum type="arabicPeriod"/>
            </a:pPr>
            <a:r>
              <a:rPr lang="en-US">
                <a:solidFill>
                  <a:srgbClr val="EE52A4"/>
                </a:solidFill>
              </a:rPr>
              <a:t>Engineer LiDAR mount for Topographical analysis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EE52A4"/>
                </a:solidFill>
              </a:rPr>
              <a:t>	-I.E. LiDAR must sweep area to generate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EE52A4"/>
                </a:solidFill>
              </a:rPr>
              <a:t>         the appropriate point cloud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</a:p>
        </p:txBody>
      </p:sp>
      <p:pic>
        <p:nvPicPr>
          <p:cNvPr descr="fig4.png"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123" y="2376275"/>
            <a:ext cx="4555177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7374425" y="5949100"/>
            <a:ext cx="3491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        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Not Exact Representation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Purposed Sensors &amp; Hardware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95550" y="1677225"/>
            <a:ext cx="4658700" cy="42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1800"/>
              <a:buFont typeface="Century Gothic"/>
              <a:buChar char="-"/>
            </a:pPr>
            <a:r>
              <a:rPr b="0" i="0" lang="en-US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LIDAR (LIGHT DETECTION &amp; RANGING)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800"/>
              <a:buFont typeface="Century Gothic"/>
              <a:buChar char="-"/>
            </a:pPr>
            <a:r>
              <a:rPr b="0" i="0" lang="en-US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 ANTENNA (BOTH TX &amp; RX)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800"/>
              <a:buFont typeface="Century Gothic"/>
              <a:buChar char="-"/>
            </a:pPr>
            <a:r>
              <a:rPr b="0" i="0" lang="en-US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MICRO/MINI PROJECTOR (POTENTIALLY XBOX KINECT FOR ADDITIONAL DETECTION)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800"/>
              <a:buFont typeface="Century Gothic"/>
              <a:buChar char="-"/>
            </a:pPr>
            <a:r>
              <a:rPr b="0" i="0" lang="en-US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LINUX RTOS MICROCOMPUTER (RPI, BB BLACK, BB BLUE, SNAPDRAGON, TEGRA K1)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800"/>
              <a:buFont typeface="Century Gothic"/>
              <a:buChar char="-"/>
            </a:pPr>
            <a:r>
              <a:rPr b="0" i="0" lang="en-US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3D MAPPING VIA MATLAB THROUGH DATA STREAM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Embedded System (RTOS)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Beagle Bone Blue</a:t>
            </a:r>
          </a:p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 Octavo 1GHz ARM Cortex-A8 Processor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512MB DDR3 Integrated RAM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4GB 8-bit eMMC flash storage programmed with Debain Linux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Wireless 802.11 b/g/n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Bluetooth 4.1 &amp; BLE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(8x) 6V Servo Out control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(4x) Quadrature Encoder In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 Axis Accelerometer &amp; barometer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speed USB 2.0 client &amp; host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Interfaces: GPS, DSM2 radio, UARTs, SPI, I2C, 1.8V Analog &amp; 3.3V GPIOs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t/>
            </a:r>
            <a:endParaRPr b="0" i="0" sz="112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121" y="2666710"/>
            <a:ext cx="5335448" cy="334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Embedded System (RTOS) Continued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Garmin Lidar Lite V3</a:t>
            </a:r>
          </a:p>
        </p:txBody>
      </p:sp>
      <p:sp>
        <p:nvSpPr>
          <p:cNvPr id="298" name="Shape 298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 +/- 2.5 cm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Range: 0-40m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Power: 4.75-5 VDC, 6V Max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 Consumption: 105 mA (idle), 130 mA (continuous)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 rate: 1-500Hz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Interface: I2C or PWM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Laser wave length: 905 nm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Peak Power: 1.3 watts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Beam Divergence: 8m radian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Optical aperture: 12.5mm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00"/>
              <a:buFont typeface="Noto Sans Symbols"/>
              <a:buChar char="▶"/>
            </a:pPr>
            <a:r>
              <a:rPr b="0" i="0" lang="en-US" sz="1125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***Laser/Pin diode 14mm optics (Class 1 laser product)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t/>
            </a:r>
            <a:endParaRPr b="0" i="0" sz="1125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6756" y="3062985"/>
            <a:ext cx="3257294" cy="2954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Embedded System (RTOS) Continued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DB Power Mini Projector</a:t>
            </a:r>
          </a:p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1224"/>
              <a:buFont typeface="Noto Sans Symbols"/>
              <a:buChar char="▶"/>
            </a:pPr>
            <a:r>
              <a:rPr b="0" i="0" lang="en-US" sz="153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1500 Lumens TFT LCD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24"/>
              <a:buFont typeface="Noto Sans Symbols"/>
              <a:buChar char="▶"/>
            </a:pPr>
            <a:r>
              <a:rPr b="0" i="0" lang="en-US" sz="153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1080P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24"/>
              <a:buFont typeface="Noto Sans Symbols"/>
              <a:buChar char="▶"/>
            </a:pPr>
            <a:r>
              <a:rPr b="0" i="0" lang="en-US" sz="153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HDMI/USB/SD/VGA/AV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24"/>
              <a:buFont typeface="Noto Sans Symbols"/>
              <a:buChar char="▶"/>
            </a:pPr>
            <a:r>
              <a:rPr b="0" i="0" lang="en-US" sz="153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Contrasts: 1000:1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24"/>
              <a:buFont typeface="Noto Sans Symbols"/>
              <a:buChar char="▶"/>
            </a:pPr>
            <a:r>
              <a:rPr b="0" i="0" lang="en-US" sz="153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Aspect Ratio: 16:10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24"/>
              <a:buFont typeface="Noto Sans Symbols"/>
              <a:buChar char="▶"/>
            </a:pPr>
            <a:r>
              <a:rPr b="0" i="0" lang="en-US" sz="153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Projection Ratio: 1.4:1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24"/>
              <a:buFont typeface="Noto Sans Symbols"/>
              <a:buChar char="▶"/>
            </a:pPr>
            <a:r>
              <a:rPr b="0" i="0" lang="en-US" sz="153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Native Resolution: 800x480 pixels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24"/>
              <a:buFont typeface="Noto Sans Symbols"/>
              <a:buChar char="▶"/>
            </a:pPr>
            <a:r>
              <a:rPr b="0" i="0" lang="en-US" sz="153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Supported Resolution: 1920x1080 pixels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24"/>
              <a:buFont typeface="Noto Sans Symbols"/>
              <a:buChar char="▶"/>
            </a:pPr>
            <a:r>
              <a:rPr b="0" i="0" lang="en-US" sz="153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Screen size: 32-176”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53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9997" y="2364214"/>
            <a:ext cx="5607310" cy="373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