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3" r:id="rId2"/>
    <p:sldId id="277" r:id="rId3"/>
    <p:sldId id="285" r:id="rId4"/>
    <p:sldId id="299" r:id="rId5"/>
    <p:sldId id="291" r:id="rId6"/>
    <p:sldId id="300" r:id="rId7"/>
    <p:sldId id="293" r:id="rId8"/>
    <p:sldId id="288" r:id="rId9"/>
    <p:sldId id="289" r:id="rId10"/>
    <p:sldId id="290" r:id="rId11"/>
    <p:sldId id="292" r:id="rId12"/>
    <p:sldId id="294" r:id="rId13"/>
    <p:sldId id="295" r:id="rId14"/>
    <p:sldId id="296" r:id="rId15"/>
    <p:sldId id="297" r:id="rId16"/>
    <p:sldId id="298" r:id="rId17"/>
    <p:sldId id="286" r:id="rId18"/>
    <p:sldId id="28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DCE6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26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898B7-28FA-4266-99DC-1828CC073298}" type="datetimeFigureOut">
              <a:rPr lang="en-US" smtClean="0"/>
              <a:pPr/>
              <a:t>11/05/17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29A1B-5098-4717-B069-14BB11D77B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27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E8267-35CB-455D-AF75-8EFF6E5F0D3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79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457200" y="6099533"/>
            <a:ext cx="8229600" cy="144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22" y="6196443"/>
            <a:ext cx="2034431" cy="415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260-753C-4782-ABCA-15CC364897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4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4DA0-E828-46A8-A8AC-B39CA7562D22}" type="datetimeFigureOut">
              <a:rPr lang="en-US" smtClean="0"/>
              <a:pPr/>
              <a:t>11/05/17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260-753C-4782-ABCA-15CC364897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4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4DA0-E828-46A8-A8AC-B39CA7562D22}" type="datetimeFigureOut">
              <a:rPr lang="en-US" smtClean="0"/>
              <a:pPr/>
              <a:t>11/05/17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260-753C-4782-ABCA-15CC364897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13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457200" y="6099461"/>
            <a:ext cx="8229600" cy="158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175661"/>
            <a:ext cx="2237874" cy="45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D941F260-753C-4782-ABCA-15CC364897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3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4DA0-E828-46A8-A8AC-B39CA7562D22}" type="datetimeFigureOut">
              <a:rPr lang="en-US" smtClean="0"/>
              <a:pPr/>
              <a:t>11/05/17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260-753C-4782-ABCA-15CC364897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92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6099533"/>
            <a:ext cx="8229600" cy="144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22" y="6196443"/>
            <a:ext cx="2034431" cy="415636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941F260-753C-4782-ABCA-15CC364897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08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260-753C-4782-ABCA-15CC364897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73120" y="6115381"/>
            <a:ext cx="8229600" cy="158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20" y="6191581"/>
            <a:ext cx="2237874" cy="457200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6569120" y="637227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41F260-753C-4782-ABCA-15CC364897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42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73120" y="6115381"/>
            <a:ext cx="8229600" cy="158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20" y="6191581"/>
            <a:ext cx="2237874" cy="457200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569120" y="637227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41F260-753C-4782-ABCA-15CC364897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7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73120" y="6115381"/>
            <a:ext cx="8229600" cy="158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20" y="6191581"/>
            <a:ext cx="2237874" cy="457200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569120" y="637227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41F260-753C-4782-ABCA-15CC364897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76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4DA0-E828-46A8-A8AC-B39CA7562D22}" type="datetimeFigureOut">
              <a:rPr lang="en-US" smtClean="0"/>
              <a:pPr/>
              <a:t>11/05/17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260-753C-4782-ABCA-15CC364897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86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4DA0-E828-46A8-A8AC-B39CA7562D22}" type="datetimeFigureOut">
              <a:rPr lang="en-US" smtClean="0"/>
              <a:pPr/>
              <a:t>11/05/17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260-753C-4782-ABCA-15CC364897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115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04DA0-E828-46A8-A8AC-B39CA7562D22}" type="datetimeFigureOut">
              <a:rPr lang="en-US" smtClean="0"/>
              <a:pPr/>
              <a:t>11/05/17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1F260-753C-4782-ABCA-15CC364897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5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Student Names, XXX, XXX</a:t>
            </a:r>
          </a:p>
          <a:p>
            <a:endParaRPr lang="en-US" dirty="0"/>
          </a:p>
          <a:p>
            <a:r>
              <a:rPr lang="en-US" dirty="0" smtClean="0"/>
              <a:t>Dec. 5 or 7,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0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DeMarco or </a:t>
            </a:r>
            <a:r>
              <a:rPr lang="en-US" dirty="0" err="1" smtClean="0"/>
              <a:t>Hatley</a:t>
            </a:r>
            <a:r>
              <a:rPr lang="en-US" dirty="0" smtClean="0"/>
              <a:t>/</a:t>
            </a:r>
            <a:r>
              <a:rPr lang="en-US" dirty="0" err="1" smtClean="0"/>
              <a:t>Pirbhai</a:t>
            </a:r>
            <a:endParaRPr lang="en-US" dirty="0" smtClean="0"/>
          </a:p>
          <a:p>
            <a:pPr lvl="1"/>
            <a:r>
              <a:rPr lang="en-US" dirty="0" smtClean="0"/>
              <a:t> Level 0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Level 1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etc.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67000" y="2646177"/>
            <a:ext cx="3810000" cy="2535423"/>
            <a:chOff x="196644" y="609600"/>
            <a:chExt cx="3079956" cy="2049604"/>
          </a:xfrm>
        </p:grpSpPr>
        <p:sp>
          <p:nvSpPr>
            <p:cNvPr id="5" name="Oval 4"/>
            <p:cNvSpPr/>
            <p:nvPr/>
          </p:nvSpPr>
          <p:spPr>
            <a:xfrm>
              <a:off x="2133600" y="1219200"/>
              <a:ext cx="914400" cy="838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0.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Scan Area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400" y="762000"/>
              <a:ext cx="836495" cy="2985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Operator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14400" y="1870067"/>
              <a:ext cx="604176" cy="2985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Robot</a:t>
              </a:r>
              <a:endParaRPr lang="en-US" dirty="0"/>
            </a:p>
          </p:txBody>
        </p:sp>
        <p:sp>
          <p:nvSpPr>
            <p:cNvPr id="8" name="Arc 7"/>
            <p:cNvSpPr/>
            <p:nvPr/>
          </p:nvSpPr>
          <p:spPr>
            <a:xfrm>
              <a:off x="533400" y="838200"/>
              <a:ext cx="2133600" cy="914400"/>
            </a:xfrm>
            <a:prstGeom prst="arc">
              <a:avLst>
                <a:gd name="adj1" fmla="val 17658283"/>
                <a:gd name="adj2" fmla="val 21428244"/>
              </a:avLst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Arc 8"/>
            <p:cNvSpPr/>
            <p:nvPr/>
          </p:nvSpPr>
          <p:spPr>
            <a:xfrm>
              <a:off x="1143000" y="609600"/>
              <a:ext cx="2133600" cy="990600"/>
            </a:xfrm>
            <a:prstGeom prst="arc">
              <a:avLst>
                <a:gd name="adj1" fmla="val 6092820"/>
                <a:gd name="adj2" fmla="val 10928221"/>
              </a:avLst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57400" y="609600"/>
              <a:ext cx="899422" cy="4727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Annotated </a:t>
              </a:r>
            </a:p>
            <a:p>
              <a:r>
                <a:rPr lang="en-US" sz="1600" dirty="0" smtClean="0"/>
                <a:t>Map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14400" y="1295400"/>
              <a:ext cx="842560" cy="27368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Command</a:t>
              </a:r>
              <a:endParaRPr lang="en-US" sz="1600" dirty="0"/>
            </a:p>
          </p:txBody>
        </p:sp>
        <p:sp>
          <p:nvSpPr>
            <p:cNvPr id="12" name="Arc 11"/>
            <p:cNvSpPr/>
            <p:nvPr/>
          </p:nvSpPr>
          <p:spPr>
            <a:xfrm>
              <a:off x="196644" y="1096296"/>
              <a:ext cx="2133600" cy="990600"/>
            </a:xfrm>
            <a:prstGeom prst="arc">
              <a:avLst>
                <a:gd name="adj1" fmla="val 952540"/>
                <a:gd name="adj2" fmla="val 3749453"/>
              </a:avLst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76400" y="2286000"/>
              <a:ext cx="850594" cy="373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u="sng" dirty="0" smtClean="0"/>
                <a:t>Level 0</a:t>
              </a:r>
              <a:endParaRPr lang="en-US" sz="2400" u="sng" dirty="0"/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ln>
            <a:noFill/>
          </a:ln>
        </p:spPr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17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3505200" y="2362200"/>
            <a:ext cx="1574800" cy="13096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760959" y="2519362"/>
            <a:ext cx="1028357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defRPr/>
            </a:pPr>
            <a:r>
              <a:rPr lang="en-US" altLang="en-US" sz="1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compute</a:t>
            </a:r>
          </a:p>
          <a:p>
            <a:pPr algn="ctr">
              <a:defRPr/>
            </a:pPr>
            <a:r>
              <a:rPr lang="en-US" altLang="en-US" sz="1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triangle </a:t>
            </a:r>
          </a:p>
          <a:p>
            <a:pPr algn="ctr">
              <a:defRPr/>
            </a:pPr>
            <a:r>
              <a:rPr lang="en-US" altLang="en-US" sz="1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area</a:t>
            </a:r>
          </a:p>
          <a:p>
            <a:pPr algn="ctr">
              <a:defRPr/>
            </a:pPr>
            <a:endParaRPr lang="en-US" altLang="en-US" sz="1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2336800" y="2455862"/>
            <a:ext cx="1168400" cy="3095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V="1">
            <a:off x="2324100" y="3298825"/>
            <a:ext cx="1206500" cy="23653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5156200" y="3040062"/>
            <a:ext cx="11557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436813" y="2190750"/>
            <a:ext cx="62677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altLang="en-US" sz="1800" b="1" dirty="0"/>
              <a:t>base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2246313" y="3116262"/>
            <a:ext cx="78816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altLang="en-US" sz="1800" b="1" dirty="0"/>
              <a:t>height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5345113" y="2687637"/>
            <a:ext cx="60497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altLang="en-US" sz="1800" b="1" dirty="0"/>
              <a:t>area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ln>
            <a:noFill/>
          </a:ln>
        </p:spPr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54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Bullets or Diagrams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ln>
            <a:noFill/>
          </a:ln>
        </p:spPr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43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 Detail Design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30" y="1676400"/>
            <a:ext cx="7569739" cy="3921125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ln>
            <a:noFill/>
          </a:ln>
        </p:spPr>
        <p:txBody>
          <a:bodyPr/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72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446" t="13541" r="11933" b="8333"/>
          <a:stretch/>
        </p:blipFill>
        <p:spPr>
          <a:xfrm>
            <a:off x="609599" y="1219200"/>
            <a:ext cx="8001001" cy="4839315"/>
          </a:xfrm>
          <a:prstGeom prst="rect">
            <a:avLst/>
          </a:prstGeom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ln>
            <a:noFill/>
          </a:ln>
        </p:spPr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64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Detail 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24000"/>
            <a:ext cx="7115175" cy="3859866"/>
          </a:xfrm>
          <a:prstGeom prst="rect">
            <a:avLst/>
          </a:prstGeom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ln>
            <a:noFill/>
          </a:ln>
        </p:spPr>
        <p:txBody>
          <a:bodyPr/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29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Bullets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ln>
            <a:noFill/>
          </a:ln>
        </p:spPr>
        <p:txBody>
          <a:bodyPr/>
          <a:lstStyle/>
          <a:p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18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Gantt Chart for Senior Design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of Project including milestones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ln>
            <a:noFill/>
          </a:ln>
        </p:spPr>
        <p:txBody>
          <a:bodyPr/>
          <a:lstStyle/>
          <a:p>
            <a:r>
              <a:rPr lang="en-US" dirty="0" smtClean="0"/>
              <a:t>17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7083" r="1391" b="7292"/>
          <a:stretch/>
        </p:blipFill>
        <p:spPr>
          <a:xfrm>
            <a:off x="252412" y="2438400"/>
            <a:ext cx="8639175" cy="323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7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ln>
            <a:noFill/>
          </a:ln>
        </p:spPr>
        <p:txBody>
          <a:bodyPr/>
          <a:lstStyle/>
          <a:p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54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ln>
            <a:noFill/>
          </a:ln>
        </p:spPr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as from Mid-term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6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Concept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Weighted Average Decision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Number of Parts</a:t>
            </a:r>
          </a:p>
          <a:p>
            <a:r>
              <a:rPr lang="en-US" dirty="0" smtClean="0"/>
              <a:t>Rough Size or</a:t>
            </a:r>
          </a:p>
          <a:p>
            <a:r>
              <a:rPr lang="en-US" dirty="0" smtClean="0"/>
              <a:t>Drawing or block diagram</a:t>
            </a:r>
          </a:p>
          <a:p>
            <a:r>
              <a:rPr lang="en-US" dirty="0" smtClean="0"/>
              <a:t>Picture or sketch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ln>
            <a:noFill/>
          </a:ln>
        </p:spPr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55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Statement*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the impact of your design in terms of solving a problem and its impact on society [paragraph or points]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5105400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* New</a:t>
            </a:r>
            <a:endParaRPr lang="en-US" sz="32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ln>
            <a:noFill/>
          </a:ln>
        </p:spPr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76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 and Lines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Block Diagram: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" t="2410" r="1864" b="13252"/>
          <a:stretch/>
        </p:blipFill>
        <p:spPr>
          <a:xfrm>
            <a:off x="457200" y="2529681"/>
            <a:ext cx="7924800" cy="2667000"/>
          </a:xfrm>
          <a:prstGeom prst="rect">
            <a:avLst/>
          </a:prstGeom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ln>
            <a:noFill/>
          </a:ln>
        </p:spPr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33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Equipment List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ln>
            <a:noFill/>
          </a:ln>
        </p:spPr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447800" y="1295400"/>
            <a:ext cx="6248400" cy="4540851"/>
            <a:chOff x="1752600" y="1295400"/>
            <a:chExt cx="6248400" cy="454085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048"/>
            <a:stretch/>
          </p:blipFill>
          <p:spPr>
            <a:xfrm>
              <a:off x="1752600" y="1295400"/>
              <a:ext cx="6248400" cy="4495252"/>
            </a:xfrm>
            <a:prstGeom prst="rect">
              <a:avLst/>
            </a:prstGeom>
          </p:spPr>
        </p:pic>
        <p:sp>
          <p:nvSpPr>
            <p:cNvPr id="6" name="Freeform 5"/>
            <p:cNvSpPr/>
            <p:nvPr/>
          </p:nvSpPr>
          <p:spPr>
            <a:xfrm>
              <a:off x="2117558" y="5790532"/>
              <a:ext cx="5502442" cy="45719"/>
            </a:xfrm>
            <a:custGeom>
              <a:avLst/>
              <a:gdLst>
                <a:gd name="connsiteX0" fmla="*/ 0 w 5564686"/>
                <a:gd name="connsiteY0" fmla="*/ 32752 h 80975"/>
                <a:gd name="connsiteX1" fmla="*/ 1780674 w 5564686"/>
                <a:gd name="connsiteY1" fmla="*/ 668 h 80975"/>
                <a:gd name="connsiteX2" fmla="*/ 2839453 w 5564686"/>
                <a:gd name="connsiteY2" fmla="*/ 16710 h 80975"/>
                <a:gd name="connsiteX3" fmla="*/ 3561347 w 5564686"/>
                <a:gd name="connsiteY3" fmla="*/ 80879 h 80975"/>
                <a:gd name="connsiteX4" fmla="*/ 4620126 w 5564686"/>
                <a:gd name="connsiteY4" fmla="*/ 668 h 80975"/>
                <a:gd name="connsiteX5" fmla="*/ 5486400 w 5564686"/>
                <a:gd name="connsiteY5" fmla="*/ 64836 h 80975"/>
                <a:gd name="connsiteX6" fmla="*/ 5470358 w 5564686"/>
                <a:gd name="connsiteY6" fmla="*/ 48794 h 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64686" h="80975">
                  <a:moveTo>
                    <a:pt x="0" y="32752"/>
                  </a:moveTo>
                  <a:lnTo>
                    <a:pt x="1780674" y="668"/>
                  </a:lnTo>
                  <a:cubicBezTo>
                    <a:pt x="2253916" y="-2006"/>
                    <a:pt x="2542674" y="3341"/>
                    <a:pt x="2839453" y="16710"/>
                  </a:cubicBezTo>
                  <a:cubicBezTo>
                    <a:pt x="3136232" y="30078"/>
                    <a:pt x="3264568" y="83553"/>
                    <a:pt x="3561347" y="80879"/>
                  </a:cubicBezTo>
                  <a:cubicBezTo>
                    <a:pt x="3858126" y="78205"/>
                    <a:pt x="4299284" y="3342"/>
                    <a:pt x="4620126" y="668"/>
                  </a:cubicBezTo>
                  <a:cubicBezTo>
                    <a:pt x="4940968" y="-2006"/>
                    <a:pt x="5344695" y="56815"/>
                    <a:pt x="5486400" y="64836"/>
                  </a:cubicBezTo>
                  <a:cubicBezTo>
                    <a:pt x="5628105" y="72857"/>
                    <a:pt x="5549231" y="60825"/>
                    <a:pt x="5470358" y="4879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5732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351"/>
            <a:ext cx="8229600" cy="1143000"/>
          </a:xfrm>
        </p:spPr>
        <p:txBody>
          <a:bodyPr/>
          <a:lstStyle/>
          <a:p>
            <a:r>
              <a:rPr lang="en-US" dirty="0" smtClean="0"/>
              <a:t>Or </a:t>
            </a:r>
            <a:r>
              <a:rPr lang="en-US" smtClean="0"/>
              <a:t>a Simple Parts </a:t>
            </a:r>
            <a:r>
              <a:rPr lang="en-US" dirty="0" smtClean="0"/>
              <a:t>List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104" t="16166" r="10762" b="5207"/>
          <a:stretch/>
        </p:blipFill>
        <p:spPr>
          <a:xfrm>
            <a:off x="557212" y="1295400"/>
            <a:ext cx="8091488" cy="4698063"/>
          </a:xfrm>
          <a:prstGeom prst="rect">
            <a:avLst/>
          </a:prstGeom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ln>
            <a:noFill/>
          </a:ln>
        </p:spPr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098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Analysis</a:t>
            </a:r>
            <a:endParaRPr lang="en-US" dirty="0"/>
          </a:p>
        </p:txBody>
      </p:sp>
      <p:grpSp>
        <p:nvGrpSpPr>
          <p:cNvPr id="4" name="Group 262"/>
          <p:cNvGrpSpPr>
            <a:grpSpLocks/>
          </p:cNvGrpSpPr>
          <p:nvPr/>
        </p:nvGrpSpPr>
        <p:grpSpPr bwMode="auto">
          <a:xfrm>
            <a:off x="452067" y="1476560"/>
            <a:ext cx="4542209" cy="4397616"/>
            <a:chOff x="210" y="516"/>
            <a:chExt cx="3540" cy="3426"/>
          </a:xfrm>
        </p:grpSpPr>
        <p:sp>
          <p:nvSpPr>
            <p:cNvPr id="5" name="Rectangle 220"/>
            <p:cNvSpPr>
              <a:spLocks noChangeArrowheads="1"/>
            </p:cNvSpPr>
            <p:nvPr/>
          </p:nvSpPr>
          <p:spPr bwMode="auto">
            <a:xfrm>
              <a:off x="742" y="595"/>
              <a:ext cx="2880" cy="28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6" name="Freeform 221"/>
            <p:cNvSpPr>
              <a:spLocks/>
            </p:cNvSpPr>
            <p:nvPr/>
          </p:nvSpPr>
          <p:spPr bwMode="auto">
            <a:xfrm>
              <a:off x="742" y="1183"/>
              <a:ext cx="2304" cy="2304"/>
            </a:xfrm>
            <a:custGeom>
              <a:avLst/>
              <a:gdLst>
                <a:gd name="T0" fmla="*/ 0 w 2304"/>
                <a:gd name="T1" fmla="*/ 2304 h 2304"/>
                <a:gd name="T2" fmla="*/ 0 w 2304"/>
                <a:gd name="T3" fmla="*/ 0 h 2304"/>
                <a:gd name="T4" fmla="*/ 576 w 2304"/>
                <a:gd name="T5" fmla="*/ 0 h 2304"/>
                <a:gd name="T6" fmla="*/ 576 w 2304"/>
                <a:gd name="T7" fmla="*/ 576 h 2304"/>
                <a:gd name="T8" fmla="*/ 1152 w 2304"/>
                <a:gd name="T9" fmla="*/ 576 h 2304"/>
                <a:gd name="T10" fmla="*/ 1152 w 2304"/>
                <a:gd name="T11" fmla="*/ 1152 h 2304"/>
                <a:gd name="T12" fmla="*/ 1728 w 2304"/>
                <a:gd name="T13" fmla="*/ 1152 h 2304"/>
                <a:gd name="T14" fmla="*/ 1728 w 2304"/>
                <a:gd name="T15" fmla="*/ 1728 h 2304"/>
                <a:gd name="T16" fmla="*/ 2304 w 2304"/>
                <a:gd name="T17" fmla="*/ 1728 h 2304"/>
                <a:gd name="T18" fmla="*/ 2304 w 2304"/>
                <a:gd name="T19" fmla="*/ 2304 h 2304"/>
                <a:gd name="T20" fmla="*/ 0 w 2304"/>
                <a:gd name="T21" fmla="*/ 2304 h 2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04" h="2304">
                  <a:moveTo>
                    <a:pt x="0" y="2304"/>
                  </a:moveTo>
                  <a:lnTo>
                    <a:pt x="0" y="0"/>
                  </a:lnTo>
                  <a:lnTo>
                    <a:pt x="576" y="0"/>
                  </a:lnTo>
                  <a:lnTo>
                    <a:pt x="576" y="576"/>
                  </a:lnTo>
                  <a:lnTo>
                    <a:pt x="1152" y="576"/>
                  </a:lnTo>
                  <a:lnTo>
                    <a:pt x="1152" y="1152"/>
                  </a:lnTo>
                  <a:lnTo>
                    <a:pt x="1728" y="1152"/>
                  </a:lnTo>
                  <a:lnTo>
                    <a:pt x="1728" y="1728"/>
                  </a:lnTo>
                  <a:lnTo>
                    <a:pt x="2304" y="1728"/>
                  </a:lnTo>
                  <a:lnTo>
                    <a:pt x="2304" y="2304"/>
                  </a:lnTo>
                  <a:lnTo>
                    <a:pt x="0" y="2304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hlink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7" name="Freeform 222"/>
            <p:cNvSpPr>
              <a:spLocks/>
            </p:cNvSpPr>
            <p:nvPr/>
          </p:nvSpPr>
          <p:spPr bwMode="auto">
            <a:xfrm>
              <a:off x="1894" y="598"/>
              <a:ext cx="1728" cy="1728"/>
            </a:xfrm>
            <a:custGeom>
              <a:avLst/>
              <a:gdLst>
                <a:gd name="T0" fmla="*/ 1728 w 1728"/>
                <a:gd name="T1" fmla="*/ 0 h 1728"/>
                <a:gd name="T2" fmla="*/ 1728 w 1728"/>
                <a:gd name="T3" fmla="*/ 1728 h 1728"/>
                <a:gd name="T4" fmla="*/ 1152 w 1728"/>
                <a:gd name="T5" fmla="*/ 1728 h 1728"/>
                <a:gd name="T6" fmla="*/ 1152 w 1728"/>
                <a:gd name="T7" fmla="*/ 1152 h 1728"/>
                <a:gd name="T8" fmla="*/ 576 w 1728"/>
                <a:gd name="T9" fmla="*/ 1152 h 1728"/>
                <a:gd name="T10" fmla="*/ 576 w 1728"/>
                <a:gd name="T11" fmla="*/ 576 h 1728"/>
                <a:gd name="T12" fmla="*/ 0 w 1728"/>
                <a:gd name="T13" fmla="*/ 576 h 1728"/>
                <a:gd name="T14" fmla="*/ 0 w 1728"/>
                <a:gd name="T15" fmla="*/ 0 h 1728"/>
                <a:gd name="T16" fmla="*/ 1728 w 1728"/>
                <a:gd name="T17" fmla="*/ 0 h 17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28" h="1728">
                  <a:moveTo>
                    <a:pt x="1728" y="0"/>
                  </a:moveTo>
                  <a:lnTo>
                    <a:pt x="1728" y="1728"/>
                  </a:lnTo>
                  <a:lnTo>
                    <a:pt x="1152" y="1728"/>
                  </a:lnTo>
                  <a:lnTo>
                    <a:pt x="1152" y="1152"/>
                  </a:lnTo>
                  <a:lnTo>
                    <a:pt x="576" y="1152"/>
                  </a:lnTo>
                  <a:lnTo>
                    <a:pt x="576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hlink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8" name="Line 223"/>
            <p:cNvSpPr>
              <a:spLocks noChangeShapeType="1"/>
            </p:cNvSpPr>
            <p:nvPr/>
          </p:nvSpPr>
          <p:spPr bwMode="auto">
            <a:xfrm>
              <a:off x="1318" y="607"/>
              <a:ext cx="0" cy="288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9" name="Line 224"/>
            <p:cNvSpPr>
              <a:spLocks noChangeShapeType="1"/>
            </p:cNvSpPr>
            <p:nvPr/>
          </p:nvSpPr>
          <p:spPr bwMode="auto">
            <a:xfrm>
              <a:off x="1894" y="607"/>
              <a:ext cx="0" cy="288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Line 225"/>
            <p:cNvSpPr>
              <a:spLocks noChangeShapeType="1"/>
            </p:cNvSpPr>
            <p:nvPr/>
          </p:nvSpPr>
          <p:spPr bwMode="auto">
            <a:xfrm>
              <a:off x="2470" y="607"/>
              <a:ext cx="0" cy="288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Line 226"/>
            <p:cNvSpPr>
              <a:spLocks noChangeShapeType="1"/>
            </p:cNvSpPr>
            <p:nvPr/>
          </p:nvSpPr>
          <p:spPr bwMode="auto">
            <a:xfrm>
              <a:off x="3046" y="607"/>
              <a:ext cx="0" cy="288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12" name="Line 227"/>
            <p:cNvSpPr>
              <a:spLocks noChangeShapeType="1"/>
            </p:cNvSpPr>
            <p:nvPr/>
          </p:nvSpPr>
          <p:spPr bwMode="auto">
            <a:xfrm>
              <a:off x="742" y="2901"/>
              <a:ext cx="288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Line 228"/>
            <p:cNvSpPr>
              <a:spLocks noChangeShapeType="1"/>
            </p:cNvSpPr>
            <p:nvPr/>
          </p:nvSpPr>
          <p:spPr bwMode="auto">
            <a:xfrm>
              <a:off x="742" y="2325"/>
              <a:ext cx="288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Line 229"/>
            <p:cNvSpPr>
              <a:spLocks noChangeShapeType="1"/>
            </p:cNvSpPr>
            <p:nvPr/>
          </p:nvSpPr>
          <p:spPr bwMode="auto">
            <a:xfrm>
              <a:off x="742" y="1749"/>
              <a:ext cx="288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15" name="Line 230"/>
            <p:cNvSpPr>
              <a:spLocks noChangeShapeType="1"/>
            </p:cNvSpPr>
            <p:nvPr/>
          </p:nvSpPr>
          <p:spPr bwMode="auto">
            <a:xfrm>
              <a:off x="742" y="1183"/>
              <a:ext cx="288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16" name="Text Box 231"/>
            <p:cNvSpPr txBox="1">
              <a:spLocks noChangeArrowheads="1"/>
            </p:cNvSpPr>
            <p:nvPr/>
          </p:nvSpPr>
          <p:spPr bwMode="auto">
            <a:xfrm rot="16200000">
              <a:off x="241" y="3008"/>
              <a:ext cx="650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000099"/>
                </a:buClr>
                <a:buSzPct val="75000"/>
              </a:pPr>
              <a:r>
                <a:rPr lang="ja-JP" altLang="en-US" sz="1400" b="1" dirty="0">
                  <a:solidFill>
                    <a:srgbClr val="000099"/>
                  </a:solidFill>
                  <a:ea typeface="MS PGothic" pitchFamily="34" charset="-128"/>
                </a:rPr>
                <a:t>1 </a:t>
              </a:r>
              <a:r>
                <a:rPr lang="en-US" altLang="ja-JP" sz="1100" dirty="0">
                  <a:solidFill>
                    <a:srgbClr val="000099"/>
                  </a:solidFill>
                  <a:ea typeface="MS PGothic" pitchFamily="34" charset="-128"/>
                </a:rPr>
                <a:t>Negligible</a:t>
              </a:r>
            </a:p>
          </p:txBody>
        </p:sp>
        <p:sp>
          <p:nvSpPr>
            <p:cNvPr id="17" name="Text Box 232"/>
            <p:cNvSpPr txBox="1">
              <a:spLocks noChangeArrowheads="1"/>
            </p:cNvSpPr>
            <p:nvPr/>
          </p:nvSpPr>
          <p:spPr bwMode="auto">
            <a:xfrm rot="16200000">
              <a:off x="220" y="2405"/>
              <a:ext cx="70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000099"/>
                </a:buClr>
                <a:buSzPct val="75000"/>
              </a:pPr>
              <a:r>
                <a:rPr lang="ja-JP" altLang="en-US" sz="1400" b="1">
                  <a:solidFill>
                    <a:srgbClr val="000099"/>
                  </a:solidFill>
                  <a:ea typeface="MS PGothic" pitchFamily="34" charset="-128"/>
                </a:rPr>
                <a:t>2   </a:t>
              </a:r>
              <a:r>
                <a:rPr lang="en-US" altLang="ja-JP" sz="1100" dirty="0">
                  <a:solidFill>
                    <a:srgbClr val="000099"/>
                  </a:solidFill>
                  <a:ea typeface="MS PGothic" pitchFamily="34" charset="-128"/>
                </a:rPr>
                <a:t>Unlikely</a:t>
              </a:r>
            </a:p>
          </p:txBody>
        </p:sp>
        <p:sp>
          <p:nvSpPr>
            <p:cNvPr id="18" name="Text Box 233"/>
            <p:cNvSpPr txBox="1">
              <a:spLocks noChangeArrowheads="1"/>
            </p:cNvSpPr>
            <p:nvPr/>
          </p:nvSpPr>
          <p:spPr bwMode="auto">
            <a:xfrm rot="16200000">
              <a:off x="303" y="1848"/>
              <a:ext cx="548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000099"/>
                </a:buClr>
                <a:buSzPct val="75000"/>
              </a:pPr>
              <a:r>
                <a:rPr lang="ja-JP" altLang="en-US" sz="1400" b="1">
                  <a:solidFill>
                    <a:srgbClr val="000099"/>
                  </a:solidFill>
                  <a:ea typeface="MS PGothic" pitchFamily="34" charset="-128"/>
                </a:rPr>
                <a:t>3  </a:t>
              </a:r>
              <a:r>
                <a:rPr lang="en-US" altLang="ja-JP" sz="1100" dirty="0">
                  <a:solidFill>
                    <a:srgbClr val="000099"/>
                  </a:solidFill>
                  <a:ea typeface="MS PGothic" pitchFamily="34" charset="-128"/>
                </a:rPr>
                <a:t>Likely</a:t>
              </a:r>
              <a:endParaRPr lang="en-US" altLang="ja-JP" sz="1400" b="1" dirty="0">
                <a:solidFill>
                  <a:srgbClr val="000099"/>
                </a:solidFill>
                <a:ea typeface="MS PGothic" pitchFamily="34" charset="-128"/>
              </a:endParaRPr>
            </a:p>
          </p:txBody>
        </p:sp>
        <p:sp>
          <p:nvSpPr>
            <p:cNvPr id="19" name="Text Box 234"/>
            <p:cNvSpPr txBox="1">
              <a:spLocks noChangeArrowheads="1"/>
            </p:cNvSpPr>
            <p:nvPr/>
          </p:nvSpPr>
          <p:spPr bwMode="auto">
            <a:xfrm rot="16200000">
              <a:off x="234" y="1285"/>
              <a:ext cx="67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000099"/>
                </a:buClr>
                <a:buSzPct val="75000"/>
              </a:pPr>
              <a:r>
                <a:rPr lang="ja-JP" altLang="en-US" sz="1400" b="1">
                  <a:solidFill>
                    <a:srgbClr val="000099"/>
                  </a:solidFill>
                  <a:ea typeface="MS PGothic" pitchFamily="34" charset="-128"/>
                </a:rPr>
                <a:t>4 </a:t>
              </a:r>
              <a:r>
                <a:rPr lang="en-US" altLang="ja-JP" sz="1100" dirty="0">
                  <a:solidFill>
                    <a:srgbClr val="000099"/>
                  </a:solidFill>
                  <a:ea typeface="MS PGothic" pitchFamily="34" charset="-128"/>
                </a:rPr>
                <a:t>Highly Probable</a:t>
              </a:r>
              <a:endParaRPr lang="en-US" altLang="ja-JP" sz="1400" b="1" dirty="0">
                <a:solidFill>
                  <a:srgbClr val="000099"/>
                </a:solidFill>
                <a:ea typeface="MS PGothic" pitchFamily="34" charset="-128"/>
              </a:endParaRPr>
            </a:p>
          </p:txBody>
        </p:sp>
        <p:sp>
          <p:nvSpPr>
            <p:cNvPr id="20" name="Text Box 235"/>
            <p:cNvSpPr txBox="1">
              <a:spLocks noChangeArrowheads="1"/>
            </p:cNvSpPr>
            <p:nvPr/>
          </p:nvSpPr>
          <p:spPr bwMode="auto">
            <a:xfrm rot="16200000">
              <a:off x="198" y="699"/>
              <a:ext cx="749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000099"/>
                </a:buClr>
                <a:buSzPct val="75000"/>
              </a:pPr>
              <a:r>
                <a:rPr lang="ja-JP" altLang="en-US" sz="1400" b="1">
                  <a:solidFill>
                    <a:srgbClr val="000099"/>
                  </a:solidFill>
                  <a:ea typeface="MS PGothic" pitchFamily="34" charset="-128"/>
                </a:rPr>
                <a:t>5 </a:t>
              </a:r>
              <a:r>
                <a:rPr lang="en-US" altLang="ja-JP" sz="1100" dirty="0">
                  <a:solidFill>
                    <a:srgbClr val="000099"/>
                  </a:solidFill>
                  <a:ea typeface="MS PGothic" pitchFamily="34" charset="-128"/>
                </a:rPr>
                <a:t>Near Certainty</a:t>
              </a:r>
            </a:p>
          </p:txBody>
        </p:sp>
        <p:sp>
          <p:nvSpPr>
            <p:cNvPr id="21" name="Text Box 241"/>
            <p:cNvSpPr txBox="1">
              <a:spLocks noChangeArrowheads="1"/>
            </p:cNvSpPr>
            <p:nvPr/>
          </p:nvSpPr>
          <p:spPr bwMode="auto">
            <a:xfrm rot="16200000">
              <a:off x="-90" y="1950"/>
              <a:ext cx="839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000099"/>
                </a:buClr>
                <a:buSzPct val="75000"/>
              </a:pPr>
              <a:r>
                <a:rPr lang="en-US" altLang="ja-JP" sz="1400" b="1" dirty="0">
                  <a:solidFill>
                    <a:srgbClr val="000099"/>
                  </a:solidFill>
                  <a:ea typeface="MS PGothic" pitchFamily="34" charset="-128"/>
                </a:rPr>
                <a:t>Likelihood</a:t>
              </a:r>
            </a:p>
          </p:txBody>
        </p:sp>
        <p:sp>
          <p:nvSpPr>
            <p:cNvPr id="22" name="Text Box 236"/>
            <p:cNvSpPr txBox="1">
              <a:spLocks noChangeArrowheads="1"/>
            </p:cNvSpPr>
            <p:nvPr/>
          </p:nvSpPr>
          <p:spPr bwMode="auto">
            <a:xfrm>
              <a:off x="674" y="3447"/>
              <a:ext cx="67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000099"/>
                </a:buClr>
                <a:buSzPct val="75000"/>
              </a:pPr>
              <a:r>
                <a:rPr lang="ja-JP" altLang="en-US" sz="1400" b="1" dirty="0">
                  <a:solidFill>
                    <a:srgbClr val="000099"/>
                  </a:solidFill>
                  <a:ea typeface="MS PGothic" pitchFamily="34" charset="-128"/>
                </a:rPr>
                <a:t>1 </a:t>
              </a:r>
              <a:r>
                <a:rPr lang="en-US" altLang="ja-JP" sz="1100" dirty="0">
                  <a:solidFill>
                    <a:srgbClr val="000099"/>
                  </a:solidFill>
                  <a:ea typeface="MS PGothic" pitchFamily="34" charset="-128"/>
                </a:rPr>
                <a:t>Marginal</a:t>
              </a:r>
            </a:p>
          </p:txBody>
        </p:sp>
        <p:sp>
          <p:nvSpPr>
            <p:cNvPr id="23" name="Text Box 237"/>
            <p:cNvSpPr txBox="1">
              <a:spLocks noChangeArrowheads="1"/>
            </p:cNvSpPr>
            <p:nvPr/>
          </p:nvSpPr>
          <p:spPr bwMode="auto">
            <a:xfrm>
              <a:off x="1259" y="3440"/>
              <a:ext cx="691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000099"/>
                </a:buClr>
                <a:buSzPct val="75000"/>
              </a:pPr>
              <a:r>
                <a:rPr lang="ja-JP" altLang="en-US" sz="1400" b="1">
                  <a:solidFill>
                    <a:srgbClr val="000099"/>
                  </a:solidFill>
                  <a:ea typeface="MS PGothic" pitchFamily="34" charset="-128"/>
                </a:rPr>
                <a:t>2 </a:t>
              </a:r>
              <a:r>
                <a:rPr lang="en-US" altLang="ja-JP" sz="1100" dirty="0">
                  <a:solidFill>
                    <a:srgbClr val="000099"/>
                  </a:solidFill>
                  <a:ea typeface="MS PGothic" pitchFamily="34" charset="-128"/>
                </a:rPr>
                <a:t>Significant</a:t>
              </a:r>
              <a:endParaRPr lang="en-US" altLang="ja-JP" sz="1400" b="1" dirty="0">
                <a:solidFill>
                  <a:srgbClr val="000099"/>
                </a:solidFill>
                <a:ea typeface="MS PGothic" pitchFamily="34" charset="-128"/>
              </a:endParaRPr>
            </a:p>
          </p:txBody>
        </p:sp>
        <p:sp>
          <p:nvSpPr>
            <p:cNvPr id="24" name="Text Box 238"/>
            <p:cNvSpPr txBox="1">
              <a:spLocks noChangeArrowheads="1"/>
            </p:cNvSpPr>
            <p:nvPr/>
          </p:nvSpPr>
          <p:spPr bwMode="auto">
            <a:xfrm>
              <a:off x="1850" y="3433"/>
              <a:ext cx="627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000099"/>
                </a:buClr>
                <a:buSzPct val="75000"/>
              </a:pPr>
              <a:r>
                <a:rPr lang="ja-JP" altLang="en-US" sz="1400" b="1">
                  <a:solidFill>
                    <a:srgbClr val="000099"/>
                  </a:solidFill>
                  <a:ea typeface="MS PGothic" pitchFamily="34" charset="-128"/>
                </a:rPr>
                <a:t>3 </a:t>
              </a:r>
              <a:r>
                <a:rPr lang="en-US" altLang="ja-JP" sz="1100" dirty="0">
                  <a:solidFill>
                    <a:srgbClr val="000099"/>
                  </a:solidFill>
                  <a:ea typeface="MS PGothic" pitchFamily="34" charset="-128"/>
                </a:rPr>
                <a:t>Serious</a:t>
              </a:r>
              <a:endParaRPr lang="en-US" altLang="ja-JP" sz="1400" b="1" dirty="0">
                <a:solidFill>
                  <a:srgbClr val="000099"/>
                </a:solidFill>
                <a:ea typeface="MS PGothic" pitchFamily="34" charset="-128"/>
              </a:endParaRPr>
            </a:p>
          </p:txBody>
        </p:sp>
        <p:sp>
          <p:nvSpPr>
            <p:cNvPr id="25" name="Text Box 239"/>
            <p:cNvSpPr txBox="1">
              <a:spLocks noChangeArrowheads="1"/>
            </p:cNvSpPr>
            <p:nvPr/>
          </p:nvSpPr>
          <p:spPr bwMode="auto">
            <a:xfrm>
              <a:off x="2395" y="3437"/>
              <a:ext cx="685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000099"/>
                </a:buClr>
                <a:buSzPct val="75000"/>
              </a:pPr>
              <a:r>
                <a:rPr lang="ja-JP" altLang="en-US" sz="1400" b="1">
                  <a:solidFill>
                    <a:srgbClr val="000099"/>
                  </a:solidFill>
                  <a:ea typeface="MS PGothic" pitchFamily="34" charset="-128"/>
                </a:rPr>
                <a:t>4 </a:t>
              </a:r>
              <a:r>
                <a:rPr lang="en-US" altLang="ja-JP" sz="1100" dirty="0">
                  <a:solidFill>
                    <a:srgbClr val="000099"/>
                  </a:solidFill>
                  <a:ea typeface="MS PGothic" pitchFamily="34" charset="-128"/>
                </a:rPr>
                <a:t>Very Serious</a:t>
              </a:r>
              <a:endParaRPr lang="en-US" altLang="ja-JP" sz="1400" b="1" dirty="0">
                <a:solidFill>
                  <a:srgbClr val="000099"/>
                </a:solidFill>
                <a:ea typeface="MS PGothic" pitchFamily="34" charset="-128"/>
              </a:endParaRPr>
            </a:p>
          </p:txBody>
        </p:sp>
        <p:sp>
          <p:nvSpPr>
            <p:cNvPr id="26" name="Text Box 240"/>
            <p:cNvSpPr txBox="1">
              <a:spLocks noChangeArrowheads="1"/>
            </p:cNvSpPr>
            <p:nvPr/>
          </p:nvSpPr>
          <p:spPr bwMode="auto">
            <a:xfrm>
              <a:off x="2927" y="3435"/>
              <a:ext cx="823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000099"/>
                </a:buClr>
                <a:buSzPct val="75000"/>
              </a:pPr>
              <a:r>
                <a:rPr lang="ja-JP" altLang="en-US" sz="1400" b="1" dirty="0">
                  <a:solidFill>
                    <a:srgbClr val="000099"/>
                  </a:solidFill>
                  <a:ea typeface="MS PGothic" pitchFamily="34" charset="-128"/>
                </a:rPr>
                <a:t>5 </a:t>
              </a:r>
              <a:r>
                <a:rPr lang="en-US" altLang="ja-JP" sz="1100" dirty="0">
                  <a:solidFill>
                    <a:srgbClr val="000099"/>
                  </a:solidFill>
                  <a:ea typeface="MS PGothic" pitchFamily="34" charset="-128"/>
                </a:rPr>
                <a:t>Catastrophic</a:t>
              </a:r>
              <a:endParaRPr lang="en-US" altLang="ja-JP" sz="1400" b="1" dirty="0">
                <a:solidFill>
                  <a:srgbClr val="000099"/>
                </a:solidFill>
                <a:ea typeface="MS PGothic" pitchFamily="34" charset="-128"/>
              </a:endParaRPr>
            </a:p>
          </p:txBody>
        </p:sp>
        <p:sp>
          <p:nvSpPr>
            <p:cNvPr id="27" name="Text Box 242"/>
            <p:cNvSpPr txBox="1">
              <a:spLocks noChangeArrowheads="1"/>
            </p:cNvSpPr>
            <p:nvPr/>
          </p:nvSpPr>
          <p:spPr bwMode="auto">
            <a:xfrm>
              <a:off x="1646" y="3774"/>
              <a:ext cx="91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000099"/>
                </a:buClr>
                <a:buSzPct val="75000"/>
              </a:pPr>
              <a:r>
                <a:rPr lang="en-US" altLang="ja-JP" sz="1400" b="1" dirty="0">
                  <a:solidFill>
                    <a:srgbClr val="000099"/>
                  </a:solidFill>
                  <a:ea typeface="MS PGothic" pitchFamily="34" charset="-128"/>
                </a:rPr>
                <a:t>Consequence</a:t>
              </a:r>
            </a:p>
          </p:txBody>
        </p:sp>
        <p:sp>
          <p:nvSpPr>
            <p:cNvPr id="28" name="Text Box 243"/>
            <p:cNvSpPr txBox="1">
              <a:spLocks noChangeArrowheads="1"/>
            </p:cNvSpPr>
            <p:nvPr/>
          </p:nvSpPr>
          <p:spPr bwMode="auto">
            <a:xfrm>
              <a:off x="2666" y="614"/>
              <a:ext cx="881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000099"/>
                </a:buClr>
                <a:buSzPct val="75000"/>
              </a:pPr>
              <a:r>
                <a:rPr lang="en-US" altLang="ja-JP" sz="1600" b="1" dirty="0">
                  <a:ea typeface="MS PGothic" pitchFamily="34" charset="-128"/>
                </a:rPr>
                <a:t>High Risk</a:t>
              </a:r>
            </a:p>
          </p:txBody>
        </p:sp>
        <p:sp>
          <p:nvSpPr>
            <p:cNvPr id="29" name="Text Box 244"/>
            <p:cNvSpPr txBox="1">
              <a:spLocks noChangeArrowheads="1"/>
            </p:cNvSpPr>
            <p:nvPr/>
          </p:nvSpPr>
          <p:spPr bwMode="auto">
            <a:xfrm>
              <a:off x="1360" y="1206"/>
              <a:ext cx="1237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000099"/>
                </a:buClr>
                <a:buSzPct val="75000"/>
              </a:pPr>
              <a:r>
                <a:rPr lang="en-US" altLang="ja-JP" sz="1600" b="1" dirty="0">
                  <a:ea typeface="MS PGothic" pitchFamily="34" charset="-128"/>
                </a:rPr>
                <a:t>Moderate Risk</a:t>
              </a:r>
            </a:p>
          </p:txBody>
        </p:sp>
        <p:sp>
          <p:nvSpPr>
            <p:cNvPr id="30" name="Text Box 245"/>
            <p:cNvSpPr txBox="1">
              <a:spLocks noChangeArrowheads="1"/>
            </p:cNvSpPr>
            <p:nvPr/>
          </p:nvSpPr>
          <p:spPr bwMode="auto">
            <a:xfrm>
              <a:off x="948" y="3091"/>
              <a:ext cx="846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000099"/>
                </a:buClr>
                <a:buSzPct val="75000"/>
              </a:pPr>
              <a:r>
                <a:rPr lang="en-US" altLang="ja-JP" sz="1600" b="1" dirty="0">
                  <a:ea typeface="MS PGothic" pitchFamily="34" charset="-128"/>
                </a:rPr>
                <a:t>Low Risk</a:t>
              </a:r>
            </a:p>
          </p:txBody>
        </p:sp>
        <p:sp>
          <p:nvSpPr>
            <p:cNvPr id="31" name="Rectangle 246"/>
            <p:cNvSpPr>
              <a:spLocks noChangeArrowheads="1"/>
            </p:cNvSpPr>
            <p:nvPr/>
          </p:nvSpPr>
          <p:spPr bwMode="auto">
            <a:xfrm>
              <a:off x="742" y="597"/>
              <a:ext cx="2880" cy="2880"/>
            </a:xfrm>
            <a:prstGeom prst="rect">
              <a:avLst/>
            </a:prstGeom>
            <a:noFill/>
            <a:ln w="19050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</p:grp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2906436" y="1829299"/>
            <a:ext cx="37016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dirty="0">
                <a:latin typeface="Wingdings" pitchFamily="2" charset="2"/>
              </a:rPr>
              <a:t>l</a:t>
            </a: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 flipH="1">
            <a:off x="1470517" y="1983187"/>
            <a:ext cx="16657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1266214" y="1829299"/>
            <a:ext cx="37016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dirty="0">
                <a:latin typeface="Wingdings" pitchFamily="2" charset="2"/>
              </a:rPr>
              <a:t>l</a:t>
            </a: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ln>
            <a:noFill/>
          </a:ln>
        </p:spPr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7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Development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demonstration or photographs of development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438400"/>
            <a:ext cx="3708400" cy="3159557"/>
          </a:xfrm>
          <a:prstGeom prst="rect">
            <a:avLst/>
          </a:prstGeom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ln>
            <a:noFill/>
          </a:ln>
        </p:spPr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5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11504</TotalTime>
  <Words>210</Words>
  <Application>Microsoft Office PowerPoint</Application>
  <PresentationFormat>On-screen Show (4:3)</PresentationFormat>
  <Paragraphs>88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MS PGothic</vt:lpstr>
      <vt:lpstr>Arial</vt:lpstr>
      <vt:lpstr>Calibri</vt:lpstr>
      <vt:lpstr>Wingdings</vt:lpstr>
      <vt:lpstr>Office Theme</vt:lpstr>
      <vt:lpstr>Project Title</vt:lpstr>
      <vt:lpstr>Problem Statement</vt:lpstr>
      <vt:lpstr>Starting Concept</vt:lpstr>
      <vt:lpstr>Impact Statement*</vt:lpstr>
      <vt:lpstr>Blocks and Lines Diagram</vt:lpstr>
      <vt:lpstr>Master Equipment List</vt:lpstr>
      <vt:lpstr>Or a Simple Parts List</vt:lpstr>
      <vt:lpstr>Risk Analysis</vt:lpstr>
      <vt:lpstr>Example of Development </vt:lpstr>
      <vt:lpstr>Architecture</vt:lpstr>
      <vt:lpstr>Data Flow Diagram</vt:lpstr>
      <vt:lpstr>Electrical Analysis</vt:lpstr>
      <vt:lpstr>Electrical Detail Design</vt:lpstr>
      <vt:lpstr>Power Analysis</vt:lpstr>
      <vt:lpstr>Power Detail Design</vt:lpstr>
      <vt:lpstr>Project Summary</vt:lpstr>
      <vt:lpstr>Project Gantt Chart for Senior Design II</vt:lpstr>
      <vt:lpstr>Any questions?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Wendell Chun</dc:creator>
  <cp:lastModifiedBy>Wendell Chun</cp:lastModifiedBy>
  <cp:revision>152</cp:revision>
  <dcterms:created xsi:type="dcterms:W3CDTF">2014-03-16T18:25:28Z</dcterms:created>
  <dcterms:modified xsi:type="dcterms:W3CDTF">2017-11-06T02:09:27Z</dcterms:modified>
</cp:coreProperties>
</file>