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12" autoAdjust="0"/>
    <p:restoredTop sz="94660"/>
  </p:normalViewPr>
  <p:slideViewPr>
    <p:cSldViewPr>
      <p:cViewPr varScale="1">
        <p:scale>
          <a:sx n="77" d="100"/>
          <a:sy n="77" d="100"/>
        </p:scale>
        <p:origin x="12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86502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131295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33892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147824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4050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206028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83078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3811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338927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5439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9E7EB-4E1C-487C-BABE-707287236D10}" type="datetimeFigureOut">
              <a:rPr lang="en-US" smtClean="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230256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9E7EB-4E1C-487C-BABE-707287236D10}" type="datetimeFigureOut">
              <a:rPr lang="en-US" smtClean="0"/>
              <a:t>2/28/2016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3D165-9B3D-4B75-A9D8-C1F22FDD693A}" type="slidenum">
              <a:rPr lang="en-US" smtClean="0"/>
              <a:t>‹#›</a:t>
            </a:fld>
            <a:endParaRPr lang="en-US" dirty="0"/>
          </a:p>
        </p:txBody>
      </p:sp>
    </p:spTree>
    <p:extLst>
      <p:ext uri="{BB962C8B-B14F-4D97-AF65-F5344CB8AC3E}">
        <p14:creationId xmlns:p14="http://schemas.microsoft.com/office/powerpoint/2010/main" val="148452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40185"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80370"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27556" y="1143379"/>
            <a:ext cx="2590800" cy="1384995"/>
          </a:xfrm>
          <a:prstGeom prst="rect">
            <a:avLst/>
          </a:prstGeom>
          <a:noFill/>
        </p:spPr>
        <p:txBody>
          <a:bodyPr wrap="square" rtlCol="0">
            <a:spAutoFit/>
          </a:bodyPr>
          <a:lstStyle/>
          <a:p>
            <a:pPr algn="ctr"/>
            <a:r>
              <a:rPr lang="en-US" sz="2800" dirty="0" smtClean="0">
                <a:latin typeface="Britannic Bold"/>
                <a:cs typeface="Britannic Bold"/>
              </a:rPr>
              <a:t>Sun Trackers Senior Design Project</a:t>
            </a:r>
            <a:endParaRPr lang="en-US" sz="2800" dirty="0">
              <a:latin typeface="Britannic Bold"/>
              <a:cs typeface="Britannic Bold"/>
            </a:endParaRPr>
          </a:p>
        </p:txBody>
      </p:sp>
      <p:sp>
        <p:nvSpPr>
          <p:cNvPr id="18" name="TextBox 17"/>
          <p:cNvSpPr txBox="1"/>
          <p:nvPr/>
        </p:nvSpPr>
        <p:spPr>
          <a:xfrm>
            <a:off x="137652" y="152400"/>
            <a:ext cx="2743200" cy="830997"/>
          </a:xfrm>
          <a:prstGeom prst="rect">
            <a:avLst/>
          </a:prstGeom>
          <a:noFill/>
        </p:spPr>
        <p:txBody>
          <a:bodyPr wrap="square" rtlCol="0">
            <a:spAutoFit/>
          </a:bodyPr>
          <a:lstStyle/>
          <a:p>
            <a:pPr algn="ctr"/>
            <a:endParaRPr lang="en-US" sz="1600" dirty="0"/>
          </a:p>
          <a:p>
            <a:pPr algn="r"/>
            <a:endParaRPr lang="en-US" sz="1600" dirty="0"/>
          </a:p>
          <a:p>
            <a:pPr algn="r"/>
            <a:endParaRPr lang="en-US" sz="1600" dirty="0">
              <a:latin typeface="Cooper Black" panose="0208090404030B020404" pitchFamily="18" charset="0"/>
            </a:endParaRPr>
          </a:p>
        </p:txBody>
      </p:sp>
      <p:pic>
        <p:nvPicPr>
          <p:cNvPr id="10" name="Picture 9" descr="ENGRlogo_horiz_rgb.png"/>
          <p:cNvPicPr/>
          <p:nvPr/>
        </p:nvPicPr>
        <p:blipFill>
          <a:blip r:embed="rId2"/>
          <a:stretch>
            <a:fillRect/>
          </a:stretch>
        </p:blipFill>
        <p:spPr>
          <a:xfrm>
            <a:off x="3348915" y="5786487"/>
            <a:ext cx="2238375" cy="685800"/>
          </a:xfrm>
          <a:prstGeom prst="rect">
            <a:avLst/>
          </a:prstGeom>
        </p:spPr>
      </p:pic>
      <p:sp>
        <p:nvSpPr>
          <p:cNvPr id="29" name="TextBox 28"/>
          <p:cNvSpPr txBox="1"/>
          <p:nvPr/>
        </p:nvSpPr>
        <p:spPr>
          <a:xfrm>
            <a:off x="3415335" y="1358881"/>
            <a:ext cx="2289885" cy="484748"/>
          </a:xfrm>
          <a:prstGeom prst="rect">
            <a:avLst/>
          </a:prstGeom>
          <a:noFill/>
        </p:spPr>
        <p:txBody>
          <a:bodyPr wrap="none" rtlCol="0">
            <a:spAutoFit/>
          </a:bodyPr>
          <a:lstStyle/>
          <a:p>
            <a:pPr>
              <a:lnSpc>
                <a:spcPct val="150000"/>
              </a:lnSpc>
            </a:pPr>
            <a:r>
              <a:rPr lang="en-US" b="1" dirty="0" smtClean="0"/>
              <a:t>Product Development</a:t>
            </a:r>
          </a:p>
        </p:txBody>
      </p:sp>
      <p:sp>
        <p:nvSpPr>
          <p:cNvPr id="30" name="TextBox 29"/>
          <p:cNvSpPr txBox="1"/>
          <p:nvPr/>
        </p:nvSpPr>
        <p:spPr>
          <a:xfrm>
            <a:off x="3286380" y="2028616"/>
            <a:ext cx="2438400" cy="2800767"/>
          </a:xfrm>
          <a:prstGeom prst="rect">
            <a:avLst/>
          </a:prstGeom>
          <a:noFill/>
        </p:spPr>
        <p:txBody>
          <a:bodyPr wrap="square" rtlCol="0">
            <a:spAutoFit/>
          </a:bodyPr>
          <a:lstStyle/>
          <a:p>
            <a:r>
              <a:rPr lang="en-US" sz="1600" dirty="0"/>
              <a:t>Our design takes into account the Human Interface Module allowing interactions with the integrated Embedded Systems and microcontroller. Our goal is to gather real time power data using the integrated system.</a:t>
            </a:r>
          </a:p>
          <a:p>
            <a:endParaRPr lang="en-US" sz="1600" i="1" dirty="0"/>
          </a:p>
        </p:txBody>
      </p:sp>
      <p:pic>
        <p:nvPicPr>
          <p:cNvPr id="14" name="Picture 13"/>
          <p:cNvPicPr/>
          <p:nvPr/>
        </p:nvPicPr>
        <p:blipFill>
          <a:blip r:embed="rId3"/>
          <a:stretch>
            <a:fillRect/>
          </a:stretch>
        </p:blipFill>
        <p:spPr>
          <a:xfrm>
            <a:off x="137652" y="390629"/>
            <a:ext cx="2773578" cy="607674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4509" y="3550389"/>
            <a:ext cx="2503847" cy="2916982"/>
          </a:xfrm>
          <a:prstGeom prst="rect">
            <a:avLst/>
          </a:prstGeom>
        </p:spPr>
      </p:pic>
      <p:sp>
        <p:nvSpPr>
          <p:cNvPr id="2" name="TextBox 1"/>
          <p:cNvSpPr txBox="1"/>
          <p:nvPr/>
        </p:nvSpPr>
        <p:spPr>
          <a:xfrm>
            <a:off x="6327556" y="3048000"/>
            <a:ext cx="2359244" cy="380999"/>
          </a:xfrm>
          <a:prstGeom prst="rect">
            <a:avLst/>
          </a:prstGeom>
          <a:noFill/>
        </p:spPr>
        <p:txBody>
          <a:bodyPr wrap="square" rtlCol="0">
            <a:spAutoFit/>
          </a:bodyPr>
          <a:lstStyle/>
          <a:p>
            <a:r>
              <a:rPr lang="en-US" dirty="0" smtClean="0"/>
              <a:t>Pinhole Sensor:</a:t>
            </a:r>
            <a:endParaRPr lang="en-US" dirty="0"/>
          </a:p>
        </p:txBody>
      </p:sp>
    </p:spTree>
    <p:extLst>
      <p:ext uri="{BB962C8B-B14F-4D97-AF65-F5344CB8AC3E}">
        <p14:creationId xmlns:p14="http://schemas.microsoft.com/office/powerpoint/2010/main" val="1864575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0185"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80370"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793" y="716340"/>
            <a:ext cx="2590800" cy="1569660"/>
          </a:xfrm>
          <a:prstGeom prst="rect">
            <a:avLst/>
          </a:prstGeom>
          <a:noFill/>
        </p:spPr>
        <p:txBody>
          <a:bodyPr wrap="square" rtlCol="0">
            <a:spAutoFit/>
          </a:bodyPr>
          <a:lstStyle/>
          <a:p>
            <a:r>
              <a:rPr lang="en-US" sz="1600" u="sng" dirty="0" smtClean="0"/>
              <a:t>Problem</a:t>
            </a:r>
            <a:r>
              <a:rPr lang="en-US" sz="1600" dirty="0" smtClean="0"/>
              <a:t>:</a:t>
            </a:r>
          </a:p>
          <a:p>
            <a:endParaRPr lang="en-US" sz="1600" dirty="0" smtClean="0"/>
          </a:p>
          <a:p>
            <a:r>
              <a:rPr lang="en-US" sz="1600" dirty="0" smtClean="0"/>
              <a:t>Fixed solar panels have inefficiencies due to the lack of direct sunlight throughout the day. </a:t>
            </a:r>
          </a:p>
        </p:txBody>
      </p:sp>
      <p:sp>
        <p:nvSpPr>
          <p:cNvPr id="11" name="TextBox 10"/>
          <p:cNvSpPr txBox="1"/>
          <p:nvPr/>
        </p:nvSpPr>
        <p:spPr>
          <a:xfrm>
            <a:off x="300893" y="1681130"/>
            <a:ext cx="2438400" cy="4524315"/>
          </a:xfrm>
          <a:prstGeom prst="rect">
            <a:avLst/>
          </a:prstGeom>
          <a:noFill/>
        </p:spPr>
        <p:txBody>
          <a:bodyPr wrap="square" rtlCol="0">
            <a:spAutoFit/>
          </a:bodyPr>
          <a:lstStyle/>
          <a:p>
            <a:endParaRPr lang="en-US" sz="1600" u="sng" dirty="0" smtClean="0"/>
          </a:p>
          <a:p>
            <a:endParaRPr lang="en-US" sz="1600" u="sng" dirty="0"/>
          </a:p>
          <a:p>
            <a:endParaRPr lang="en-US" sz="1600" u="sng" dirty="0" smtClean="0"/>
          </a:p>
          <a:p>
            <a:endParaRPr lang="en-US" sz="1600" u="sng" dirty="0"/>
          </a:p>
          <a:p>
            <a:endParaRPr lang="en-US" sz="1600" u="sng" dirty="0" smtClean="0"/>
          </a:p>
          <a:p>
            <a:r>
              <a:rPr lang="en-US" sz="1600" u="sng" dirty="0" smtClean="0"/>
              <a:t>Solution</a:t>
            </a:r>
            <a:r>
              <a:rPr lang="en-US" sz="1600" dirty="0" smtClean="0"/>
              <a:t>:</a:t>
            </a:r>
          </a:p>
          <a:p>
            <a:endParaRPr lang="en-US" sz="1600" dirty="0" smtClean="0"/>
          </a:p>
          <a:p>
            <a:r>
              <a:rPr lang="en-US" sz="1600" dirty="0" smtClean="0"/>
              <a:t>Dual, motor operated axis solar panels have the advantage to track the sun as it travels throughout the day. Maximum power output will be achieved with the use of a microcontroller and photovoltaic sensor to control the incident angle in reference to the sun. </a:t>
            </a:r>
            <a:endParaRPr lang="en-US" sz="1600" dirty="0"/>
          </a:p>
        </p:txBody>
      </p:sp>
      <p:sp>
        <p:nvSpPr>
          <p:cNvPr id="13" name="TextBox 12"/>
          <p:cNvSpPr txBox="1"/>
          <p:nvPr/>
        </p:nvSpPr>
        <p:spPr>
          <a:xfrm>
            <a:off x="3347074" y="3429000"/>
            <a:ext cx="2530003" cy="3046988"/>
          </a:xfrm>
          <a:prstGeom prst="rect">
            <a:avLst/>
          </a:prstGeom>
          <a:noFill/>
        </p:spPr>
        <p:txBody>
          <a:bodyPr wrap="square" rtlCol="0">
            <a:spAutoFit/>
          </a:bodyPr>
          <a:lstStyle/>
          <a:p>
            <a:r>
              <a:rPr lang="en-US" sz="1600" b="1" dirty="0" smtClean="0"/>
              <a:t>    Company Information</a:t>
            </a:r>
          </a:p>
          <a:p>
            <a:endParaRPr lang="en-US" sz="1600" b="1" dirty="0" smtClean="0"/>
          </a:p>
          <a:p>
            <a:r>
              <a:rPr lang="en-US" sz="1600" dirty="0" smtClean="0"/>
              <a:t>The main objective of our group is to use innovative design to optimize the natural power generated from the sun more </a:t>
            </a:r>
            <a:r>
              <a:rPr lang="en-US" sz="1600" dirty="0"/>
              <a:t>p</a:t>
            </a:r>
            <a:r>
              <a:rPr lang="en-US" sz="1600" dirty="0" smtClean="0"/>
              <a:t>roficiently.   </a:t>
            </a:r>
          </a:p>
          <a:p>
            <a:endParaRPr lang="en-US" sz="1600" dirty="0"/>
          </a:p>
          <a:p>
            <a:endParaRPr lang="en-US" sz="1600" dirty="0" smtClean="0"/>
          </a:p>
          <a:p>
            <a:endParaRPr lang="en-US" sz="1600" dirty="0"/>
          </a:p>
          <a:p>
            <a:endParaRPr lang="en-US" sz="1600" dirty="0" smtClean="0"/>
          </a:p>
        </p:txBody>
      </p:sp>
      <p:sp>
        <p:nvSpPr>
          <p:cNvPr id="16" name="TextBox 15"/>
          <p:cNvSpPr txBox="1"/>
          <p:nvPr/>
        </p:nvSpPr>
        <p:spPr>
          <a:xfrm>
            <a:off x="6453555" y="609600"/>
            <a:ext cx="2667000" cy="5909310"/>
          </a:xfrm>
          <a:prstGeom prst="rect">
            <a:avLst/>
          </a:prstGeom>
          <a:noFill/>
        </p:spPr>
        <p:txBody>
          <a:bodyPr wrap="square" rtlCol="0">
            <a:spAutoFit/>
          </a:bodyPr>
          <a:lstStyle/>
          <a:p>
            <a:pPr>
              <a:lnSpc>
                <a:spcPct val="150000"/>
              </a:lnSpc>
            </a:pPr>
            <a:r>
              <a:rPr lang="en-US" b="1" dirty="0" smtClean="0"/>
              <a:t>Design Features:</a:t>
            </a:r>
          </a:p>
          <a:p>
            <a:pPr marL="285750" indent="-285750">
              <a:lnSpc>
                <a:spcPct val="150000"/>
              </a:lnSpc>
              <a:buFont typeface="Arial" panose="020B0604020202020204" pitchFamily="34" charset="0"/>
              <a:buChar char="•"/>
            </a:pPr>
            <a:r>
              <a:rPr lang="en-US" b="1" dirty="0" smtClean="0"/>
              <a:t>User Friendly</a:t>
            </a:r>
          </a:p>
          <a:p>
            <a:pPr marL="285750" indent="-285750">
              <a:lnSpc>
                <a:spcPct val="150000"/>
              </a:lnSpc>
              <a:buFont typeface="Arial" panose="020B0604020202020204" pitchFamily="34" charset="0"/>
              <a:buChar char="•"/>
            </a:pPr>
            <a:r>
              <a:rPr lang="en-US" b="1" dirty="0" smtClean="0"/>
              <a:t>Efficient Power Usage and Storage</a:t>
            </a:r>
          </a:p>
          <a:p>
            <a:pPr marL="285750" indent="-285750">
              <a:lnSpc>
                <a:spcPct val="150000"/>
              </a:lnSpc>
              <a:buFont typeface="Arial" panose="020B0604020202020204" pitchFamily="34" charset="0"/>
              <a:buChar char="•"/>
            </a:pPr>
            <a:r>
              <a:rPr lang="en-US" b="1" dirty="0" smtClean="0"/>
              <a:t>Human Machine Interface</a:t>
            </a:r>
          </a:p>
          <a:p>
            <a:pPr marL="285750" indent="-285750">
              <a:lnSpc>
                <a:spcPct val="150000"/>
              </a:lnSpc>
              <a:buFont typeface="Arial" panose="020B0604020202020204" pitchFamily="34" charset="0"/>
              <a:buChar char="•"/>
            </a:pPr>
            <a:r>
              <a:rPr lang="en-US" b="1" dirty="0" smtClean="0"/>
              <a:t>NEC 70 Compliant with focus on Industry Standards  </a:t>
            </a:r>
          </a:p>
          <a:p>
            <a:pPr marL="285750" indent="-285750">
              <a:lnSpc>
                <a:spcPct val="150000"/>
              </a:lnSpc>
              <a:buFont typeface="Arial" panose="020B0604020202020204" pitchFamily="34" charset="0"/>
              <a:buChar char="•"/>
            </a:pPr>
            <a:r>
              <a:rPr lang="en-US" b="1" dirty="0" smtClean="0"/>
              <a:t>Low Cost</a:t>
            </a:r>
          </a:p>
          <a:p>
            <a:pPr marL="285750" indent="-285750">
              <a:lnSpc>
                <a:spcPct val="150000"/>
              </a:lnSpc>
              <a:buFont typeface="Arial" panose="020B0604020202020204" pitchFamily="34" charset="0"/>
              <a:buChar char="•"/>
            </a:pPr>
            <a:r>
              <a:rPr lang="en-US" b="1" dirty="0" smtClean="0"/>
              <a:t>Data Acquisition and Storage</a:t>
            </a:r>
          </a:p>
          <a:p>
            <a:pPr marL="285750" indent="-285750">
              <a:lnSpc>
                <a:spcPct val="150000"/>
              </a:lnSpc>
              <a:buFont typeface="Arial" panose="020B0604020202020204" pitchFamily="34" charset="0"/>
              <a:buChar char="•"/>
            </a:pPr>
            <a:r>
              <a:rPr lang="en-US" b="1" dirty="0" smtClean="0"/>
              <a:t>Self Sustaining Unit</a:t>
            </a:r>
          </a:p>
          <a:p>
            <a:pPr marL="285750" indent="-285750">
              <a:lnSpc>
                <a:spcPct val="150000"/>
              </a:lnSpc>
              <a:buFont typeface="Arial" panose="020B0604020202020204" pitchFamily="34" charset="0"/>
              <a:buChar char="•"/>
            </a:pPr>
            <a:endParaRPr lang="en-US" b="1" dirty="0" smtClean="0"/>
          </a:p>
        </p:txBody>
      </p:sp>
      <p:sp>
        <p:nvSpPr>
          <p:cNvPr id="4" name="TextBox 3"/>
          <p:cNvSpPr txBox="1"/>
          <p:nvPr/>
        </p:nvSpPr>
        <p:spPr>
          <a:xfrm>
            <a:off x="3962471" y="6534928"/>
            <a:ext cx="1215397" cy="261610"/>
          </a:xfrm>
          <a:prstGeom prst="rect">
            <a:avLst/>
          </a:prstGeom>
          <a:noFill/>
        </p:spPr>
        <p:txBody>
          <a:bodyPr wrap="none" rtlCol="0">
            <a:spAutoFit/>
          </a:bodyPr>
          <a:lstStyle/>
          <a:p>
            <a:r>
              <a:rPr lang="en-US" sz="1100" dirty="0" smtClean="0"/>
              <a:t>Made in the U.S.A</a:t>
            </a:r>
            <a:endParaRPr lang="en-US" sz="1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714" y="943708"/>
            <a:ext cx="2659063" cy="1905000"/>
          </a:xfrm>
          <a:prstGeom prst="rect">
            <a:avLst/>
          </a:prstGeom>
        </p:spPr>
      </p:pic>
      <p:sp>
        <p:nvSpPr>
          <p:cNvPr id="8" name="TextBox 7"/>
          <p:cNvSpPr txBox="1"/>
          <p:nvPr/>
        </p:nvSpPr>
        <p:spPr>
          <a:xfrm>
            <a:off x="3503369" y="559024"/>
            <a:ext cx="2133600" cy="338554"/>
          </a:xfrm>
          <a:prstGeom prst="rect">
            <a:avLst/>
          </a:prstGeom>
          <a:noFill/>
        </p:spPr>
        <p:txBody>
          <a:bodyPr wrap="square" rtlCol="0">
            <a:spAutoFit/>
          </a:bodyPr>
          <a:lstStyle/>
          <a:p>
            <a:pPr algn="ctr"/>
            <a:r>
              <a:rPr lang="en-US" sz="1600" b="1" dirty="0" smtClean="0"/>
              <a:t>Photo Diode:</a:t>
            </a:r>
            <a:r>
              <a:rPr lang="en-US" sz="200" b="1" dirty="0" smtClean="0"/>
              <a:t>:</a:t>
            </a:r>
            <a:endParaRPr lang="en-US" sz="200" b="1" dirty="0"/>
          </a:p>
        </p:txBody>
      </p:sp>
    </p:spTree>
    <p:extLst>
      <p:ext uri="{BB962C8B-B14F-4D97-AF65-F5344CB8AC3E}">
        <p14:creationId xmlns:p14="http://schemas.microsoft.com/office/powerpoint/2010/main" val="1743843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159</Words>
  <Application>Microsoft Office PowerPoint</Application>
  <PresentationFormat>On-screen Show (4:3)</PresentationFormat>
  <Paragraphs>31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Britannic Bold</vt:lpstr>
      <vt:lpstr>Calibri</vt:lpstr>
      <vt:lpstr>Cooper Black</vt:lpstr>
      <vt:lpstr>Office Theme</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Wendell Chun</dc:creator>
  <cp:lastModifiedBy>laura lucas</cp:lastModifiedBy>
  <cp:revision>42</cp:revision>
  <cp:lastPrinted>2014-09-14T16:37:40Z</cp:lastPrinted>
  <dcterms:created xsi:type="dcterms:W3CDTF">2014-04-02T02:33:29Z</dcterms:created>
  <dcterms:modified xsi:type="dcterms:W3CDTF">2016-02-28T23:57:56Z</dcterms:modified>
</cp:coreProperties>
</file>