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56" r:id="rId2"/>
    <p:sldId id="258" r:id="rId3"/>
    <p:sldId id="259" r:id="rId4"/>
    <p:sldId id="260" r:id="rId5"/>
    <p:sldId id="264" r:id="rId6"/>
    <p:sldId id="329" r:id="rId7"/>
    <p:sldId id="265" r:id="rId8"/>
    <p:sldId id="330" r:id="rId9"/>
    <p:sldId id="263" r:id="rId10"/>
    <p:sldId id="331" r:id="rId11"/>
    <p:sldId id="266" r:id="rId12"/>
    <p:sldId id="294" r:id="rId13"/>
    <p:sldId id="333" r:id="rId14"/>
    <p:sldId id="268" r:id="rId15"/>
    <p:sldId id="267" r:id="rId16"/>
    <p:sldId id="344" r:id="rId17"/>
    <p:sldId id="345" r:id="rId18"/>
    <p:sldId id="271" r:id="rId19"/>
    <p:sldId id="273" r:id="rId20"/>
    <p:sldId id="275" r:id="rId21"/>
    <p:sldId id="269" r:id="rId22"/>
    <p:sldId id="276" r:id="rId23"/>
    <p:sldId id="277" r:id="rId24"/>
    <p:sldId id="278" r:id="rId25"/>
    <p:sldId id="292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349" r:id="rId35"/>
    <p:sldId id="290" r:id="rId36"/>
    <p:sldId id="291" r:id="rId37"/>
    <p:sldId id="270" r:id="rId38"/>
    <p:sldId id="343" r:id="rId39"/>
    <p:sldId id="293" r:id="rId40"/>
    <p:sldId id="297" r:id="rId41"/>
    <p:sldId id="328" r:id="rId42"/>
    <p:sldId id="346" r:id="rId43"/>
    <p:sldId id="295" r:id="rId44"/>
    <p:sldId id="334" r:id="rId45"/>
    <p:sldId id="296" r:id="rId46"/>
    <p:sldId id="298" r:id="rId47"/>
    <p:sldId id="299" r:id="rId48"/>
    <p:sldId id="301" r:id="rId49"/>
    <p:sldId id="302" r:id="rId50"/>
    <p:sldId id="305" r:id="rId51"/>
    <p:sldId id="303" r:id="rId52"/>
    <p:sldId id="304" r:id="rId53"/>
    <p:sldId id="342" r:id="rId54"/>
    <p:sldId id="350" r:id="rId55"/>
    <p:sldId id="351" r:id="rId56"/>
    <p:sldId id="352" r:id="rId57"/>
    <p:sldId id="307" r:id="rId58"/>
    <p:sldId id="308" r:id="rId59"/>
    <p:sldId id="309" r:id="rId60"/>
    <p:sldId id="315" r:id="rId61"/>
    <p:sldId id="310" r:id="rId62"/>
    <p:sldId id="311" r:id="rId63"/>
    <p:sldId id="312" r:id="rId64"/>
    <p:sldId id="313" r:id="rId65"/>
    <p:sldId id="314" r:id="rId66"/>
    <p:sldId id="316" r:id="rId67"/>
    <p:sldId id="318" r:id="rId68"/>
    <p:sldId id="319" r:id="rId69"/>
    <p:sldId id="320" r:id="rId70"/>
    <p:sldId id="317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39" r:id="rId79"/>
    <p:sldId id="335" r:id="rId80"/>
    <p:sldId id="353" r:id="rId81"/>
    <p:sldId id="354" r:id="rId82"/>
    <p:sldId id="355" r:id="rId83"/>
    <p:sldId id="356" r:id="rId84"/>
    <p:sldId id="357" r:id="rId85"/>
    <p:sldId id="358" r:id="rId86"/>
    <p:sldId id="359" r:id="rId87"/>
    <p:sldId id="360" r:id="rId88"/>
    <p:sldId id="361" r:id="rId89"/>
    <p:sldId id="362" r:id="rId90"/>
    <p:sldId id="347" r:id="rId91"/>
    <p:sldId id="332" r:id="rId92"/>
    <p:sldId id="336" r:id="rId93"/>
    <p:sldId id="337" r:id="rId94"/>
    <p:sldId id="338" r:id="rId95"/>
  </p:sldIdLst>
  <p:sldSz cx="9144000" cy="5143500" type="screen16x9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5050"/>
    <a:srgbClr val="0000FF"/>
    <a:srgbClr val="F6E0E2"/>
    <a:srgbClr val="FF6600"/>
    <a:srgbClr val="FFFF99"/>
    <a:srgbClr val="F1BFC5"/>
    <a:srgbClr val="EAF50B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2708" autoAdjust="0"/>
  </p:normalViewPr>
  <p:slideViewPr>
    <p:cSldViewPr>
      <p:cViewPr varScale="1">
        <p:scale>
          <a:sx n="28" d="100"/>
          <a:sy n="28" d="100"/>
        </p:scale>
        <p:origin x="1008" y="29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821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49E9A-1B4F-4543-A076-0320F9FAEF7E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17A99-3006-441A-88BC-674162C18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96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KONA Way,</a:t>
            </a:r>
            <a:r>
              <a:rPr lang="en-US" altLang="ko-KR" baseline="0" dirty="0"/>
              <a:t> Wiki</a:t>
            </a:r>
            <a:r>
              <a:rPr lang="ko-KR" altLang="en-US" baseline="0" dirty="0" err="1"/>
              <a:t>를</a:t>
            </a:r>
            <a:r>
              <a:rPr lang="ko-KR" altLang="en-US" baseline="0" dirty="0"/>
              <a:t> 중점적으로 교육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179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(Wiki)</a:t>
            </a:r>
            <a:r>
              <a:rPr lang="en-US" altLang="ko-KR" baseline="0" dirty="0"/>
              <a:t> </a:t>
            </a:r>
            <a:r>
              <a:rPr lang="ko-KR" altLang="en-US" dirty="0"/>
              <a:t>산출물 중앙화 </a:t>
            </a:r>
            <a:r>
              <a:rPr lang="en-US" altLang="ko-KR" dirty="0"/>
              <a:t>: </a:t>
            </a:r>
            <a:r>
              <a:rPr lang="ko-KR" altLang="en-US" dirty="0"/>
              <a:t>오히려 정보가 너무 많아 무엇을 보아야 할지 모르는 시대</a:t>
            </a:r>
            <a:r>
              <a:rPr lang="en-US" altLang="ko-KR" dirty="0"/>
              <a:t>. </a:t>
            </a:r>
            <a:r>
              <a:rPr lang="ko-KR" altLang="en-US" dirty="0"/>
              <a:t>회사도 동일</a:t>
            </a:r>
            <a:endParaRPr lang="en-US" altLang="ko-KR" dirty="0"/>
          </a:p>
          <a:p>
            <a:r>
              <a:rPr lang="en-US" altLang="ko-KR" dirty="0"/>
              <a:t>                      </a:t>
            </a:r>
            <a:r>
              <a:rPr lang="ko-KR" altLang="en-US" dirty="0"/>
              <a:t>공유 가능</a:t>
            </a:r>
            <a:r>
              <a:rPr lang="en-US" altLang="ko-KR" dirty="0"/>
              <a:t>/</a:t>
            </a:r>
            <a:r>
              <a:rPr lang="en-US" altLang="ko-KR" baseline="0" dirty="0"/>
              <a:t> </a:t>
            </a:r>
            <a:r>
              <a:rPr lang="ko-KR" altLang="en-US" baseline="0" dirty="0"/>
              <a:t>쉽게 자료를 잘 찾을 수 있음</a:t>
            </a:r>
            <a:r>
              <a:rPr lang="en-US" altLang="ko-KR" baseline="0" dirty="0"/>
              <a:t>/ </a:t>
            </a:r>
            <a:r>
              <a:rPr lang="ko-KR" altLang="en-US" baseline="0" dirty="0"/>
              <a:t>불필요한 커뮤니케이션 줄일 수 있음 </a:t>
            </a:r>
            <a:r>
              <a:rPr lang="en-US" altLang="ko-KR" baseline="0" dirty="0"/>
              <a:t>/ </a:t>
            </a:r>
            <a:r>
              <a:rPr lang="ko-KR" altLang="en-US" baseline="0" dirty="0"/>
              <a:t>업무 효율 오름</a:t>
            </a:r>
            <a:endParaRPr lang="en-US" altLang="ko-KR" baseline="0" dirty="0"/>
          </a:p>
          <a:p>
            <a:r>
              <a:rPr lang="en-US" altLang="ko-KR" baseline="0" dirty="0"/>
              <a:t>   </a:t>
            </a:r>
          </a:p>
          <a:p>
            <a:r>
              <a:rPr lang="en-US" altLang="ko-KR" dirty="0"/>
              <a:t>(Way) </a:t>
            </a:r>
            <a:r>
              <a:rPr lang="ko-KR" altLang="en-US" dirty="0"/>
              <a:t>업무의 시각화</a:t>
            </a:r>
            <a:r>
              <a:rPr lang="en-US" altLang="ko-KR" baseline="0" dirty="0"/>
              <a:t> : </a:t>
            </a:r>
            <a:r>
              <a:rPr lang="ko-KR" altLang="en-US" baseline="0" dirty="0"/>
              <a:t>업무 진행상태 확인 가능</a:t>
            </a:r>
            <a:r>
              <a:rPr lang="en-US" altLang="ko-KR" baseline="0" dirty="0"/>
              <a:t>/ </a:t>
            </a:r>
            <a:r>
              <a:rPr lang="ko-KR" altLang="en-US" baseline="0" dirty="0"/>
              <a:t>불필요한 커뮤니케이션 줄일 수 있음</a:t>
            </a:r>
            <a:r>
              <a:rPr lang="en-US" altLang="ko-KR" baseline="0" dirty="0"/>
              <a:t>/ </a:t>
            </a:r>
            <a:r>
              <a:rPr lang="ko-KR" altLang="en-US" baseline="0" dirty="0"/>
              <a:t>이력관리 가능</a:t>
            </a:r>
            <a:endParaRPr lang="en-US" altLang="ko-KR" baseline="0" dirty="0"/>
          </a:p>
          <a:p>
            <a:r>
              <a:rPr lang="en-US" altLang="ko-KR" baseline="0" dirty="0"/>
              <a:t>                      To do List </a:t>
            </a:r>
            <a:r>
              <a:rPr lang="ko-KR" altLang="en-US" baseline="0" dirty="0"/>
              <a:t>로 활용 가능 </a:t>
            </a:r>
            <a:r>
              <a:rPr lang="en-US" altLang="ko-KR" baseline="0" dirty="0"/>
              <a:t>/ </a:t>
            </a:r>
            <a:r>
              <a:rPr lang="ko-KR" altLang="en-US" baseline="0" dirty="0"/>
              <a:t>업무 우선순위 판단 가능 </a:t>
            </a:r>
            <a:r>
              <a:rPr lang="en-US" altLang="ko-KR" baseline="0" dirty="0"/>
              <a:t>/ </a:t>
            </a:r>
            <a:r>
              <a:rPr lang="ko-KR" altLang="en-US" baseline="0" dirty="0"/>
              <a:t>업무 효율 오름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716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464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42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78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Space </a:t>
            </a:r>
            <a:r>
              <a:rPr lang="ko-KR" altLang="en-US" dirty="0"/>
              <a:t>최상위 폴더</a:t>
            </a:r>
            <a:endParaRPr lang="en-US" altLang="ko-KR" dirty="0"/>
          </a:p>
          <a:p>
            <a:r>
              <a:rPr lang="en-US" altLang="ko-KR" dirty="0"/>
              <a:t>Page </a:t>
            </a:r>
            <a:r>
              <a:rPr lang="ko-KR" altLang="en-US" dirty="0"/>
              <a:t>하위 폴더 </a:t>
            </a:r>
            <a:r>
              <a:rPr lang="en-US" altLang="ko-KR" dirty="0"/>
              <a:t>(</a:t>
            </a:r>
            <a:r>
              <a:rPr lang="ko-KR" altLang="en-US" dirty="0"/>
              <a:t>계층구조로</a:t>
            </a:r>
            <a:r>
              <a:rPr lang="ko-KR" altLang="en-US" baseline="0" dirty="0"/>
              <a:t> 폴더 구조를 만들 수 있음</a:t>
            </a:r>
            <a:r>
              <a:rPr lang="en-US" altLang="ko-KR" baseline="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736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대시보드</a:t>
            </a:r>
            <a:r>
              <a:rPr lang="ko-KR" altLang="en-US" dirty="0"/>
              <a:t> </a:t>
            </a:r>
            <a:r>
              <a:rPr lang="en-US" altLang="ko-KR" dirty="0"/>
              <a:t>: Wiki </a:t>
            </a:r>
            <a:r>
              <a:rPr lang="ko-KR" altLang="en-US" dirty="0"/>
              <a:t>대문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098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4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153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858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09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1582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83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1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6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복사기능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개인공간에서 </a:t>
            </a:r>
            <a:r>
              <a:rPr lang="en-US" altLang="ko-KR" baseline="0" dirty="0"/>
              <a:t>Draft </a:t>
            </a:r>
            <a:r>
              <a:rPr lang="ko-KR" altLang="en-US" baseline="0" dirty="0"/>
              <a:t>작성 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완성된 내용을 해당 공간에 복사</a:t>
            </a:r>
            <a:r>
              <a:rPr lang="en-US" altLang="ko-KR" baseline="0" dirty="0"/>
              <a:t> (</a:t>
            </a:r>
            <a:r>
              <a:rPr lang="ko-KR" altLang="en-US" baseline="0" dirty="0"/>
              <a:t>혹은 이동</a:t>
            </a:r>
            <a:r>
              <a:rPr lang="en-US" altLang="ko-KR" baseline="0" dirty="0"/>
              <a:t>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62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기본</a:t>
            </a:r>
            <a:r>
              <a:rPr lang="en-US" altLang="ko-KR" dirty="0"/>
              <a:t>: </a:t>
            </a:r>
            <a:r>
              <a:rPr lang="ko-KR" altLang="en-US" dirty="0"/>
              <a:t>서식도구 간단 언급</a:t>
            </a:r>
            <a:r>
              <a:rPr lang="en-US" altLang="ko-KR" dirty="0"/>
              <a:t>/</a:t>
            </a:r>
            <a:r>
              <a:rPr lang="en-US" altLang="ko-KR" baseline="0" dirty="0"/>
              <a:t> </a:t>
            </a:r>
            <a:r>
              <a:rPr lang="ko-KR" altLang="en-US" baseline="0" dirty="0"/>
              <a:t>글씨크기</a:t>
            </a:r>
            <a:r>
              <a:rPr lang="en-US" altLang="ko-KR" baseline="0" dirty="0"/>
              <a:t>, Action Item, </a:t>
            </a:r>
            <a:r>
              <a:rPr lang="ko-KR" altLang="en-US" baseline="0" dirty="0"/>
              <a:t>매크로는 좀 좀 더 자세히 설명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표</a:t>
            </a:r>
            <a:r>
              <a:rPr lang="en-US" altLang="ko-KR" baseline="0" dirty="0"/>
              <a:t>: </a:t>
            </a:r>
            <a:r>
              <a:rPr lang="ko-KR" altLang="en-US" baseline="0" dirty="0"/>
              <a:t>표의 서식을 수행하기 위해서는 표를 클릭해야 함을 꼭 언급하기</a:t>
            </a:r>
            <a:r>
              <a:rPr lang="en-US" altLang="ko-KR" baseline="0" dirty="0"/>
              <a:t>! / </a:t>
            </a:r>
            <a:r>
              <a:rPr lang="ko-KR" altLang="en-US" baseline="0" dirty="0" err="1"/>
              <a:t>줄바꿈</a:t>
            </a:r>
            <a:r>
              <a:rPr lang="ko-KR" altLang="en-US" baseline="0" dirty="0"/>
              <a:t> </a:t>
            </a:r>
            <a:r>
              <a:rPr lang="en-US" altLang="ko-KR" baseline="0" dirty="0"/>
              <a:t>shift + enter</a:t>
            </a:r>
          </a:p>
          <a:p>
            <a:pPr marL="228600" indent="-228600">
              <a:buAutoNum type="arabicPeriod"/>
            </a:pPr>
            <a:r>
              <a:rPr lang="ko-KR" altLang="en-US" baseline="0" dirty="0"/>
              <a:t>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62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6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페이지를 좀 더 다양하게 활용할 수 있는 기능들 공유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중에는 대부분</a:t>
            </a:r>
            <a:r>
              <a:rPr lang="ko-KR" altLang="en-US" baseline="0" dirty="0"/>
              <a:t> 매크로 기능을 활용하게 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과제</a:t>
            </a:r>
            <a:r>
              <a:rPr lang="en-US" altLang="ko-KR" dirty="0"/>
              <a:t>: </a:t>
            </a:r>
            <a:r>
              <a:rPr lang="ko-KR" altLang="en-US" dirty="0"/>
              <a:t>매크로 기능은 여러 기능을 사용해 보고 서로 공유하기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목차</a:t>
            </a:r>
            <a:r>
              <a:rPr lang="en-US" altLang="ko-KR" dirty="0"/>
              <a:t>: </a:t>
            </a:r>
            <a:r>
              <a:rPr lang="ko-KR" altLang="en-US" dirty="0"/>
              <a:t>페이지 내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(contents)</a:t>
            </a:r>
            <a:r>
              <a:rPr lang="en-US" altLang="ko-KR" baseline="0" dirty="0"/>
              <a:t> </a:t>
            </a:r>
            <a:r>
              <a:rPr lang="ko-KR" altLang="en-US" baseline="0" dirty="0"/>
              <a:t>정렬 </a:t>
            </a:r>
            <a:r>
              <a:rPr lang="en-US" altLang="ko-KR" baseline="0" dirty="0"/>
              <a:t>(</a:t>
            </a:r>
            <a:r>
              <a:rPr lang="ko-KR" altLang="en-US" baseline="0" dirty="0"/>
              <a:t>글씨 크기로 설정</a:t>
            </a:r>
            <a:r>
              <a:rPr lang="en-US" altLang="ko-KR" baseline="0" dirty="0"/>
              <a:t>)</a:t>
            </a:r>
          </a:p>
          <a:p>
            <a:pPr marL="0" indent="0">
              <a:buNone/>
            </a:pPr>
            <a:r>
              <a:rPr lang="ko-KR" altLang="en-US" baseline="0" dirty="0"/>
              <a:t>하위페이지</a:t>
            </a:r>
            <a:r>
              <a:rPr lang="en-US" altLang="ko-KR" baseline="0" dirty="0"/>
              <a:t>/UI Children: </a:t>
            </a:r>
            <a:r>
              <a:rPr lang="ko-KR" altLang="en-US" baseline="0" dirty="0"/>
              <a:t>하위페이지의 순서  보여주기 </a:t>
            </a:r>
            <a:r>
              <a:rPr lang="en-US" altLang="ko-KR" baseline="0" dirty="0"/>
              <a:t>(</a:t>
            </a:r>
            <a:r>
              <a:rPr lang="ko-KR" altLang="en-US" baseline="0" dirty="0"/>
              <a:t>둘의 차이는 보여지는 방식이 다름</a:t>
            </a:r>
            <a:r>
              <a:rPr lang="en-US" altLang="ko-KR" baseline="0" dirty="0"/>
              <a:t>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62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페이지를 좀 더 다양하게 활용할 수 있는 기능들 공유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중에는 대부분</a:t>
            </a:r>
            <a:r>
              <a:rPr lang="ko-KR" altLang="en-US" baseline="0" dirty="0"/>
              <a:t> 매크로 기능을 활용하게 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과제</a:t>
            </a:r>
            <a:r>
              <a:rPr lang="en-US" altLang="ko-KR" dirty="0"/>
              <a:t>: </a:t>
            </a:r>
            <a:r>
              <a:rPr lang="ko-KR" altLang="en-US" dirty="0"/>
              <a:t>매크로 기능은 여러 기능을 사용해 보고 서로 공유하기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목차</a:t>
            </a:r>
            <a:r>
              <a:rPr lang="en-US" altLang="ko-KR" dirty="0"/>
              <a:t>: </a:t>
            </a:r>
            <a:r>
              <a:rPr lang="ko-KR" altLang="en-US" dirty="0"/>
              <a:t>페이지 내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(contents)</a:t>
            </a:r>
            <a:r>
              <a:rPr lang="en-US" altLang="ko-KR" baseline="0" dirty="0"/>
              <a:t> </a:t>
            </a:r>
            <a:r>
              <a:rPr lang="ko-KR" altLang="en-US" baseline="0" dirty="0"/>
              <a:t>정렬 </a:t>
            </a:r>
            <a:r>
              <a:rPr lang="en-US" altLang="ko-KR" baseline="0" dirty="0"/>
              <a:t>(</a:t>
            </a:r>
            <a:r>
              <a:rPr lang="ko-KR" altLang="en-US" baseline="0" dirty="0"/>
              <a:t>글씨 크기로 설정</a:t>
            </a:r>
            <a:r>
              <a:rPr lang="en-US" altLang="ko-KR" baseline="0" dirty="0"/>
              <a:t>)</a:t>
            </a:r>
          </a:p>
          <a:p>
            <a:pPr marL="0" indent="0">
              <a:buNone/>
            </a:pPr>
            <a:r>
              <a:rPr lang="ko-KR" altLang="en-US" baseline="0" dirty="0"/>
              <a:t>하위페이지</a:t>
            </a:r>
            <a:r>
              <a:rPr lang="en-US" altLang="ko-KR" baseline="0" dirty="0"/>
              <a:t>/UI Children: </a:t>
            </a:r>
            <a:r>
              <a:rPr lang="ko-KR" altLang="en-US" baseline="0" dirty="0"/>
              <a:t>하위페이지의 순서  보여주기 </a:t>
            </a:r>
            <a:r>
              <a:rPr lang="en-US" altLang="ko-KR" baseline="0" dirty="0"/>
              <a:t>(</a:t>
            </a:r>
            <a:r>
              <a:rPr lang="ko-KR" altLang="en-US" baseline="0" dirty="0"/>
              <a:t>둘의 차이는 보여지는 방식이 다름</a:t>
            </a:r>
            <a:r>
              <a:rPr lang="en-US" altLang="ko-KR" baseline="0" dirty="0"/>
              <a:t>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62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페이지를 좀 더 다양하게 활용할 수 있는 기능들 공유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중에는 대부분</a:t>
            </a:r>
            <a:r>
              <a:rPr lang="ko-KR" altLang="en-US" baseline="0" dirty="0"/>
              <a:t> 매크로 기능을 활용하게 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과제</a:t>
            </a:r>
            <a:r>
              <a:rPr lang="en-US" altLang="ko-KR" dirty="0"/>
              <a:t>: </a:t>
            </a:r>
            <a:r>
              <a:rPr lang="ko-KR" altLang="en-US" dirty="0"/>
              <a:t>매크로 기능은 여러 기능을 사용해 보고 서로 공유하기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목차</a:t>
            </a:r>
            <a:r>
              <a:rPr lang="en-US" altLang="ko-KR" dirty="0"/>
              <a:t>: </a:t>
            </a:r>
            <a:r>
              <a:rPr lang="ko-KR" altLang="en-US" dirty="0"/>
              <a:t>페이지 내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(contents)</a:t>
            </a:r>
            <a:r>
              <a:rPr lang="en-US" altLang="ko-KR" baseline="0" dirty="0"/>
              <a:t> </a:t>
            </a:r>
            <a:r>
              <a:rPr lang="ko-KR" altLang="en-US" baseline="0" dirty="0"/>
              <a:t>정렬 </a:t>
            </a:r>
            <a:r>
              <a:rPr lang="en-US" altLang="ko-KR" baseline="0" dirty="0"/>
              <a:t>(</a:t>
            </a:r>
            <a:r>
              <a:rPr lang="ko-KR" altLang="en-US" baseline="0" dirty="0"/>
              <a:t>글씨 크기로 설정</a:t>
            </a:r>
            <a:r>
              <a:rPr lang="en-US" altLang="ko-KR" baseline="0" dirty="0"/>
              <a:t>)</a:t>
            </a:r>
          </a:p>
          <a:p>
            <a:pPr marL="0" indent="0">
              <a:buNone/>
            </a:pPr>
            <a:r>
              <a:rPr lang="ko-KR" altLang="en-US" baseline="0" dirty="0"/>
              <a:t>하위페이지</a:t>
            </a:r>
            <a:r>
              <a:rPr lang="en-US" altLang="ko-KR" baseline="0" dirty="0"/>
              <a:t>/UI Children: </a:t>
            </a:r>
            <a:r>
              <a:rPr lang="ko-KR" altLang="en-US" baseline="0" dirty="0"/>
              <a:t>하위페이지의 순서  보여주기 </a:t>
            </a:r>
            <a:r>
              <a:rPr lang="en-US" altLang="ko-KR" baseline="0" dirty="0"/>
              <a:t>(</a:t>
            </a:r>
            <a:r>
              <a:rPr lang="ko-KR" altLang="en-US" baseline="0" dirty="0"/>
              <a:t>둘의 차이는 보여지는 방식이 다름</a:t>
            </a:r>
            <a:r>
              <a:rPr lang="en-US" altLang="ko-KR" baseline="0" dirty="0"/>
              <a:t>) </a:t>
            </a:r>
            <a:r>
              <a:rPr lang="ko-KR" altLang="en-US" baseline="0" dirty="0"/>
              <a:t>말로만 설명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6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일반적으로 </a:t>
            </a:r>
            <a:r>
              <a:rPr lang="en-US" altLang="ko-KR" dirty="0" err="1"/>
              <a:t>Drag&amp;Drop</a:t>
            </a:r>
            <a:r>
              <a:rPr lang="ko-KR" altLang="en-US" dirty="0"/>
              <a:t>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파일 첨부 매크로 좋은 기능은 해당 페이지에 어떤 파일이 첨부되었는지 리스트로 한 눈에 보여짐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1461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페이지를 좀 더 다양하게 활용할 수 있는 기능들 공유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중에는 대부분</a:t>
            </a:r>
            <a:r>
              <a:rPr lang="ko-KR" altLang="en-US" baseline="0" dirty="0"/>
              <a:t> 매크로 기능을 활용하게 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과제</a:t>
            </a:r>
            <a:r>
              <a:rPr lang="en-US" altLang="ko-KR" dirty="0"/>
              <a:t>: </a:t>
            </a:r>
            <a:r>
              <a:rPr lang="ko-KR" altLang="en-US" dirty="0"/>
              <a:t>매크로 기능은 여러 기능을 사용해 보고 서로 공유하기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목차</a:t>
            </a:r>
            <a:r>
              <a:rPr lang="en-US" altLang="ko-KR" dirty="0"/>
              <a:t>: </a:t>
            </a:r>
            <a:r>
              <a:rPr lang="ko-KR" altLang="en-US" dirty="0"/>
              <a:t>페이지 내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(contents)</a:t>
            </a:r>
            <a:r>
              <a:rPr lang="en-US" altLang="ko-KR" baseline="0" dirty="0"/>
              <a:t> </a:t>
            </a:r>
            <a:r>
              <a:rPr lang="ko-KR" altLang="en-US" baseline="0" dirty="0"/>
              <a:t>정렬 </a:t>
            </a:r>
            <a:r>
              <a:rPr lang="en-US" altLang="ko-KR" baseline="0" dirty="0"/>
              <a:t>(</a:t>
            </a:r>
            <a:r>
              <a:rPr lang="ko-KR" altLang="en-US" baseline="0" dirty="0"/>
              <a:t>글씨 크기로 설정</a:t>
            </a:r>
            <a:r>
              <a:rPr lang="en-US" altLang="ko-KR" baseline="0" dirty="0"/>
              <a:t>)</a:t>
            </a:r>
          </a:p>
          <a:p>
            <a:pPr marL="0" indent="0">
              <a:buNone/>
            </a:pPr>
            <a:r>
              <a:rPr lang="ko-KR" altLang="en-US" baseline="0" dirty="0"/>
              <a:t>하위페이지</a:t>
            </a:r>
            <a:r>
              <a:rPr lang="en-US" altLang="ko-KR" baseline="0" dirty="0"/>
              <a:t>/UI Children: </a:t>
            </a:r>
            <a:r>
              <a:rPr lang="ko-KR" altLang="en-US" baseline="0" dirty="0"/>
              <a:t>하위페이지의 순서  보여주기 </a:t>
            </a:r>
            <a:r>
              <a:rPr lang="en-US" altLang="ko-KR" baseline="0" dirty="0"/>
              <a:t>(</a:t>
            </a:r>
            <a:r>
              <a:rPr lang="ko-KR" altLang="en-US" baseline="0" dirty="0"/>
              <a:t>둘의 차이는 보여지는 방식이 다름</a:t>
            </a:r>
            <a:r>
              <a:rPr lang="en-US" altLang="ko-KR" baseline="0" dirty="0"/>
              <a:t>) </a:t>
            </a:r>
            <a:r>
              <a:rPr lang="ko-KR" altLang="en-US" baseline="0" dirty="0"/>
              <a:t>말로만 설명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62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파일첨부</a:t>
            </a:r>
            <a:r>
              <a:rPr lang="en-US" altLang="ko-KR" baseline="0" dirty="0"/>
              <a:t> </a:t>
            </a:r>
            <a:r>
              <a:rPr lang="ko-KR" altLang="en-US" baseline="0" dirty="0"/>
              <a:t>매크로</a:t>
            </a:r>
            <a:endParaRPr lang="en-US" altLang="ko-KR" baseline="0" dirty="0"/>
          </a:p>
          <a:p>
            <a:pPr marL="0" indent="0">
              <a:buNone/>
            </a:pPr>
            <a:r>
              <a:rPr lang="ko-KR" altLang="en-US" baseline="0" dirty="0"/>
              <a:t>페이지 내 첨부파일 목록을 한 번에 확인할 수 있음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매크로 사용하지 않을 시</a:t>
            </a:r>
            <a:r>
              <a:rPr lang="en-US" altLang="ko-KR" dirty="0"/>
              <a:t>, </a:t>
            </a:r>
            <a:r>
              <a:rPr lang="ko-KR" altLang="en-US" dirty="0"/>
              <a:t>텍스트 밑에 위치하거나 뒤에 숨어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62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62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첨부파일의 버전관리가 가능하다는 것이 핵심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Wiki </a:t>
            </a:r>
            <a:r>
              <a:rPr lang="ko-KR" altLang="en-US" dirty="0"/>
              <a:t>업데이트 되면서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Companion app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한 번 설치해야 함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실습시간에 해 놓는 것이 좋을 것 같음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62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 외</a:t>
            </a:r>
            <a:r>
              <a:rPr lang="en-US" altLang="ko-KR" dirty="0"/>
              <a:t>, </a:t>
            </a:r>
            <a:r>
              <a:rPr lang="ko-KR" altLang="en-US" dirty="0"/>
              <a:t>작업보고서 </a:t>
            </a:r>
            <a:r>
              <a:rPr lang="en-US" altLang="ko-KR" dirty="0"/>
              <a:t>/ UI Button/ </a:t>
            </a:r>
            <a:r>
              <a:rPr lang="ko-KR" altLang="en-US" dirty="0"/>
              <a:t>발췌 등의 기능이 있음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매크로 사용법은 </a:t>
            </a:r>
            <a:r>
              <a:rPr lang="en-US" altLang="ko-KR" dirty="0"/>
              <a:t>Way, Wiki </a:t>
            </a:r>
            <a:r>
              <a:rPr lang="ko-KR" altLang="en-US" dirty="0"/>
              <a:t>공간에 업데이트 예정이며</a:t>
            </a:r>
            <a:r>
              <a:rPr lang="en-US" altLang="ko-KR" dirty="0"/>
              <a:t>, </a:t>
            </a:r>
            <a:r>
              <a:rPr lang="ko-KR" altLang="en-US" dirty="0"/>
              <a:t>지속적으로 업데이트 하려고 함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62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62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놀이동산 입장권 비유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62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66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66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416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현재 </a:t>
            </a:r>
            <a:r>
              <a:rPr lang="ko-KR" altLang="en-US" dirty="0" err="1"/>
              <a:t>코나아이에서</a:t>
            </a:r>
            <a:r>
              <a:rPr lang="ko-KR" altLang="en-US" dirty="0"/>
              <a:t> 사용하는 시스템 설명 </a:t>
            </a:r>
            <a:r>
              <a:rPr lang="en-US" altLang="ko-KR" dirty="0"/>
              <a:t>(</a:t>
            </a:r>
            <a:r>
              <a:rPr lang="ko-KR" altLang="en-US" baseline="0" dirty="0"/>
              <a:t>메일을 지양하자</a:t>
            </a:r>
            <a:r>
              <a:rPr lang="en-US" altLang="ko-KR" baseline="0" dirty="0"/>
              <a:t>!)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시스템 리스트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시스템 별 접속 방법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시스템의 주요목적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8830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66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66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66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4501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7913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9406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Component</a:t>
            </a:r>
            <a:r>
              <a:rPr lang="en-US" altLang="ko-KR" baseline="0" dirty="0"/>
              <a:t> </a:t>
            </a:r>
            <a:r>
              <a:rPr lang="ko-KR" altLang="en-US" baseline="0" dirty="0"/>
              <a:t>개념으로 구성되어 있음 </a:t>
            </a:r>
            <a:endParaRPr lang="en-US" altLang="ko-KR" baseline="0" dirty="0"/>
          </a:p>
          <a:p>
            <a:r>
              <a:rPr lang="ko-KR" altLang="en-US" baseline="0" dirty="0"/>
              <a:t>즉</a:t>
            </a:r>
            <a:r>
              <a:rPr lang="en-US" altLang="ko-KR" baseline="0" dirty="0"/>
              <a:t>, </a:t>
            </a:r>
            <a:r>
              <a:rPr lang="ko-KR" altLang="en-US" baseline="0" dirty="0"/>
              <a:t>하나의 이슈타입</a:t>
            </a:r>
            <a:r>
              <a:rPr lang="en-US" altLang="ko-KR" baseline="0" dirty="0"/>
              <a:t>(</a:t>
            </a:r>
            <a:r>
              <a:rPr lang="ko-KR" altLang="en-US" baseline="0" dirty="0"/>
              <a:t>스크린</a:t>
            </a:r>
            <a:r>
              <a:rPr lang="en-US" altLang="ko-KR" baseline="0" dirty="0"/>
              <a:t>/Workflow/</a:t>
            </a:r>
            <a:r>
              <a:rPr lang="ko-KR" altLang="en-US" baseline="0" dirty="0"/>
              <a:t>필드</a:t>
            </a:r>
            <a:r>
              <a:rPr lang="en-US" altLang="ko-KR" baseline="0" dirty="0"/>
              <a:t>)</a:t>
            </a:r>
            <a:r>
              <a:rPr lang="ko-KR" altLang="en-US" baseline="0" dirty="0"/>
              <a:t>은 여러 프로젝트에 </a:t>
            </a:r>
            <a:r>
              <a:rPr lang="ko-KR" altLang="en-US" baseline="0" dirty="0" err="1"/>
              <a:t>매핑될</a:t>
            </a:r>
            <a:r>
              <a:rPr lang="ko-KR" altLang="en-US" baseline="0" dirty="0"/>
              <a:t> 수 있음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9073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1343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endParaRPr lang="en-US" altLang="ko-KR" dirty="0"/>
          </a:p>
          <a:p>
            <a:r>
              <a:rPr lang="en-US" altLang="ko-KR" dirty="0"/>
              <a:t> : </a:t>
            </a:r>
            <a:r>
              <a:rPr lang="ko-KR" altLang="en-US" dirty="0"/>
              <a:t>최근 클릭한 프로젝트 </a:t>
            </a:r>
            <a:endParaRPr lang="en-US" altLang="ko-KR" dirty="0"/>
          </a:p>
          <a:p>
            <a:r>
              <a:rPr lang="en-US" altLang="ko-KR" dirty="0"/>
              <a:t> : </a:t>
            </a:r>
            <a:r>
              <a:rPr lang="ko-KR" altLang="en-US" dirty="0"/>
              <a:t>내가 접근 가능한 프로젝트의 리스트 확인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7181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751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회사에는 다양한 업무들이 존재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0926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0164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Wiki</a:t>
            </a:r>
            <a:r>
              <a:rPr lang="ko-KR" altLang="en-US" dirty="0"/>
              <a:t>의 하위 페이지 개념과 비슷하다고 생각하면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37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용어는 보안 등급과 연관 되어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37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373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37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37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37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373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37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3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다양한 업무들은 항상 유기적인 관계를 가짐</a:t>
            </a:r>
            <a:endParaRPr lang="en-US" altLang="ko-KR" dirty="0"/>
          </a:p>
          <a:p>
            <a:r>
              <a:rPr lang="ko-KR" altLang="en-US" dirty="0"/>
              <a:t>각 부서는</a:t>
            </a:r>
            <a:r>
              <a:rPr lang="ko-KR" altLang="en-US" baseline="0" dirty="0"/>
              <a:t> 고유의 업무를 가지지만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결국 모든 부서가 연관 되어 있음</a:t>
            </a:r>
            <a:endParaRPr lang="en-US" altLang="ko-KR" dirty="0"/>
          </a:p>
          <a:p>
            <a:r>
              <a:rPr lang="ko-KR" altLang="en-US" dirty="0"/>
              <a:t>내가 실수한 업무는 결국 나에게 돌아오는 법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0926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37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37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할당 받은 이슈</a:t>
            </a:r>
            <a:r>
              <a:rPr lang="en-US" altLang="ko-KR" dirty="0"/>
              <a:t>(</a:t>
            </a:r>
            <a:r>
              <a:rPr lang="ko-KR" altLang="en-US" dirty="0"/>
              <a:t>업무</a:t>
            </a:r>
            <a:r>
              <a:rPr lang="en-US" altLang="ko-KR" dirty="0"/>
              <a:t>) </a:t>
            </a:r>
            <a:r>
              <a:rPr lang="ko-KR" altLang="en-US" dirty="0"/>
              <a:t>확인 방법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요청</a:t>
            </a:r>
            <a:r>
              <a:rPr lang="en-US" altLang="ko-KR" dirty="0"/>
              <a:t>/</a:t>
            </a:r>
            <a:r>
              <a:rPr lang="ko-KR" altLang="en-US" dirty="0"/>
              <a:t>지시한 내용 확인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담당자가 내가 맞나</a:t>
            </a:r>
            <a:r>
              <a:rPr lang="en-US" altLang="ko-KR" dirty="0"/>
              <a:t>? </a:t>
            </a:r>
          </a:p>
          <a:p>
            <a:pPr marL="685800" lvl="1" indent="-228600">
              <a:buAutoNum type="arabicPeriod"/>
            </a:pPr>
            <a:r>
              <a:rPr lang="ko-KR" altLang="en-US" dirty="0"/>
              <a:t>내가 아니고</a:t>
            </a:r>
            <a:r>
              <a:rPr lang="ko-KR" altLang="en-US" baseline="0" dirty="0"/>
              <a:t> 다른 담당자를 알고 있을 경우에는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담당자 변경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요청한 사람이 누군가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373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37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37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37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373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37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37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3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00883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373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373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373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373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373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373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373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373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373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23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ko-KR" altLang="en-US" dirty="0" err="1"/>
              <a:t>코나아이에</a:t>
            </a:r>
            <a:r>
              <a:rPr lang="en-US" altLang="ko-KR" baseline="0" dirty="0"/>
              <a:t> </a:t>
            </a:r>
            <a:r>
              <a:rPr lang="ko-KR" altLang="en-US" baseline="0" dirty="0"/>
              <a:t>가장 중요한 것</a:t>
            </a:r>
            <a:r>
              <a:rPr lang="en-US" altLang="ko-KR" baseline="0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76697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1352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3046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9563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5727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72089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82648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9752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0064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5030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914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원활한 소통</a:t>
            </a:r>
            <a:endParaRPr lang="en-US" altLang="ko-KR" dirty="0"/>
          </a:p>
          <a:p>
            <a:r>
              <a:rPr lang="ko-KR" altLang="en-US" dirty="0"/>
              <a:t>협업</a:t>
            </a:r>
            <a:endParaRPr lang="en-US" altLang="ko-KR" dirty="0"/>
          </a:p>
          <a:p>
            <a:r>
              <a:rPr lang="ko-KR" altLang="en-US" dirty="0"/>
              <a:t>자발적 고성과 문화를 이루기 위한 </a:t>
            </a:r>
            <a:r>
              <a:rPr lang="en-US" altLang="ko-KR" dirty="0"/>
              <a:t>‘</a:t>
            </a:r>
            <a:r>
              <a:rPr lang="ko-KR" altLang="en-US" sz="1400" b="1" dirty="0"/>
              <a:t>툴</a:t>
            </a:r>
            <a:r>
              <a:rPr lang="en-US" altLang="ko-KR" sz="1400" b="1" dirty="0"/>
              <a:t>’ </a:t>
            </a:r>
            <a:r>
              <a:rPr lang="ko-KR" altLang="en-US" dirty="0"/>
              <a:t>도입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72259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17A99-3006-441A-88BC-674162C18173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60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EDD-9F6D-4553-8495-757B79BD99D5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83BA-E178-437C-B660-5CF95CE33CF9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283162" y="330216"/>
            <a:ext cx="1029714" cy="81294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144728"/>
            <a:ext cx="597024" cy="276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0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EDD-9F6D-4553-8495-757B79BD99D5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83BA-E178-437C-B660-5CF95CE33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31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EDD-9F6D-4553-8495-757B79BD99D5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83BA-E178-437C-B660-5CF95CE33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117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EDD-9F6D-4553-8495-757B79BD99D5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83BA-E178-437C-B660-5CF95CE33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23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EDD-9F6D-4553-8495-757B79BD99D5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83BA-E178-437C-B660-5CF95CE33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7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EDD-9F6D-4553-8495-757B79BD99D5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83BA-E178-437C-B660-5CF95CE33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7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EDD-9F6D-4553-8495-757B79BD99D5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83BA-E178-437C-B660-5CF95CE33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05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EDD-9F6D-4553-8495-757B79BD99D5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83BA-E178-437C-B660-5CF95CE33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79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EDD-9F6D-4553-8495-757B79BD99D5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83BA-E178-437C-B660-5CF95CE33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7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EDD-9F6D-4553-8495-757B79BD99D5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83BA-E178-437C-B660-5CF95CE33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86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EDD-9F6D-4553-8495-757B79BD99D5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83BA-E178-437C-B660-5CF95CE33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1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EDD-9F6D-4553-8495-757B79BD99D5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283BA-E178-437C-B660-5CF95CE33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37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FEEDD-9F6D-4553-8495-757B79BD99D5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283BA-E178-437C-B660-5CF95CE33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06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konawiki.konai.com/pages/viewpage.action?pageId=20286557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nawiki.konai.com/pages/viewpage.action?pageId=20285195" TargetMode="Externa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konawiki.konai.com/pages/viewpage.action?pageId=64917655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konawiki.konai.com/pages/viewpage.action?pageId=1114251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68.png"/><Relationship Id="rId4" Type="http://schemas.openxmlformats.org/officeDocument/2006/relationships/image" Target="../media/image7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://konabase.konai.com/main/Main.a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hyperlink" Target="https://konaway.konai.com/" TargetMode="External"/><Relationship Id="rId9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5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konaway.konai.com/secure/RapidBoard.jspa?rapidView=113&amp;quickFilter=952&amp;quickFilter=791" TargetMode="External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5.png"/><Relationship Id="rId5" Type="http://schemas.openxmlformats.org/officeDocument/2006/relationships/hyperlink" Target="https://konawiki.konai.com/pages/viewpage.action?pageId=77770895" TargetMode="External"/><Relationship Id="rId4" Type="http://schemas.openxmlformats.org/officeDocument/2006/relationships/image" Target="../media/image134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8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51520" y="1066428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KONA System </a:t>
            </a:r>
            <a:r>
              <a:rPr lang="ko-KR" altLang="en-US" b="1" dirty="0"/>
              <a:t>이해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08104" y="3723878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전략기획팀 곽민정</a:t>
            </a:r>
          </a:p>
        </p:txBody>
      </p:sp>
    </p:spTree>
    <p:extLst>
      <p:ext uri="{BB962C8B-B14F-4D97-AF65-F5344CB8AC3E}">
        <p14:creationId xmlns:p14="http://schemas.microsoft.com/office/powerpoint/2010/main" val="3676644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965979" y="1695885"/>
            <a:ext cx="2205740" cy="2251124"/>
            <a:chOff x="499427" y="1347613"/>
            <a:chExt cx="2205740" cy="2251124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27" y="2162395"/>
              <a:ext cx="437290" cy="522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350" y="3075806"/>
              <a:ext cx="437290" cy="522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0454" y="1347614"/>
              <a:ext cx="437290" cy="522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7877" y="2192835"/>
              <a:ext cx="437290" cy="522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3075806"/>
              <a:ext cx="437290" cy="522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직선 연결선 8"/>
            <p:cNvCxnSpPr/>
            <p:nvPr/>
          </p:nvCxnSpPr>
          <p:spPr>
            <a:xfrm>
              <a:off x="1043608" y="2401168"/>
              <a:ext cx="1125119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1145351" y="1995686"/>
              <a:ext cx="762353" cy="98112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347613"/>
              <a:ext cx="437290" cy="522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2" name="직선 연결선 21"/>
            <p:cNvCxnSpPr/>
            <p:nvPr/>
          </p:nvCxnSpPr>
          <p:spPr>
            <a:xfrm flipH="1" flipV="1">
              <a:off x="1259632" y="1923678"/>
              <a:ext cx="648073" cy="100569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335726" y="464271"/>
            <a:ext cx="351619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Why to </a:t>
            </a:r>
            <a:r>
              <a:rPr lang="en-US" altLang="ko-KR">
                <a:latin typeface="+mn-ea"/>
                <a:cs typeface="Arial Unicode MS" panose="020B0604020202020204" pitchFamily="50" charset="-127"/>
              </a:rPr>
              <a:t>Use Wiki &amp; Way?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94136" y="4216166"/>
            <a:ext cx="25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산출물 중앙화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568" y="1586435"/>
            <a:ext cx="2763023" cy="231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614616" y="4218642"/>
            <a:ext cx="25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업무의 시각화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349552" y="1059582"/>
            <a:ext cx="25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/>
              <a:t>KONA</a:t>
            </a:r>
            <a:r>
              <a:rPr lang="ko-KR" altLang="en-US" b="1" u="sng" dirty="0"/>
              <a:t> </a:t>
            </a:r>
            <a:r>
              <a:rPr lang="en-US" altLang="ko-KR" b="1" u="sng" dirty="0"/>
              <a:t>Wiki</a:t>
            </a:r>
            <a:endParaRPr lang="ko-KR" altLang="en-US" b="1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5718521" y="1059582"/>
            <a:ext cx="25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/>
              <a:t>KONA</a:t>
            </a:r>
            <a:r>
              <a:rPr lang="ko-KR" altLang="en-US" b="1" u="sng" dirty="0"/>
              <a:t> </a:t>
            </a:r>
            <a:r>
              <a:rPr lang="en-US" altLang="ko-KR" b="1" u="sng" dirty="0"/>
              <a:t>Way</a:t>
            </a:r>
            <a:endParaRPr lang="ko-KR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437938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57263"/>
            <a:ext cx="7772400" cy="1102519"/>
          </a:xfrm>
        </p:spPr>
        <p:txBody>
          <a:bodyPr/>
          <a:lstStyle/>
          <a:p>
            <a:r>
              <a:rPr lang="en-US" altLang="ko-KR" b="1" dirty="0"/>
              <a:t>How to Use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44371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57263"/>
            <a:ext cx="7772400" cy="1102519"/>
          </a:xfrm>
        </p:spPr>
        <p:txBody>
          <a:bodyPr/>
          <a:lstStyle/>
          <a:p>
            <a:r>
              <a:rPr lang="en-US" altLang="ko-KR" b="1" dirty="0"/>
              <a:t>KONA Wiki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55009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35727" y="464271"/>
            <a:ext cx="130472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KONA Wiki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84512" y="497884"/>
            <a:ext cx="2902532" cy="437812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</a:rPr>
              <a:t>1 </a:t>
            </a:r>
            <a:r>
              <a:rPr lang="ko-KR" altLang="en-US" dirty="0">
                <a:latin typeface="+mn-ea"/>
              </a:rPr>
              <a:t>개념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2 </a:t>
            </a:r>
            <a:r>
              <a:rPr lang="ko-KR" altLang="en-US" dirty="0">
                <a:latin typeface="+mn-ea"/>
              </a:rPr>
              <a:t>구조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3 </a:t>
            </a:r>
            <a:r>
              <a:rPr lang="ko-KR" altLang="en-US" dirty="0">
                <a:latin typeface="+mn-ea"/>
              </a:rPr>
              <a:t>상단</a:t>
            </a:r>
            <a:r>
              <a:rPr lang="en-US" altLang="ko-KR" dirty="0">
                <a:latin typeface="+mn-ea"/>
              </a:rPr>
              <a:t>Bar 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4 Space</a:t>
            </a:r>
          </a:p>
          <a:p>
            <a:r>
              <a:rPr lang="en-US" altLang="ko-KR" dirty="0">
                <a:latin typeface="+mn-ea"/>
              </a:rPr>
              <a:t>  </a:t>
            </a:r>
          </a:p>
          <a:p>
            <a:r>
              <a:rPr lang="en-US" altLang="ko-KR" dirty="0">
                <a:latin typeface="+mn-ea"/>
              </a:rPr>
              <a:t>5 Page</a:t>
            </a:r>
          </a:p>
          <a:p>
            <a:r>
              <a:rPr lang="en-US" altLang="ko-KR" sz="1400" dirty="0">
                <a:solidFill>
                  <a:prstClr val="black"/>
                </a:solidFill>
              </a:rPr>
              <a:t>   1) Create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2) Edit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3) Share</a:t>
            </a:r>
          </a:p>
          <a:p>
            <a:endParaRPr lang="en-US" altLang="ko-KR" dirty="0">
              <a:solidFill>
                <a:prstClr val="black"/>
              </a:solidFill>
              <a:latin typeface="+mn-ea"/>
            </a:endParaRPr>
          </a:p>
          <a:p>
            <a:r>
              <a:rPr lang="en-US" altLang="ko-KR" dirty="0">
                <a:latin typeface="+mn-ea"/>
              </a:rPr>
              <a:t>6 </a:t>
            </a:r>
            <a:r>
              <a:rPr lang="ko-KR" altLang="en-US" dirty="0">
                <a:latin typeface="+mn-ea"/>
              </a:rPr>
              <a:t>권한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7 FAQ</a:t>
            </a:r>
          </a:p>
        </p:txBody>
      </p:sp>
    </p:spTree>
    <p:extLst>
      <p:ext uri="{BB962C8B-B14F-4D97-AF65-F5344CB8AC3E}">
        <p14:creationId xmlns:p14="http://schemas.microsoft.com/office/powerpoint/2010/main" val="1214509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Wiki </a:t>
            </a:r>
            <a:r>
              <a:rPr lang="ko-KR" altLang="en-US" dirty="0">
                <a:latin typeface="+mn-ea"/>
                <a:cs typeface="Arial Unicode MS" panose="020B0604020202020204" pitchFamily="50" charset="-127"/>
              </a:rPr>
              <a:t>개념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355645" y="1044315"/>
            <a:ext cx="1178693" cy="2232249"/>
            <a:chOff x="2051720" y="382808"/>
            <a:chExt cx="3471078" cy="4637214"/>
          </a:xfrm>
        </p:grpSpPr>
        <p:sp>
          <p:nvSpPr>
            <p:cNvPr id="6" name="직사각형 5"/>
            <p:cNvSpPr/>
            <p:nvPr/>
          </p:nvSpPr>
          <p:spPr>
            <a:xfrm>
              <a:off x="2051720" y="932304"/>
              <a:ext cx="3471078" cy="40877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57527" y="382808"/>
              <a:ext cx="2232246" cy="511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Space</a:t>
              </a: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2197123" y="1729719"/>
              <a:ext cx="4217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198167" y="1729719"/>
              <a:ext cx="0" cy="18722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2197123" y="3593301"/>
              <a:ext cx="4217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618831" y="1585703"/>
              <a:ext cx="1235520" cy="288032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618831" y="3457911"/>
              <a:ext cx="1235520" cy="288032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3236591" y="1882361"/>
              <a:ext cx="0" cy="1093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248192" y="2153141"/>
              <a:ext cx="7470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236591" y="2521807"/>
              <a:ext cx="7470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3236591" y="2976164"/>
              <a:ext cx="7470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4036604" y="2009125"/>
              <a:ext cx="1235520" cy="288032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039885" y="2419892"/>
              <a:ext cx="1235520" cy="288032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022634" y="2860324"/>
              <a:ext cx="1235520" cy="288032"/>
            </a:xfrm>
            <a:prstGeom prst="rect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407977" y="1363079"/>
              <a:ext cx="2958542" cy="3247561"/>
            </a:xfrm>
            <a:prstGeom prst="rect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82100" y="973555"/>
              <a:ext cx="2232246" cy="4475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Page</a:t>
              </a:r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61671"/>
              </p:ext>
            </p:extLst>
          </p:nvPr>
        </p:nvGraphicFramePr>
        <p:xfrm>
          <a:off x="1835696" y="1059582"/>
          <a:ext cx="7056784" cy="3357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개념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Space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/>
                        <a:t>여러 페이지들의 집합체</a:t>
                      </a:r>
                      <a:endParaRPr lang="en-US" altLang="ko-KR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작업내역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페이지</a:t>
                      </a:r>
                      <a:r>
                        <a:rPr lang="en-US" altLang="ko-KR" sz="1800" dirty="0"/>
                        <a:t>)</a:t>
                      </a:r>
                      <a:r>
                        <a:rPr lang="ko-KR" altLang="en-US" sz="1800" dirty="0"/>
                        <a:t>이 정리되어 있는 곳</a:t>
                      </a:r>
                      <a:endParaRPr lang="en-US" altLang="ko-KR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목적에 따라 </a:t>
                      </a:r>
                      <a:r>
                        <a:rPr lang="en-US" altLang="ko-KR" sz="1800" u="none" dirty="0"/>
                        <a:t>‘</a:t>
                      </a:r>
                      <a:r>
                        <a:rPr lang="ko-KR" altLang="en-US" sz="1800" u="sng" dirty="0"/>
                        <a:t>개인</a:t>
                      </a:r>
                      <a:r>
                        <a:rPr lang="en-US" altLang="ko-KR" sz="1800" u="sng" dirty="0"/>
                        <a:t>/ </a:t>
                      </a:r>
                      <a:r>
                        <a:rPr lang="ko-KR" altLang="en-US" sz="1800" u="sng" dirty="0"/>
                        <a:t>팀</a:t>
                      </a:r>
                      <a:r>
                        <a:rPr lang="en-US" altLang="ko-KR" sz="1800" u="sng" dirty="0"/>
                        <a:t>/ </a:t>
                      </a:r>
                      <a:r>
                        <a:rPr lang="ko-KR" altLang="en-US" sz="1800" u="sng" dirty="0"/>
                        <a:t>프로젝트</a:t>
                      </a:r>
                      <a:r>
                        <a:rPr lang="en-US" altLang="ko-KR" sz="1800" u="sng" dirty="0"/>
                        <a:t>/ </a:t>
                      </a:r>
                      <a:r>
                        <a:rPr lang="ko-KR" altLang="en-US" sz="1800" u="sng" dirty="0"/>
                        <a:t>공지 공간</a:t>
                      </a:r>
                      <a:r>
                        <a:rPr lang="en-US" altLang="ko-KR" sz="1800" u="none" dirty="0"/>
                        <a:t>’</a:t>
                      </a:r>
                      <a:r>
                        <a:rPr lang="ko-KR" altLang="en-US" sz="1800" u="none" dirty="0"/>
                        <a:t>등으로</a:t>
                      </a:r>
                      <a:r>
                        <a:rPr lang="ko-KR" altLang="en-US" sz="1800" dirty="0"/>
                        <a:t> 나뉨</a:t>
                      </a:r>
                      <a:endParaRPr lang="en-US" altLang="ko-KR" sz="1800" dirty="0"/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Page</a:t>
                      </a:r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작업내역을 저장하는 템플릿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Word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유사함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계층구조를 가짐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매크로 기능 활용 가능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지켜보기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공유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이력확인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제한설정</a:t>
                      </a:r>
                      <a:r>
                        <a:rPr lang="en-US" altLang="ko-K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 가능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845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Wiki </a:t>
            </a:r>
            <a:r>
              <a:rPr lang="ko-KR" altLang="en-US" dirty="0">
                <a:latin typeface="+mn-ea"/>
                <a:cs typeface="Arial Unicode MS" panose="020B0604020202020204" pitchFamily="50" charset="-127"/>
              </a:rPr>
              <a:t>구조</a:t>
            </a:r>
          </a:p>
        </p:txBody>
      </p:sp>
      <p:pic>
        <p:nvPicPr>
          <p:cNvPr id="5" name="Picture 6" descr="http://atlassian.wpengine.netdna-cdn.com/confluence/structure-cont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75631"/>
            <a:ext cx="5896153" cy="443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130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Wiki </a:t>
            </a:r>
            <a:r>
              <a:rPr lang="ko-KR" altLang="en-US" dirty="0">
                <a:latin typeface="+mn-ea"/>
                <a:cs typeface="Arial Unicode MS" panose="020B0604020202020204" pitchFamily="50" charset="-127"/>
              </a:rPr>
              <a:t>상단</a:t>
            </a:r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Bar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95" y="801996"/>
            <a:ext cx="760134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659667"/>
              </p:ext>
            </p:extLst>
          </p:nvPr>
        </p:nvGraphicFramePr>
        <p:xfrm>
          <a:off x="772553" y="1563638"/>
          <a:ext cx="7183823" cy="343965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36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요약안내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①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시스템 링크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(Way/ Wiki/ Base)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최근 클릭한 공간 목록이 보여짐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③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페이지 만들기</a:t>
                      </a:r>
                      <a:r>
                        <a:rPr lang="ko-KR" alt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빈 양식</a:t>
                      </a:r>
                      <a:r>
                        <a:rPr lang="en-US" altLang="ko-K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특정 양식</a:t>
                      </a:r>
                      <a:r>
                        <a:rPr lang="en-US" altLang="ko-K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④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검색기능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(+ </a:t>
                      </a: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최근에 클릭한 페이지</a:t>
                      </a:r>
                      <a:r>
                        <a:rPr lang="en-US" altLang="ko-K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baseline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 가능</a:t>
                      </a:r>
                      <a:r>
                        <a:rPr lang="en-US" altLang="ko-K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⑤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알림기능 </a:t>
                      </a:r>
                      <a:r>
                        <a:rPr lang="en-US" altLang="ko-KR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(Way, Wiki </a:t>
                      </a: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알림을 수신받음</a:t>
                      </a:r>
                      <a:r>
                        <a:rPr lang="en-US" altLang="ko-KR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개인공간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기본셋팅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언어</a:t>
                      </a:r>
                      <a:r>
                        <a:rPr lang="en-US" altLang="ko-K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대시보드</a:t>
                      </a:r>
                      <a:r>
                        <a:rPr lang="en-US" altLang="ko-K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Task </a:t>
                      </a:r>
                      <a:r>
                        <a:rPr lang="ko-KR" alt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  <a:r>
                        <a:rPr lang="en-US" altLang="ko-K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63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843558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</a:t>
            </a:r>
            <a:r>
              <a:rPr lang="ko-KR" altLang="en-US" sz="1400" dirty="0" err="1"/>
              <a:t>검색어</a:t>
            </a:r>
            <a:r>
              <a:rPr lang="ko-KR" altLang="en-US" sz="1400" dirty="0"/>
              <a:t> 입력</a:t>
            </a:r>
            <a:r>
              <a:rPr lang="en-US" altLang="ko-KR" sz="1400" dirty="0"/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/>
              <a:t>목록에서 바로 선택</a:t>
            </a: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923928" y="843558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</a:t>
            </a:r>
            <a:r>
              <a:rPr lang="ko-KR" altLang="en-US" sz="1400" dirty="0" err="1"/>
              <a:t>검색어</a:t>
            </a:r>
            <a:r>
              <a:rPr lang="ko-KR" altLang="en-US" sz="1400" dirty="0"/>
              <a:t> 입력</a:t>
            </a:r>
            <a:r>
              <a:rPr lang="en-US" altLang="ko-KR" sz="1400" dirty="0"/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추가 필터로 상세 검색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Wiki </a:t>
            </a:r>
            <a:r>
              <a:rPr lang="ko-KR" altLang="en-US" dirty="0">
                <a:latin typeface="+mn-ea"/>
                <a:cs typeface="Arial Unicode MS" panose="020B0604020202020204" pitchFamily="50" charset="-127"/>
              </a:rPr>
              <a:t>상단</a:t>
            </a:r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Bar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04227"/>
            <a:ext cx="2304256" cy="3023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178316"/>
            <a:ext cx="5109368" cy="3312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845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Wiki Space 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00" y="1131590"/>
            <a:ext cx="383975" cy="46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26283" y="1176963"/>
            <a:ext cx="618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개인 공간</a:t>
            </a:r>
            <a:r>
              <a:rPr lang="en-US" altLang="ko-KR" dirty="0"/>
              <a:t>, </a:t>
            </a:r>
            <a:r>
              <a:rPr lang="ko-KR" altLang="en-US" dirty="0"/>
              <a:t>사이트 공간을 생성할 수 있음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133210" y="1562594"/>
            <a:ext cx="70087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사이트</a:t>
            </a:r>
            <a:r>
              <a:rPr lang="en-US" altLang="ko-KR" sz="1600" dirty="0"/>
              <a:t> </a:t>
            </a:r>
            <a:r>
              <a:rPr lang="ko-KR" altLang="en-US" sz="1600" dirty="0"/>
              <a:t>공간은 </a:t>
            </a:r>
            <a:r>
              <a:rPr lang="en-US" altLang="ko-KR" sz="1600" dirty="0"/>
              <a:t>HR</a:t>
            </a:r>
            <a:r>
              <a:rPr lang="ko-KR" altLang="en-US" sz="1600" dirty="0"/>
              <a:t>팀만 생성 가능</a:t>
            </a:r>
            <a:r>
              <a:rPr lang="en-US" altLang="ko-KR" sz="1600" dirty="0"/>
              <a:t>)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00" y="2157045"/>
            <a:ext cx="383975" cy="46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126283" y="2202418"/>
            <a:ext cx="618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조직 공간은 특정 </a:t>
            </a:r>
            <a:r>
              <a:rPr lang="en-US" altLang="ko-KR" dirty="0"/>
              <a:t>Naming Rule</a:t>
            </a:r>
            <a:r>
              <a:rPr lang="ko-KR" altLang="en-US" dirty="0"/>
              <a:t>을 따름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1124681" y="2608412"/>
            <a:ext cx="7373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법인약칭</a:t>
            </a:r>
            <a:r>
              <a:rPr lang="en-US" altLang="ko-KR" sz="1600" dirty="0"/>
              <a:t>_</a:t>
            </a:r>
            <a:r>
              <a:rPr lang="ko-KR" altLang="en-US" sz="1600" dirty="0" err="1"/>
              <a:t>한글조직명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영문조직명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e.g. HR</a:t>
            </a:r>
            <a:r>
              <a:rPr lang="ko-KR" altLang="en-US" sz="1600" dirty="0"/>
              <a:t>팀</a:t>
            </a:r>
            <a:r>
              <a:rPr lang="en-US" altLang="ko-KR" sz="1600" dirty="0"/>
              <a:t>: KI_HR</a:t>
            </a:r>
            <a:r>
              <a:rPr lang="ko-KR" altLang="en-US" sz="1600" dirty="0"/>
              <a:t>팀</a:t>
            </a:r>
            <a:endParaRPr lang="en-US" altLang="ko-KR" sz="1600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98" y="3309173"/>
            <a:ext cx="383975" cy="46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24681" y="3354546"/>
            <a:ext cx="618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공간 관리자는 접근 권한을 설정하여 관리할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7147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Wiki Space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915566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</a:t>
            </a:r>
            <a:r>
              <a:rPr lang="en-US" altLang="ko-KR" sz="1400" dirty="0"/>
              <a:t>Space(</a:t>
            </a:r>
            <a:r>
              <a:rPr lang="ko-KR" altLang="en-US" sz="1400" dirty="0"/>
              <a:t>공간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 Space directory(</a:t>
            </a:r>
            <a:r>
              <a:rPr lang="ko-KR" altLang="en-US" sz="1400" dirty="0">
                <a:sym typeface="Wingdings" panose="05000000000000000000" pitchFamily="2" charset="2"/>
              </a:rPr>
              <a:t>공간 목록</a:t>
            </a:r>
            <a:r>
              <a:rPr lang="en-US" altLang="ko-KR" sz="1400" dirty="0">
                <a:sym typeface="Wingdings" panose="05000000000000000000" pitchFamily="2" charset="2"/>
              </a:rPr>
              <a:t>)</a:t>
            </a:r>
            <a:endParaRPr lang="en-US" altLang="ko-KR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7614"/>
            <a:ext cx="6464300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76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35727" y="464271"/>
            <a:ext cx="1304726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Agenda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84512" y="1221735"/>
            <a:ext cx="2902532" cy="31470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</a:rPr>
              <a:t>1 Intro</a:t>
            </a:r>
          </a:p>
          <a:p>
            <a:r>
              <a:rPr lang="en-US" altLang="ko-KR" sz="1400" dirty="0">
                <a:latin typeface="+mn-ea"/>
              </a:rPr>
              <a:t>   1) </a:t>
            </a:r>
            <a:r>
              <a:rPr lang="ko-KR" altLang="en-US" sz="1400" dirty="0">
                <a:latin typeface="+mn-ea"/>
              </a:rPr>
              <a:t>시스템 한 눈에 보기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2) </a:t>
            </a:r>
            <a:r>
              <a:rPr lang="ko-KR" altLang="en-US" sz="1400" dirty="0">
                <a:latin typeface="+mn-ea"/>
              </a:rPr>
              <a:t>업무와 시스템 관계</a:t>
            </a:r>
            <a:endParaRPr lang="en-US" altLang="ko-KR" sz="14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2 Why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to Use “Way, Wiki”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3 How to Use “Way, Wiki”</a:t>
            </a:r>
          </a:p>
          <a:p>
            <a:r>
              <a:rPr lang="en-US" altLang="ko-KR" dirty="0"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1) Wiki</a:t>
            </a:r>
          </a:p>
          <a:p>
            <a:r>
              <a:rPr lang="en-US" altLang="ko-KR" sz="1400" dirty="0">
                <a:latin typeface="+mn-ea"/>
              </a:rPr>
              <a:t>   2) Way</a:t>
            </a:r>
          </a:p>
          <a:p>
            <a:r>
              <a:rPr lang="en-US" altLang="ko-KR" sz="1400" dirty="0">
                <a:latin typeface="+mn-ea"/>
              </a:rPr>
              <a:t>   3) </a:t>
            </a:r>
            <a:r>
              <a:rPr lang="ko-KR" altLang="en-US" sz="1400" dirty="0">
                <a:latin typeface="+mn-ea"/>
              </a:rPr>
              <a:t>업무 적용 예시</a:t>
            </a:r>
            <a:endParaRPr lang="en-US" altLang="ko-KR" sz="14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4 Finish</a:t>
            </a:r>
          </a:p>
        </p:txBody>
      </p:sp>
    </p:spTree>
    <p:extLst>
      <p:ext uri="{BB962C8B-B14F-4D97-AF65-F5344CB8AC3E}">
        <p14:creationId xmlns:p14="http://schemas.microsoft.com/office/powerpoint/2010/main" val="4290778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Wiki Page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00" y="1460852"/>
            <a:ext cx="383975" cy="46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26283" y="1506225"/>
            <a:ext cx="618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계층구조를 가짐</a:t>
            </a:r>
            <a:endParaRPr lang="en-US" altLang="ko-K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33" y="2664684"/>
            <a:ext cx="383975" cy="46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23316" y="2710057"/>
            <a:ext cx="618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공간 내 동일한 제목의 페이지 생성 불가</a:t>
            </a:r>
            <a:endParaRPr lang="en-US" altLang="ko-KR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76" y="3839864"/>
            <a:ext cx="383975" cy="46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22559" y="3885237"/>
            <a:ext cx="618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이력관리 가능</a:t>
            </a:r>
            <a:r>
              <a:rPr lang="en-US" altLang="ko-KR" dirty="0"/>
              <a:t>, </a:t>
            </a:r>
            <a:r>
              <a:rPr lang="ko-KR" altLang="en-US" dirty="0"/>
              <a:t>이전 버전과 비교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9533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Wiki Page : Create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26" y="84355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빈</a:t>
            </a:r>
            <a:r>
              <a:rPr lang="en-US" altLang="ko-KR" sz="1600" dirty="0"/>
              <a:t> </a:t>
            </a:r>
            <a:r>
              <a:rPr lang="ko-KR" altLang="en-US" sz="1600" dirty="0"/>
              <a:t>페이지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1210525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신규 생성하려는 페이지의 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상위페이지 클릭</a:t>
            </a:r>
            <a:endParaRPr lang="en-US" altLang="ko-KR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51670"/>
            <a:ext cx="1728192" cy="164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563888" y="1210525"/>
            <a:ext cx="4096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상단 </a:t>
            </a:r>
            <a:r>
              <a:rPr lang="en-US" altLang="ko-KR" sz="1400" dirty="0"/>
              <a:t>‘</a:t>
            </a:r>
            <a:r>
              <a:rPr lang="ko-KR" altLang="en-US" sz="1400" dirty="0"/>
              <a:t>만들기</a:t>
            </a:r>
            <a:r>
              <a:rPr lang="en-US" altLang="ko-KR" sz="1400" dirty="0"/>
              <a:t>’ </a:t>
            </a:r>
            <a:r>
              <a:rPr lang="ko-KR" altLang="en-US" sz="1400" dirty="0"/>
              <a:t>클릭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작성 및 저장</a:t>
            </a:r>
            <a:endParaRPr lang="en-US" altLang="ko-KR" sz="14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897" y="2139702"/>
            <a:ext cx="3888432" cy="99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164089"/>
            <a:ext cx="2160240" cy="187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>
            <a:off x="2123728" y="2793341"/>
            <a:ext cx="1656184" cy="122413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897" y="1518302"/>
            <a:ext cx="3826743" cy="527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767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Wiki Page : Create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26" y="84355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</a:t>
            </a:r>
            <a:r>
              <a:rPr lang="ko-KR" altLang="en-US" sz="1600" dirty="0"/>
              <a:t>템플릿 사용하기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1210525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신규 생성하려는 페이지의 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상위페이지 클릭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1210525"/>
            <a:ext cx="4096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상단 </a:t>
            </a:r>
            <a:r>
              <a:rPr lang="en-US" altLang="ko-KR" sz="1400" dirty="0"/>
              <a:t>‘ </a:t>
            </a:r>
            <a:r>
              <a:rPr lang="en-US" altLang="ko-KR" sz="1400" dirty="0">
                <a:latin typeface="맑은 고딕"/>
                <a:ea typeface="맑은 고딕"/>
              </a:rPr>
              <a:t>˙˙</a:t>
            </a:r>
            <a:r>
              <a:rPr lang="en-US" altLang="ko-KR" sz="1400" dirty="0"/>
              <a:t>˙ ’ </a:t>
            </a:r>
            <a:r>
              <a:rPr lang="ko-KR" altLang="en-US" sz="1400" dirty="0"/>
              <a:t>클릭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템플릿 선택 </a:t>
            </a:r>
            <a:endParaRPr lang="en-US" altLang="ko-KR" sz="14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81" y="1733745"/>
            <a:ext cx="1836577" cy="66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81" y="3147814"/>
            <a:ext cx="2175689" cy="77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3" name="직선 화살표 연결선 32"/>
          <p:cNvCxnSpPr/>
          <p:nvPr/>
        </p:nvCxnSpPr>
        <p:spPr>
          <a:xfrm>
            <a:off x="2123728" y="2441588"/>
            <a:ext cx="0" cy="64601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067023"/>
            <a:ext cx="5112568" cy="278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53" y="1518302"/>
            <a:ext cx="3660367" cy="50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60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Wiki Page : Create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9702" y="1082004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순서 변경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512" y="1556265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공간에 생성된 여러 페이지의 순서 변경 가능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ko-KR" sz="1400" dirty="0"/>
              <a:t>②</a:t>
            </a:r>
            <a:r>
              <a:rPr lang="en-US" altLang="ko-KR" sz="1400" dirty="0"/>
              <a:t> </a:t>
            </a:r>
            <a:r>
              <a:rPr lang="ko-KR" altLang="en-US" sz="1400" dirty="0"/>
              <a:t>페이지 계층구조</a:t>
            </a:r>
            <a:r>
              <a:rPr lang="en-US" altLang="ko-KR" sz="1400" dirty="0"/>
              <a:t> </a:t>
            </a:r>
            <a:r>
              <a:rPr lang="ko-KR" altLang="en-US" sz="1400" dirty="0"/>
              <a:t>설정 가능 </a:t>
            </a:r>
            <a:endParaRPr lang="en-US" altLang="ko-KR" sz="1400" dirty="0"/>
          </a:p>
          <a:p>
            <a:r>
              <a:rPr lang="en-US" altLang="ko-KR" sz="1400" dirty="0"/>
              <a:t>    (=</a:t>
            </a:r>
            <a:r>
              <a:rPr lang="ko-KR" altLang="en-US" sz="1400" dirty="0"/>
              <a:t> 하위 페이지 설정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3" y="3231033"/>
            <a:ext cx="1082147" cy="99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75656" y="3725797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&lt;&lt; </a:t>
            </a:r>
            <a:r>
              <a:rPr lang="ko-KR" altLang="en-US" sz="1600" dirty="0"/>
              <a:t>설정 방법 바로 가기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2230" y="1082004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 </a:t>
            </a:r>
            <a:r>
              <a:rPr lang="ko-KR" altLang="en-US" sz="1600" dirty="0"/>
              <a:t>이동</a:t>
            </a:r>
            <a:r>
              <a:rPr lang="en-US" altLang="ko-KR" sz="1600" dirty="0"/>
              <a:t> / </a:t>
            </a:r>
            <a:r>
              <a:rPr lang="ko-KR" altLang="en-US" sz="1600" dirty="0"/>
              <a:t>복사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32040" y="1556265"/>
            <a:ext cx="4248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이동</a:t>
            </a:r>
            <a:endParaRPr lang="en-US" altLang="ko-KR" sz="1400" dirty="0"/>
          </a:p>
          <a:p>
            <a:r>
              <a:rPr lang="en-US" altLang="ko-KR" sz="1400" dirty="0"/>
              <a:t>   - </a:t>
            </a:r>
            <a:r>
              <a:rPr lang="ko-KR" altLang="en-US" sz="1400" dirty="0"/>
              <a:t>같은 공간</a:t>
            </a:r>
            <a:r>
              <a:rPr lang="en-US" altLang="ko-KR" sz="1400" dirty="0"/>
              <a:t> </a:t>
            </a:r>
            <a:r>
              <a:rPr lang="ko-KR" altLang="en-US" sz="1400" dirty="0"/>
              <a:t>내</a:t>
            </a:r>
            <a:r>
              <a:rPr lang="en-US" altLang="ko-KR" sz="1400" dirty="0"/>
              <a:t>, </a:t>
            </a:r>
            <a:r>
              <a:rPr lang="ko-KR" altLang="en-US" sz="1400" dirty="0"/>
              <a:t>다른 공간으로 이동 가능</a:t>
            </a:r>
            <a:endParaRPr lang="en-US" altLang="ko-KR" sz="1400" dirty="0"/>
          </a:p>
          <a:p>
            <a:r>
              <a:rPr lang="en-US" altLang="ko-KR" sz="1400" dirty="0"/>
              <a:t>   - </a:t>
            </a:r>
            <a:r>
              <a:rPr lang="ko-KR" altLang="en-US" sz="1400" dirty="0"/>
              <a:t>하위 페이지 포함하여 이동됨</a:t>
            </a:r>
            <a:endParaRPr lang="en-US" altLang="ko-KR" sz="1400" dirty="0"/>
          </a:p>
          <a:p>
            <a:r>
              <a:rPr lang="en-US" altLang="ko-KR" sz="1400" dirty="0"/>
              <a:t>   - </a:t>
            </a:r>
            <a:r>
              <a:rPr lang="ko-KR" altLang="en-US" sz="1400" dirty="0"/>
              <a:t>이동 시</a:t>
            </a:r>
            <a:r>
              <a:rPr lang="en-US" altLang="ko-KR" sz="1400" dirty="0"/>
              <a:t>, </a:t>
            </a:r>
            <a:r>
              <a:rPr lang="ko-KR" altLang="en-US" sz="1400" dirty="0"/>
              <a:t>순서 변경 가능 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ko-KR" sz="1400" dirty="0"/>
              <a:t>②</a:t>
            </a:r>
            <a:r>
              <a:rPr lang="en-US" altLang="ko-KR" sz="1400" dirty="0"/>
              <a:t> </a:t>
            </a:r>
            <a:r>
              <a:rPr lang="ko-KR" altLang="en-US" sz="1400" dirty="0"/>
              <a:t>복사</a:t>
            </a:r>
            <a:r>
              <a:rPr lang="en-US" altLang="ko-KR" sz="1400" dirty="0"/>
              <a:t>: </a:t>
            </a:r>
            <a:r>
              <a:rPr lang="ko-KR" altLang="en-US" sz="1400" dirty="0"/>
              <a:t>하위 페이지 포함하여 복사 가능 </a:t>
            </a:r>
            <a:endParaRPr lang="en-US" altLang="ko-KR" sz="1400" dirty="0"/>
          </a:p>
        </p:txBody>
      </p:sp>
      <p:pic>
        <p:nvPicPr>
          <p:cNvPr id="17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061" y="3231033"/>
            <a:ext cx="1082147" cy="99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228184" y="3725797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&lt;&lt; </a:t>
            </a:r>
            <a:r>
              <a:rPr lang="ko-KR" altLang="en-US" sz="1600" dirty="0"/>
              <a:t>설정 방법 바로 가기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499992" y="1124734"/>
            <a:ext cx="0" cy="3145930"/>
          </a:xfrm>
          <a:prstGeom prst="line">
            <a:avLst/>
          </a:prstGeom>
          <a:ln w="15875">
            <a:solidFill>
              <a:srgbClr val="FF5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084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Wiki Page : Edit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26" y="84355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서식도구 안내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1426549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기본</a:t>
            </a:r>
            <a:endParaRPr lang="en-US" altLang="ko-KR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125" y="1450879"/>
            <a:ext cx="63309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타원 4"/>
          <p:cNvSpPr/>
          <p:nvPr/>
        </p:nvSpPr>
        <p:spPr>
          <a:xfrm>
            <a:off x="6797717" y="1424260"/>
            <a:ext cx="288032" cy="336190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205429" y="1426153"/>
            <a:ext cx="288032" cy="336190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593115" y="1708202"/>
            <a:ext cx="641974" cy="0"/>
          </a:xfrm>
          <a:prstGeom prst="line">
            <a:avLst/>
          </a:prstGeom>
          <a:ln w="158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08478" y="1772964"/>
            <a:ext cx="12180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글씨크기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4521" y="1788524"/>
            <a:ext cx="25876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Action Item (</a:t>
            </a:r>
            <a:r>
              <a:rPr lang="en-US" altLang="ko-KR" sz="900" dirty="0">
                <a:sym typeface="Wingdings" panose="05000000000000000000" pitchFamily="2" charset="2"/>
              </a:rPr>
              <a:t> Task </a:t>
            </a:r>
            <a:r>
              <a:rPr lang="ko-KR" altLang="en-US" sz="900" dirty="0">
                <a:sym typeface="Wingdings" panose="05000000000000000000" pitchFamily="2" charset="2"/>
              </a:rPr>
              <a:t>관리와 연관됨</a:t>
            </a:r>
            <a:r>
              <a:rPr lang="en-US" altLang="ko-KR" sz="900" dirty="0">
                <a:sym typeface="Wingdings" panose="05000000000000000000" pitchFamily="2" charset="2"/>
              </a:rPr>
              <a:t>)</a:t>
            </a:r>
            <a:r>
              <a:rPr lang="en-US" altLang="ko-KR" sz="900" dirty="0"/>
              <a:t> </a:t>
            </a:r>
            <a:endParaRPr lang="ko-KR" altLang="en-US" sz="900" dirty="0"/>
          </a:p>
        </p:txBody>
      </p:sp>
      <p:sp>
        <p:nvSpPr>
          <p:cNvPr id="16" name="TextBox 15"/>
          <p:cNvSpPr txBox="1"/>
          <p:nvPr/>
        </p:nvSpPr>
        <p:spPr>
          <a:xfrm>
            <a:off x="6686090" y="1789123"/>
            <a:ext cx="12180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매크로</a:t>
            </a:r>
            <a:endParaRPr lang="ko-KR" altLang="en-US" sz="900" dirty="0"/>
          </a:p>
        </p:txBody>
      </p:sp>
      <p:sp>
        <p:nvSpPr>
          <p:cNvPr id="17" name="TextBox 16"/>
          <p:cNvSpPr txBox="1"/>
          <p:nvPr/>
        </p:nvSpPr>
        <p:spPr>
          <a:xfrm>
            <a:off x="467544" y="2427734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표</a:t>
            </a:r>
            <a:endParaRPr lang="en-US" altLang="ko-KR" sz="1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08498"/>
            <a:ext cx="6428472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타원 19"/>
          <p:cNvSpPr/>
          <p:nvPr/>
        </p:nvSpPr>
        <p:spPr>
          <a:xfrm>
            <a:off x="6393375" y="2457120"/>
            <a:ext cx="288032" cy="336190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582268"/>
            <a:ext cx="64960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67544" y="3579862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③ 단</a:t>
            </a:r>
            <a:endParaRPr lang="en-US" altLang="ko-KR" sz="1400" dirty="0"/>
          </a:p>
        </p:txBody>
      </p:sp>
      <p:sp>
        <p:nvSpPr>
          <p:cNvPr id="23" name="타원 22"/>
          <p:cNvSpPr/>
          <p:nvPr/>
        </p:nvSpPr>
        <p:spPr>
          <a:xfrm>
            <a:off x="5652120" y="3523214"/>
            <a:ext cx="288032" cy="336190"/>
          </a:xfrm>
          <a:prstGeom prst="ellipse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46500" y="2778386"/>
            <a:ext cx="6631267" cy="191353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408047" y="3852494"/>
            <a:ext cx="6631267" cy="191353"/>
          </a:xfrm>
          <a:prstGeom prst="rect">
            <a:avLst/>
          </a:prstGeom>
          <a:solidFill>
            <a:srgbClr val="FFFF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46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Wiki Page : Edit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26" y="84355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</a:t>
            </a:r>
            <a:r>
              <a:rPr lang="ko-KR" altLang="en-US" sz="1600" dirty="0"/>
              <a:t>단축키 안내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1573270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날짜</a:t>
            </a:r>
            <a:r>
              <a:rPr lang="en-US" altLang="ko-KR" sz="1400" dirty="0"/>
              <a:t>(</a:t>
            </a:r>
            <a:r>
              <a:rPr lang="ko-KR" altLang="en-US" sz="1400" dirty="0"/>
              <a:t>달력</a:t>
            </a:r>
            <a:r>
              <a:rPr lang="en-US" altLang="ko-KR" sz="1400" dirty="0"/>
              <a:t>)</a:t>
            </a:r>
            <a:r>
              <a:rPr lang="ko-KR" altLang="en-US" sz="1400" dirty="0"/>
              <a:t>    </a:t>
            </a:r>
            <a:r>
              <a:rPr lang="en-US" altLang="ko-KR" sz="1400" dirty="0"/>
              <a:t>&gt;&gt;</a:t>
            </a:r>
            <a:r>
              <a:rPr lang="ko-KR" altLang="en-US" sz="1400" dirty="0"/>
              <a:t>  </a:t>
            </a:r>
            <a:r>
              <a:rPr lang="en-US" altLang="ko-KR" sz="1400" dirty="0"/>
              <a:t>‘/ ’ </a:t>
            </a:r>
            <a:r>
              <a:rPr lang="ko-KR" altLang="en-US" sz="1400" dirty="0"/>
              <a:t>두 번 입력</a:t>
            </a:r>
            <a:endParaRPr lang="en-US" altLang="ko-KR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07504" y="2492815"/>
            <a:ext cx="8208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담당자 지정  </a:t>
            </a:r>
            <a:r>
              <a:rPr lang="en-US" altLang="ko-KR" sz="1400" dirty="0"/>
              <a:t>&gt;&gt;</a:t>
            </a:r>
            <a:r>
              <a:rPr lang="ko-KR" altLang="en-US" sz="1400" dirty="0"/>
              <a:t>  </a:t>
            </a:r>
            <a:r>
              <a:rPr lang="en-US" altLang="ko-KR" sz="1400" dirty="0"/>
              <a:t>‘@’ + </a:t>
            </a:r>
            <a:r>
              <a:rPr lang="ko-KR" altLang="en-US" sz="1400" dirty="0"/>
              <a:t>사람이름 </a:t>
            </a:r>
            <a:endParaRPr lang="en-US" altLang="ko-KR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107504" y="3363838"/>
            <a:ext cx="72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③ 편집           </a:t>
            </a:r>
            <a:r>
              <a:rPr lang="en-US" altLang="ko-KR" sz="1400" dirty="0"/>
              <a:t>&gt;&gt;</a:t>
            </a:r>
            <a:r>
              <a:rPr lang="ko-KR" altLang="en-US" sz="1400" dirty="0"/>
              <a:t>   페이지에서 </a:t>
            </a:r>
            <a:r>
              <a:rPr lang="en-US" altLang="ko-KR" sz="1400" dirty="0"/>
              <a:t>‘e’ 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576086" y="1426549"/>
            <a:ext cx="5415023" cy="2585361"/>
            <a:chOff x="3701485" y="1491630"/>
            <a:chExt cx="5289624" cy="2520280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1485" y="1491630"/>
              <a:ext cx="5289624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8028384" y="1790695"/>
              <a:ext cx="360040" cy="330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FF0066"/>
                  </a:solidFill>
                </a:rPr>
                <a:t>③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32648" y="2964446"/>
              <a:ext cx="360040" cy="330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FF0066"/>
                  </a:solidFill>
                </a:rPr>
                <a:t>①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31432" y="3563534"/>
              <a:ext cx="360040" cy="330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FF0066"/>
                  </a:solidFill>
                </a:rPr>
                <a:t>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703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Wiki Page : Edit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26" y="84355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활용 </a:t>
            </a:r>
            <a:r>
              <a:rPr lang="en-US" altLang="ko-KR" sz="1600" dirty="0"/>
              <a:t>(</a:t>
            </a:r>
            <a:r>
              <a:rPr lang="ko-KR" altLang="en-US" sz="1600" dirty="0"/>
              <a:t>매크로 기능 포함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61" y="2009645"/>
            <a:ext cx="1164459" cy="286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1352496"/>
            <a:ext cx="4422123" cy="363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79779" y="1059549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&lt; </a:t>
            </a:r>
            <a:r>
              <a:rPr lang="ko-KR" altLang="en-US" sz="1200" i="1" dirty="0"/>
              <a:t>예시 </a:t>
            </a:r>
            <a:r>
              <a:rPr lang="en-US" altLang="ko-KR" sz="1200" i="1" dirty="0"/>
              <a:t>&gt;</a:t>
            </a:r>
            <a:endParaRPr lang="ko-KR" altLang="en-US" sz="1200" i="1" dirty="0"/>
          </a:p>
        </p:txBody>
      </p:sp>
      <p:sp>
        <p:nvSpPr>
          <p:cNvPr id="6" name="갈매기형 수장 5"/>
          <p:cNvSpPr/>
          <p:nvPr/>
        </p:nvSpPr>
        <p:spPr>
          <a:xfrm>
            <a:off x="2915816" y="2427734"/>
            <a:ext cx="864096" cy="1800200"/>
          </a:xfrm>
          <a:prstGeom prst="chevron">
            <a:avLst/>
          </a:prstGeom>
          <a:solidFill>
            <a:srgbClr val="FF505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36" y="1400876"/>
            <a:ext cx="341658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80477" y="1380057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목차 설정</a:t>
            </a:r>
          </a:p>
        </p:txBody>
      </p:sp>
    </p:spTree>
    <p:extLst>
      <p:ext uri="{BB962C8B-B14F-4D97-AF65-F5344CB8AC3E}">
        <p14:creationId xmlns:p14="http://schemas.microsoft.com/office/powerpoint/2010/main" val="244578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Wiki Page : Edit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26" y="84355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활용 </a:t>
            </a:r>
            <a:r>
              <a:rPr lang="en-US" altLang="ko-KR" sz="1600" dirty="0"/>
              <a:t>(</a:t>
            </a:r>
            <a:r>
              <a:rPr lang="ko-KR" altLang="en-US" sz="1600" dirty="0"/>
              <a:t>매크로 기능 포함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6" name="갈매기형 수장 5"/>
          <p:cNvSpPr/>
          <p:nvPr/>
        </p:nvSpPr>
        <p:spPr>
          <a:xfrm>
            <a:off x="7884368" y="2258718"/>
            <a:ext cx="864096" cy="1800200"/>
          </a:xfrm>
          <a:prstGeom prst="chevron">
            <a:avLst/>
          </a:prstGeom>
          <a:solidFill>
            <a:srgbClr val="FF505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23678"/>
            <a:ext cx="105777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2" y="1347614"/>
            <a:ext cx="416276" cy="36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906" y="2501822"/>
            <a:ext cx="5322494" cy="1313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80476" y="1380057"/>
            <a:ext cx="380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하위페이지</a:t>
            </a:r>
            <a:r>
              <a:rPr lang="en-US" altLang="ko-KR" sz="1600" dirty="0"/>
              <a:t>(Children Display)</a:t>
            </a:r>
            <a:r>
              <a:rPr lang="ko-KR" altLang="en-US" sz="1600" dirty="0"/>
              <a:t> 설정</a:t>
            </a:r>
          </a:p>
        </p:txBody>
      </p:sp>
    </p:spTree>
    <p:extLst>
      <p:ext uri="{BB962C8B-B14F-4D97-AF65-F5344CB8AC3E}">
        <p14:creationId xmlns:p14="http://schemas.microsoft.com/office/powerpoint/2010/main" val="2494597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Wiki Page : Edit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26" y="84355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활용 </a:t>
            </a:r>
            <a:r>
              <a:rPr lang="en-US" altLang="ko-KR" sz="1600" dirty="0"/>
              <a:t>(</a:t>
            </a:r>
            <a:r>
              <a:rPr lang="ko-KR" altLang="en-US" sz="1600" dirty="0"/>
              <a:t>매크로 기능 포함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980477" y="1380057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하위페이지 설정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28352" y="161103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&lt; </a:t>
            </a:r>
            <a:r>
              <a:rPr lang="ko-KR" altLang="en-US" sz="1200" i="1" dirty="0"/>
              <a:t>예시 </a:t>
            </a:r>
            <a:r>
              <a:rPr lang="en-US" altLang="ko-KR" sz="1200" i="1" dirty="0"/>
              <a:t>&gt;</a:t>
            </a:r>
            <a:endParaRPr lang="ko-KR" altLang="en-US" sz="1200" i="1" dirty="0"/>
          </a:p>
        </p:txBody>
      </p:sp>
      <p:sp>
        <p:nvSpPr>
          <p:cNvPr id="6" name="갈매기형 수장 5"/>
          <p:cNvSpPr/>
          <p:nvPr/>
        </p:nvSpPr>
        <p:spPr>
          <a:xfrm>
            <a:off x="1074872" y="2571750"/>
            <a:ext cx="864096" cy="1800200"/>
          </a:xfrm>
          <a:prstGeom prst="chevron">
            <a:avLst/>
          </a:prstGeom>
          <a:solidFill>
            <a:srgbClr val="FF505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32" y="1347614"/>
            <a:ext cx="416276" cy="36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98" y="1923678"/>
            <a:ext cx="6296091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314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Wiki Page : Edit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26" y="84355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활용 </a:t>
            </a:r>
            <a:r>
              <a:rPr lang="en-US" altLang="ko-KR" sz="1600" dirty="0"/>
              <a:t>(</a:t>
            </a:r>
            <a:r>
              <a:rPr lang="ko-KR" altLang="en-US" sz="1600" dirty="0"/>
              <a:t>매크로 기능 포함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004969" y="1380057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첨부</a:t>
            </a:r>
            <a:r>
              <a:rPr lang="en-US" altLang="ko-KR" sz="1600" dirty="0"/>
              <a:t> </a:t>
            </a:r>
            <a:r>
              <a:rPr lang="ko-KR" altLang="en-US" sz="1600" dirty="0"/>
              <a:t>파일</a:t>
            </a:r>
            <a:r>
              <a:rPr lang="en-US" altLang="ko-KR" sz="1600" dirty="0"/>
              <a:t>(Attachments)</a:t>
            </a:r>
            <a:endParaRPr lang="ko-KR" alt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4" y="1362014"/>
            <a:ext cx="336852" cy="32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26" y="1937877"/>
            <a:ext cx="1057773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546" y="2082493"/>
            <a:ext cx="61150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갈매기형 수장 12"/>
          <p:cNvSpPr/>
          <p:nvPr/>
        </p:nvSpPr>
        <p:spPr>
          <a:xfrm>
            <a:off x="7884368" y="2258718"/>
            <a:ext cx="864096" cy="1800200"/>
          </a:xfrm>
          <a:prstGeom prst="chevron">
            <a:avLst/>
          </a:prstGeom>
          <a:solidFill>
            <a:srgbClr val="FF505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8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29271"/>
            <a:ext cx="7772400" cy="1102519"/>
          </a:xfrm>
        </p:spPr>
        <p:txBody>
          <a:bodyPr/>
          <a:lstStyle/>
          <a:p>
            <a:r>
              <a:rPr lang="en-US" altLang="ko-KR" b="1" dirty="0"/>
              <a:t>Intro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93246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Wiki Page : Edit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26" y="84355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활용 </a:t>
            </a:r>
            <a:r>
              <a:rPr lang="en-US" altLang="ko-KR" sz="1600" dirty="0"/>
              <a:t>(</a:t>
            </a:r>
            <a:r>
              <a:rPr lang="ko-KR" altLang="en-US" sz="1600" dirty="0"/>
              <a:t>매크로 기능 포함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619672" y="1862703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&lt; </a:t>
            </a:r>
            <a:r>
              <a:rPr lang="ko-KR" altLang="en-US" sz="1200" i="1" dirty="0"/>
              <a:t>예시 </a:t>
            </a:r>
            <a:r>
              <a:rPr lang="en-US" altLang="ko-KR" sz="1200" i="1" dirty="0"/>
              <a:t>&gt;</a:t>
            </a:r>
            <a:endParaRPr lang="ko-KR" altLang="en-US" sz="1200" i="1" dirty="0"/>
          </a:p>
        </p:txBody>
      </p:sp>
      <p:sp>
        <p:nvSpPr>
          <p:cNvPr id="6" name="갈매기형 수장 5"/>
          <p:cNvSpPr/>
          <p:nvPr/>
        </p:nvSpPr>
        <p:spPr>
          <a:xfrm>
            <a:off x="611560" y="2427734"/>
            <a:ext cx="864096" cy="1800200"/>
          </a:xfrm>
          <a:prstGeom prst="chevron">
            <a:avLst/>
          </a:prstGeom>
          <a:solidFill>
            <a:srgbClr val="FF505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674" y="2139702"/>
            <a:ext cx="7357822" cy="238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4" y="1362014"/>
            <a:ext cx="336852" cy="32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04969" y="1380057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첨부</a:t>
            </a:r>
            <a:r>
              <a:rPr lang="en-US" altLang="ko-KR" sz="1600" dirty="0"/>
              <a:t> </a:t>
            </a:r>
            <a:r>
              <a:rPr lang="ko-KR" altLang="en-US" sz="1600" dirty="0"/>
              <a:t>파일</a:t>
            </a:r>
            <a:r>
              <a:rPr lang="en-US" altLang="ko-KR" sz="1600" dirty="0"/>
              <a:t>(Attachments)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5914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Wiki Page : Edit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26" y="84355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활용 </a:t>
            </a:r>
            <a:r>
              <a:rPr lang="en-US" altLang="ko-KR" sz="1600" dirty="0"/>
              <a:t>(</a:t>
            </a:r>
            <a:r>
              <a:rPr lang="ko-KR" altLang="en-US" sz="1600" dirty="0"/>
              <a:t>매크로 기능 포함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44928" y="1779662"/>
            <a:ext cx="4071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/>
              <a:t>&lt;</a:t>
            </a:r>
            <a:r>
              <a:rPr lang="ko-KR" altLang="en-US" sz="1200" i="1" dirty="0"/>
              <a:t>참고</a:t>
            </a:r>
            <a:r>
              <a:rPr lang="en-US" altLang="ko-KR" sz="1200" i="1" dirty="0"/>
              <a:t>&gt; </a:t>
            </a:r>
            <a:r>
              <a:rPr lang="ko-KR" altLang="en-US" sz="1200" i="1" dirty="0"/>
              <a:t>매크로 미 사용시</a:t>
            </a:r>
            <a:r>
              <a:rPr lang="en-US" altLang="ko-KR" sz="1200" i="1" dirty="0"/>
              <a:t>, </a:t>
            </a:r>
            <a:r>
              <a:rPr lang="ko-KR" altLang="en-US" sz="1200" i="1" dirty="0"/>
              <a:t>첨부파일 완전 삭제 시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6" y="2032344"/>
            <a:ext cx="6519359" cy="166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50755"/>
            <a:ext cx="7560840" cy="1665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4" y="1362014"/>
            <a:ext cx="336852" cy="32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04969" y="1380057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첨부</a:t>
            </a:r>
            <a:r>
              <a:rPr lang="en-US" altLang="ko-KR" sz="1600" dirty="0"/>
              <a:t> </a:t>
            </a:r>
            <a:r>
              <a:rPr lang="ko-KR" altLang="en-US" sz="1600" dirty="0"/>
              <a:t>파일</a:t>
            </a:r>
            <a:r>
              <a:rPr lang="en-US" altLang="ko-KR" sz="1600" dirty="0"/>
              <a:t>(Attachments)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92810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Wiki Page : Edit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26" y="84355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활용 </a:t>
            </a:r>
            <a:r>
              <a:rPr lang="en-US" altLang="ko-KR" sz="1600" dirty="0"/>
              <a:t>(</a:t>
            </a:r>
            <a:r>
              <a:rPr lang="ko-KR" altLang="en-US" sz="1600" dirty="0"/>
              <a:t>매크로 기능 포함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4968" y="1380057"/>
            <a:ext cx="450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공동 문서 작업</a:t>
            </a:r>
            <a:r>
              <a:rPr lang="en-US" altLang="ko-KR" sz="1600" dirty="0"/>
              <a:t>/ Way</a:t>
            </a:r>
            <a:r>
              <a:rPr lang="ko-KR" altLang="en-US" sz="1600" dirty="0"/>
              <a:t>연계 가능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4" y="1362014"/>
            <a:ext cx="336852" cy="32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0" y="1923678"/>
            <a:ext cx="4120877" cy="22244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300" y="346802"/>
            <a:ext cx="1781175" cy="2405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300" y="2859782"/>
            <a:ext cx="2737668" cy="20255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891810" y="25820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890478" y="277155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②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20272" y="464271"/>
            <a:ext cx="216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공동으로 작업해야 하는 문서에 각자 의견을 표기하여 문서 작업 가능</a:t>
            </a:r>
            <a:endParaRPr lang="en-US" altLang="ko-KR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912076" y="2937432"/>
            <a:ext cx="1440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문서와 연계된</a:t>
            </a:r>
            <a:endParaRPr lang="en-US" altLang="ko-KR" sz="1400" dirty="0"/>
          </a:p>
          <a:p>
            <a:r>
              <a:rPr lang="ko-KR" altLang="en-US" sz="1400" dirty="0"/>
              <a:t>부분을 </a:t>
            </a:r>
            <a:endParaRPr lang="en-US" altLang="ko-KR" sz="1400" dirty="0"/>
          </a:p>
          <a:p>
            <a:r>
              <a:rPr lang="en-US" altLang="ko-KR" sz="1400" dirty="0"/>
              <a:t>Way issue</a:t>
            </a:r>
            <a:r>
              <a:rPr lang="ko-KR" altLang="en-US" sz="1400" dirty="0"/>
              <a:t>로 </a:t>
            </a:r>
            <a:endParaRPr lang="en-US" altLang="ko-KR" sz="1400" dirty="0"/>
          </a:p>
          <a:p>
            <a:r>
              <a:rPr lang="ko-KR" altLang="en-US" sz="1400" dirty="0"/>
              <a:t>할당 가능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03937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Wiki Page : Edit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26" y="84355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활용 </a:t>
            </a:r>
            <a:r>
              <a:rPr lang="en-US" altLang="ko-KR" sz="1600" dirty="0"/>
              <a:t>(</a:t>
            </a:r>
            <a:r>
              <a:rPr lang="ko-KR" altLang="en-US" sz="1600" dirty="0"/>
              <a:t>매크로 기능 포함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835696" y="295949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&lt;&lt; KONA Way, Wiki </a:t>
            </a:r>
            <a:r>
              <a:rPr lang="ko-KR" altLang="en-US" dirty="0"/>
              <a:t>활용공간 바로 가기 </a:t>
            </a:r>
            <a:endParaRPr lang="en-US" altLang="ko-KR" dirty="0"/>
          </a:p>
        </p:txBody>
      </p:sp>
      <p:pic>
        <p:nvPicPr>
          <p:cNvPr id="12290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16" y="2721885"/>
            <a:ext cx="804828" cy="85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35968" y="186005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외 다양한 기능</a:t>
            </a:r>
            <a:r>
              <a:rPr lang="en-US" altLang="ko-KR" dirty="0"/>
              <a:t>, </a:t>
            </a:r>
            <a:r>
              <a:rPr lang="ko-KR" altLang="en-US" dirty="0"/>
              <a:t>개념에 대한 설명은</a:t>
            </a:r>
            <a:r>
              <a:rPr lang="en-US" altLang="ko-KR" dirty="0"/>
              <a:t> Wiki</a:t>
            </a:r>
            <a:r>
              <a:rPr lang="ko-KR" altLang="en-US" dirty="0"/>
              <a:t>공간에서 확인 가능 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004968" y="1380057"/>
            <a:ext cx="4503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활용</a:t>
            </a:r>
            <a:r>
              <a:rPr lang="en-US" altLang="ko-KR" sz="1600" dirty="0"/>
              <a:t>) Web</a:t>
            </a:r>
            <a:r>
              <a:rPr lang="ko-KR" altLang="en-US" sz="1600" dirty="0"/>
              <a:t>에 파일 첨부파일 편집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4" y="1362014"/>
            <a:ext cx="336852" cy="32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637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Wiki Page : Edit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726" y="84355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활용 </a:t>
            </a:r>
            <a:r>
              <a:rPr lang="en-US" altLang="ko-KR" sz="1600" dirty="0"/>
              <a:t>(</a:t>
            </a:r>
            <a:r>
              <a:rPr lang="ko-KR" altLang="en-US" sz="1600" dirty="0"/>
              <a:t>매크로 기능 포함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835696" y="295949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&lt;&lt; KONA Way, Wiki </a:t>
            </a:r>
            <a:r>
              <a:rPr lang="ko-KR" altLang="en-US" dirty="0"/>
              <a:t>활용공간 바로 가기 </a:t>
            </a:r>
            <a:endParaRPr lang="en-US" altLang="ko-KR" dirty="0"/>
          </a:p>
        </p:txBody>
      </p:sp>
      <p:pic>
        <p:nvPicPr>
          <p:cNvPr id="12290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16" y="2721885"/>
            <a:ext cx="804828" cy="85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35968" y="1860054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외 다양한 기능</a:t>
            </a:r>
            <a:r>
              <a:rPr lang="en-US" altLang="ko-KR" dirty="0"/>
              <a:t>, </a:t>
            </a:r>
            <a:r>
              <a:rPr lang="ko-KR" altLang="en-US" dirty="0"/>
              <a:t>개념에 대한 설명은</a:t>
            </a:r>
            <a:r>
              <a:rPr lang="en-US" altLang="ko-KR" dirty="0"/>
              <a:t> Wiki</a:t>
            </a:r>
            <a:r>
              <a:rPr lang="ko-KR" altLang="en-US" dirty="0"/>
              <a:t>공간에서 확인 가능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33199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Wiki Page : Share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702" y="1082004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메일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512" y="1556265"/>
            <a:ext cx="42484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공유하고 싶은 사람 이름 및 간단한 메모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200" i="1" dirty="0"/>
              <a:t>    [Tip!] </a:t>
            </a:r>
          </a:p>
          <a:p>
            <a:r>
              <a:rPr lang="ko-KR" altLang="en-US" sz="1200" i="1" dirty="0"/>
              <a:t>    보낸</a:t>
            </a:r>
            <a:r>
              <a:rPr lang="en-US" altLang="ko-KR" sz="1200" i="1" dirty="0"/>
              <a:t> </a:t>
            </a:r>
            <a:r>
              <a:rPr lang="ko-KR" altLang="en-US" sz="1200" i="1" dirty="0"/>
              <a:t>편지함 기능은 없으므로 본인이름도 추가 </a:t>
            </a:r>
            <a:endParaRPr lang="en-US" altLang="ko-KR" sz="12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872230" y="1082004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</a:t>
            </a:r>
            <a:r>
              <a:rPr lang="ko-KR" altLang="en-US" sz="1600" dirty="0"/>
              <a:t>담당자 지정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4499992" y="1124734"/>
            <a:ext cx="0" cy="3145930"/>
          </a:xfrm>
          <a:prstGeom prst="line">
            <a:avLst/>
          </a:prstGeom>
          <a:ln w="15875">
            <a:solidFill>
              <a:srgbClr val="FF5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29" y="2697699"/>
            <a:ext cx="2879651" cy="1859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932040" y="1555474"/>
            <a:ext cx="42484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</a:t>
            </a:r>
            <a:r>
              <a:rPr lang="en-US" altLang="ko-KR" sz="1400" dirty="0"/>
              <a:t>‘@’ + </a:t>
            </a:r>
            <a:r>
              <a:rPr lang="ko-KR" altLang="en-US" sz="1400" dirty="0"/>
              <a:t>사람이름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200" i="1" dirty="0"/>
              <a:t>    [Tip!] </a:t>
            </a:r>
          </a:p>
          <a:p>
            <a:r>
              <a:rPr lang="ko-KR" altLang="en-US" sz="1200" i="1" dirty="0"/>
              <a:t>    </a:t>
            </a:r>
            <a:r>
              <a:rPr lang="ko-KR" altLang="en-US" sz="1200" i="1" dirty="0" err="1"/>
              <a:t>댓글</a:t>
            </a:r>
            <a:r>
              <a:rPr lang="en-US" altLang="ko-KR" sz="1200" i="1" dirty="0"/>
              <a:t>, </a:t>
            </a:r>
            <a:r>
              <a:rPr lang="ko-KR" altLang="en-US" sz="1200" i="1" dirty="0"/>
              <a:t>페이지 본문에 언급 가능</a:t>
            </a:r>
            <a:r>
              <a:rPr lang="en-US" altLang="ko-KR" sz="1200" i="1" dirty="0"/>
              <a:t>/ </a:t>
            </a:r>
            <a:r>
              <a:rPr lang="ko-KR" altLang="en-US" sz="1200" i="1" dirty="0" err="1"/>
              <a:t>대댓글</a:t>
            </a:r>
            <a:r>
              <a:rPr lang="ko-KR" altLang="en-US" sz="1200" i="1" dirty="0"/>
              <a:t> 가능 </a:t>
            </a:r>
            <a:endParaRPr lang="en-US" altLang="ko-KR" sz="12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608486"/>
            <a:ext cx="4433746" cy="248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444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Wiki : </a:t>
            </a:r>
            <a:r>
              <a:rPr lang="ko-KR" altLang="en-US" dirty="0">
                <a:latin typeface="+mn-ea"/>
                <a:cs typeface="Arial Unicode MS" panose="020B0604020202020204" pitchFamily="50" charset="-127"/>
              </a:rPr>
              <a:t>권한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073663"/>
              </p:ext>
            </p:extLst>
          </p:nvPr>
        </p:nvGraphicFramePr>
        <p:xfrm>
          <a:off x="827584" y="891074"/>
          <a:ext cx="7272808" cy="410445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1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9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권한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83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Space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Permission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8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   [</a:t>
                      </a:r>
                      <a:r>
                        <a:rPr lang="ko-KR" altLang="en-US" sz="1200" dirty="0"/>
                        <a:t>가능하다</a:t>
                      </a:r>
                      <a:r>
                        <a:rPr lang="en-US" altLang="ko-KR" sz="1200" dirty="0"/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 접근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 페이지</a:t>
                      </a:r>
                      <a:r>
                        <a:rPr lang="ko-KR" altLang="en-US" sz="1200" baseline="0" dirty="0"/>
                        <a:t> 추가</a:t>
                      </a:r>
                      <a:r>
                        <a:rPr lang="en-US" altLang="ko-KR" sz="1200" baseline="0" dirty="0"/>
                        <a:t>/</a:t>
                      </a:r>
                      <a:r>
                        <a:rPr lang="ko-KR" altLang="en-US" sz="1200" baseline="0" dirty="0"/>
                        <a:t>삭제</a:t>
                      </a:r>
                      <a:endParaRPr lang="en-US" altLang="ko-KR" sz="12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aseline="0" dirty="0"/>
                        <a:t> </a:t>
                      </a:r>
                      <a:r>
                        <a:rPr lang="ko-KR" altLang="en-US" sz="1200" baseline="0" dirty="0" err="1"/>
                        <a:t>댓글</a:t>
                      </a:r>
                      <a:r>
                        <a:rPr lang="ko-KR" altLang="en-US" sz="1200" baseline="0" dirty="0"/>
                        <a:t> 추가</a:t>
                      </a:r>
                      <a:r>
                        <a:rPr lang="en-US" altLang="ko-KR" sz="1200" baseline="0" dirty="0"/>
                        <a:t>/</a:t>
                      </a:r>
                      <a:r>
                        <a:rPr lang="ko-KR" altLang="en-US" sz="1200" baseline="0" dirty="0"/>
                        <a:t>삭제</a:t>
                      </a:r>
                      <a:endParaRPr lang="en-US" altLang="ko-KR" sz="12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aseline="0" dirty="0"/>
                        <a:t> </a:t>
                      </a:r>
                      <a:r>
                        <a:rPr lang="ko-KR" altLang="en-US" sz="1100" baseline="0" dirty="0"/>
                        <a:t>첨부파일 추가</a:t>
                      </a:r>
                      <a:r>
                        <a:rPr lang="en-US" altLang="ko-KR" sz="1100" baseline="0" dirty="0"/>
                        <a:t>/</a:t>
                      </a:r>
                      <a:r>
                        <a:rPr lang="ko-KR" altLang="en-US" sz="1100" baseline="0" dirty="0"/>
                        <a:t>삭제</a:t>
                      </a:r>
                      <a:endParaRPr lang="en-US" altLang="ko-KR" sz="1100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제한 설정</a:t>
                      </a:r>
                      <a:endParaRPr lang="en-US" altLang="ko-KR" sz="1200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[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불가능하다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접근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페이지 추가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댓글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추가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첨부파일 추가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제한 설정</a:t>
                      </a:r>
                      <a:endParaRPr lang="en-US" altLang="ko-KR" sz="1800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800" dirty="0"/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0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Page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Restriction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보고 쓸</a:t>
                      </a:r>
                      <a:r>
                        <a:rPr lang="ko-KR" altLang="en-US" sz="1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수 있다</a:t>
                      </a:r>
                      <a:r>
                        <a:rPr lang="en-US" altLang="ko-KR" sz="1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1200" b="0" i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제한 없음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보기만 가능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편집 제한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보기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쓰기 모두</a:t>
                      </a:r>
                      <a:r>
                        <a:rPr lang="en-US" altLang="ko-KR" sz="1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불가</a:t>
                      </a:r>
                      <a:r>
                        <a:rPr lang="en-US" altLang="ko-KR" sz="1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1200" b="0" i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보기 및 편집 제한</a:t>
                      </a:r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1467138"/>
            <a:ext cx="567506" cy="51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382" y="1467137"/>
            <a:ext cx="498738" cy="51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879" y="3806714"/>
            <a:ext cx="499117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627378"/>
            <a:ext cx="432048" cy="64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76256" y="3746984"/>
            <a:ext cx="427018" cy="40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071" y="3788274"/>
            <a:ext cx="499117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608938"/>
            <a:ext cx="432048" cy="64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617848" y="3633480"/>
            <a:ext cx="500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X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09634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726" y="464271"/>
            <a:ext cx="567643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Wiki : </a:t>
            </a:r>
            <a:r>
              <a:rPr lang="ko-KR" altLang="en-US" dirty="0">
                <a:latin typeface="+mn-ea"/>
                <a:cs typeface="Arial Unicode MS" panose="020B0604020202020204" pitchFamily="50" charset="-127"/>
              </a:rPr>
              <a:t>권한관계 </a:t>
            </a:r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(Space </a:t>
            </a:r>
            <a:r>
              <a:rPr lang="en-US" altLang="ko-KR" dirty="0">
                <a:latin typeface="맑은 고딕"/>
                <a:ea typeface="맑은 고딕"/>
                <a:cs typeface="Arial Unicode MS" panose="020B0604020202020204" pitchFamily="50" charset="-127"/>
              </a:rPr>
              <a:t>↔ Page)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432" y="978302"/>
            <a:ext cx="683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상위 구조의 권한을 우선한다</a:t>
            </a:r>
            <a:r>
              <a:rPr lang="en-US" altLang="ko-KR" b="1" dirty="0"/>
              <a:t>!!</a:t>
            </a:r>
            <a:endParaRPr lang="ko-KR" altLang="en-US" b="1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56" y="3952884"/>
            <a:ext cx="3048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002" y="3392374"/>
            <a:ext cx="3048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41147"/>
            <a:ext cx="3048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410544" y="1443970"/>
            <a:ext cx="1361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Space</a:t>
            </a:r>
            <a:endParaRPr lang="ko-KR" altLang="en-US" sz="2400" b="1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21" y="1430963"/>
            <a:ext cx="567506" cy="51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5830740" y="1434955"/>
            <a:ext cx="1361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Space</a:t>
            </a:r>
            <a:endParaRPr lang="ko-KR" altLang="en-US" sz="2400" b="1" dirty="0"/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98841"/>
            <a:ext cx="498738" cy="510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그룹 38"/>
          <p:cNvGrpSpPr/>
          <p:nvPr/>
        </p:nvGrpSpPr>
        <p:grpSpPr>
          <a:xfrm>
            <a:off x="335726" y="2046915"/>
            <a:ext cx="4035110" cy="2880318"/>
            <a:chOff x="335726" y="1923680"/>
            <a:chExt cx="4035110" cy="2880318"/>
          </a:xfrm>
        </p:grpSpPr>
        <p:sp>
          <p:nvSpPr>
            <p:cNvPr id="40" name="TextBox 39"/>
            <p:cNvSpPr txBox="1"/>
            <p:nvPr/>
          </p:nvSpPr>
          <p:spPr>
            <a:xfrm>
              <a:off x="2123728" y="3181494"/>
              <a:ext cx="2232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6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Page</a:t>
              </a:r>
            </a:p>
          </p:txBody>
        </p:sp>
        <p:sp>
          <p:nvSpPr>
            <p:cNvPr id="41" name="오른쪽 화살표 40"/>
            <p:cNvSpPr/>
            <p:nvPr/>
          </p:nvSpPr>
          <p:spPr>
            <a:xfrm rot="5400000">
              <a:off x="-253341" y="3004605"/>
              <a:ext cx="2880318" cy="718467"/>
            </a:xfrm>
            <a:prstGeom prst="rightArrow">
              <a:avLst/>
            </a:prstGeom>
            <a:gradFill flip="none" rotWithShape="1">
              <a:gsLst>
                <a:gs pos="0">
                  <a:srgbClr val="FF5050">
                    <a:lumMod val="0"/>
                  </a:srgbClr>
                </a:gs>
                <a:gs pos="0">
                  <a:srgbClr val="FF5050"/>
                </a:gs>
                <a:gs pos="50000">
                  <a:srgbClr val="F1BFC5"/>
                </a:gs>
                <a:gs pos="100000">
                  <a:srgbClr val="F6E0E2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38588" y="3776722"/>
              <a:ext cx="2232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6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Page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38588" y="4280778"/>
              <a:ext cx="2232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>
                      <a:lumMod val="6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…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123728" y="2605430"/>
              <a:ext cx="2232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6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Page</a:t>
              </a: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335726" y="2427734"/>
              <a:ext cx="3483638" cy="0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도넛 45"/>
            <p:cNvSpPr/>
            <p:nvPr/>
          </p:nvSpPr>
          <p:spPr>
            <a:xfrm>
              <a:off x="2051720" y="2696602"/>
              <a:ext cx="1440160" cy="1493004"/>
            </a:xfrm>
            <a:prstGeom prst="donut">
              <a:avLst/>
            </a:prstGeom>
            <a:solidFill>
              <a:srgbClr val="F6E0E2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4832778" y="2046914"/>
            <a:ext cx="4087410" cy="2880319"/>
            <a:chOff x="4832778" y="1923679"/>
            <a:chExt cx="4087410" cy="2880319"/>
          </a:xfrm>
        </p:grpSpPr>
        <p:sp>
          <p:nvSpPr>
            <p:cNvPr id="48" name="TextBox 47"/>
            <p:cNvSpPr txBox="1"/>
            <p:nvPr/>
          </p:nvSpPr>
          <p:spPr>
            <a:xfrm>
              <a:off x="6673080" y="3181494"/>
              <a:ext cx="2232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6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Page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87940" y="3776722"/>
              <a:ext cx="2232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6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Page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7940" y="4280778"/>
              <a:ext cx="2232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>
                      <a:lumMod val="6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…</a:t>
              </a:r>
            </a:p>
          </p:txBody>
        </p:sp>
        <p:sp>
          <p:nvSpPr>
            <p:cNvPr id="51" name="오른쪽 화살표 50"/>
            <p:cNvSpPr/>
            <p:nvPr/>
          </p:nvSpPr>
          <p:spPr>
            <a:xfrm rot="5400000">
              <a:off x="5472904" y="1816474"/>
              <a:ext cx="504058" cy="718467"/>
            </a:xfrm>
            <a:prstGeom prst="rightArrow">
              <a:avLst/>
            </a:prstGeom>
            <a:gradFill flip="none" rotWithShape="1">
              <a:gsLst>
                <a:gs pos="0">
                  <a:srgbClr val="FF5050">
                    <a:lumMod val="0"/>
                  </a:srgbClr>
                </a:gs>
                <a:gs pos="0">
                  <a:srgbClr val="FF5050"/>
                </a:gs>
                <a:gs pos="50000">
                  <a:srgbClr val="F1BFC5"/>
                </a:gs>
                <a:gs pos="100000">
                  <a:srgbClr val="F6E0E2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660232" y="2605430"/>
              <a:ext cx="2232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>
                      <a:lumMod val="65000"/>
                    </a:schemeClr>
                  </a:solidFill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Page</a:t>
              </a:r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4832778" y="2427734"/>
              <a:ext cx="3483638" cy="0"/>
            </a:xfrm>
            <a:prstGeom prst="line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613423" y="150545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접근 가능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948264" y="149013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접근 불가능</a:t>
            </a:r>
          </a:p>
        </p:txBody>
      </p:sp>
      <p:sp>
        <p:nvSpPr>
          <p:cNvPr id="56" name="도넛 55"/>
          <p:cNvSpPr/>
          <p:nvPr/>
        </p:nvSpPr>
        <p:spPr>
          <a:xfrm>
            <a:off x="6471916" y="2930173"/>
            <a:ext cx="1440160" cy="1493004"/>
          </a:xfrm>
          <a:prstGeom prst="donut">
            <a:avLst/>
          </a:prstGeom>
          <a:solidFill>
            <a:srgbClr val="F6E0E2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207936" y="2114276"/>
            <a:ext cx="3136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공간에서 막혀서 볼 수 없음</a:t>
            </a:r>
          </a:p>
        </p:txBody>
      </p: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65083"/>
            <a:ext cx="3048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61511"/>
            <a:ext cx="3048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343" y="2787774"/>
            <a:ext cx="3048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88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726" y="464271"/>
            <a:ext cx="567643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Wiki : </a:t>
            </a:r>
            <a:r>
              <a:rPr lang="ko-KR" altLang="en-US" dirty="0">
                <a:latin typeface="+mn-ea"/>
                <a:cs typeface="Arial Unicode MS" panose="020B0604020202020204" pitchFamily="50" charset="-127"/>
              </a:rPr>
              <a:t>권한관계 </a:t>
            </a:r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(Parent Page </a:t>
            </a:r>
            <a:r>
              <a:rPr lang="en-US" altLang="ko-KR" dirty="0">
                <a:latin typeface="맑은 고딕"/>
                <a:ea typeface="맑은 고딕"/>
                <a:cs typeface="Arial Unicode MS" panose="020B0604020202020204" pitchFamily="50" charset="-127"/>
              </a:rPr>
              <a:t>↔ Children Page)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4043" y="3154741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Children Page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24043" y="2344632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Parent Page</a:t>
            </a:r>
          </a:p>
        </p:txBody>
      </p:sp>
      <p:sp>
        <p:nvSpPr>
          <p:cNvPr id="3" name="오른쪽 화살표 2"/>
          <p:cNvSpPr/>
          <p:nvPr/>
        </p:nvSpPr>
        <p:spPr>
          <a:xfrm rot="5400000">
            <a:off x="-391114" y="3175614"/>
            <a:ext cx="2380430" cy="718467"/>
          </a:xfrm>
          <a:prstGeom prst="rightArrow">
            <a:avLst/>
          </a:prstGeom>
          <a:gradFill flip="none" rotWithShape="1">
            <a:gsLst>
              <a:gs pos="0">
                <a:srgbClr val="FF5050">
                  <a:lumMod val="0"/>
                </a:srgbClr>
              </a:gs>
              <a:gs pos="0">
                <a:srgbClr val="FF5050"/>
              </a:gs>
              <a:gs pos="50000">
                <a:srgbClr val="F1BFC5"/>
              </a:gs>
              <a:gs pos="100000">
                <a:srgbClr val="F6E0E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98" y="2488221"/>
            <a:ext cx="385017" cy="22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14" y="2383746"/>
            <a:ext cx="288032" cy="43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474962" y="2283718"/>
            <a:ext cx="500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X</a:t>
            </a:r>
            <a:endParaRPr lang="ko-KR" altLang="en-US" sz="3200" b="1" dirty="0"/>
          </a:p>
        </p:txBody>
      </p:sp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73" y="3229848"/>
            <a:ext cx="385017" cy="22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494" y="3141906"/>
            <a:ext cx="288032" cy="43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024043" y="3874714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Children Page</a:t>
            </a:r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73" y="3949821"/>
            <a:ext cx="385017" cy="22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494" y="3861879"/>
            <a:ext cx="288032" cy="43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618670" y="316166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Children Page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18670" y="2351559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Parent Page</a:t>
            </a:r>
          </a:p>
        </p:txBody>
      </p:sp>
      <p:sp>
        <p:nvSpPr>
          <p:cNvPr id="32" name="오른쪽 화살표 31"/>
          <p:cNvSpPr/>
          <p:nvPr/>
        </p:nvSpPr>
        <p:spPr>
          <a:xfrm rot="5400000">
            <a:off x="4203513" y="3182541"/>
            <a:ext cx="2380430" cy="718467"/>
          </a:xfrm>
          <a:prstGeom prst="rightArrow">
            <a:avLst/>
          </a:prstGeom>
          <a:gradFill flip="none" rotWithShape="1">
            <a:gsLst>
              <a:gs pos="0">
                <a:srgbClr val="FF5050">
                  <a:lumMod val="0"/>
                </a:srgbClr>
              </a:gs>
              <a:gs pos="0">
                <a:srgbClr val="FF5050"/>
              </a:gs>
              <a:gs pos="50000">
                <a:srgbClr val="F1BFC5"/>
              </a:gs>
              <a:gs pos="100000">
                <a:srgbClr val="F6E0E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495148"/>
            <a:ext cx="385017" cy="22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622" y="2390673"/>
            <a:ext cx="288032" cy="43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400" y="3236775"/>
            <a:ext cx="385017" cy="22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121" y="3148833"/>
            <a:ext cx="288032" cy="43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6618670" y="3881641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Children Page</a:t>
            </a:r>
          </a:p>
        </p:txBody>
      </p: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400" y="3956748"/>
            <a:ext cx="385017" cy="22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121" y="3868806"/>
            <a:ext cx="288032" cy="43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251520" y="987574"/>
            <a:ext cx="4176464" cy="959262"/>
            <a:chOff x="251520" y="1312053"/>
            <a:chExt cx="4176464" cy="959262"/>
          </a:xfrm>
        </p:grpSpPr>
        <p:sp>
          <p:nvSpPr>
            <p:cNvPr id="6" name="TextBox 5"/>
            <p:cNvSpPr txBox="1"/>
            <p:nvPr/>
          </p:nvSpPr>
          <p:spPr>
            <a:xfrm>
              <a:off x="251520" y="1312053"/>
              <a:ext cx="41764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/>
                <a:t>        View : Inherit</a:t>
              </a:r>
            </a:p>
            <a:p>
              <a:endParaRPr lang="en-US" altLang="ko-KR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/>
                <a:t>        Edit : Not Inherit</a:t>
              </a:r>
            </a:p>
          </p:txBody>
        </p:sp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664" y="1352703"/>
              <a:ext cx="499117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232" y="1789984"/>
              <a:ext cx="321566" cy="481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5989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68" y="1067746"/>
            <a:ext cx="489753" cy="4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Wiki : </a:t>
            </a:r>
            <a:r>
              <a:rPr lang="ko-KR" altLang="en-US" dirty="0">
                <a:latin typeface="+mn-ea"/>
                <a:cs typeface="Arial Unicode MS" panose="020B0604020202020204" pitchFamily="50" charset="-127"/>
              </a:rPr>
              <a:t>권한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113159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함께 생각해 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3588" y="2418442"/>
            <a:ext cx="91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Space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67744" y="241844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Parent Page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67944" y="241844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Children Page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3873" y="1900973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Q. Children Page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en-US" altLang="ko-KR" sz="1600" b="1" dirty="0"/>
              <a:t>‘</a:t>
            </a:r>
            <a:r>
              <a:rPr lang="ko-KR" altLang="en-US" sz="1600" b="1" dirty="0"/>
              <a:t>편집</a:t>
            </a:r>
            <a:r>
              <a:rPr lang="en-US" altLang="ko-KR" sz="1600" b="1" dirty="0"/>
              <a:t>’</a:t>
            </a:r>
            <a:r>
              <a:rPr lang="ko-KR" altLang="en-US" sz="1600" dirty="0"/>
              <a:t>할 수 있는 경우는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6444208" y="241957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5050"/>
                </a:solidFill>
              </a:rPr>
              <a:t>Result?</a:t>
            </a:r>
            <a:endParaRPr lang="ko-KR" altLang="en-US" dirty="0">
              <a:solidFill>
                <a:srgbClr val="FF505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21" y="3043151"/>
            <a:ext cx="326827" cy="298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81" y="3718484"/>
            <a:ext cx="286857" cy="293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798" y="3075806"/>
            <a:ext cx="385017" cy="22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27" y="2976967"/>
            <a:ext cx="288032" cy="43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39" y="3060946"/>
            <a:ext cx="385017" cy="22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120" y="3751621"/>
            <a:ext cx="385017" cy="22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149" y="3652782"/>
            <a:ext cx="288032" cy="43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019" y="3678701"/>
            <a:ext cx="385017" cy="22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579862"/>
            <a:ext cx="288032" cy="43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21" y="4367038"/>
            <a:ext cx="326827" cy="298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371950"/>
            <a:ext cx="385017" cy="22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399693"/>
            <a:ext cx="385017" cy="22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021" y="4300854"/>
            <a:ext cx="288032" cy="43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96236" y="4259872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5050"/>
                </a:solidFill>
              </a:rPr>
              <a:t>O</a:t>
            </a:r>
            <a:endParaRPr lang="ko-KR" altLang="en-US" sz="2000" b="1" dirty="0">
              <a:solidFill>
                <a:srgbClr val="FF5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92888" y="3611800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5050"/>
                </a:solidFill>
              </a:rPr>
              <a:t>X</a:t>
            </a:r>
            <a:endParaRPr lang="ko-KR" altLang="en-US" sz="2000" b="1" dirty="0">
              <a:solidFill>
                <a:srgbClr val="FF5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96236" y="3013551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5050"/>
                </a:solidFill>
              </a:rPr>
              <a:t>X</a:t>
            </a:r>
            <a:endParaRPr lang="ko-KR" altLang="en-US" sz="2000" b="1" dirty="0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55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>
                <a:latin typeface="+mn-ea"/>
                <a:cs typeface="Arial Unicode MS" panose="020B0604020202020204" pitchFamily="50" charset="-127"/>
              </a:rPr>
              <a:t>시스템</a:t>
            </a:r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 </a:t>
            </a:r>
            <a:r>
              <a:rPr lang="ko-KR" altLang="en-US" dirty="0">
                <a:latin typeface="+mn-ea"/>
                <a:cs typeface="Arial Unicode MS" panose="020B0604020202020204" pitchFamily="50" charset="-127"/>
              </a:rPr>
              <a:t>한 눈에 보기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3235922" y="2072757"/>
            <a:ext cx="2374754" cy="1579113"/>
            <a:chOff x="1866142" y="1059582"/>
            <a:chExt cx="2374754" cy="157911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505" y="1131590"/>
              <a:ext cx="1123950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870730" y="1507324"/>
              <a:ext cx="2370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hlinkClick r:id="rId4"/>
                </a:rPr>
                <a:t>https://konaway.konai.com</a:t>
              </a:r>
              <a:endParaRPr lang="ko-KR" altLang="en-US" sz="1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66142" y="1686873"/>
              <a:ext cx="22692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(ID: </a:t>
              </a:r>
              <a:r>
                <a:rPr lang="ko-KR" altLang="en-US" sz="1000" dirty="0"/>
                <a:t>메일</a:t>
              </a:r>
              <a:r>
                <a:rPr lang="en-US" altLang="ko-KR" sz="1000" dirty="0"/>
                <a:t>ID, P/W: PC</a:t>
              </a:r>
              <a:r>
                <a:rPr lang="ko-KR" altLang="en-US" sz="1000" dirty="0"/>
                <a:t>비번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33077" y="1919620"/>
              <a:ext cx="20628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dirty="0"/>
                <a:t>Task </a:t>
              </a:r>
              <a:r>
                <a:rPr lang="ko-KR" altLang="en-US" sz="1000" dirty="0"/>
                <a:t>관리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dirty="0"/>
                <a:t>Process </a:t>
              </a:r>
              <a:r>
                <a:rPr lang="ko-KR" altLang="en-US" sz="1000" dirty="0"/>
                <a:t>관리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정량적 </a:t>
              </a:r>
              <a:r>
                <a:rPr lang="en-US" altLang="ko-KR" sz="1000" dirty="0"/>
                <a:t>Data (</a:t>
              </a:r>
              <a:r>
                <a:rPr lang="ko-KR" altLang="en-US" sz="1000" dirty="0"/>
                <a:t>통계</a:t>
              </a:r>
              <a:r>
                <a:rPr lang="en-US" altLang="ko-KR" sz="1000" dirty="0"/>
                <a:t>Data)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dirty="0"/>
                <a:t>Wiki</a:t>
              </a:r>
              <a:r>
                <a:rPr lang="ko-KR" altLang="en-US" sz="1000" dirty="0"/>
                <a:t>와 연결 가능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870729" y="1059582"/>
              <a:ext cx="1983775" cy="157911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08549" y="2183881"/>
            <a:ext cx="2389641" cy="1467989"/>
            <a:chOff x="92617" y="2710522"/>
            <a:chExt cx="2389641" cy="146798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953" y="2777108"/>
              <a:ext cx="12287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12092" y="3062858"/>
              <a:ext cx="237016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hlinkClick r:id="rId4"/>
                </a:rPr>
                <a:t>https://konawiki.konai.com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504" y="3242407"/>
              <a:ext cx="22692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(ID: </a:t>
              </a:r>
              <a:r>
                <a:rPr lang="ko-KR" altLang="en-US" sz="1000" dirty="0"/>
                <a:t>메일</a:t>
              </a:r>
              <a:r>
                <a:rPr lang="en-US" altLang="ko-KR" sz="1000" dirty="0"/>
                <a:t>ID, P/W: PC</a:t>
              </a:r>
              <a:r>
                <a:rPr lang="ko-KR" altLang="en-US" sz="1000" dirty="0"/>
                <a:t>비번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9512" y="3457912"/>
              <a:ext cx="20628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dirty="0"/>
                <a:t>Output </a:t>
              </a:r>
              <a:r>
                <a:rPr lang="ko-KR" altLang="en-US" sz="1000" dirty="0"/>
                <a:t>관리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지식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자료 공유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정성적 </a:t>
              </a:r>
              <a:r>
                <a:rPr lang="en-US" altLang="ko-KR" sz="1000" dirty="0"/>
                <a:t>Data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dirty="0"/>
                <a:t>Way</a:t>
              </a:r>
              <a:r>
                <a:rPr lang="ko-KR" altLang="en-US" sz="1000" dirty="0"/>
                <a:t>와 연결 가능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92617" y="2710522"/>
              <a:ext cx="2149753" cy="1467989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626319" y="563214"/>
            <a:ext cx="3418891" cy="1564801"/>
            <a:chOff x="4825517" y="548853"/>
            <a:chExt cx="3418891" cy="1564801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3215" y="590575"/>
              <a:ext cx="1819275" cy="36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4866130" y="993852"/>
              <a:ext cx="337827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hlinkClick r:id="rId7"/>
                </a:rPr>
                <a:t>http://konabase.konai.com/main/Main.action</a:t>
              </a:r>
              <a:endParaRPr lang="ko-KR" alt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61541" y="1173401"/>
              <a:ext cx="27814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(ID: </a:t>
              </a:r>
              <a:r>
                <a:rPr lang="ko-KR" altLang="en-US" sz="1000" dirty="0" err="1"/>
                <a:t>사번</a:t>
              </a:r>
              <a:r>
                <a:rPr lang="en-US" altLang="ko-KR" sz="1000" dirty="0"/>
                <a:t>, P/W: </a:t>
              </a:r>
              <a:r>
                <a:rPr lang="ko-KR" altLang="en-US" sz="1000" dirty="0" err="1"/>
                <a:t>사번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– ERP</a:t>
              </a:r>
              <a:r>
                <a:rPr lang="ko-KR" altLang="en-US" sz="1000" dirty="0"/>
                <a:t>와 </a:t>
              </a:r>
              <a:r>
                <a:rPr lang="en-US" altLang="ko-KR" sz="1000" dirty="0"/>
                <a:t>P/W</a:t>
              </a:r>
              <a:r>
                <a:rPr lang="ko-KR" altLang="en-US" sz="1000" dirty="0"/>
                <a:t>연동됨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32040" y="1405768"/>
              <a:ext cx="20628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전자결재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근태관리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자원예약 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회의실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법인차량</a:t>
              </a:r>
              <a:r>
                <a:rPr lang="en-US" altLang="ko-KR" sz="1000" dirty="0"/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dirty="0"/>
                <a:t>ERP</a:t>
              </a:r>
              <a:r>
                <a:rPr lang="ko-KR" altLang="en-US" sz="1000" dirty="0"/>
                <a:t>와 연결 기능 多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825517" y="548853"/>
              <a:ext cx="2817454" cy="1558128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037643" y="2585242"/>
            <a:ext cx="2711183" cy="1133007"/>
            <a:chOff x="5066143" y="2302839"/>
            <a:chExt cx="2711183" cy="1133007"/>
          </a:xfrm>
        </p:grpSpPr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2400716"/>
              <a:ext cx="383797" cy="453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5508104" y="2343448"/>
              <a:ext cx="21348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0000FF"/>
                  </a:solidFill>
                </a:rPr>
                <a:t>ERP (PC</a:t>
              </a:r>
              <a:r>
                <a:rPr lang="ko-KR" altLang="en-US" sz="1000" dirty="0">
                  <a:solidFill>
                    <a:srgbClr val="0000FF"/>
                  </a:solidFill>
                </a:rPr>
                <a:t>에 설치 되어 있음</a:t>
              </a:r>
              <a:r>
                <a:rPr lang="en-US" altLang="ko-KR" sz="1000" dirty="0">
                  <a:solidFill>
                    <a:srgbClr val="0000FF"/>
                  </a:solidFill>
                </a:rPr>
                <a:t>)</a:t>
              </a:r>
              <a:endParaRPr lang="ko-KR" altLang="en-US" sz="1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80112" y="2727960"/>
              <a:ext cx="20628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회계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수주관리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재고관리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생산관리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08104" y="2515585"/>
              <a:ext cx="22692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(ID: </a:t>
              </a:r>
              <a:r>
                <a:rPr lang="ko-KR" altLang="en-US" sz="1000" dirty="0" err="1"/>
                <a:t>사번</a:t>
              </a:r>
              <a:r>
                <a:rPr lang="en-US" altLang="ko-KR" sz="1000" dirty="0"/>
                <a:t>, P/W: </a:t>
              </a:r>
              <a:r>
                <a:rPr lang="ko-KR" altLang="en-US" sz="1000" dirty="0" err="1"/>
                <a:t>사번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066143" y="2302839"/>
              <a:ext cx="2242161" cy="113300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2" name="직선 화살표 연결선 61"/>
          <p:cNvCxnSpPr/>
          <p:nvPr/>
        </p:nvCxnSpPr>
        <p:spPr>
          <a:xfrm flipH="1">
            <a:off x="4566235" y="1342278"/>
            <a:ext cx="941870" cy="61914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2555776" y="2915233"/>
            <a:ext cx="573023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7151180" y="2189171"/>
            <a:ext cx="0" cy="34794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포인트가 5개인 별 67"/>
          <p:cNvSpPr/>
          <p:nvPr/>
        </p:nvSpPr>
        <p:spPr>
          <a:xfrm rot="19665792">
            <a:off x="2967588" y="1902900"/>
            <a:ext cx="292691" cy="289673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포인트가 5개인 별 80"/>
          <p:cNvSpPr/>
          <p:nvPr/>
        </p:nvSpPr>
        <p:spPr>
          <a:xfrm rot="19665792">
            <a:off x="162204" y="2017160"/>
            <a:ext cx="292691" cy="289673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Picture 5" descr="jira에 대한 이미지 검색결과"/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905" y="2201405"/>
            <a:ext cx="504056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7" descr="confluence에 대한 이미지 검색결과"/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507" y="2237861"/>
            <a:ext cx="628326" cy="36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5610676" y="3935200"/>
            <a:ext cx="2660330" cy="1117825"/>
            <a:chOff x="6228184" y="3902196"/>
            <a:chExt cx="2660330" cy="1117825"/>
          </a:xfrm>
        </p:grpSpPr>
        <p:sp>
          <p:nvSpPr>
            <p:cNvPr id="31" name="TextBox 30"/>
            <p:cNvSpPr txBox="1"/>
            <p:nvPr/>
          </p:nvSpPr>
          <p:spPr>
            <a:xfrm>
              <a:off x="6826852" y="4028150"/>
              <a:ext cx="19219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0000FF"/>
                  </a:solidFill>
                </a:rPr>
                <a:t>메신저</a:t>
              </a:r>
              <a:r>
                <a:rPr lang="en-US" altLang="ko-KR" sz="1000" dirty="0">
                  <a:solidFill>
                    <a:srgbClr val="0000FF"/>
                  </a:solidFill>
                </a:rPr>
                <a:t> (PC</a:t>
              </a:r>
              <a:r>
                <a:rPr lang="ko-KR" altLang="en-US" sz="1000" dirty="0">
                  <a:solidFill>
                    <a:srgbClr val="0000FF"/>
                  </a:solidFill>
                </a:rPr>
                <a:t>에 설치 되어 있음</a:t>
              </a:r>
              <a:r>
                <a:rPr lang="en-US" altLang="ko-KR" sz="1000" dirty="0">
                  <a:solidFill>
                    <a:srgbClr val="0000FF"/>
                  </a:solidFill>
                </a:rPr>
                <a:t>)</a:t>
              </a:r>
              <a:endParaRPr lang="ko-KR" altLang="en-US" sz="1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26852" y="4186307"/>
              <a:ext cx="192197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(</a:t>
              </a:r>
              <a:r>
                <a:rPr lang="ko-KR" altLang="en-US" sz="1000"/>
                <a:t>자동로그인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228184" y="3902196"/>
              <a:ext cx="2448272" cy="1117825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335365" y="4033360"/>
              <a:ext cx="451097" cy="40143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6825655" y="4415626"/>
              <a:ext cx="206285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업무용 메신저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비대면 화상 회의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1000" dirty="0"/>
                <a:t>채널 활용 가능</a:t>
              </a:r>
              <a:endParaRPr lang="en-US" altLang="ko-KR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332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81" grpId="0" animBg="1"/>
      <p:bldP spid="81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Wiki : FAQ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726" y="843558"/>
            <a:ext cx="898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Q. </a:t>
            </a:r>
            <a:r>
              <a:rPr lang="ko-KR" altLang="en-US" sz="1600" dirty="0"/>
              <a:t>자꾸 상관 없는 내용이 메일로 수신됩니다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그만 받고 싶을 땐 어떻게 해야 하나요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A. </a:t>
            </a:r>
            <a:r>
              <a:rPr lang="ko-KR" altLang="en-US" sz="2000" b="1" u="sng" dirty="0">
                <a:solidFill>
                  <a:srgbClr val="FF5050"/>
                </a:solidFill>
              </a:rPr>
              <a:t>지켜보기 설정</a:t>
            </a:r>
            <a:r>
              <a:rPr lang="ko-KR" altLang="en-US" sz="1600" dirty="0"/>
              <a:t>을 변경해 주세요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122816" y="1671532"/>
            <a:ext cx="72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특정 공간</a:t>
            </a:r>
            <a:r>
              <a:rPr lang="en-US" altLang="ko-KR" sz="1600" dirty="0"/>
              <a:t>/</a:t>
            </a:r>
            <a:r>
              <a:rPr lang="ko-KR" altLang="en-US" sz="1600" dirty="0"/>
              <a:t>페이지 변경사항 발생 시</a:t>
            </a:r>
            <a:r>
              <a:rPr lang="en-US" altLang="ko-KR" sz="1600" dirty="0"/>
              <a:t>, </a:t>
            </a:r>
            <a:r>
              <a:rPr lang="ko-KR" altLang="en-US" sz="1600" dirty="0"/>
              <a:t>알림 메일을 받고 싶을 때 설정</a:t>
            </a:r>
            <a:endParaRPr lang="en-US" altLang="ko-KR" sz="1600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64754"/>
            <a:ext cx="494311" cy="50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93" y="2859782"/>
            <a:ext cx="7109607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122816" y="2318488"/>
            <a:ext cx="72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너무 많은 알림이 온다면</a:t>
            </a:r>
            <a:r>
              <a:rPr lang="en-US" altLang="ko-KR" sz="1600" dirty="0"/>
              <a:t>, </a:t>
            </a:r>
            <a:r>
              <a:rPr lang="ko-KR" altLang="en-US" sz="1600" dirty="0"/>
              <a:t>해제도 가능함</a:t>
            </a:r>
            <a:endParaRPr lang="en-US" altLang="ko-KR" sz="16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11710"/>
            <a:ext cx="494311" cy="50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2233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86707" y="2139702"/>
            <a:ext cx="3569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공간 하단 </a:t>
            </a:r>
            <a:r>
              <a:rPr lang="en-US" altLang="ko-KR" sz="1400" dirty="0"/>
              <a:t>‘</a:t>
            </a:r>
            <a:r>
              <a:rPr lang="ko-KR" altLang="en-US" sz="1400" dirty="0"/>
              <a:t>공간 도구</a:t>
            </a:r>
            <a:r>
              <a:rPr lang="en-US" altLang="ko-KR" sz="1400" dirty="0"/>
              <a:t>’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 err="1">
                <a:sym typeface="Wingdings" panose="05000000000000000000" pitchFamily="2" charset="2"/>
              </a:rPr>
              <a:t>사이드바</a:t>
            </a:r>
            <a:r>
              <a:rPr lang="ko-KR" altLang="en-US" sz="1400" dirty="0">
                <a:sym typeface="Wingdings" panose="05000000000000000000" pitchFamily="2" charset="2"/>
              </a:rPr>
              <a:t> 구성</a:t>
            </a:r>
            <a:endParaRPr lang="en-US" altLang="ko-K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819155" y="2139702"/>
            <a:ext cx="3569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연결추가</a:t>
            </a:r>
            <a:r>
              <a:rPr lang="en-US" altLang="ko-KR" sz="1400" dirty="0"/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완료</a:t>
            </a:r>
            <a:endParaRPr lang="en-US" altLang="ko-KR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26" y="2610228"/>
            <a:ext cx="1457383" cy="2212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610228"/>
            <a:ext cx="2684424" cy="2182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Wiki : FAQ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5726" y="1133331"/>
            <a:ext cx="898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Q. </a:t>
            </a:r>
            <a:r>
              <a:rPr lang="ko-KR" altLang="en-US" sz="1600" dirty="0"/>
              <a:t>자주 확인하는 공간</a:t>
            </a:r>
            <a:r>
              <a:rPr lang="en-US" altLang="ko-KR" sz="1600" dirty="0"/>
              <a:t>/</a:t>
            </a:r>
            <a:r>
              <a:rPr lang="ko-KR" altLang="en-US" sz="1600" dirty="0"/>
              <a:t>페이지 </a:t>
            </a:r>
            <a:r>
              <a:rPr lang="en-US" altLang="ko-KR" sz="1600" dirty="0"/>
              <a:t>Shortcut </a:t>
            </a:r>
            <a:r>
              <a:rPr lang="ko-KR" altLang="en-US" sz="1600" dirty="0"/>
              <a:t>설정 가능한가요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A. </a:t>
            </a:r>
            <a:r>
              <a:rPr lang="ko-KR" altLang="en-US" sz="2000" b="1" u="sng" dirty="0" err="1">
                <a:solidFill>
                  <a:srgbClr val="FF5050"/>
                </a:solidFill>
              </a:rPr>
              <a:t>사이드바</a:t>
            </a:r>
            <a:r>
              <a:rPr lang="ko-KR" altLang="en-US" sz="2000" b="1" u="sng" dirty="0">
                <a:solidFill>
                  <a:srgbClr val="FF5050"/>
                </a:solidFill>
              </a:rPr>
              <a:t> 구성 설정</a:t>
            </a:r>
            <a:r>
              <a:rPr lang="ko-KR" altLang="en-US" sz="1600" dirty="0"/>
              <a:t>을 변경해 주세요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23424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Wiki : FAQ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726" y="843558"/>
            <a:ext cx="8988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Q. </a:t>
            </a:r>
            <a:r>
              <a:rPr lang="ko-KR" altLang="en-US" sz="1600" dirty="0"/>
              <a:t>공유 받은 페이지가 안보여요</a:t>
            </a:r>
            <a:r>
              <a:rPr lang="en-US" altLang="ko-KR" sz="1600" dirty="0"/>
              <a:t>. </a:t>
            </a:r>
            <a:r>
              <a:rPr lang="ko-KR" altLang="en-US" sz="1600" dirty="0"/>
              <a:t>어떻게 해야 하나요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A. </a:t>
            </a:r>
            <a:r>
              <a:rPr lang="ko-KR" altLang="en-US" sz="2000" b="1" u="sng" dirty="0">
                <a:solidFill>
                  <a:srgbClr val="FF5050"/>
                </a:solidFill>
              </a:rPr>
              <a:t>공간</a:t>
            </a:r>
            <a:r>
              <a:rPr lang="en-US" altLang="ko-KR" sz="2000" b="1" u="sng" dirty="0">
                <a:solidFill>
                  <a:srgbClr val="FF5050"/>
                </a:solidFill>
              </a:rPr>
              <a:t>/</a:t>
            </a:r>
            <a:r>
              <a:rPr lang="ko-KR" altLang="en-US" sz="2000" b="1" u="sng" dirty="0">
                <a:solidFill>
                  <a:srgbClr val="FF5050"/>
                </a:solidFill>
              </a:rPr>
              <a:t>페이지 설정</a:t>
            </a:r>
            <a:r>
              <a:rPr lang="ko-KR" altLang="en-US" sz="1600" dirty="0"/>
              <a:t>을 확인해 주세요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/>
              <a:t>Q. </a:t>
            </a:r>
            <a:r>
              <a:rPr lang="ko-KR" altLang="en-US" sz="1600" dirty="0"/>
              <a:t>설정확인은 누가 확인해 줄 수 있나요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A. </a:t>
            </a:r>
            <a:r>
              <a:rPr lang="ko-KR" altLang="en-US" sz="1600" dirty="0"/>
              <a:t>각 </a:t>
            </a:r>
            <a:r>
              <a:rPr lang="ko-KR" altLang="en-US" sz="1600" b="1" u="sng" dirty="0">
                <a:solidFill>
                  <a:srgbClr val="FF5050"/>
                </a:solidFill>
              </a:rPr>
              <a:t>공간 관리자</a:t>
            </a:r>
            <a:r>
              <a:rPr lang="ko-KR" altLang="en-US" sz="1600" dirty="0"/>
              <a:t>가 확인해 줄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대부분</a:t>
            </a:r>
            <a:r>
              <a:rPr lang="en-US" altLang="ko-KR" sz="1600" dirty="0"/>
              <a:t> </a:t>
            </a:r>
            <a:r>
              <a:rPr lang="ko-KR" altLang="en-US" sz="1600" b="1" u="sng" dirty="0">
                <a:solidFill>
                  <a:srgbClr val="FF5050"/>
                </a:solidFill>
              </a:rPr>
              <a:t>리더</a:t>
            </a:r>
            <a:r>
              <a:rPr lang="ko-KR" altLang="en-US" sz="1600" dirty="0"/>
              <a:t>들께서 공간 관리자 입니다</a:t>
            </a:r>
            <a:r>
              <a:rPr lang="en-US" altLang="ko-KR" sz="1600" dirty="0"/>
              <a:t>. 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50" y="2283718"/>
            <a:ext cx="5184575" cy="27119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034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57263"/>
            <a:ext cx="7772400" cy="1102519"/>
          </a:xfrm>
        </p:spPr>
        <p:txBody>
          <a:bodyPr/>
          <a:lstStyle/>
          <a:p>
            <a:r>
              <a:rPr lang="en-US" altLang="ko-KR" b="1" dirty="0"/>
              <a:t>KONA Way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59955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35726" y="464271"/>
            <a:ext cx="1788001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KONA Way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84512" y="661065"/>
            <a:ext cx="2902532" cy="40703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</a:rPr>
              <a:t>1 </a:t>
            </a:r>
            <a:r>
              <a:rPr lang="ko-KR" altLang="en-US" dirty="0">
                <a:latin typeface="+mn-ea"/>
              </a:rPr>
              <a:t>개념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2 </a:t>
            </a:r>
            <a:r>
              <a:rPr lang="ko-KR" altLang="en-US" dirty="0">
                <a:latin typeface="+mn-ea"/>
              </a:rPr>
              <a:t>구조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3 Project</a:t>
            </a:r>
          </a:p>
          <a:p>
            <a:r>
              <a:rPr lang="en-US" altLang="ko-KR" dirty="0"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1) Search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4 Issue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  </a:t>
            </a:r>
            <a:r>
              <a:rPr lang="en-US" altLang="ko-KR" sz="1400" dirty="0">
                <a:solidFill>
                  <a:prstClr val="black"/>
                </a:solidFill>
              </a:rPr>
              <a:t>1) </a:t>
            </a:r>
            <a:r>
              <a:rPr lang="ko-KR" altLang="en-US" sz="1400" dirty="0">
                <a:solidFill>
                  <a:prstClr val="black"/>
                </a:solidFill>
              </a:rPr>
              <a:t>구조</a:t>
            </a:r>
            <a:endParaRPr lang="en-US" altLang="ko-KR" sz="1400" dirty="0">
              <a:solidFill>
                <a:prstClr val="black"/>
              </a:solidFill>
            </a:endParaRPr>
          </a:p>
          <a:p>
            <a:r>
              <a:rPr lang="en-US" altLang="ko-KR" sz="1400" dirty="0">
                <a:solidFill>
                  <a:prstClr val="black"/>
                </a:solidFill>
              </a:rPr>
              <a:t>   2) Create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3) Check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4) Edit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5) Link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6) Search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7) Filter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+mn-ea"/>
              </a:rPr>
              <a:t>   8) Quick Link</a:t>
            </a:r>
          </a:p>
        </p:txBody>
      </p:sp>
    </p:spTree>
    <p:extLst>
      <p:ext uri="{BB962C8B-B14F-4D97-AF65-F5344CB8AC3E}">
        <p14:creationId xmlns:p14="http://schemas.microsoft.com/office/powerpoint/2010/main" val="3437580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</a:t>
            </a:r>
            <a:r>
              <a:rPr lang="ko-KR" altLang="en-US" dirty="0">
                <a:latin typeface="+mn-ea"/>
                <a:cs typeface="Arial Unicode MS" panose="020B0604020202020204" pitchFamily="50" charset="-127"/>
              </a:rPr>
              <a:t>개념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391623"/>
              </p:ext>
            </p:extLst>
          </p:nvPr>
        </p:nvGraphicFramePr>
        <p:xfrm>
          <a:off x="1907704" y="1059582"/>
          <a:ext cx="7056784" cy="35280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Project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이슈들의 집합이자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조직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단위 </a:t>
                      </a:r>
                      <a:r>
                        <a:rPr lang="ko-KR" altLang="en-US" sz="1800" b="1" i="0" u="sng" kern="1200" dirty="0">
                          <a:solidFill>
                            <a:srgbClr val="FF00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업무의 그룹</a:t>
                      </a:r>
                      <a:endParaRPr lang="en-US" altLang="ko-KR" sz="1800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Issue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특정 프로젝트에서 수행하는 </a:t>
                      </a:r>
                      <a:r>
                        <a:rPr lang="ko-KR" altLang="en-US" sz="1800" b="1" i="0" u="sng" kern="1200" dirty="0">
                          <a:solidFill>
                            <a:srgbClr val="FF00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업무의 단위</a:t>
                      </a:r>
                      <a:endParaRPr lang="en-US" altLang="ko-KR" sz="1800" b="0" i="0" kern="1200" dirty="0">
                        <a:solidFill>
                          <a:srgbClr val="FF006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9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Screen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이슈를 등록할 때 팝업 되는 화면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이슈 등록 시 입력이 필요한 항목들이 보여짐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Field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 이슈마다 입력해야 하는 항목들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Workflow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이슈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업무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갖는 </a:t>
                      </a:r>
                      <a:r>
                        <a:rPr lang="ko-KR" altLang="en-US" sz="1800" b="1" i="0" u="sng" kern="1200" dirty="0">
                          <a:solidFill>
                            <a:srgbClr val="FF006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업무 흐름</a:t>
                      </a:r>
                      <a:endParaRPr lang="en-US" altLang="ko-KR" sz="1800" b="1" i="0" u="sng" kern="1200" dirty="0">
                        <a:solidFill>
                          <a:srgbClr val="FF0066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4" y="843558"/>
            <a:ext cx="1705954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94" y="4087316"/>
            <a:ext cx="1007920" cy="100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으로 구부러진 화살표 1"/>
          <p:cNvSpPr/>
          <p:nvPr/>
        </p:nvSpPr>
        <p:spPr>
          <a:xfrm>
            <a:off x="98554" y="3689201"/>
            <a:ext cx="360040" cy="789434"/>
          </a:xfrm>
          <a:prstGeom prst="curvedRightArrow">
            <a:avLst/>
          </a:prstGeom>
          <a:solidFill>
            <a:srgbClr val="FF0066"/>
          </a:solidFill>
          <a:ln w="9525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40" y="4732653"/>
            <a:ext cx="1290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워크플로우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59727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</a:t>
            </a:r>
            <a:r>
              <a:rPr lang="ko-KR" altLang="en-US" dirty="0">
                <a:latin typeface="+mn-ea"/>
                <a:cs typeface="Arial Unicode MS" panose="020B0604020202020204" pitchFamily="50" charset="-127"/>
              </a:rPr>
              <a:t>구조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4" y="515026"/>
            <a:ext cx="5370537" cy="451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2150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Project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00" y="1131590"/>
            <a:ext cx="383975" cy="46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26283" y="1176963"/>
            <a:ext cx="618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프로젝트는 조직과 업무 유형</a:t>
            </a:r>
            <a:r>
              <a:rPr lang="en-US" altLang="ko-KR" dirty="0"/>
              <a:t>(</a:t>
            </a:r>
            <a:r>
              <a:rPr lang="ko-KR" altLang="en-US" dirty="0"/>
              <a:t>기능</a:t>
            </a:r>
            <a:r>
              <a:rPr lang="en-US" altLang="ko-KR" dirty="0"/>
              <a:t>)</a:t>
            </a:r>
            <a:r>
              <a:rPr lang="ko-KR" altLang="en-US" dirty="0"/>
              <a:t>을 고려하여 생성함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133210" y="1562594"/>
            <a:ext cx="70087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프로젝트는 전략기획팀만 생성 가능</a:t>
            </a:r>
            <a:r>
              <a:rPr lang="en-US" altLang="ko-KR" sz="1600" dirty="0"/>
              <a:t>)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33" y="2499742"/>
            <a:ext cx="383975" cy="46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123316" y="2545115"/>
            <a:ext cx="618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프로젝트는 특정 </a:t>
            </a:r>
            <a:r>
              <a:rPr lang="en-US" altLang="ko-KR" dirty="0"/>
              <a:t>Naming Rule</a:t>
            </a:r>
            <a:r>
              <a:rPr lang="ko-KR" altLang="en-US" dirty="0"/>
              <a:t>을 따름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1121714" y="2951109"/>
            <a:ext cx="7373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조직</a:t>
            </a:r>
            <a:r>
              <a:rPr lang="en-US" altLang="ko-KR" sz="1600" dirty="0"/>
              <a:t>: </a:t>
            </a:r>
            <a:r>
              <a:rPr lang="ko-KR" altLang="en-US" sz="1600" dirty="0"/>
              <a:t>법인약칭</a:t>
            </a:r>
            <a:r>
              <a:rPr lang="en-US" altLang="ko-KR" sz="1600" dirty="0"/>
              <a:t>_</a:t>
            </a:r>
            <a:r>
              <a:rPr lang="ko-KR" altLang="en-US" sz="1600" dirty="0" err="1"/>
              <a:t>한글조직명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영문조직명</a:t>
            </a:r>
            <a:r>
              <a:rPr lang="en-US" altLang="ko-KR" sz="1600" dirty="0"/>
              <a:t>)  e.g. KI_PI</a:t>
            </a:r>
            <a:r>
              <a:rPr lang="ko-KR" altLang="en-US" sz="1600" dirty="0"/>
              <a:t>팀</a:t>
            </a:r>
            <a:r>
              <a:rPr lang="en-US" altLang="ko-KR" sz="1600" dirty="0"/>
              <a:t>(Process Innovation)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기능</a:t>
            </a:r>
            <a:r>
              <a:rPr lang="en-US" altLang="ko-KR" sz="1600" dirty="0"/>
              <a:t>: </a:t>
            </a:r>
            <a:r>
              <a:rPr lang="ko-KR" altLang="en-US" sz="1600" dirty="0"/>
              <a:t>법인약칭</a:t>
            </a:r>
            <a:r>
              <a:rPr lang="en-US" altLang="ko-KR" sz="1600" dirty="0"/>
              <a:t>_</a:t>
            </a:r>
            <a:r>
              <a:rPr lang="ko-KR" altLang="en-US" sz="1600" dirty="0" err="1"/>
              <a:t>기능명</a:t>
            </a:r>
            <a:r>
              <a:rPr lang="ko-KR" altLang="en-US" sz="1600" dirty="0"/>
              <a:t> </a:t>
            </a:r>
            <a:r>
              <a:rPr lang="en-US" altLang="ko-KR" sz="1600" dirty="0"/>
              <a:t>e.g. </a:t>
            </a:r>
            <a:r>
              <a:rPr lang="en-US" altLang="ko-KR" sz="1600" dirty="0" err="1"/>
              <a:t>KC_Recruting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            </a:t>
            </a:r>
            <a:r>
              <a:rPr lang="ko-KR" altLang="en-US" sz="1600" dirty="0" err="1"/>
              <a:t>기능명</a:t>
            </a:r>
            <a:r>
              <a:rPr lang="ko-KR" altLang="en-US" sz="1600" dirty="0"/>
              <a:t> </a:t>
            </a:r>
            <a:r>
              <a:rPr lang="en-US" altLang="ko-KR" sz="1600" dirty="0"/>
              <a:t>e.g. CEO Report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31" y="4055888"/>
            <a:ext cx="383975" cy="46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21714" y="4101261"/>
            <a:ext cx="618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관리자는 일부 관리 권한을 가질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37818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Project : Search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726" y="84355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프로젝트 목록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1327869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프로젝트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모든 프로젝트 보기</a:t>
            </a:r>
            <a:endParaRPr lang="en-US" altLang="ko-KR" sz="1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09" y="1643592"/>
            <a:ext cx="533400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7397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95504" y="1275606"/>
            <a:ext cx="635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검색</a:t>
            </a:r>
            <a:r>
              <a:rPr lang="en-US" altLang="ko-KR" sz="1400" dirty="0"/>
              <a:t>Bar </a:t>
            </a:r>
            <a:r>
              <a:rPr lang="ko-KR" altLang="en-US" sz="1400" dirty="0"/>
              <a:t>입력 </a:t>
            </a:r>
            <a:r>
              <a:rPr lang="en-US" altLang="ko-KR" sz="1400" dirty="0"/>
              <a:t>or </a:t>
            </a:r>
            <a:r>
              <a:rPr lang="ko-KR" altLang="en-US" sz="1400" dirty="0"/>
              <a:t>검색하고자 하는 </a:t>
            </a:r>
            <a:r>
              <a:rPr lang="en-US" altLang="ko-KR" sz="1400" dirty="0"/>
              <a:t>‘</a:t>
            </a:r>
            <a:r>
              <a:rPr lang="ko-KR" altLang="en-US" sz="1400" dirty="0"/>
              <a:t>분류</a:t>
            </a:r>
            <a:r>
              <a:rPr lang="en-US" altLang="ko-KR" sz="1400" dirty="0"/>
              <a:t>’ </a:t>
            </a:r>
            <a:r>
              <a:rPr lang="ko-KR" altLang="en-US" sz="1400" dirty="0"/>
              <a:t>클릭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원하는 프로젝트 클릭 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Project : Search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726" y="84355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프로젝트 목록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39" y="1635646"/>
            <a:ext cx="7931933" cy="33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52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>
                <a:latin typeface="+mn-ea"/>
                <a:cs typeface="Arial Unicode MS" panose="020B0604020202020204" pitchFamily="50" charset="-127"/>
              </a:rPr>
              <a:t>업무와 시스템 관계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03" y="1656728"/>
            <a:ext cx="73166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047425"/>
            <a:ext cx="1008112" cy="9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602" y="2960615"/>
            <a:ext cx="2388294" cy="2041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991319"/>
            <a:ext cx="1227908" cy="95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57" y="2349924"/>
            <a:ext cx="82709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155205"/>
            <a:ext cx="732485" cy="899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800" y="810520"/>
            <a:ext cx="768203" cy="88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622223"/>
            <a:ext cx="885838" cy="85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270481"/>
            <a:ext cx="911502" cy="77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694427"/>
            <a:ext cx="1136078" cy="11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429" y="3512956"/>
            <a:ext cx="1197834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6898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Issue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00" y="1131590"/>
            <a:ext cx="383975" cy="46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26283" y="1176963"/>
            <a:ext cx="618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이슈는 각자 고유 키 값이 존재함</a:t>
            </a:r>
            <a:endParaRPr lang="en-US" altLang="ko-KR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33" y="2499742"/>
            <a:ext cx="383975" cy="46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123316" y="2545115"/>
            <a:ext cx="618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이슈는 </a:t>
            </a:r>
            <a:r>
              <a:rPr lang="en-US" altLang="ko-KR" dirty="0"/>
              <a:t>3</a:t>
            </a:r>
            <a:r>
              <a:rPr lang="ko-KR" altLang="en-US" dirty="0"/>
              <a:t>가지 유형이 있으며</a:t>
            </a:r>
            <a:r>
              <a:rPr lang="en-US" altLang="ko-KR" dirty="0"/>
              <a:t>, </a:t>
            </a:r>
            <a:r>
              <a:rPr lang="ko-KR" altLang="en-US" dirty="0"/>
              <a:t>계층구조를 가짐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1121714" y="2951109"/>
            <a:ext cx="7373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Epic / Task / Sub-task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31" y="4055888"/>
            <a:ext cx="383975" cy="46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21714" y="4101261"/>
            <a:ext cx="618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이슈</a:t>
            </a:r>
            <a:r>
              <a:rPr lang="en-US" altLang="ko-KR" dirty="0"/>
              <a:t> </a:t>
            </a:r>
            <a:r>
              <a:rPr lang="ko-KR" altLang="en-US" dirty="0"/>
              <a:t>필터를 활용하면 데이터를 쉽게 확인</a:t>
            </a:r>
            <a:r>
              <a:rPr lang="en-US" altLang="ko-KR" dirty="0"/>
              <a:t>/</a:t>
            </a:r>
            <a:r>
              <a:rPr lang="ko-KR" altLang="en-US" dirty="0"/>
              <a:t>비교할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53261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Issue : </a:t>
            </a:r>
            <a:r>
              <a:rPr lang="ko-KR" altLang="en-US" dirty="0">
                <a:latin typeface="+mn-ea"/>
                <a:cs typeface="Arial Unicode MS" panose="020B0604020202020204" pitchFamily="50" charset="-127"/>
              </a:rPr>
              <a:t>구조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693645"/>
            <a:ext cx="367702" cy="302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212" y="2611725"/>
            <a:ext cx="367703" cy="299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912" y="3547828"/>
            <a:ext cx="358207" cy="38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115616" y="1580647"/>
            <a:ext cx="3009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Epic (</a:t>
            </a:r>
            <a:r>
              <a:rPr lang="ko-KR" altLang="en-US" sz="3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큰틀</a:t>
            </a:r>
            <a:r>
              <a:rPr lang="en-US" altLang="ko-K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11760" y="3342283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Sub-task (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부작업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35696" y="256785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Task (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작업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</p:txBody>
      </p:sp>
      <p:sp>
        <p:nvSpPr>
          <p:cNvPr id="21" name="오른쪽 화살표 20"/>
          <p:cNvSpPr/>
          <p:nvPr/>
        </p:nvSpPr>
        <p:spPr>
          <a:xfrm rot="5400000">
            <a:off x="-605633" y="2444285"/>
            <a:ext cx="2618473" cy="653153"/>
          </a:xfrm>
          <a:prstGeom prst="rightArrow">
            <a:avLst/>
          </a:prstGeom>
          <a:gradFill flip="none" rotWithShape="1">
            <a:gsLst>
              <a:gs pos="0">
                <a:srgbClr val="FF5050">
                  <a:lumMod val="0"/>
                </a:srgbClr>
              </a:gs>
              <a:gs pos="0">
                <a:srgbClr val="FF5050"/>
              </a:gs>
              <a:gs pos="50000">
                <a:srgbClr val="F1BFC5"/>
              </a:gs>
              <a:gs pos="79333">
                <a:srgbClr val="F3D2D6"/>
              </a:gs>
              <a:gs pos="65342">
                <a:srgbClr val="F2C9CE"/>
              </a:gs>
              <a:gs pos="76003">
                <a:srgbClr val="F3D0D4"/>
              </a:gs>
              <a:gs pos="84350">
                <a:srgbClr val="F4D6D9"/>
              </a:gs>
              <a:gs pos="100000">
                <a:srgbClr val="F6E0E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20070" y="1640224"/>
            <a:ext cx="287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Epic – Customize </a:t>
            </a:r>
            <a:r>
              <a:rPr lang="ko-KR" altLang="en-US" dirty="0"/>
              <a:t>불가능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22447" y="2562458"/>
            <a:ext cx="287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Task – </a:t>
            </a:r>
            <a:r>
              <a:rPr lang="ko-KR" altLang="en-US" dirty="0"/>
              <a:t>표준</a:t>
            </a:r>
            <a:r>
              <a:rPr lang="en-US" altLang="ko-KR" dirty="0"/>
              <a:t> </a:t>
            </a:r>
            <a:r>
              <a:rPr lang="ko-KR" altLang="en-US" dirty="0"/>
              <a:t>이슈 타입</a:t>
            </a:r>
            <a:endParaRPr lang="en-US" altLang="ko-KR" dirty="0"/>
          </a:p>
          <a:p>
            <a:r>
              <a:rPr lang="en-US" altLang="ko-KR" dirty="0"/>
              <a:t>         Customize </a:t>
            </a:r>
            <a:r>
              <a:rPr lang="ko-KR" altLang="en-US" dirty="0"/>
              <a:t>가능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22714" y="3541722"/>
            <a:ext cx="3197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Sub-task – </a:t>
            </a:r>
            <a:r>
              <a:rPr lang="ko-KR" altLang="en-US" dirty="0"/>
              <a:t>하위 이슈 타입</a:t>
            </a:r>
            <a:endParaRPr lang="en-US" altLang="ko-KR" dirty="0"/>
          </a:p>
          <a:p>
            <a:r>
              <a:rPr lang="en-US" altLang="ko-KR" dirty="0"/>
              <a:t>               Customize </a:t>
            </a:r>
            <a:r>
              <a:rPr lang="ko-KR" altLang="en-US" dirty="0"/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26322676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Issue : Create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68" y="1067746"/>
            <a:ext cx="489753" cy="4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331640" y="113159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66"/>
                </a:solidFill>
              </a:rPr>
              <a:t>잠시</a:t>
            </a:r>
            <a:r>
              <a:rPr lang="en-US" altLang="ko-KR" dirty="0">
                <a:solidFill>
                  <a:srgbClr val="FF0066"/>
                </a:solidFill>
              </a:rPr>
              <a:t>!</a:t>
            </a:r>
            <a:r>
              <a:rPr lang="en-US" altLang="ko-KR" dirty="0"/>
              <a:t> </a:t>
            </a:r>
            <a:r>
              <a:rPr lang="ko-KR" altLang="en-US" dirty="0"/>
              <a:t>반드시 알아야 할 용어가 있어요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428945"/>
              </p:ext>
            </p:extLst>
          </p:nvPr>
        </p:nvGraphicFramePr>
        <p:xfrm>
          <a:off x="1403648" y="1779662"/>
          <a:ext cx="6552728" cy="296517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36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용어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Reporter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(=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보고자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이슈를 만든 사람 </a:t>
                      </a:r>
                      <a:endParaRPr lang="en-US" altLang="ko-KR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Assignee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(=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담당자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이슈</a:t>
                      </a:r>
                      <a:r>
                        <a:rPr lang="en-US" altLang="ko-K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업무</a:t>
                      </a:r>
                      <a:r>
                        <a:rPr lang="en-US" altLang="ko-KR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수행할 사람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Leader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Reporter</a:t>
                      </a:r>
                      <a:r>
                        <a:rPr lang="ko-KR" altLang="en-US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리더 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이슈를 함께 공유 받아야 하는 사람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관련부서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이슈를 함께 공유 받아야 하는 부서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8247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Issue : Create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9292">
            <a:off x="823767" y="1489159"/>
            <a:ext cx="607124" cy="67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47664" y="1482919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u="sng" dirty="0">
                <a:solidFill>
                  <a:srgbClr val="FF0066"/>
                </a:solidFill>
              </a:rPr>
              <a:t>이슈를 만든다</a:t>
            </a:r>
            <a:r>
              <a:rPr lang="ko-KR" altLang="en-US" sz="3600" b="1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9632" y="2667565"/>
            <a:ext cx="6192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담당자에게 업무를 지시</a:t>
            </a:r>
            <a:r>
              <a:rPr lang="en-US" altLang="ko-KR" sz="2400" dirty="0"/>
              <a:t>/ </a:t>
            </a:r>
            <a:r>
              <a:rPr lang="ko-KR" altLang="en-US" sz="2400" dirty="0"/>
              <a:t>요청한다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나의 업무를 기록한다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30854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Issue : Check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9292">
            <a:off x="823767" y="1489159"/>
            <a:ext cx="607124" cy="67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47664" y="1482919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u="sng" dirty="0">
                <a:solidFill>
                  <a:srgbClr val="FF0066"/>
                </a:solidFill>
              </a:rPr>
              <a:t>이슈를 확인한다</a:t>
            </a:r>
            <a:r>
              <a:rPr lang="ko-KR" altLang="en-US" sz="3600" b="1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9632" y="2667565"/>
            <a:ext cx="6192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지시</a:t>
            </a:r>
            <a:r>
              <a:rPr lang="en-US" altLang="ko-KR" sz="2400" dirty="0"/>
              <a:t>/ </a:t>
            </a:r>
            <a:r>
              <a:rPr lang="ko-KR" altLang="en-US" sz="2400" dirty="0"/>
              <a:t>요청 받은 업무를 확인한다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나의 업무를 확인한다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18516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Issue : Edit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9292">
            <a:off x="823767" y="1489159"/>
            <a:ext cx="607124" cy="67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47664" y="1482919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u="sng" dirty="0">
                <a:solidFill>
                  <a:srgbClr val="FF0066"/>
                </a:solidFill>
              </a:rPr>
              <a:t>이슈를 편집한다</a:t>
            </a:r>
            <a:r>
              <a:rPr lang="ko-KR" altLang="en-US" sz="3600" b="1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667565"/>
            <a:ext cx="6192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지시</a:t>
            </a:r>
            <a:r>
              <a:rPr lang="en-US" altLang="ko-KR" sz="2400" dirty="0"/>
              <a:t>/ </a:t>
            </a:r>
            <a:r>
              <a:rPr lang="ko-KR" altLang="en-US" sz="2400" dirty="0"/>
              <a:t>요청 받은 업무를 진행</a:t>
            </a:r>
            <a:r>
              <a:rPr lang="en-US" altLang="ko-KR" sz="2400" dirty="0"/>
              <a:t>, </a:t>
            </a:r>
            <a:r>
              <a:rPr lang="ko-KR" altLang="en-US" sz="2400" dirty="0"/>
              <a:t>완료한다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나의 업무를 진행</a:t>
            </a:r>
            <a:r>
              <a:rPr lang="en-US" altLang="ko-KR" sz="2400" dirty="0"/>
              <a:t>, </a:t>
            </a:r>
            <a:r>
              <a:rPr lang="ko-KR" altLang="en-US" sz="2400" dirty="0"/>
              <a:t>완료한다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97267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Issue : Create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9292">
            <a:off x="823767" y="1489159"/>
            <a:ext cx="607124" cy="67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47664" y="1482919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u="sng" dirty="0">
                <a:solidFill>
                  <a:srgbClr val="FF0066"/>
                </a:solidFill>
              </a:rPr>
              <a:t>이슈를 만든다</a:t>
            </a:r>
            <a:r>
              <a:rPr lang="ko-KR" altLang="en-US" sz="3600" b="1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9632" y="2667565"/>
            <a:ext cx="6192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담당자에게 업무를 지시</a:t>
            </a:r>
            <a:r>
              <a:rPr lang="en-US" altLang="ko-KR" sz="2400" dirty="0"/>
              <a:t>/ </a:t>
            </a:r>
            <a:r>
              <a:rPr lang="ko-KR" altLang="en-US" sz="2400" dirty="0"/>
              <a:t>요청한다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나의 업무를 기록한다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6438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Issue : Create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726" y="84355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표준 이슈 타입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1210525"/>
            <a:ext cx="626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상단 </a:t>
            </a:r>
            <a:r>
              <a:rPr lang="en-US" altLang="ko-KR" sz="1400" dirty="0"/>
              <a:t>‘ </a:t>
            </a:r>
            <a:r>
              <a:rPr lang="ko-KR" altLang="en-US" sz="1400" dirty="0"/>
              <a:t>만들기</a:t>
            </a:r>
            <a:r>
              <a:rPr lang="en-US" altLang="ko-KR" sz="1400" dirty="0"/>
              <a:t>’ </a:t>
            </a:r>
            <a:r>
              <a:rPr lang="ko-KR" altLang="en-US" sz="1400" dirty="0"/>
              <a:t>클릭</a:t>
            </a:r>
            <a:endParaRPr lang="en-US" altLang="ko-K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2427734"/>
            <a:ext cx="4096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</a:t>
            </a:r>
            <a:r>
              <a:rPr lang="ko-KR" altLang="en-US" sz="1400" dirty="0" err="1"/>
              <a:t>필수값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FF0066"/>
                </a:solidFill>
              </a:rPr>
              <a:t>*</a:t>
            </a:r>
            <a:r>
              <a:rPr lang="en-US" altLang="ko-KR" sz="1400" dirty="0"/>
              <a:t>) </a:t>
            </a:r>
            <a:r>
              <a:rPr lang="ko-KR" altLang="en-US" sz="1400" dirty="0"/>
              <a:t>입력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만들기</a:t>
            </a:r>
            <a:endParaRPr lang="en-US" altLang="ko-KR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80" y="2077965"/>
            <a:ext cx="2919988" cy="3014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18302"/>
            <a:ext cx="66167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4000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Issue : Create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726" y="84355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</a:t>
            </a:r>
            <a:r>
              <a:rPr lang="ko-KR" altLang="en-US" sz="1600" dirty="0"/>
              <a:t>하위 이슈 타입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부작업</a:t>
            </a:r>
            <a:r>
              <a:rPr lang="en-US" altLang="ko-KR" sz="1600" dirty="0"/>
              <a:t>)</a:t>
            </a:r>
            <a:r>
              <a:rPr lang="ko-KR" altLang="en-US" sz="1600" dirty="0"/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97936" y="1722061"/>
            <a:ext cx="321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</a:t>
            </a:r>
            <a:r>
              <a:rPr lang="ko-KR" altLang="en-US" sz="1400" dirty="0" err="1"/>
              <a:t>부작업을</a:t>
            </a:r>
            <a:r>
              <a:rPr lang="ko-KR" altLang="en-US" sz="1400" dirty="0"/>
              <a:t> 만들 </a:t>
            </a:r>
            <a:r>
              <a:rPr lang="ko-KR" altLang="en-US" sz="1400" dirty="0" err="1"/>
              <a:t>母이슈</a:t>
            </a:r>
            <a:r>
              <a:rPr lang="ko-KR" altLang="en-US" sz="1400" dirty="0"/>
              <a:t> 선택</a:t>
            </a:r>
            <a:endParaRPr lang="en-US" altLang="ko-K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234480" y="3934202"/>
            <a:ext cx="4096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더 많은 조치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하위 작업 생성</a:t>
            </a:r>
            <a:endParaRPr lang="en-US" altLang="ko-KR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899592" y="1293801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전제조건</a:t>
            </a:r>
            <a:r>
              <a:rPr lang="en-US" altLang="ko-KR" sz="1600" dirty="0"/>
              <a:t>! </a:t>
            </a:r>
            <a:r>
              <a:rPr lang="ko-KR" altLang="en-US" sz="1600" dirty="0" err="1"/>
              <a:t>부작업은</a:t>
            </a:r>
            <a:r>
              <a:rPr lang="ko-KR" altLang="en-US" sz="1600" dirty="0"/>
              <a:t> 반드시 상위 이슈</a:t>
            </a:r>
            <a:r>
              <a:rPr lang="en-US" altLang="ko-KR" sz="1600" dirty="0"/>
              <a:t>(</a:t>
            </a:r>
            <a:r>
              <a:rPr lang="ko-KR" altLang="en-US" sz="1600" dirty="0"/>
              <a:t>표준이슈</a:t>
            </a:r>
            <a:r>
              <a:rPr lang="en-US" altLang="ko-KR" sz="1600" dirty="0"/>
              <a:t>)</a:t>
            </a:r>
            <a:r>
              <a:rPr lang="ko-KR" altLang="en-US" sz="1600" dirty="0"/>
              <a:t>가 있어야 함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58" y="1665142"/>
            <a:ext cx="3754635" cy="343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>
            <a:off x="2962621" y="1880470"/>
            <a:ext cx="213863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057453" y="4112726"/>
            <a:ext cx="213863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6164" y="1286602"/>
            <a:ext cx="4002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2006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Issue : Create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726" y="84355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</a:t>
            </a:r>
            <a:r>
              <a:rPr lang="ko-KR" altLang="en-US" sz="1600" dirty="0"/>
              <a:t>하위 이슈 타입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부작업</a:t>
            </a:r>
            <a:r>
              <a:rPr lang="en-US" altLang="ko-KR" sz="1600" dirty="0"/>
              <a:t>)</a:t>
            </a:r>
            <a:r>
              <a:rPr lang="ko-KR" altLang="en-US" sz="1600" dirty="0"/>
              <a:t>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9592" y="1293801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전제조건</a:t>
            </a:r>
            <a:r>
              <a:rPr lang="en-US" altLang="ko-KR" sz="1600" dirty="0"/>
              <a:t>! </a:t>
            </a:r>
            <a:r>
              <a:rPr lang="ko-KR" altLang="en-US" sz="1600" dirty="0" err="1"/>
              <a:t>부작업은</a:t>
            </a:r>
            <a:r>
              <a:rPr lang="ko-KR" altLang="en-US" sz="1600" dirty="0"/>
              <a:t> 반드시 상위 이슈</a:t>
            </a:r>
            <a:r>
              <a:rPr lang="en-US" altLang="ko-KR" sz="1600" dirty="0"/>
              <a:t>(</a:t>
            </a:r>
            <a:r>
              <a:rPr lang="ko-KR" altLang="en-US" sz="1600" dirty="0"/>
              <a:t>표준이슈</a:t>
            </a:r>
            <a:r>
              <a:rPr lang="en-US" altLang="ko-KR" sz="1600" dirty="0"/>
              <a:t>)</a:t>
            </a:r>
            <a:r>
              <a:rPr lang="ko-KR" altLang="en-US" sz="1600" dirty="0"/>
              <a:t>가 있어야 함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263" y="1750285"/>
            <a:ext cx="3232977" cy="335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37686" y="1750285"/>
            <a:ext cx="4096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③ </a:t>
            </a:r>
            <a:r>
              <a:rPr lang="ko-KR" altLang="en-US" sz="1400" dirty="0" err="1"/>
              <a:t>필수값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FF0066"/>
                </a:solidFill>
              </a:rPr>
              <a:t>*</a:t>
            </a:r>
            <a:r>
              <a:rPr lang="en-US" altLang="ko-KR" sz="1400" dirty="0"/>
              <a:t>) </a:t>
            </a:r>
            <a:r>
              <a:rPr lang="ko-KR" altLang="en-US" sz="1400" dirty="0"/>
              <a:t>입력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만들기</a:t>
            </a:r>
            <a:endParaRPr lang="en-US" altLang="ko-KR" sz="1400" dirty="0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6164" y="1286602"/>
            <a:ext cx="4002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5761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>
                <a:latin typeface="+mn-ea"/>
                <a:cs typeface="Arial Unicode MS" panose="020B0604020202020204" pitchFamily="50" charset="-127"/>
              </a:rPr>
              <a:t>업무와 시스템 관계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02" y="2448774"/>
            <a:ext cx="731667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15433"/>
            <a:ext cx="1008112" cy="9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366" y="2331971"/>
            <a:ext cx="1227908" cy="953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70" y="4017012"/>
            <a:ext cx="82709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557" y="4155926"/>
            <a:ext cx="732485" cy="899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676076"/>
            <a:ext cx="768203" cy="883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447" y="1198300"/>
            <a:ext cx="885838" cy="850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812054"/>
            <a:ext cx="911502" cy="77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671" y="3495315"/>
            <a:ext cx="898900" cy="88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34" y="4083918"/>
            <a:ext cx="1197834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/>
          <p:nvPr/>
        </p:nvCxnSpPr>
        <p:spPr>
          <a:xfrm>
            <a:off x="1763688" y="2808813"/>
            <a:ext cx="496855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699792" y="1933584"/>
            <a:ext cx="3600400" cy="186606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892649" y="1623502"/>
            <a:ext cx="1111399" cy="248623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3701799" y="1559983"/>
            <a:ext cx="1446266" cy="25497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411760" y="1929820"/>
            <a:ext cx="3888432" cy="186606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479" y="2354820"/>
            <a:ext cx="1088855" cy="93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8796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Issue : Create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726" y="84355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</a:t>
            </a:r>
            <a:r>
              <a:rPr lang="ko-KR" altLang="en-US" sz="1600" dirty="0"/>
              <a:t>하위 이슈 타입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부작업</a:t>
            </a:r>
            <a:r>
              <a:rPr lang="en-US" altLang="ko-KR" sz="1600" dirty="0"/>
              <a:t>)</a:t>
            </a:r>
            <a:r>
              <a:rPr lang="ko-KR" altLang="en-US" sz="1600" dirty="0"/>
              <a:t>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72776" y="4299942"/>
            <a:ext cx="3312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i="1" dirty="0"/>
              <a:t>참고</a:t>
            </a:r>
            <a:r>
              <a:rPr lang="en-US" altLang="ko-KR" sz="1200" i="1" dirty="0"/>
              <a:t>. </a:t>
            </a:r>
            <a:r>
              <a:rPr lang="ko-KR" altLang="en-US" sz="1200" i="1" dirty="0" err="1"/>
              <a:t>부작업</a:t>
            </a:r>
            <a:r>
              <a:rPr lang="en-US" altLang="ko-KR" sz="1200" i="1" dirty="0"/>
              <a:t> </a:t>
            </a:r>
            <a:r>
              <a:rPr lang="ko-KR" altLang="en-US" sz="1200" i="1" dirty="0"/>
              <a:t>생성되었을 때의 화면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5" y="915566"/>
            <a:ext cx="5652633" cy="4134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0709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Issue : Check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9292">
            <a:off x="823767" y="1489159"/>
            <a:ext cx="607124" cy="67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47664" y="1482919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u="sng" dirty="0">
                <a:solidFill>
                  <a:srgbClr val="FF0066"/>
                </a:solidFill>
              </a:rPr>
              <a:t>이슈를 확인한다</a:t>
            </a:r>
            <a:r>
              <a:rPr lang="ko-KR" altLang="en-US" sz="3600" b="1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9632" y="2667565"/>
            <a:ext cx="6192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지시</a:t>
            </a:r>
            <a:r>
              <a:rPr lang="en-US" altLang="ko-KR" sz="2400" dirty="0"/>
              <a:t>/ </a:t>
            </a:r>
            <a:r>
              <a:rPr lang="ko-KR" altLang="en-US" sz="2400" dirty="0"/>
              <a:t>요청 받은 업무를 확인한다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나의 업무를 확인한다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90453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Issue : Check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0" y="980567"/>
            <a:ext cx="9029005" cy="3415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2736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Issue : Edit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9292">
            <a:off x="823767" y="1489159"/>
            <a:ext cx="607124" cy="67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47664" y="1482919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u="sng" dirty="0">
                <a:solidFill>
                  <a:srgbClr val="FF0066"/>
                </a:solidFill>
              </a:rPr>
              <a:t>이슈를 편집한다</a:t>
            </a:r>
            <a:r>
              <a:rPr lang="ko-KR" altLang="en-US" sz="3600" b="1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667565"/>
            <a:ext cx="6192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지시</a:t>
            </a:r>
            <a:r>
              <a:rPr lang="en-US" altLang="ko-KR" sz="2400" dirty="0"/>
              <a:t>/ </a:t>
            </a:r>
            <a:r>
              <a:rPr lang="ko-KR" altLang="en-US" sz="2400" dirty="0"/>
              <a:t>요청 받은 업무를 진행</a:t>
            </a:r>
            <a:r>
              <a:rPr lang="en-US" altLang="ko-KR" sz="2400" dirty="0"/>
              <a:t>, </a:t>
            </a:r>
            <a:r>
              <a:rPr lang="ko-KR" altLang="en-US" sz="2400" dirty="0"/>
              <a:t>완료한다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나의 업무를 진행</a:t>
            </a:r>
            <a:r>
              <a:rPr lang="en-US" altLang="ko-KR" sz="2400" dirty="0"/>
              <a:t>, </a:t>
            </a:r>
            <a:r>
              <a:rPr lang="ko-KR" altLang="en-US" sz="2400" dirty="0"/>
              <a:t>완료한다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8998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Issue : Edit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16" y="1305876"/>
            <a:ext cx="5731172" cy="2080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74092"/>
            <a:ext cx="3095647" cy="234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7544" y="967829"/>
            <a:ext cx="4536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상태를 변경한다</a:t>
            </a:r>
            <a:r>
              <a:rPr lang="en-US" altLang="ko-KR" sz="1400" dirty="0"/>
              <a:t>.  (= </a:t>
            </a:r>
            <a:r>
              <a:rPr lang="ko-KR" altLang="en-US" sz="1400" dirty="0">
                <a:solidFill>
                  <a:srgbClr val="FF0066"/>
                </a:solidFill>
              </a:rPr>
              <a:t>업무를 진행한다는 </a:t>
            </a:r>
            <a:r>
              <a:rPr lang="en-US" altLang="ko-KR" sz="1400" dirty="0">
                <a:solidFill>
                  <a:srgbClr val="FF0066"/>
                </a:solidFill>
              </a:rPr>
              <a:t>Signal!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05887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Issue : Edit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967829"/>
            <a:ext cx="4536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</a:t>
            </a:r>
            <a:r>
              <a:rPr lang="ko-KR" altLang="en-US" sz="1400" dirty="0" err="1"/>
              <a:t>댓글을</a:t>
            </a:r>
            <a:r>
              <a:rPr lang="ko-KR" altLang="en-US" sz="1400" dirty="0"/>
              <a:t> 남긴다</a:t>
            </a:r>
            <a:r>
              <a:rPr lang="en-US" altLang="ko-KR" sz="1400" dirty="0"/>
              <a:t>.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9621"/>
            <a:ext cx="6408712" cy="3452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7842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Issue : Link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26" y="84355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Issue </a:t>
            </a:r>
            <a:r>
              <a:rPr lang="en-US" altLang="ko-KR" sz="1600" dirty="0">
                <a:latin typeface="맑은 고딕"/>
                <a:ea typeface="맑은 고딕"/>
              </a:rPr>
              <a:t>↔ Issue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122816" y="1382384"/>
            <a:ext cx="72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서로</a:t>
            </a:r>
            <a:r>
              <a:rPr lang="en-US" altLang="ko-KR" sz="1600" dirty="0"/>
              <a:t> </a:t>
            </a:r>
            <a:r>
              <a:rPr lang="ko-KR" altLang="en-US" sz="1600" dirty="0"/>
              <a:t>연관 있는 업무</a:t>
            </a:r>
            <a:r>
              <a:rPr lang="en-US" altLang="ko-KR" sz="1600" dirty="0"/>
              <a:t>(</a:t>
            </a:r>
            <a:r>
              <a:rPr lang="ko-KR" altLang="en-US" sz="1600" dirty="0"/>
              <a:t>이슈</a:t>
            </a:r>
            <a:r>
              <a:rPr lang="en-US" altLang="ko-KR" sz="1600" dirty="0"/>
              <a:t>)</a:t>
            </a:r>
            <a:r>
              <a:rPr lang="ko-KR" altLang="en-US" sz="1600" dirty="0"/>
              <a:t>끼리 연결하면 업무파악에 훨씬 용이합니다</a:t>
            </a:r>
            <a:r>
              <a:rPr lang="en-US" altLang="ko-KR" sz="1600" dirty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5606"/>
            <a:ext cx="494311" cy="50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881869"/>
            <a:ext cx="3067562" cy="313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71600" y="2067701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연결할 이슈 들어가기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</a:p>
          <a:p>
            <a:endParaRPr lang="en-US" altLang="ko-KR" sz="1400" dirty="0"/>
          </a:p>
          <a:p>
            <a:r>
              <a:rPr lang="ko-KR" altLang="en-US" sz="1400" dirty="0"/>
              <a:t>② 더 많은 조치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연결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224210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Issue : Link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26" y="84355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Issue </a:t>
            </a:r>
            <a:r>
              <a:rPr lang="en-US" altLang="ko-KR" sz="1600" dirty="0">
                <a:latin typeface="맑은 고딕"/>
                <a:ea typeface="맑은 고딕"/>
              </a:rPr>
              <a:t>↔ Issue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122816" y="1382384"/>
            <a:ext cx="72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서로</a:t>
            </a:r>
            <a:r>
              <a:rPr lang="en-US" altLang="ko-KR" sz="1600" dirty="0"/>
              <a:t> </a:t>
            </a:r>
            <a:r>
              <a:rPr lang="ko-KR" altLang="en-US" sz="1600" dirty="0"/>
              <a:t>연관 있는 업무</a:t>
            </a:r>
            <a:r>
              <a:rPr lang="en-US" altLang="ko-KR" sz="1600" dirty="0"/>
              <a:t>(</a:t>
            </a:r>
            <a:r>
              <a:rPr lang="ko-KR" altLang="en-US" sz="1600" dirty="0"/>
              <a:t>이슈</a:t>
            </a:r>
            <a:r>
              <a:rPr lang="en-US" altLang="ko-KR" sz="1600" dirty="0"/>
              <a:t>)</a:t>
            </a:r>
            <a:r>
              <a:rPr lang="ko-KR" altLang="en-US" sz="1600" dirty="0"/>
              <a:t>끼리 연결하면 업무파악에 훨씬 용이합니다</a:t>
            </a:r>
            <a:r>
              <a:rPr lang="en-US" altLang="ko-KR" sz="1600" dirty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5606"/>
            <a:ext cx="494311" cy="50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916478"/>
            <a:ext cx="3913800" cy="3133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1600" y="2083370"/>
            <a:ext cx="30963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③ </a:t>
            </a:r>
            <a:r>
              <a:rPr lang="en-US" altLang="ko-KR" sz="1400" dirty="0"/>
              <a:t>JIRA </a:t>
            </a:r>
            <a:r>
              <a:rPr lang="ko-KR" altLang="en-US" sz="1400" dirty="0"/>
              <a:t>이슈</a:t>
            </a:r>
            <a:endParaRPr lang="en-US" altLang="ko-KR" sz="14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400" dirty="0"/>
              <a:t>④</a:t>
            </a:r>
            <a:r>
              <a:rPr lang="ko-KR" altLang="en-US" sz="1200" dirty="0"/>
              <a:t>       </a:t>
            </a:r>
            <a:r>
              <a:rPr lang="ko-KR" altLang="en-US" sz="1400" dirty="0"/>
              <a:t>최근에 본 이슈 목록이 보임</a:t>
            </a:r>
            <a:endParaRPr lang="en-US" altLang="ko-KR" sz="1400" dirty="0"/>
          </a:p>
          <a:p>
            <a:r>
              <a:rPr lang="en-US" altLang="ko-KR" sz="800" dirty="0"/>
              <a:t>    </a:t>
            </a:r>
          </a:p>
          <a:p>
            <a:r>
              <a:rPr lang="en-US" altLang="ko-KR" sz="1200" dirty="0"/>
              <a:t>                or</a:t>
            </a:r>
          </a:p>
          <a:p>
            <a:r>
              <a:rPr lang="ko-KR" altLang="en-US" sz="800" dirty="0"/>
              <a:t>    </a:t>
            </a:r>
            <a:endParaRPr lang="en-US" altLang="ko-KR" sz="800" dirty="0"/>
          </a:p>
          <a:p>
            <a:r>
              <a:rPr lang="ko-KR" altLang="en-US" sz="1200" dirty="0"/>
              <a:t>     </a:t>
            </a:r>
            <a:r>
              <a:rPr lang="ko-KR" altLang="en-US" sz="1400" dirty="0" err="1"/>
              <a:t>이슈키</a:t>
            </a:r>
            <a:r>
              <a:rPr lang="en-US" altLang="ko-KR" sz="1400" dirty="0"/>
              <a:t> </a:t>
            </a:r>
            <a:r>
              <a:rPr lang="ko-KR" altLang="en-US" sz="1400" dirty="0"/>
              <a:t>입력</a:t>
            </a:r>
            <a:endParaRPr lang="en-US" altLang="ko-KR" sz="14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400" dirty="0"/>
              <a:t>⑤ </a:t>
            </a:r>
            <a:r>
              <a:rPr lang="ko-KR" altLang="en-US" sz="1400" dirty="0"/>
              <a:t>연결</a:t>
            </a:r>
            <a:endParaRPr lang="en-US" altLang="ko-KR" sz="14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432" y="2565745"/>
            <a:ext cx="293032" cy="35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20525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Issue : Link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26" y="84355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Issue </a:t>
            </a:r>
            <a:r>
              <a:rPr lang="en-US" altLang="ko-KR" sz="1600" dirty="0">
                <a:latin typeface="맑은 고딕"/>
                <a:ea typeface="맑은 고딕"/>
              </a:rPr>
              <a:t>↔ Page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122816" y="1382384"/>
            <a:ext cx="72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업무</a:t>
            </a:r>
            <a:r>
              <a:rPr lang="en-US" altLang="ko-KR" sz="1600" dirty="0"/>
              <a:t>(</a:t>
            </a:r>
            <a:r>
              <a:rPr lang="ko-KR" altLang="en-US" sz="1600" dirty="0"/>
              <a:t>이슈</a:t>
            </a:r>
            <a:r>
              <a:rPr lang="en-US" altLang="ko-KR" sz="1600" dirty="0"/>
              <a:t>)</a:t>
            </a:r>
            <a:r>
              <a:rPr lang="ko-KR" altLang="en-US" sz="1600" dirty="0"/>
              <a:t>와 산출물</a:t>
            </a:r>
            <a:r>
              <a:rPr lang="en-US" altLang="ko-KR" sz="1600" dirty="0"/>
              <a:t>(</a:t>
            </a:r>
            <a:r>
              <a:rPr lang="ko-KR" altLang="en-US" sz="1600" dirty="0"/>
              <a:t>페이지</a:t>
            </a:r>
            <a:r>
              <a:rPr lang="en-US" altLang="ko-KR" sz="1600" dirty="0"/>
              <a:t>)</a:t>
            </a:r>
            <a:r>
              <a:rPr lang="ko-KR" altLang="en-US" sz="1600" dirty="0"/>
              <a:t>을 연결하면</a:t>
            </a:r>
            <a:r>
              <a:rPr lang="en-US" altLang="ko-KR" sz="1600" dirty="0"/>
              <a:t>, </a:t>
            </a:r>
            <a:r>
              <a:rPr lang="ko-KR" altLang="en-US" sz="1600" dirty="0"/>
              <a:t>업무 결과 확인이 용이합니다</a:t>
            </a:r>
            <a:r>
              <a:rPr lang="en-US" altLang="ko-KR" sz="1600" dirty="0"/>
              <a:t>.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5606"/>
            <a:ext cx="494311" cy="50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630" y="1881869"/>
            <a:ext cx="3067562" cy="313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71600" y="2067701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연결할 이슈 들어가기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② 더 많은 조치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연결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2931870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Issue : Link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726" y="843558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Issue </a:t>
            </a:r>
            <a:r>
              <a:rPr lang="en-US" altLang="ko-KR" sz="1600" dirty="0">
                <a:latin typeface="맑은 고딕"/>
                <a:ea typeface="맑은 고딕"/>
              </a:rPr>
              <a:t>↔ Page</a:t>
            </a:r>
            <a:endParaRPr lang="ko-KR" altLang="en-US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1122816" y="1382384"/>
            <a:ext cx="72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업무</a:t>
            </a:r>
            <a:r>
              <a:rPr lang="en-US" altLang="ko-KR" sz="1600" dirty="0"/>
              <a:t>(</a:t>
            </a:r>
            <a:r>
              <a:rPr lang="ko-KR" altLang="en-US" sz="1600" dirty="0"/>
              <a:t>이슈</a:t>
            </a:r>
            <a:r>
              <a:rPr lang="en-US" altLang="ko-KR" sz="1600" dirty="0"/>
              <a:t>)</a:t>
            </a:r>
            <a:r>
              <a:rPr lang="ko-KR" altLang="en-US" sz="1600" dirty="0"/>
              <a:t>와 산출물</a:t>
            </a:r>
            <a:r>
              <a:rPr lang="en-US" altLang="ko-KR" sz="1600" dirty="0"/>
              <a:t>(</a:t>
            </a:r>
            <a:r>
              <a:rPr lang="ko-KR" altLang="en-US" sz="1600" dirty="0"/>
              <a:t>페이지</a:t>
            </a:r>
            <a:r>
              <a:rPr lang="en-US" altLang="ko-KR" sz="1600" dirty="0"/>
              <a:t>)</a:t>
            </a:r>
            <a:r>
              <a:rPr lang="ko-KR" altLang="en-US" sz="1600" dirty="0"/>
              <a:t>을 연결하면</a:t>
            </a:r>
            <a:r>
              <a:rPr lang="en-US" altLang="ko-KR" sz="1600" dirty="0"/>
              <a:t>, </a:t>
            </a:r>
            <a:r>
              <a:rPr lang="ko-KR" altLang="en-US" sz="1600" dirty="0"/>
              <a:t>업무 결과 확인이 용이합니다</a:t>
            </a:r>
            <a:r>
              <a:rPr lang="en-US" altLang="ko-KR" sz="1600" dirty="0"/>
              <a:t>.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75606"/>
            <a:ext cx="494311" cy="50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1600" y="2083370"/>
            <a:ext cx="27363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③ </a:t>
            </a:r>
            <a:r>
              <a:rPr lang="en-US" altLang="ko-KR" sz="1400" dirty="0"/>
              <a:t>Confluence </a:t>
            </a:r>
            <a:r>
              <a:rPr lang="ko-KR" altLang="en-US" sz="1400" dirty="0"/>
              <a:t>페이지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④ 페이지 </a:t>
            </a:r>
            <a:r>
              <a:rPr lang="en-US" altLang="ko-KR" sz="1400" dirty="0"/>
              <a:t>URL </a:t>
            </a:r>
            <a:r>
              <a:rPr lang="ko-KR" altLang="en-US" sz="1400" dirty="0"/>
              <a:t>붙여 넣기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ko-KR" sz="1400" dirty="0"/>
              <a:t>⑤</a:t>
            </a:r>
            <a:r>
              <a:rPr lang="en-US" altLang="ko-KR" sz="1400" dirty="0"/>
              <a:t> </a:t>
            </a:r>
            <a:r>
              <a:rPr lang="ko-KR" altLang="en-US" sz="1400" dirty="0"/>
              <a:t>연결</a:t>
            </a:r>
            <a:endParaRPr lang="en-US" altLang="ko-KR" sz="1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828542"/>
            <a:ext cx="4457640" cy="317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04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351619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>
                <a:latin typeface="+mn-ea"/>
                <a:cs typeface="Arial Unicode MS" panose="020B0604020202020204" pitchFamily="50" charset="-127"/>
              </a:rPr>
              <a:t>업무가 공유 되지 않는다면</a:t>
            </a:r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?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21951"/>
            <a:ext cx="3153134" cy="29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12" y="1270742"/>
            <a:ext cx="3034222" cy="290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59632" y="422793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이기주의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2080" y="422793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불통</a:t>
            </a:r>
          </a:p>
        </p:txBody>
      </p:sp>
    </p:spTree>
    <p:extLst>
      <p:ext uri="{BB962C8B-B14F-4D97-AF65-F5344CB8AC3E}">
        <p14:creationId xmlns:p14="http://schemas.microsoft.com/office/powerpoint/2010/main" val="26622232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Issue : Search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2816" y="1022344"/>
            <a:ext cx="72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필터를 활용하여 조건 검색을 자유롭게 할 수 있어요</a:t>
            </a:r>
            <a:r>
              <a:rPr lang="en-US" altLang="ko-KR" sz="1600" dirty="0"/>
              <a:t>!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15566"/>
            <a:ext cx="494311" cy="50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7" y="2626494"/>
            <a:ext cx="9064347" cy="2125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648" y="2589770"/>
            <a:ext cx="3419872" cy="357545"/>
          </a:xfrm>
          <a:prstGeom prst="rect">
            <a:avLst/>
          </a:prstGeom>
          <a:noFill/>
          <a:ln w="2222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/>
          <p:nvPr/>
        </p:nvCxnSpPr>
        <p:spPr>
          <a:xfrm rot="5400000" flipH="1" flipV="1">
            <a:off x="1780503" y="2239721"/>
            <a:ext cx="286307" cy="400144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51720" y="213970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필드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496" y="1779662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이슈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이슈 검색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9660501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Issue : Search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2816" y="1022344"/>
            <a:ext cx="72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필터를 활용하여 조건 검색을 자유롭게 할 수 있어요</a:t>
            </a:r>
            <a:r>
              <a:rPr lang="en-US" altLang="ko-KR" sz="1600" dirty="0"/>
              <a:t>!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15566"/>
            <a:ext cx="494311" cy="50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5" y="1845778"/>
            <a:ext cx="5832896" cy="2573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6893346" y="1788610"/>
            <a:ext cx="1855365" cy="2813011"/>
          </a:xfrm>
          <a:prstGeom prst="rect">
            <a:avLst/>
          </a:prstGeom>
          <a:noFill/>
          <a:ln w="2222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6712" y="1794470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② 원하는 필터가 없으면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>
                <a:solidFill>
                  <a:srgbClr val="FF0066"/>
                </a:solidFill>
              </a:rPr>
              <a:t>    ‘</a:t>
            </a:r>
            <a:r>
              <a:rPr lang="ko-KR" altLang="en-US" sz="1600" dirty="0">
                <a:solidFill>
                  <a:srgbClr val="FF0066"/>
                </a:solidFill>
              </a:rPr>
              <a:t>더 보기</a:t>
            </a:r>
            <a:r>
              <a:rPr lang="en-US" altLang="ko-KR" sz="1600" dirty="0">
                <a:solidFill>
                  <a:srgbClr val="FF0066"/>
                </a:solidFill>
              </a:rPr>
              <a:t>’</a:t>
            </a:r>
            <a:r>
              <a:rPr lang="en-US" altLang="ko-KR" sz="1600" dirty="0"/>
              <a:t> </a:t>
            </a:r>
            <a:r>
              <a:rPr lang="ko-KR" altLang="en-US" sz="1600" dirty="0"/>
              <a:t>활용</a:t>
            </a:r>
            <a:r>
              <a:rPr lang="en-US" altLang="ko-KR" sz="1600" dirty="0"/>
              <a:t>!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018105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Issue : Search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2816" y="1022344"/>
            <a:ext cx="72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‘</a:t>
            </a:r>
            <a:r>
              <a:rPr lang="ko-KR" altLang="en-US" sz="1600" dirty="0"/>
              <a:t>조건 설정 필터</a:t>
            </a:r>
            <a:r>
              <a:rPr lang="en-US" altLang="ko-KR" sz="1600" dirty="0"/>
              <a:t>’</a:t>
            </a:r>
            <a:r>
              <a:rPr lang="ko-KR" altLang="en-US" sz="1600" dirty="0"/>
              <a:t>와 </a:t>
            </a:r>
            <a:r>
              <a:rPr lang="en-US" altLang="ko-KR" sz="1600" dirty="0"/>
              <a:t>‘</a:t>
            </a:r>
            <a:r>
              <a:rPr lang="ko-KR" altLang="en-US" sz="1600" dirty="0"/>
              <a:t>결과 화면</a:t>
            </a:r>
            <a:r>
              <a:rPr lang="en-US" altLang="ko-KR" sz="1600" dirty="0"/>
              <a:t>’</a:t>
            </a:r>
            <a:r>
              <a:rPr lang="ko-KR" altLang="en-US" sz="1600" dirty="0"/>
              <a:t>은 연동되어 있지 않습니다</a:t>
            </a:r>
            <a:r>
              <a:rPr lang="en-US" altLang="ko-KR" sz="1600" dirty="0"/>
              <a:t>.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15566"/>
            <a:ext cx="494311" cy="50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6" y="1994546"/>
            <a:ext cx="9036496" cy="134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8672" y="2715766"/>
            <a:ext cx="9079832" cy="201825"/>
          </a:xfrm>
          <a:prstGeom prst="rect">
            <a:avLst/>
          </a:prstGeom>
          <a:noFill/>
          <a:ln w="2222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481192" y="2944887"/>
            <a:ext cx="1224136" cy="109431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19672" y="3939902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 ‘</a:t>
            </a:r>
            <a:r>
              <a:rPr lang="ko-KR" altLang="en-US" sz="1600" dirty="0"/>
              <a:t>구성요소</a:t>
            </a:r>
            <a:r>
              <a:rPr lang="en-US" altLang="ko-KR" sz="1600" dirty="0"/>
              <a:t>’ </a:t>
            </a:r>
            <a:r>
              <a:rPr lang="ko-KR" altLang="en-US" sz="1600" dirty="0"/>
              <a:t>라는 필드가 보이지 않음</a:t>
            </a:r>
          </a:p>
        </p:txBody>
      </p:sp>
    </p:spTree>
    <p:extLst>
      <p:ext uri="{BB962C8B-B14F-4D97-AF65-F5344CB8AC3E}">
        <p14:creationId xmlns:p14="http://schemas.microsoft.com/office/powerpoint/2010/main" val="41989688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Issue : Search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2816" y="1022344"/>
            <a:ext cx="72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‘</a:t>
            </a:r>
            <a:r>
              <a:rPr lang="ko-KR" altLang="en-US" sz="1600" dirty="0"/>
              <a:t>조건 설정 필터</a:t>
            </a:r>
            <a:r>
              <a:rPr lang="en-US" altLang="ko-KR" sz="1600" dirty="0"/>
              <a:t>’</a:t>
            </a:r>
            <a:r>
              <a:rPr lang="ko-KR" altLang="en-US" sz="1600" dirty="0"/>
              <a:t>대로 </a:t>
            </a:r>
            <a:r>
              <a:rPr lang="en-US" altLang="ko-KR" sz="1600" dirty="0"/>
              <a:t>‘</a:t>
            </a:r>
            <a:r>
              <a:rPr lang="ko-KR" altLang="en-US" sz="1600" dirty="0"/>
              <a:t>결과 화면</a:t>
            </a:r>
            <a:r>
              <a:rPr lang="en-US" altLang="ko-KR" sz="1600" dirty="0"/>
              <a:t>’</a:t>
            </a:r>
            <a:r>
              <a:rPr lang="ko-KR" altLang="en-US" sz="1600" dirty="0"/>
              <a:t>에 보여지고 싶다면</a:t>
            </a:r>
            <a:r>
              <a:rPr lang="en-US" altLang="ko-KR" sz="1600" dirty="0"/>
              <a:t>?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15566"/>
            <a:ext cx="494311" cy="50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6" y="2066554"/>
            <a:ext cx="9036496" cy="134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8750814" y="2585949"/>
            <a:ext cx="357690" cy="201825"/>
          </a:xfrm>
          <a:prstGeom prst="rect">
            <a:avLst/>
          </a:prstGeom>
          <a:noFill/>
          <a:ln w="2222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25583"/>
            <a:ext cx="1785375" cy="1559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화살표 연결선 4"/>
          <p:cNvCxnSpPr/>
          <p:nvPr/>
        </p:nvCxnSpPr>
        <p:spPr>
          <a:xfrm flipH="1">
            <a:off x="7596336" y="2787774"/>
            <a:ext cx="1131656" cy="93610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496" y="1549784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① 이슈 검색 화면 오른쪽 </a:t>
            </a:r>
            <a:r>
              <a:rPr lang="en-US" altLang="ko-KR" sz="1200" dirty="0">
                <a:sym typeface="Wingdings" panose="05000000000000000000" pitchFamily="2" charset="2"/>
              </a:rPr>
              <a:t> ‘</a:t>
            </a:r>
            <a:r>
              <a:rPr lang="ko-KR" altLang="en-US" sz="1200" dirty="0">
                <a:sym typeface="Wingdings" panose="05000000000000000000" pitchFamily="2" charset="2"/>
              </a:rPr>
              <a:t>열</a:t>
            </a:r>
            <a:r>
              <a:rPr lang="en-US" altLang="ko-KR" sz="1200" dirty="0">
                <a:sym typeface="Wingdings" panose="05000000000000000000" pitchFamily="2" charset="2"/>
              </a:rPr>
              <a:t>’ </a:t>
            </a:r>
          </a:p>
          <a:p>
            <a:r>
              <a:rPr lang="en-US" altLang="ko-KR" sz="1200" dirty="0">
                <a:sym typeface="Wingdings" panose="05000000000000000000" pitchFamily="2" charset="2"/>
              </a:rPr>
              <a:t>② </a:t>
            </a:r>
            <a:r>
              <a:rPr lang="ko-KR" altLang="en-US" sz="1200" dirty="0">
                <a:sym typeface="Wingdings" panose="05000000000000000000" pitchFamily="2" charset="2"/>
              </a:rPr>
              <a:t>확인하고 싶은 </a:t>
            </a:r>
            <a:r>
              <a:rPr lang="en-US" altLang="ko-KR" sz="1200" dirty="0">
                <a:sym typeface="Wingdings" panose="05000000000000000000" pitchFamily="2" charset="2"/>
              </a:rPr>
              <a:t>‘</a:t>
            </a:r>
            <a:r>
              <a:rPr lang="ko-KR" altLang="en-US" sz="1200" dirty="0">
                <a:sym typeface="Wingdings" panose="05000000000000000000" pitchFamily="2" charset="2"/>
              </a:rPr>
              <a:t>필드</a:t>
            </a:r>
            <a:r>
              <a:rPr lang="en-US" altLang="ko-KR" sz="1200" dirty="0">
                <a:sym typeface="Wingdings" panose="05000000000000000000" pitchFamily="2" charset="2"/>
              </a:rPr>
              <a:t>’ </a:t>
            </a:r>
            <a:r>
              <a:rPr lang="ko-KR" altLang="en-US" sz="1200" dirty="0">
                <a:sym typeface="Wingdings" panose="05000000000000000000" pitchFamily="2" charset="2"/>
              </a:rPr>
              <a:t>검색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체크 </a:t>
            </a:r>
            <a:r>
              <a:rPr lang="en-US" altLang="ko-KR" sz="1200" dirty="0">
                <a:sym typeface="Wingdings" panose="05000000000000000000" pitchFamily="2" charset="2"/>
              </a:rPr>
              <a:t> ‘</a:t>
            </a:r>
            <a:r>
              <a:rPr lang="ko-KR" altLang="en-US" sz="1200" dirty="0">
                <a:sym typeface="Wingdings" panose="05000000000000000000" pitchFamily="2" charset="2"/>
              </a:rPr>
              <a:t>완료</a:t>
            </a:r>
            <a:r>
              <a:rPr lang="en-US" altLang="ko-KR" sz="1200" dirty="0">
                <a:sym typeface="Wingdings" panose="05000000000000000000" pitchFamily="2" charset="2"/>
              </a:rPr>
              <a:t>’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327773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Issue : Search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2816" y="1022344"/>
            <a:ext cx="72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‘</a:t>
            </a:r>
            <a:r>
              <a:rPr lang="ko-KR" altLang="en-US" sz="1600" dirty="0"/>
              <a:t>조건 설정 필터</a:t>
            </a:r>
            <a:r>
              <a:rPr lang="en-US" altLang="ko-KR" sz="1600" dirty="0"/>
              <a:t>’</a:t>
            </a:r>
            <a:r>
              <a:rPr lang="ko-KR" altLang="en-US" sz="1600" dirty="0"/>
              <a:t>와 </a:t>
            </a:r>
            <a:r>
              <a:rPr lang="en-US" altLang="ko-KR" sz="1600" dirty="0"/>
              <a:t>‘</a:t>
            </a:r>
            <a:r>
              <a:rPr lang="ko-KR" altLang="en-US" sz="1600" dirty="0"/>
              <a:t>결과 화면</a:t>
            </a:r>
            <a:r>
              <a:rPr lang="en-US" altLang="ko-KR" sz="1600" dirty="0"/>
              <a:t>’</a:t>
            </a:r>
            <a:r>
              <a:rPr lang="ko-KR" altLang="en-US" sz="1600" dirty="0"/>
              <a:t>은 연동</a:t>
            </a:r>
            <a:endParaRPr lang="en-US" altLang="ko-KR" sz="1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15566"/>
            <a:ext cx="494311" cy="50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58" y="1842418"/>
            <a:ext cx="8753425" cy="125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19702" y="1526265"/>
            <a:ext cx="1427962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Before</a:t>
            </a:r>
            <a:endParaRPr lang="ko-KR" altLang="en-US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02" y="3608446"/>
            <a:ext cx="8844786" cy="1286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17114" y="3291830"/>
            <a:ext cx="1427962" cy="288032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After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8446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Issue : Filter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2816" y="1022344"/>
            <a:ext cx="72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자주 검색해 보는 조건을 저장할 수 있습니다</a:t>
            </a:r>
            <a:r>
              <a:rPr lang="en-US" altLang="ko-KR" sz="1600" dirty="0"/>
              <a:t>.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15566"/>
            <a:ext cx="494311" cy="50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06416" y="1707624"/>
            <a:ext cx="475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① 조건 설정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다른 이름으로 저장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6416" y="3147784"/>
            <a:ext cx="475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②</a:t>
            </a:r>
            <a:r>
              <a:rPr lang="ko-KR" altLang="en-US" sz="1200" dirty="0"/>
              <a:t> 필터 이름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저장</a:t>
            </a:r>
            <a:endParaRPr lang="en-US" altLang="ko-KR" sz="1200" dirty="0">
              <a:sym typeface="Wingdings" panose="05000000000000000000" pitchFamily="2" charset="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41525"/>
            <a:ext cx="727075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81" y="3451877"/>
            <a:ext cx="4057600" cy="153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7812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Issue : Filter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2816" y="1022344"/>
            <a:ext cx="72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자주 검색해 보는 조건을 저장할 수 있습니다</a:t>
            </a:r>
            <a:r>
              <a:rPr lang="en-US" altLang="ko-KR" sz="1600" dirty="0"/>
              <a:t>.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15566"/>
            <a:ext cx="494311" cy="50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31359" y="1491630"/>
            <a:ext cx="1073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③ 저장 완료 </a:t>
            </a:r>
            <a:endParaRPr lang="en-US" altLang="ko-KR" sz="1200" dirty="0">
              <a:sym typeface="Wingdings" panose="05000000000000000000" pitchFamily="2" charset="2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24817"/>
            <a:ext cx="3885952" cy="3565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83138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Issue : Filter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2816" y="1022344"/>
            <a:ext cx="72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생성한 필터는 다른 사람에게 공유할 수 있습니다</a:t>
            </a:r>
            <a:r>
              <a:rPr lang="en-US" altLang="ko-KR" sz="1600" dirty="0"/>
              <a:t>.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15566"/>
            <a:ext cx="494311" cy="50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3568" y="1491630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① 세부사항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권한 편집</a:t>
            </a:r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1492276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② 공유 추가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추가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저장</a:t>
            </a:r>
            <a:endParaRPr lang="en-US" altLang="ko-KR" sz="1200" dirty="0">
              <a:sym typeface="Wingdings" panose="05000000000000000000" pitchFamily="2" charset="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70914"/>
            <a:ext cx="3342704" cy="2121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11710"/>
            <a:ext cx="3800315" cy="2598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869516" y="1769275"/>
            <a:ext cx="38789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 dirty="0"/>
              <a:t>[Tip!] </a:t>
            </a:r>
          </a:p>
          <a:p>
            <a:r>
              <a:rPr lang="ko-KR" altLang="en-US" sz="1100" i="1" dirty="0"/>
              <a:t>    </a:t>
            </a:r>
            <a:r>
              <a:rPr lang="en-US" altLang="ko-KR" sz="1100" i="1" dirty="0"/>
              <a:t>View/ Edit </a:t>
            </a:r>
            <a:r>
              <a:rPr lang="ko-KR" altLang="en-US" sz="1100" i="1" dirty="0"/>
              <a:t>세부적으로 권한 나누어서 추가 가능</a:t>
            </a:r>
            <a:endParaRPr lang="en-US" altLang="ko-KR" sz="1100" i="1" dirty="0"/>
          </a:p>
        </p:txBody>
      </p:sp>
    </p:spTree>
    <p:extLst>
      <p:ext uri="{BB962C8B-B14F-4D97-AF65-F5344CB8AC3E}">
        <p14:creationId xmlns:p14="http://schemas.microsoft.com/office/powerpoint/2010/main" val="33763820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Issue : Quick Link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2816" y="1022344"/>
            <a:ext cx="72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전 직원이 자주 활용하는 이슈는 </a:t>
            </a:r>
            <a:r>
              <a:rPr lang="en-US" altLang="ko-KR" sz="1600" dirty="0"/>
              <a:t>Quick Link</a:t>
            </a:r>
            <a:r>
              <a:rPr lang="ko-KR" altLang="en-US" sz="1600" dirty="0"/>
              <a:t>로 한 번에 작성 가능합니다</a:t>
            </a:r>
            <a:r>
              <a:rPr lang="en-US" altLang="ko-KR" sz="1600" dirty="0"/>
              <a:t>. 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15566"/>
            <a:ext cx="494311" cy="50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9512" y="1851670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① </a:t>
            </a:r>
            <a:r>
              <a:rPr lang="en-US" altLang="ko-KR" sz="1200" dirty="0"/>
              <a:t>Way </a:t>
            </a:r>
            <a:r>
              <a:rPr lang="ko-KR" altLang="en-US" sz="1200" dirty="0"/>
              <a:t>상단 </a:t>
            </a:r>
            <a:r>
              <a:rPr lang="en-US" altLang="ko-KR" sz="1200" dirty="0">
                <a:sym typeface="Wingdings" panose="05000000000000000000" pitchFamily="2" charset="2"/>
              </a:rPr>
              <a:t> Quick Link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23928" y="1852316"/>
            <a:ext cx="324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② </a:t>
            </a:r>
            <a:r>
              <a:rPr lang="en-US" altLang="ko-KR" sz="1200" dirty="0"/>
              <a:t>(</a:t>
            </a:r>
            <a:r>
              <a:rPr lang="ko-KR" altLang="en-US" sz="1200" dirty="0"/>
              <a:t>해당 </a:t>
            </a:r>
            <a:r>
              <a:rPr lang="en-US" altLang="ko-KR" sz="1200" dirty="0"/>
              <a:t>Board</a:t>
            </a:r>
            <a:r>
              <a:rPr lang="ko-KR" altLang="en-US" sz="1200" dirty="0"/>
              <a:t>이동됨</a:t>
            </a:r>
            <a:r>
              <a:rPr lang="en-US" altLang="ko-KR" sz="1200" dirty="0"/>
              <a:t>) </a:t>
            </a:r>
            <a:r>
              <a:rPr lang="en-US" altLang="ko-KR" sz="1200" dirty="0">
                <a:sym typeface="Wingdings" panose="05000000000000000000" pitchFamily="2" charset="2"/>
              </a:rPr>
              <a:t> Create(</a:t>
            </a:r>
            <a:r>
              <a:rPr lang="ko-KR" altLang="en-US" sz="1200" dirty="0">
                <a:sym typeface="Wingdings" panose="05000000000000000000" pitchFamily="2" charset="2"/>
              </a:rPr>
              <a:t>만들기</a:t>
            </a:r>
            <a:r>
              <a:rPr lang="en-US" altLang="ko-KR" sz="1200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2372" y="2129315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예시</a:t>
            </a: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PI Service Desk</a:t>
            </a:r>
            <a:r>
              <a:rPr lang="ko-KR" alt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 문의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26" y="2393137"/>
            <a:ext cx="3309637" cy="161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422182"/>
            <a:ext cx="5266622" cy="1150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1558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Way Dashboard</a:t>
            </a:r>
            <a:endParaRPr lang="ko-KR" altLang="en-US">
              <a:latin typeface="+mn-ea"/>
              <a:cs typeface="Arial Unicode MS" panose="020B06040202020202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3077547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66"/>
                </a:solidFill>
              </a:rPr>
              <a:t>이슈 필터 생성 및 저장</a:t>
            </a:r>
            <a:r>
              <a:rPr lang="en-US" altLang="ko-KR" dirty="0">
                <a:solidFill>
                  <a:srgbClr val="FF0066"/>
                </a:solidFill>
              </a:rPr>
              <a:t>                 </a:t>
            </a:r>
            <a:r>
              <a:rPr lang="en-US" altLang="ko-KR" dirty="0">
                <a:solidFill>
                  <a:srgbClr val="00B050"/>
                </a:solidFill>
              </a:rPr>
              <a:t>2.  </a:t>
            </a:r>
            <a:r>
              <a:rPr lang="ko-KR" altLang="en-US">
                <a:solidFill>
                  <a:srgbClr val="00B050"/>
                </a:solidFill>
              </a:rPr>
              <a:t>대시보드 </a:t>
            </a:r>
            <a:r>
              <a:rPr lang="ko-KR" altLang="en-US" dirty="0">
                <a:solidFill>
                  <a:srgbClr val="00B050"/>
                </a:solidFill>
              </a:rPr>
              <a:t>생성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5576" y="270647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순서 요약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7584" y="1491630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특정 </a:t>
            </a:r>
            <a:r>
              <a:rPr lang="ko-KR" altLang="en-US" u="sng" dirty="0">
                <a:solidFill>
                  <a:srgbClr val="FF0066"/>
                </a:solidFill>
              </a:rPr>
              <a:t>기준에 부합하는 이슈들을 추출</a:t>
            </a:r>
            <a:r>
              <a:rPr lang="ko-KR" altLang="en-US" dirty="0"/>
              <a:t>하여 </a:t>
            </a:r>
            <a:r>
              <a:rPr lang="ko-KR" altLang="en-US" u="sng" dirty="0">
                <a:solidFill>
                  <a:srgbClr val="00B050"/>
                </a:solidFill>
              </a:rPr>
              <a:t>메인 화면에 보여주는</a:t>
            </a:r>
            <a:r>
              <a:rPr lang="ko-KR" altLang="en-US" dirty="0"/>
              <a:t> 기능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568" y="1133331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대시보드란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203848" y="1860962"/>
            <a:ext cx="432048" cy="1214844"/>
          </a:xfrm>
          <a:prstGeom prst="straightConnector1">
            <a:avLst/>
          </a:prstGeom>
          <a:ln>
            <a:solidFill>
              <a:srgbClr val="FF006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6334396" y="1851670"/>
            <a:ext cx="435648" cy="1267341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29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63638"/>
            <a:ext cx="2388770" cy="243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753" y="1444469"/>
            <a:ext cx="2755383" cy="263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726" y="464271"/>
            <a:ext cx="351619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>
                <a:latin typeface="+mn-ea"/>
                <a:cs typeface="Arial Unicode MS" panose="020B0604020202020204" pitchFamily="50" charset="-127"/>
              </a:rPr>
              <a:t>우리에게 지금 중요한 건</a:t>
            </a:r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?</a:t>
            </a:r>
            <a:endParaRPr lang="ko-KR" altLang="en-US" dirty="0">
              <a:latin typeface="+mn-ea"/>
              <a:cs typeface="Arial Unicode MS" panose="020B0604020202020204" pitchFamily="50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024947"/>
            <a:ext cx="2880320" cy="302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3528" y="429994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소통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47864" y="429994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협업</a:t>
            </a:r>
            <a:r>
              <a:rPr lang="en-US" altLang="ko-KR" sz="2400" dirty="0"/>
              <a:t>/ </a:t>
            </a:r>
            <a:r>
              <a:rPr lang="ko-KR" altLang="en-US" sz="2400" dirty="0"/>
              <a:t>융합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88224" y="429994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자발적</a:t>
            </a:r>
          </a:p>
        </p:txBody>
      </p:sp>
    </p:spTree>
    <p:extLst>
      <p:ext uri="{BB962C8B-B14F-4D97-AF65-F5344CB8AC3E}">
        <p14:creationId xmlns:p14="http://schemas.microsoft.com/office/powerpoint/2010/main" val="39148893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1. </a:t>
            </a:r>
            <a:r>
              <a:rPr lang="ko-KR" altLang="en-US">
                <a:latin typeface="+mn-ea"/>
                <a:cs typeface="Arial Unicode MS" panose="020B0604020202020204" pitchFamily="50" charset="-127"/>
              </a:rPr>
              <a:t>이슈 필터 </a:t>
            </a:r>
            <a:r>
              <a:rPr lang="ko-KR" altLang="en-US">
                <a:solidFill>
                  <a:srgbClr val="FF0066"/>
                </a:solidFill>
                <a:latin typeface="+mn-ea"/>
                <a:cs typeface="Arial Unicode MS" panose="020B0604020202020204" pitchFamily="50" charset="-127"/>
              </a:rPr>
              <a:t>생성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576" y="2571531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이슈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이슈 검색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endParaRPr lang="en-US" altLang="ko-KR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003580"/>
            <a:ext cx="5616624" cy="1080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552" y="1185595"/>
            <a:ext cx="7128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이슈 필터는 엑셀의 필터 설정 개념과 동일함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입력 값이 고정되어 있는 필드로 설정하는 것이 검색에 용이함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e.g. VOC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구분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이슈 생성시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선택해서 입력하는 필드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필터 설정 가능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이슈 생성시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자유롭게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입력하는 필드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필터 설정 효율이 떨어짐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5125487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1. </a:t>
            </a:r>
            <a:r>
              <a:rPr lang="ko-KR" altLang="en-US">
                <a:latin typeface="+mn-ea"/>
                <a:cs typeface="Arial Unicode MS" panose="020B0604020202020204" pitchFamily="50" charset="-127"/>
              </a:rPr>
              <a:t>이슈 필터 </a:t>
            </a:r>
            <a:r>
              <a:rPr lang="ko-KR" altLang="en-US">
                <a:solidFill>
                  <a:srgbClr val="FF0066"/>
                </a:solidFill>
                <a:latin typeface="+mn-ea"/>
                <a:cs typeface="Arial Unicode MS" panose="020B0604020202020204" pitchFamily="50" charset="-127"/>
              </a:rPr>
              <a:t>생성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9552" y="2283718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③ </a:t>
            </a:r>
            <a:r>
              <a:rPr lang="ko-KR" altLang="en-US" sz="1400" dirty="0">
                <a:sym typeface="Wingdings" panose="05000000000000000000" pitchFamily="2" charset="2"/>
              </a:rPr>
              <a:t>검색조건 추가 설정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endParaRPr lang="en-US" altLang="ko-KR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45267" y="843558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 </a:t>
            </a:r>
            <a:r>
              <a:rPr lang="ko-KR" altLang="en-US" sz="1400" dirty="0">
                <a:sym typeface="Wingdings" panose="05000000000000000000" pitchFamily="2" charset="2"/>
              </a:rPr>
              <a:t>검색조건 설정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endParaRPr lang="en-US" altLang="ko-KR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11" y="1192063"/>
            <a:ext cx="6156176" cy="8233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1510" y="2643758"/>
            <a:ext cx="6776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/>
              <a:t>원하는 </a:t>
            </a:r>
            <a:r>
              <a:rPr lang="ko-KR" altLang="en-US" sz="1200" dirty="0"/>
              <a:t>필드가 보이지 않으면</a:t>
            </a:r>
            <a:r>
              <a:rPr lang="en-US" altLang="ko-KR" sz="1200" dirty="0"/>
              <a:t>, ‘</a:t>
            </a:r>
            <a:r>
              <a:rPr lang="ko-KR" altLang="en-US" sz="1200">
                <a:solidFill>
                  <a:srgbClr val="FF0066"/>
                </a:solidFill>
              </a:rPr>
              <a:t>더보기</a:t>
            </a:r>
            <a:r>
              <a:rPr lang="en-US" altLang="ko-KR" sz="1200" dirty="0"/>
              <a:t>’ </a:t>
            </a:r>
            <a:r>
              <a:rPr lang="ko-KR" altLang="en-US" sz="1200"/>
              <a:t>클릭 </a:t>
            </a: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ko-KR" altLang="en-US" sz="1200"/>
              <a:t> 필드명 검색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075806"/>
            <a:ext cx="6228184" cy="168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0194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1. </a:t>
            </a:r>
            <a:r>
              <a:rPr lang="ko-KR" altLang="en-US">
                <a:latin typeface="+mn-ea"/>
                <a:cs typeface="Arial Unicode MS" panose="020B0604020202020204" pitchFamily="50" charset="-127"/>
              </a:rPr>
              <a:t>이슈 필터 </a:t>
            </a:r>
            <a:r>
              <a:rPr lang="ko-KR" altLang="en-US">
                <a:solidFill>
                  <a:srgbClr val="FF0066"/>
                </a:solidFill>
                <a:latin typeface="+mn-ea"/>
                <a:cs typeface="Arial Unicode MS" panose="020B0604020202020204" pitchFamily="50" charset="-127"/>
              </a:rPr>
              <a:t>저장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266" y="843558"/>
            <a:ext cx="4458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④ </a:t>
            </a:r>
            <a:r>
              <a:rPr lang="ko-KR" altLang="en-US" sz="1400" dirty="0">
                <a:sym typeface="Wingdings" panose="05000000000000000000" pitchFamily="2" charset="2"/>
              </a:rPr>
              <a:t>검색조건 설정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다른이름으로 저장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06083"/>
            <a:ext cx="5040560" cy="8836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357306"/>
            <a:ext cx="5436096" cy="27690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5267" y="2047949"/>
            <a:ext cx="4458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⑤ </a:t>
            </a:r>
            <a:r>
              <a:rPr lang="ko-KR" altLang="en-US" sz="1400" dirty="0">
                <a:sym typeface="Wingdings" panose="05000000000000000000" pitchFamily="2" charset="2"/>
              </a:rPr>
              <a:t> 필터이름 입력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저장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endParaRPr lang="en-US" altLang="ko-KR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228184" y="2355726"/>
            <a:ext cx="2808312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 i="1">
                <a:latin typeface="맑은 고딕" panose="020B0503020000020004" pitchFamily="50" charset="-127"/>
                <a:ea typeface="맑은 고딕" panose="020B0503020000020004" pitchFamily="50" charset="-127"/>
              </a:rPr>
              <a:t>필터 이름은 대시보드 설정단계에서 보여질 필터 이름입니다</a:t>
            </a:r>
            <a:r>
              <a:rPr lang="en-US" altLang="ko-KR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ko-KR" altLang="en-US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그래서 대부분 필터 설정한 기준을 </a:t>
            </a:r>
            <a:endParaRPr lang="en-US" altLang="ko-KR" sz="12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요약해서 적어놓습니다</a:t>
            </a:r>
            <a:r>
              <a:rPr lang="en-US" altLang="ko-KR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200" i="1"/>
          </a:p>
        </p:txBody>
      </p:sp>
    </p:spTree>
    <p:extLst>
      <p:ext uri="{BB962C8B-B14F-4D97-AF65-F5344CB8AC3E}">
        <p14:creationId xmlns:p14="http://schemas.microsoft.com/office/powerpoint/2010/main" val="297331840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1. </a:t>
            </a:r>
            <a:r>
              <a:rPr lang="ko-KR" altLang="en-US">
                <a:latin typeface="+mn-ea"/>
                <a:cs typeface="Arial Unicode MS" panose="020B0604020202020204" pitchFamily="50" charset="-127"/>
              </a:rPr>
              <a:t>이슈 필터 </a:t>
            </a:r>
            <a:r>
              <a:rPr lang="ko-KR" altLang="en-US">
                <a:solidFill>
                  <a:srgbClr val="FF0066"/>
                </a:solidFill>
                <a:latin typeface="+mn-ea"/>
                <a:cs typeface="Arial Unicode MS" panose="020B0604020202020204" pitchFamily="50" charset="-127"/>
              </a:rPr>
              <a:t>저장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671" y="1063950"/>
            <a:ext cx="7560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ko-KR" altLang="en-US" sz="1200" i="1">
                <a:latin typeface="맑은 고딕" panose="020B0503020000020004" pitchFamily="50" charset="-127"/>
                <a:ea typeface="맑은 고딕" panose="020B0503020000020004" pitchFamily="50" charset="-127"/>
              </a:rPr>
              <a:t> 참고</a:t>
            </a:r>
            <a:r>
              <a:rPr lang="en-US" altLang="ko-KR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i="1"/>
              <a:t> 필터 공유 설정</a:t>
            </a:r>
            <a:endParaRPr lang="en-US" altLang="ko-KR" sz="1200" i="1" dirty="0"/>
          </a:p>
          <a:p>
            <a:r>
              <a:rPr lang="en-US" altLang="ko-KR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i="1">
                <a:latin typeface="맑은 고딕" panose="020B0503020000020004" pitchFamily="50" charset="-127"/>
                <a:ea typeface="맑은 고딕" panose="020B0503020000020004" pitchFamily="50" charset="-127"/>
              </a:rPr>
              <a:t>필터는 자동적으로 필터 생성자만 확인할 수 있게 설정 됩니다</a:t>
            </a:r>
            <a:r>
              <a:rPr lang="en-US" altLang="ko-KR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i="1">
                <a:latin typeface="맑은 고딕" panose="020B0503020000020004" pitchFamily="50" charset="-127"/>
                <a:ea typeface="맑은 고딕" panose="020B0503020000020004" pitchFamily="50" charset="-127"/>
              </a:rPr>
              <a:t>팀원 간 공유가 필요할 경우</a:t>
            </a:r>
            <a:r>
              <a:rPr lang="en-US" altLang="ko-KR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i="1">
                <a:latin typeface="맑은 고딕" panose="020B0503020000020004" pitchFamily="50" charset="-127"/>
                <a:ea typeface="맑은 고딕" panose="020B0503020000020004" pitchFamily="50" charset="-127"/>
              </a:rPr>
              <a:t>권한편집을 통해 공개할 수 있습니다</a:t>
            </a:r>
            <a:r>
              <a:rPr lang="en-US" altLang="ko-KR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1" i="1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대시보드를 공용으로 사용할 예정이라면</a:t>
            </a:r>
            <a:r>
              <a:rPr lang="en-US" altLang="ko-KR" sz="1200" b="1" i="1" dirty="0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i="1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반드시 필터 </a:t>
            </a:r>
            <a:r>
              <a:rPr lang="en-US" altLang="ko-KR" sz="1200" b="1" i="1" dirty="0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b="1" i="1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공개 설정</a:t>
            </a:r>
            <a:r>
              <a:rPr lang="en-US" altLang="ko-KR" sz="1200" b="1" i="1" dirty="0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200" b="1" i="1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하셔야 합니다</a:t>
            </a:r>
            <a:r>
              <a:rPr lang="en-US" altLang="ko-KR" sz="1200" b="1" i="1" dirty="0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</a:p>
          <a:p>
            <a:endParaRPr lang="en-US" altLang="ko-KR" sz="12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742114"/>
            <a:ext cx="5085791" cy="20882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520" y="2136907"/>
            <a:ext cx="87849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방법</a:t>
            </a:r>
            <a:r>
              <a:rPr lang="en-US" altLang="ko-KR" sz="1200" dirty="0"/>
              <a:t>: </a:t>
            </a:r>
            <a:r>
              <a:rPr lang="ko-KR" altLang="en-US" sz="1200"/>
              <a:t>세부사항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>
                <a:sym typeface="Wingdings" panose="05000000000000000000" pitchFamily="2" charset="2"/>
              </a:rPr>
              <a:t>권한 편집 </a:t>
            </a:r>
            <a:r>
              <a:rPr lang="en-US" altLang="ko-KR" sz="1200" dirty="0">
                <a:sym typeface="Wingdings" panose="05000000000000000000" pitchFamily="2" charset="2"/>
              </a:rPr>
              <a:t> (</a:t>
            </a:r>
            <a:r>
              <a:rPr lang="ko-KR" altLang="en-US" sz="1200">
                <a:sym typeface="Wingdings" panose="05000000000000000000" pitchFamily="2" charset="2"/>
              </a:rPr>
              <a:t>뷰어추가</a:t>
            </a:r>
            <a:r>
              <a:rPr lang="en-US" altLang="ko-KR" sz="1200" dirty="0">
                <a:sym typeface="Wingdings" panose="05000000000000000000" pitchFamily="2" charset="2"/>
              </a:rPr>
              <a:t>) </a:t>
            </a:r>
            <a:r>
              <a:rPr lang="ko-KR" altLang="en-US" sz="1200">
                <a:sym typeface="Wingdings" panose="05000000000000000000" pitchFamily="2" charset="2"/>
              </a:rPr>
              <a:t>로그인 상태인 모든 사용자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>
                <a:sym typeface="Wingdings" panose="05000000000000000000" pitchFamily="2" charset="2"/>
              </a:rPr>
              <a:t>추가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>
                <a:sym typeface="Wingdings" panose="05000000000000000000" pitchFamily="2" charset="2"/>
              </a:rPr>
              <a:t>저장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000" i="1" dirty="0">
                <a:sym typeface="Wingdings" panose="05000000000000000000" pitchFamily="2" charset="2"/>
              </a:rPr>
              <a:t>(</a:t>
            </a:r>
            <a:r>
              <a:rPr lang="ko-KR" altLang="en-US" sz="1000" i="1">
                <a:sym typeface="Wingdings" panose="05000000000000000000" pitchFamily="2" charset="2"/>
              </a:rPr>
              <a:t>필터 편집도 모두가 가능하도록 설정하려면 </a:t>
            </a:r>
            <a:r>
              <a:rPr lang="en-US" altLang="ko-KR" sz="1000" i="1" dirty="0">
                <a:sym typeface="Wingdings" panose="05000000000000000000" pitchFamily="2" charset="2"/>
              </a:rPr>
              <a:t>‘</a:t>
            </a:r>
            <a:r>
              <a:rPr lang="ko-KR" altLang="en-US" sz="1000" i="1">
                <a:sym typeface="Wingdings" panose="05000000000000000000" pitchFamily="2" charset="2"/>
              </a:rPr>
              <a:t>편집기 추가</a:t>
            </a:r>
            <a:r>
              <a:rPr lang="en-US" altLang="ko-KR" sz="1000" i="1" dirty="0">
                <a:sym typeface="Wingdings" panose="05000000000000000000" pitchFamily="2" charset="2"/>
              </a:rPr>
              <a:t>’</a:t>
            </a:r>
            <a:r>
              <a:rPr lang="ko-KR" altLang="en-US" sz="1000" i="1">
                <a:sym typeface="Wingdings" panose="05000000000000000000" pitchFamily="2" charset="2"/>
              </a:rPr>
              <a:t>도 동일한 방법으로 셋팅</a:t>
            </a:r>
            <a:r>
              <a:rPr lang="en-US" altLang="ko-KR" sz="1000" i="1" dirty="0">
                <a:sym typeface="Wingdings" panose="05000000000000000000" pitchFamily="2" charset="2"/>
              </a:rPr>
              <a:t>)</a:t>
            </a:r>
            <a:endParaRPr lang="ko-KR" altLang="en-US" sz="1000" i="1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339" y="2742114"/>
            <a:ext cx="3422791" cy="23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16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2. </a:t>
            </a:r>
            <a:r>
              <a:rPr lang="ko-KR" altLang="en-US">
                <a:latin typeface="+mn-ea"/>
                <a:cs typeface="Arial Unicode MS" panose="020B0604020202020204" pitchFamily="50" charset="-127"/>
              </a:rPr>
              <a:t>대시보드 </a:t>
            </a:r>
            <a:r>
              <a:rPr lang="ko-KR" altLang="en-US">
                <a:solidFill>
                  <a:srgbClr val="FF0066"/>
                </a:solidFill>
                <a:latin typeface="+mn-ea"/>
                <a:cs typeface="Arial Unicode MS" panose="020B0604020202020204" pitchFamily="50" charset="-127"/>
              </a:rPr>
              <a:t>생성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671" y="1063950"/>
            <a:ext cx="756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ko-KR" altLang="en-US" sz="1200" i="1">
                <a:latin typeface="맑은 고딕" panose="020B0503020000020004" pitchFamily="50" charset="-127"/>
                <a:ea typeface="맑은 고딕" panose="020B0503020000020004" pitchFamily="50" charset="-127"/>
              </a:rPr>
              <a:t> 참고</a:t>
            </a:r>
            <a:r>
              <a:rPr lang="en-US" altLang="ko-KR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i="1"/>
              <a:t> 대시보드 복사하는 방법이 더 간단하므로</a:t>
            </a:r>
            <a:r>
              <a:rPr lang="en-US" altLang="ko-KR" sz="1200" i="1" dirty="0"/>
              <a:t>, </a:t>
            </a:r>
            <a:r>
              <a:rPr lang="ko-KR" altLang="en-US" sz="1200" i="1"/>
              <a:t>복사로 안내 </a:t>
            </a:r>
            <a:endParaRPr lang="en-US" altLang="ko-KR" sz="12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26" y="2283718"/>
            <a:ext cx="8520242" cy="18033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4698" y="1753289"/>
            <a:ext cx="4327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① </a:t>
            </a:r>
            <a:r>
              <a:rPr lang="en-US" altLang="ko-KR" sz="1400" dirty="0"/>
              <a:t>(</a:t>
            </a:r>
            <a:r>
              <a:rPr lang="ko-KR" altLang="en-US" sz="1400"/>
              <a:t>메인화면</a:t>
            </a:r>
            <a:r>
              <a:rPr lang="en-US" altLang="ko-KR" sz="1400" dirty="0"/>
              <a:t> </a:t>
            </a:r>
            <a:r>
              <a:rPr lang="ko-KR" altLang="en-US" sz="1400"/>
              <a:t>우측</a:t>
            </a:r>
            <a:r>
              <a:rPr lang="en-US" altLang="ko-KR" sz="1400" dirty="0"/>
              <a:t>) </a:t>
            </a:r>
            <a:r>
              <a:rPr lang="en-US" altLang="ko-KR" sz="1400" dirty="0">
                <a:sym typeface="Wingdings" panose="05000000000000000000" pitchFamily="2" charset="2"/>
              </a:rPr>
              <a:t>   </a:t>
            </a:r>
            <a:r>
              <a:rPr lang="ko-KR" altLang="en-US" sz="1400">
                <a:sym typeface="Wingdings" panose="05000000000000000000" pitchFamily="2" charset="2"/>
              </a:rPr>
              <a:t>클릭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대시보드 복사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515232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2. </a:t>
            </a:r>
            <a:r>
              <a:rPr lang="ko-KR" altLang="en-US">
                <a:latin typeface="+mn-ea"/>
                <a:cs typeface="Arial Unicode MS" panose="020B0604020202020204" pitchFamily="50" charset="-127"/>
              </a:rPr>
              <a:t>대시보드 </a:t>
            </a:r>
            <a:r>
              <a:rPr lang="ko-KR" altLang="en-US">
                <a:solidFill>
                  <a:srgbClr val="FF0066"/>
                </a:solidFill>
                <a:latin typeface="+mn-ea"/>
                <a:cs typeface="Arial Unicode MS" panose="020B0604020202020204" pitchFamily="50" charset="-127"/>
              </a:rPr>
              <a:t>생성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354476"/>
            <a:ext cx="4574021" cy="37535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4698" y="915566"/>
            <a:ext cx="9151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② 이름입력</a:t>
            </a:r>
            <a:r>
              <a:rPr lang="en-US" altLang="ko-KR" sz="1200" dirty="0"/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>
                <a:sym typeface="Wingdings" panose="05000000000000000000" pitchFamily="2" charset="2"/>
              </a:rPr>
              <a:t>여기서 시작</a:t>
            </a:r>
            <a:r>
              <a:rPr lang="en-US" altLang="ko-KR" sz="1200" dirty="0">
                <a:sym typeface="Wingdings" panose="05000000000000000000" pitchFamily="2" charset="2"/>
              </a:rPr>
              <a:t>(System Dashboard</a:t>
            </a:r>
            <a:r>
              <a:rPr lang="ko-KR" altLang="en-US" sz="1200">
                <a:sym typeface="Wingdings" panose="05000000000000000000" pitchFamily="2" charset="2"/>
              </a:rPr>
              <a:t>가 선택되어 있어야 함</a:t>
            </a:r>
            <a:r>
              <a:rPr lang="en-US" altLang="ko-KR" sz="1200" dirty="0">
                <a:sym typeface="Wingdings" panose="05000000000000000000" pitchFamily="2" charset="2"/>
              </a:rPr>
              <a:t>)  (</a:t>
            </a:r>
            <a:r>
              <a:rPr lang="ko-KR" altLang="en-US" sz="1200">
                <a:sym typeface="Wingdings" panose="05000000000000000000" pitchFamily="2" charset="2"/>
              </a:rPr>
              <a:t>선택</a:t>
            </a:r>
            <a:r>
              <a:rPr lang="en-US" altLang="ko-KR" sz="1200" dirty="0">
                <a:sym typeface="Wingdings" panose="05000000000000000000" pitchFamily="2" charset="2"/>
              </a:rPr>
              <a:t>) </a:t>
            </a:r>
            <a:r>
              <a:rPr lang="ko-KR" altLang="en-US" sz="1200">
                <a:sym typeface="Wingdings" panose="05000000000000000000" pitchFamily="2" charset="2"/>
              </a:rPr>
              <a:t>뷰어추가 </a:t>
            </a:r>
            <a:r>
              <a:rPr lang="en-US" altLang="ko-KR" sz="1200" dirty="0">
                <a:sym typeface="Wingdings" panose="05000000000000000000" pitchFamily="2" charset="2"/>
              </a:rPr>
              <a:t>/ </a:t>
            </a:r>
            <a:r>
              <a:rPr lang="ko-KR" altLang="en-US" sz="1200">
                <a:sym typeface="Wingdings" panose="05000000000000000000" pitchFamily="2" charset="2"/>
              </a:rPr>
              <a:t>편집기 추가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>
                <a:sym typeface="Wingdings" panose="05000000000000000000" pitchFamily="2" charset="2"/>
              </a:rPr>
              <a:t>추가 </a:t>
            </a:r>
            <a:endParaRPr lang="en-US" altLang="ko-KR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851920" y="1340063"/>
            <a:ext cx="511256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lang="ko-KR" altLang="en-US" sz="1200" i="1">
                <a:latin typeface="맑은 고딕" panose="020B0503020000020004" pitchFamily="50" charset="-127"/>
                <a:ea typeface="맑은 고딕" panose="020B0503020000020004" pitchFamily="50" charset="-127"/>
              </a:rPr>
              <a:t> 참고</a:t>
            </a:r>
            <a:r>
              <a:rPr lang="en-US" altLang="ko-KR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200" i="1"/>
              <a:t> 필터 공유 설정</a:t>
            </a:r>
            <a:endParaRPr lang="en-US" altLang="ko-KR" sz="1200" i="1" dirty="0"/>
          </a:p>
          <a:p>
            <a:pPr marL="171450" indent="-171450">
              <a:buFontTx/>
              <a:buChar char="-"/>
            </a:pPr>
            <a:r>
              <a:rPr lang="ko-KR" altLang="en-US" sz="1200" b="1" i="1" dirty="0" err="1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대시보드를</a:t>
            </a:r>
            <a:r>
              <a:rPr lang="ko-KR" altLang="en-US" sz="1200" b="1" i="1" dirty="0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공용으로 사용할 예정이라면</a:t>
            </a:r>
            <a:r>
              <a:rPr lang="en-US" altLang="ko-KR" sz="1200" b="1" i="1" dirty="0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en-US" altLang="ko-KR" sz="1200" b="1" i="1" dirty="0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b="1" i="1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반드시 뷰어추가에서 </a:t>
            </a:r>
            <a:r>
              <a:rPr lang="en-US" altLang="ko-KR" sz="1200" b="1" i="1" dirty="0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b="1" i="1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산태인 모든 사용자</a:t>
            </a:r>
            <a:r>
              <a:rPr lang="en-US" altLang="ko-KR" sz="1200" b="1" i="1" dirty="0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b="1" i="1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추가해 주세요</a:t>
            </a:r>
            <a:r>
              <a:rPr lang="en-US" altLang="ko-KR" sz="1200" b="1" i="1" dirty="0">
                <a:solidFill>
                  <a:srgbClr val="FF006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</a:p>
          <a:p>
            <a:r>
              <a:rPr lang="en-US" altLang="ko-KR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(</a:t>
            </a:r>
            <a:r>
              <a:rPr lang="ko-KR" altLang="en-US" sz="1200" i="1">
                <a:latin typeface="맑은 고딕" panose="020B0503020000020004" pitchFamily="50" charset="-127"/>
                <a:ea typeface="맑은 고딕" panose="020B0503020000020004" pitchFamily="50" charset="-127"/>
              </a:rPr>
              <a:t>대시보드 편집도 모두가 가능하도록 설정하려면</a:t>
            </a:r>
            <a:r>
              <a:rPr lang="en-US" altLang="ko-KR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en-US" altLang="ko-KR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‘</a:t>
            </a:r>
            <a:r>
              <a:rPr lang="ko-KR" altLang="en-US" sz="1200" i="1">
                <a:latin typeface="맑은 고딕" panose="020B0503020000020004" pitchFamily="50" charset="-127"/>
                <a:ea typeface="맑은 고딕" panose="020B0503020000020004" pitchFamily="50" charset="-127"/>
              </a:rPr>
              <a:t>편집기 추가</a:t>
            </a:r>
            <a:r>
              <a:rPr lang="en-US" altLang="ko-KR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200" i="1">
                <a:latin typeface="맑은 고딕" panose="020B0503020000020004" pitchFamily="50" charset="-127"/>
                <a:ea typeface="맑은 고딕" panose="020B0503020000020004" pitchFamily="50" charset="-127"/>
              </a:rPr>
              <a:t>도 동일한 방법으로 셋팅해 주세요</a:t>
            </a:r>
            <a:r>
              <a:rPr lang="en-US" altLang="ko-KR" sz="12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6128100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2. </a:t>
            </a:r>
            <a:r>
              <a:rPr lang="ko-KR" altLang="en-US">
                <a:latin typeface="+mn-ea"/>
                <a:cs typeface="Arial Unicode MS" panose="020B0604020202020204" pitchFamily="50" charset="-127"/>
              </a:rPr>
              <a:t>대시보드 </a:t>
            </a:r>
            <a:r>
              <a:rPr lang="ko-KR" altLang="en-US">
                <a:solidFill>
                  <a:srgbClr val="FF0066"/>
                </a:solidFill>
                <a:latin typeface="+mn-ea"/>
                <a:cs typeface="Arial Unicode MS" panose="020B0604020202020204" pitchFamily="50" charset="-127"/>
              </a:rPr>
              <a:t>생성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698" y="915566"/>
            <a:ext cx="9151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/>
              <a:t>대시보드 복사 완료된 상태</a:t>
            </a: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491630"/>
            <a:ext cx="6012160" cy="284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366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2. </a:t>
            </a:r>
            <a:r>
              <a:rPr lang="ko-KR" altLang="en-US">
                <a:latin typeface="+mn-ea"/>
                <a:cs typeface="Arial Unicode MS" panose="020B0604020202020204" pitchFamily="50" charset="-127"/>
              </a:rPr>
              <a:t>대시보드 </a:t>
            </a:r>
            <a:r>
              <a:rPr lang="ko-KR" altLang="en-US">
                <a:solidFill>
                  <a:srgbClr val="FF0066"/>
                </a:solidFill>
                <a:latin typeface="+mn-ea"/>
                <a:cs typeface="Arial Unicode MS" panose="020B0604020202020204" pitchFamily="50" charset="-127"/>
              </a:rPr>
              <a:t>생성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698" y="915566"/>
            <a:ext cx="9151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③ </a:t>
            </a:r>
            <a:r>
              <a:rPr lang="en-US" altLang="ko-KR" sz="1200" dirty="0">
                <a:sym typeface="Wingdings" panose="05000000000000000000" pitchFamily="2" charset="2"/>
              </a:rPr>
              <a:t>   </a:t>
            </a:r>
            <a:r>
              <a:rPr lang="ko-KR" altLang="en-US" sz="1200">
                <a:sym typeface="Wingdings" panose="05000000000000000000" pitchFamily="2" charset="2"/>
              </a:rPr>
              <a:t>클릭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>
                <a:sym typeface="Wingdings" panose="05000000000000000000" pitchFamily="2" charset="2"/>
              </a:rPr>
              <a:t>편집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98" y="1419622"/>
            <a:ext cx="8813011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938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2. </a:t>
            </a:r>
            <a:r>
              <a:rPr lang="ko-KR" altLang="en-US">
                <a:latin typeface="+mn-ea"/>
                <a:cs typeface="Arial Unicode MS" panose="020B0604020202020204" pitchFamily="50" charset="-127"/>
              </a:rPr>
              <a:t>대시보드 </a:t>
            </a:r>
            <a:r>
              <a:rPr lang="ko-KR" altLang="en-US">
                <a:solidFill>
                  <a:srgbClr val="FF0066"/>
                </a:solidFill>
                <a:latin typeface="+mn-ea"/>
                <a:cs typeface="Arial Unicode MS" panose="020B0604020202020204" pitchFamily="50" charset="-127"/>
              </a:rPr>
              <a:t>생성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726" y="987574"/>
            <a:ext cx="4759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④ 각 필드 내용 설정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>
                <a:sym typeface="Wingdings" panose="05000000000000000000" pitchFamily="2" charset="2"/>
              </a:rPr>
              <a:t>저장</a:t>
            </a:r>
            <a:endParaRPr lang="en-US" altLang="ko-K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779662"/>
            <a:ext cx="33843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저장된 필터</a:t>
            </a:r>
            <a:r>
              <a:rPr lang="en-US" altLang="ko-KR" sz="1200" dirty="0"/>
              <a:t>: </a:t>
            </a:r>
            <a:r>
              <a:rPr lang="ko-KR" altLang="en-US" sz="1200"/>
              <a:t>이전에 저장한 필터 선택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결과의 수</a:t>
            </a:r>
            <a:r>
              <a:rPr lang="en-US" altLang="ko-KR" sz="1200" dirty="0"/>
              <a:t>: </a:t>
            </a:r>
            <a:r>
              <a:rPr lang="ko-KR" altLang="en-US" sz="1200"/>
              <a:t>화면에 보일 이슈 개수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표시할 열</a:t>
            </a:r>
            <a:r>
              <a:rPr lang="en-US" altLang="ko-KR" sz="1200" dirty="0"/>
              <a:t>: </a:t>
            </a:r>
            <a:r>
              <a:rPr lang="ko-KR" altLang="en-US" sz="1200"/>
              <a:t>화면에 보여질 필드</a:t>
            </a:r>
            <a:endParaRPr lang="en-US" altLang="ko-KR" sz="1200" dirty="0"/>
          </a:p>
          <a:p>
            <a:r>
              <a:rPr lang="en-US" altLang="ko-KR" sz="1200" dirty="0"/>
              <a:t>    1) </a:t>
            </a:r>
            <a:r>
              <a:rPr lang="ko-KR" altLang="en-US" sz="1200"/>
              <a:t>추가</a:t>
            </a:r>
            <a:r>
              <a:rPr lang="en-US" altLang="ko-KR" sz="1200" dirty="0"/>
              <a:t>: </a:t>
            </a:r>
            <a:r>
              <a:rPr lang="ko-KR" altLang="en-US" sz="1200"/>
              <a:t>검색에서 검색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>
                <a:sym typeface="Wingdings" panose="05000000000000000000" pitchFamily="2" charset="2"/>
              </a:rPr>
              <a:t>엔터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   2) </a:t>
            </a:r>
            <a:r>
              <a:rPr lang="ko-KR" altLang="en-US" sz="1200">
                <a:sym typeface="Wingdings" panose="05000000000000000000" pitchFamily="2" charset="2"/>
              </a:rPr>
              <a:t>삭제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휴지통 클릭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en-US" altLang="ko-KR" sz="1200" dirty="0">
                <a:sym typeface="Wingdings" panose="05000000000000000000" pitchFamily="2" charset="2"/>
              </a:rPr>
              <a:t>    3) </a:t>
            </a:r>
            <a:r>
              <a:rPr lang="ko-KR" altLang="en-US" sz="1200">
                <a:sym typeface="Wingdings" panose="05000000000000000000" pitchFamily="2" charset="2"/>
              </a:rPr>
              <a:t>순서변경</a:t>
            </a:r>
            <a:r>
              <a:rPr lang="en-US" altLang="ko-KR" sz="1200" dirty="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좌측 네모 바로 이동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95486"/>
            <a:ext cx="2841609" cy="487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321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dirty="0">
                <a:latin typeface="+mn-ea"/>
                <a:cs typeface="Arial Unicode MS" panose="020B0604020202020204" pitchFamily="50" charset="-127"/>
              </a:rPr>
              <a:t>2. </a:t>
            </a:r>
            <a:r>
              <a:rPr lang="ko-KR" altLang="en-US">
                <a:latin typeface="+mn-ea"/>
                <a:cs typeface="Arial Unicode MS" panose="020B0604020202020204" pitchFamily="50" charset="-127"/>
              </a:rPr>
              <a:t>대시보드 </a:t>
            </a:r>
            <a:r>
              <a:rPr lang="ko-KR" altLang="en-US">
                <a:solidFill>
                  <a:srgbClr val="FF0066"/>
                </a:solidFill>
                <a:latin typeface="+mn-ea"/>
                <a:cs typeface="Arial Unicode MS" panose="020B0604020202020204" pitchFamily="50" charset="-127"/>
              </a:rPr>
              <a:t>생성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7" y="1601478"/>
            <a:ext cx="2556008" cy="7200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3" y="132631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① </a:t>
            </a:r>
            <a:r>
              <a:rPr lang="ko-KR" altLang="en-US" sz="1200" dirty="0" err="1"/>
              <a:t>가젯</a:t>
            </a:r>
            <a:r>
              <a:rPr lang="ko-KR" altLang="en-US" sz="1200" dirty="0"/>
              <a:t> 추가</a:t>
            </a:r>
            <a:endParaRPr lang="en-US" altLang="ko-KR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955" y="1601478"/>
            <a:ext cx="5148064" cy="18343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75856" y="1330591"/>
            <a:ext cx="5976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② </a:t>
            </a:r>
            <a:r>
              <a:rPr lang="en-US" altLang="ko-KR" sz="1200" dirty="0"/>
              <a:t>‘</a:t>
            </a:r>
            <a:r>
              <a:rPr lang="ko-KR" altLang="en-US" sz="1200"/>
              <a:t>필터 결과</a:t>
            </a:r>
            <a:r>
              <a:rPr lang="en-US" altLang="ko-KR" sz="1200" dirty="0"/>
              <a:t>‘ </a:t>
            </a:r>
            <a:r>
              <a:rPr lang="ko-KR" altLang="en-US" sz="1200"/>
              <a:t>검색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>
                <a:sym typeface="Wingdings" panose="05000000000000000000" pitchFamily="2" charset="2"/>
              </a:rPr>
              <a:t>가젯 추가 클릭 </a:t>
            </a:r>
            <a:r>
              <a:rPr lang="en-US" altLang="ko-KR" sz="1200" dirty="0">
                <a:sym typeface="Wingdings" panose="05000000000000000000" pitchFamily="2" charset="2"/>
              </a:rPr>
              <a:t>(</a:t>
            </a:r>
            <a:r>
              <a:rPr lang="ko-KR" altLang="en-US" sz="1200">
                <a:sym typeface="Wingdings" panose="05000000000000000000" pitchFamily="2" charset="2"/>
              </a:rPr>
              <a:t>이후 이전 슬라이드와 동일하게 설정</a:t>
            </a:r>
            <a:r>
              <a:rPr lang="en-US" altLang="ko-KR" sz="1200" dirty="0">
                <a:sym typeface="Wingdings" panose="05000000000000000000" pitchFamily="2" charset="2"/>
              </a:rPr>
              <a:t>)</a:t>
            </a:r>
            <a:endParaRPr lang="en-US" altLang="ko-KR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1033798"/>
            <a:ext cx="589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복사한 대시보드보다 더 많은 필터 설정이 화면에 나타나야 하는 경우</a:t>
            </a:r>
            <a:endParaRPr lang="en-US" altLang="ko-KR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79512" y="3734911"/>
            <a:ext cx="5892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복사한 대시보드보다 더 적은 필터 설정이 화면에 나타나야 하는 경우</a:t>
            </a:r>
            <a:endParaRPr lang="en-US" altLang="ko-KR" sz="12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4552" y="3393783"/>
            <a:ext cx="2331145" cy="174971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9512" y="3990827"/>
            <a:ext cx="2016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① </a:t>
            </a:r>
            <a:r>
              <a:rPr lang="en-US" altLang="ko-KR" sz="1200" dirty="0">
                <a:sym typeface="Wingdings" panose="05000000000000000000" pitchFamily="2" charset="2"/>
              </a:rPr>
              <a:t>   </a:t>
            </a:r>
            <a:r>
              <a:rPr lang="ko-KR" altLang="en-US" sz="1200">
                <a:sym typeface="Wingdings" panose="05000000000000000000" pitchFamily="2" charset="2"/>
              </a:rPr>
              <a:t>클릭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>
                <a:sym typeface="Wingdings" panose="05000000000000000000" pitchFamily="2" charset="2"/>
              </a:rPr>
              <a:t>삭제 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4857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57263"/>
            <a:ext cx="7772400" cy="1102519"/>
          </a:xfrm>
        </p:spPr>
        <p:txBody>
          <a:bodyPr/>
          <a:lstStyle/>
          <a:p>
            <a:r>
              <a:rPr lang="en-US" altLang="ko-KR" b="1" dirty="0"/>
              <a:t>Why to Use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4431022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726" y="464271"/>
            <a:ext cx="2580089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ko-KR" altLang="en-US" dirty="0">
                <a:latin typeface="+mn-ea"/>
                <a:cs typeface="Arial Unicode MS" panose="020B0604020202020204" pitchFamily="50" charset="-127"/>
              </a:rPr>
              <a:t>업무 적용 예시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28" y="1114904"/>
            <a:ext cx="494311" cy="50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1221682"/>
            <a:ext cx="72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접근성이</a:t>
            </a:r>
            <a:r>
              <a:rPr lang="ko-KR" altLang="en-US" sz="1600" dirty="0"/>
              <a:t> 편한 </a:t>
            </a:r>
            <a:r>
              <a:rPr lang="en-US" altLang="ko-KR" sz="1600" dirty="0"/>
              <a:t>Wiki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첫 페이지로 활용</a:t>
            </a:r>
            <a:endParaRPr lang="en-US" altLang="ko-KR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28" y="1834984"/>
            <a:ext cx="494311" cy="50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1941762"/>
            <a:ext cx="72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Way Issue </a:t>
            </a:r>
            <a:r>
              <a:rPr lang="ko-KR" altLang="en-US" sz="1600" dirty="0"/>
              <a:t>생성은</a:t>
            </a:r>
            <a:endParaRPr lang="en-US" altLang="ko-KR" sz="1600" dirty="0"/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125" y="2749602"/>
            <a:ext cx="4620230" cy="189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9552" y="2483056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1) Wiki: </a:t>
            </a:r>
            <a:r>
              <a:rPr lang="ko-KR" altLang="en-US" sz="1600" dirty="0" err="1"/>
              <a:t>바로가기</a:t>
            </a:r>
            <a:r>
              <a:rPr lang="ko-KR" altLang="en-US" sz="1600" dirty="0"/>
              <a:t> 버튼</a:t>
            </a:r>
            <a:endParaRPr lang="en-US" altLang="ko-KR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355976" y="2483056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2) Way: Quick Link</a:t>
            </a:r>
          </a:p>
        </p:txBody>
      </p:sp>
      <p:pic>
        <p:nvPicPr>
          <p:cNvPr id="1027" name="Picture 3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51" y="2918209"/>
            <a:ext cx="3624957" cy="17417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0272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29271"/>
            <a:ext cx="7772400" cy="1102519"/>
          </a:xfrm>
        </p:spPr>
        <p:txBody>
          <a:bodyPr/>
          <a:lstStyle/>
          <a:p>
            <a:r>
              <a:rPr lang="en-US" altLang="ko-KR" b="1" dirty="0"/>
              <a:t>Finish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681139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24" y="1147097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Wiki, Way</a:t>
            </a:r>
            <a:r>
              <a:rPr lang="ko-KR" altLang="en-US" sz="2800" dirty="0"/>
              <a:t>의</a:t>
            </a:r>
            <a:r>
              <a:rPr lang="en-US" altLang="ko-KR" sz="2800" dirty="0"/>
              <a:t> </a:t>
            </a:r>
            <a:r>
              <a:rPr lang="ko-KR" altLang="en-US" sz="2800" dirty="0"/>
              <a:t>가치</a:t>
            </a:r>
            <a:r>
              <a:rPr lang="en-US" altLang="ko-KR" sz="2800" dirty="0"/>
              <a:t>??</a:t>
            </a:r>
          </a:p>
          <a:p>
            <a:r>
              <a:rPr lang="ko-KR" altLang="en-US" sz="2800" dirty="0"/>
              <a:t> </a:t>
            </a:r>
            <a:r>
              <a:rPr lang="ko-KR" altLang="en-US" sz="2800" u="sng" dirty="0">
                <a:solidFill>
                  <a:srgbClr val="FF0000"/>
                </a:solidFill>
              </a:rPr>
              <a:t>여러분</a:t>
            </a:r>
            <a:r>
              <a:rPr lang="ko-KR" altLang="en-US" sz="2800" dirty="0"/>
              <a:t> 하기 나름입니다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333" y="3030032"/>
            <a:ext cx="1972955" cy="177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02040"/>
            <a:ext cx="1688002" cy="162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59582"/>
            <a:ext cx="1134827" cy="1129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96714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11760" y="1382467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Wiki, Way</a:t>
            </a:r>
            <a:r>
              <a:rPr lang="ko-KR" altLang="en-US" sz="2800" dirty="0"/>
              <a:t>는 업무를 돕는 도구일 뿐</a:t>
            </a:r>
            <a:r>
              <a:rPr lang="en-US" altLang="ko-KR" sz="2800" dirty="0"/>
              <a:t>, 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215026"/>
            <a:ext cx="6192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업무의 </a:t>
            </a:r>
            <a:r>
              <a:rPr lang="ko-KR" altLang="en-US" sz="2800" b="1" u="sng" dirty="0">
                <a:solidFill>
                  <a:srgbClr val="FF0000"/>
                </a:solidFill>
              </a:rPr>
              <a:t>주인</a:t>
            </a:r>
            <a:r>
              <a:rPr lang="ko-KR" altLang="en-US" sz="2800" dirty="0"/>
              <a:t>은 바로 </a:t>
            </a:r>
            <a:r>
              <a:rPr lang="ko-KR" altLang="en-US" sz="2800" b="1" u="sng" dirty="0">
                <a:solidFill>
                  <a:srgbClr val="FF0000"/>
                </a:solidFill>
              </a:rPr>
              <a:t>여러분</a:t>
            </a:r>
            <a:r>
              <a:rPr lang="ko-KR" altLang="en-US" sz="2800" dirty="0"/>
              <a:t> 입니다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08" y="1254218"/>
            <a:ext cx="1296144" cy="1190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343125"/>
            <a:ext cx="2371763" cy="217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0671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67544" y="1923678"/>
            <a:ext cx="8229600" cy="857250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51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3935</TotalTime>
  <Words>3464</Words>
  <Application>Microsoft Office PowerPoint</Application>
  <PresentationFormat>화면 슬라이드 쇼(16:9)</PresentationFormat>
  <Paragraphs>766</Paragraphs>
  <Slides>94</Slides>
  <Notes>90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94</vt:i4>
      </vt:variant>
    </vt:vector>
  </HeadingPairs>
  <TitlesOfParts>
    <vt:vector size="99" baseType="lpstr">
      <vt:lpstr>Arial Unicode MS</vt:lpstr>
      <vt:lpstr>맑은 고딕</vt:lpstr>
      <vt:lpstr>Arial</vt:lpstr>
      <vt:lpstr>Wingdings</vt:lpstr>
      <vt:lpstr>Office 테마</vt:lpstr>
      <vt:lpstr>KONA System 이해 </vt:lpstr>
      <vt:lpstr>PowerPoint 프레젠테이션</vt:lpstr>
      <vt:lpstr>Intro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Why to Use </vt:lpstr>
      <vt:lpstr>PowerPoint 프레젠테이션</vt:lpstr>
      <vt:lpstr>How to Use </vt:lpstr>
      <vt:lpstr>KONA Wiki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KONA Way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Finish</vt:lpstr>
      <vt:lpstr>PowerPoint 프레젠테이션</vt:lpstr>
      <vt:lpstr>PowerPoint 프레젠테이션</vt:lpstr>
      <vt:lpstr>감사합니다.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곽민정</dc:creator>
  <cp:lastModifiedBy>곽민정(Minjeong Kwak)</cp:lastModifiedBy>
  <cp:revision>216</cp:revision>
  <cp:lastPrinted>2018-01-10T00:55:20Z</cp:lastPrinted>
  <dcterms:created xsi:type="dcterms:W3CDTF">2018-01-07T11:00:53Z</dcterms:created>
  <dcterms:modified xsi:type="dcterms:W3CDTF">2023-01-03T10:40:01Z</dcterms:modified>
</cp:coreProperties>
</file>