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7" r:id="rId9"/>
    <p:sldId id="268" r:id="rId10"/>
    <p:sldId id="273" r:id="rId11"/>
    <p:sldId id="269" r:id="rId12"/>
    <p:sldId id="270" r:id="rId13"/>
    <p:sldId id="274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62" autoAdjust="0"/>
    <p:restoredTop sz="94660"/>
  </p:normalViewPr>
  <p:slideViewPr>
    <p:cSldViewPr>
      <p:cViewPr>
        <p:scale>
          <a:sx n="66" d="100"/>
          <a:sy n="66" d="100"/>
        </p:scale>
        <p:origin x="-160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9601-C93E-44E9-9ED5-BABD048CCDBA}" type="datetimeFigureOut">
              <a:rPr lang="en-US" smtClean="0"/>
              <a:pPr/>
              <a:t>7/11/2019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8D5A-4FB1-425C-84D8-36B6176D73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9601-C93E-44E9-9ED5-BABD048CCDBA}" type="datetimeFigureOut">
              <a:rPr lang="en-US" smtClean="0"/>
              <a:pPr/>
              <a:t>7/11/2019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8D5A-4FB1-425C-84D8-36B6176D73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9601-C93E-44E9-9ED5-BABD048CCDBA}" type="datetimeFigureOut">
              <a:rPr lang="en-US" smtClean="0"/>
              <a:pPr/>
              <a:t>7/11/2019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8D5A-4FB1-425C-84D8-36B6176D73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9601-C93E-44E9-9ED5-BABD048CCDBA}" type="datetimeFigureOut">
              <a:rPr lang="en-US" smtClean="0"/>
              <a:pPr/>
              <a:t>7/11/2019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8D5A-4FB1-425C-84D8-36B6176D73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9601-C93E-44E9-9ED5-BABD048CCDBA}" type="datetimeFigureOut">
              <a:rPr lang="en-US" smtClean="0"/>
              <a:pPr/>
              <a:t>7/11/2019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8D5A-4FB1-425C-84D8-36B6176D73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9601-C93E-44E9-9ED5-BABD048CCDBA}" type="datetimeFigureOut">
              <a:rPr lang="en-US" smtClean="0"/>
              <a:pPr/>
              <a:t>7/11/2019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8D5A-4FB1-425C-84D8-36B6176D73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9601-C93E-44E9-9ED5-BABD048CCDBA}" type="datetimeFigureOut">
              <a:rPr lang="en-US" smtClean="0"/>
              <a:pPr/>
              <a:t>7/11/2019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8D5A-4FB1-425C-84D8-36B6176D73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9601-C93E-44E9-9ED5-BABD048CCDBA}" type="datetimeFigureOut">
              <a:rPr lang="en-US" smtClean="0"/>
              <a:pPr/>
              <a:t>7/11/2019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8D5A-4FB1-425C-84D8-36B6176D73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9601-C93E-44E9-9ED5-BABD048CCDBA}" type="datetimeFigureOut">
              <a:rPr lang="en-US" smtClean="0"/>
              <a:pPr/>
              <a:t>7/11/2019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8D5A-4FB1-425C-84D8-36B6176D73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9601-C93E-44E9-9ED5-BABD048CCDBA}" type="datetimeFigureOut">
              <a:rPr lang="en-US" smtClean="0"/>
              <a:pPr/>
              <a:t>7/11/2019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8D5A-4FB1-425C-84D8-36B6176D73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9601-C93E-44E9-9ED5-BABD048CCDBA}" type="datetimeFigureOut">
              <a:rPr lang="en-US" smtClean="0"/>
              <a:pPr/>
              <a:t>7/11/2019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71E8D5A-4FB1-425C-84D8-36B6176D73A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699601-C93E-44E9-9ED5-BABD048CCDBA}" type="datetimeFigureOut">
              <a:rPr lang="en-US" smtClean="0"/>
              <a:pPr/>
              <a:t>7/11/2019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1E8D5A-4FB1-425C-84D8-36B6176D73A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857232"/>
            <a:ext cx="7929618" cy="1975104"/>
          </a:xfrm>
        </p:spPr>
        <p:txBody>
          <a:bodyPr>
            <a:normAutofit/>
          </a:bodyPr>
          <a:lstStyle/>
          <a:p>
            <a:pPr algn="ctr"/>
            <a:r>
              <a:rPr lang="en-IN" u="sng" dirty="0" smtClean="0">
                <a:solidFill>
                  <a:schemeClr val="tx1">
                    <a:lumMod val="85000"/>
                  </a:schemeClr>
                </a:solidFill>
              </a:rPr>
              <a:t>CASE PRESENTATION</a:t>
            </a:r>
            <a:br>
              <a:rPr lang="en-IN" u="sng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en-IN" u="sng" dirty="0" smtClean="0">
                <a:solidFill>
                  <a:schemeClr val="tx1">
                    <a:lumMod val="85000"/>
                  </a:schemeClr>
                </a:solidFill>
              </a:rPr>
              <a:t>ORGANON OF MEDICINE    </a:t>
            </a:r>
            <a:endParaRPr lang="en-IN" u="sn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571877"/>
            <a:ext cx="8215370" cy="228601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4000" dirty="0" smtClean="0"/>
              <a:t>SUBMITTED BY:       SUBMITTED TO:</a:t>
            </a:r>
          </a:p>
          <a:p>
            <a:pPr algn="l"/>
            <a:r>
              <a:rPr lang="en-IN" sz="2800" dirty="0" smtClean="0"/>
              <a:t>BHUVNESHWARI SAINI          DR. RUCHI SINGH</a:t>
            </a:r>
          </a:p>
          <a:p>
            <a:pPr algn="l"/>
            <a:r>
              <a:rPr lang="en-IN" sz="2800" dirty="0" smtClean="0"/>
              <a:t>DAKSHITA  SINGH</a:t>
            </a:r>
          </a:p>
          <a:p>
            <a:pPr algn="l"/>
            <a:r>
              <a:rPr lang="en-IN" sz="2800" dirty="0" smtClean="0"/>
              <a:t>BUDDHI PRAKASH SHARMA</a:t>
            </a:r>
          </a:p>
          <a:p>
            <a:pPr algn="l"/>
            <a:r>
              <a:rPr lang="en-IN" sz="2800" dirty="0" smtClean="0"/>
              <a:t>CHHOTU LAL BAIRWA</a:t>
            </a:r>
          </a:p>
          <a:p>
            <a:pPr algn="l"/>
            <a:r>
              <a:rPr lang="en-IN" sz="2400" dirty="0" smtClean="0"/>
              <a:t>(FINAL YEAR BHMS – NEW)</a:t>
            </a: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1538" y="1857364"/>
          <a:ext cx="7143799" cy="25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239"/>
                <a:gridCol w="2092924"/>
                <a:gridCol w="2344076"/>
                <a:gridCol w="1897560"/>
              </a:tblGrid>
              <a:tr h="1102186">
                <a:tc>
                  <a:txBody>
                    <a:bodyPr/>
                    <a:lstStyle/>
                    <a:p>
                      <a:r>
                        <a:rPr lang="en-IN" sz="2000" dirty="0" err="1" smtClean="0"/>
                        <a:t>s.no</a:t>
                      </a:r>
                      <a:r>
                        <a:rPr lang="en-IN" sz="2000" dirty="0" smtClean="0"/>
                        <a:t>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Mental</a:t>
                      </a:r>
                      <a:r>
                        <a:rPr lang="en-IN" sz="2400" baseline="0" dirty="0" smtClean="0"/>
                        <a:t> generals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physical general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particulars</a:t>
                      </a:r>
                      <a:endParaRPr lang="en-IN" sz="2400" b="1" dirty="0"/>
                    </a:p>
                  </a:txBody>
                  <a:tcPr/>
                </a:tc>
              </a:tr>
              <a:tr h="612326">
                <a:tc>
                  <a:txBody>
                    <a:bodyPr/>
                    <a:lstStyle/>
                    <a:p>
                      <a:r>
                        <a:rPr lang="en-IN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      _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Thermal hot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_</a:t>
                      </a:r>
                      <a:endParaRPr lang="en-IN" dirty="0"/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IN" dirty="0" smtClean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      _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walking,exertion</a:t>
                      </a:r>
                      <a:r>
                        <a:rPr lang="en-IN" dirty="0" smtClean="0"/>
                        <a:t>&gt;rest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_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142984"/>
            <a:ext cx="7572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Algerian" pitchFamily="82" charset="0"/>
              </a:rPr>
              <a:t>EVALUATION OF SYMPTOMS:-</a:t>
            </a:r>
          </a:p>
          <a:p>
            <a:endParaRPr lang="en-IN" sz="2400" b="1" dirty="0" smtClean="0">
              <a:latin typeface="Algerian" pitchFamily="82" charset="0"/>
            </a:endParaRPr>
          </a:p>
          <a:p>
            <a:endParaRPr lang="en-IN" sz="2400" b="1" dirty="0" smtClean="0">
              <a:latin typeface="Algerian" pitchFamily="82" charset="0"/>
            </a:endParaRPr>
          </a:p>
          <a:p>
            <a:r>
              <a:rPr lang="en-IN" sz="2400" b="1" dirty="0" smtClean="0">
                <a:latin typeface="Algerian" pitchFamily="82" charset="0"/>
              </a:rPr>
              <a:t>                 1.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Anger violent</a:t>
            </a:r>
          </a:p>
          <a:p>
            <a:r>
              <a:rPr lang="en-IN" sz="2400" b="1" dirty="0" smtClean="0">
                <a:latin typeface="Algerian" pitchFamily="82" charset="0"/>
              </a:rPr>
              <a:t>                 2.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impulsive</a:t>
            </a: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              3.desires company</a:t>
            </a: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4.desires sweets</a:t>
            </a: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              5.thermal hot</a:t>
            </a:r>
            <a:endParaRPr lang="en-I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6.loss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appitite</a:t>
            </a:r>
            <a:endParaRPr lang="en-I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7.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consolation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aggravation</a:t>
            </a: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8.breathlessness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while walking</a:t>
            </a: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9.difficulity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after exertion</a:t>
            </a: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10.difficulty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while coughing</a:t>
            </a: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11.heaviness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in abdomen   </a:t>
            </a:r>
            <a:endParaRPr lang="en-IN" sz="2400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8596" y="1203936"/>
          <a:ext cx="7936339" cy="565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048"/>
                <a:gridCol w="1227478"/>
                <a:gridCol w="1149731"/>
                <a:gridCol w="1285884"/>
                <a:gridCol w="1500198"/>
              </a:tblGrid>
              <a:tr h="1000132">
                <a:tc>
                  <a:txBody>
                    <a:bodyPr/>
                    <a:lstStyle/>
                    <a:p>
                      <a:r>
                        <a:rPr lang="en-IN" dirty="0" smtClean="0"/>
                        <a:t>SYMPTOMS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PSORA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IN" dirty="0" smtClean="0"/>
                        <a:t>SYCOSIS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SYPHILIS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TUBERCULAR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Anger </a:t>
                      </a:r>
                      <a:r>
                        <a:rPr lang="en-IN" baseline="0" dirty="0" smtClean="0"/>
                        <a:t> violent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8">
                        <a:buFont typeface="Wingdings" pitchFamily="2" charset="2"/>
                        <a:buChar char="ü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IN" dirty="0" smtClean="0"/>
                        <a:t> 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Impulsive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Religious affection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59116">
                <a:tc>
                  <a:txBody>
                    <a:bodyPr/>
                    <a:lstStyle/>
                    <a:p>
                      <a:r>
                        <a:rPr lang="en-IN" dirty="0" smtClean="0"/>
                        <a:t>Desires</a:t>
                      </a:r>
                      <a:r>
                        <a:rPr lang="en-IN" baseline="0" dirty="0" smtClean="0"/>
                        <a:t> for 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13390">
                <a:tc>
                  <a:txBody>
                    <a:bodyPr/>
                    <a:lstStyle/>
                    <a:p>
                      <a:r>
                        <a:rPr lang="en-IN" dirty="0" smtClean="0"/>
                        <a:t>Consolation aggravation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Loss of </a:t>
                      </a:r>
                      <a:r>
                        <a:rPr lang="en-IN" dirty="0" err="1" smtClean="0"/>
                        <a:t>appitite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Breathlessness while coughing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Dyspnoea after exertion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</a:tr>
              <a:tr h="489278">
                <a:tc>
                  <a:txBody>
                    <a:bodyPr/>
                    <a:lstStyle/>
                    <a:p>
                      <a:r>
                        <a:rPr lang="en-IN" dirty="0" smtClean="0"/>
                        <a:t>Heaviness in abdomen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Breathlessness while walking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42976" y="64291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Algerian" pitchFamily="82" charset="0"/>
              </a:rPr>
              <a:t>MIASMATIC   PREDOMINENCE</a:t>
            </a:r>
            <a:endParaRPr lang="en-IN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00035" y="1000108"/>
          <a:ext cx="8001056" cy="421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053"/>
                <a:gridCol w="1354763"/>
                <a:gridCol w="1218920"/>
                <a:gridCol w="1218920"/>
                <a:gridCol w="1281400"/>
              </a:tblGrid>
              <a:tr h="1236702">
                <a:tc>
                  <a:txBody>
                    <a:bodyPr/>
                    <a:lstStyle/>
                    <a:p>
                      <a:r>
                        <a:rPr lang="en-IN" dirty="0" smtClean="0"/>
                        <a:t>SYMPTOMS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PSORA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SYCOSIS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SYPHILIS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TUBERCULAR</a:t>
                      </a:r>
                      <a:endParaRPr lang="en-IN" dirty="0"/>
                    </a:p>
                  </a:txBody>
                  <a:tcPr/>
                </a:tc>
              </a:tr>
              <a:tr h="799281">
                <a:tc>
                  <a:txBody>
                    <a:bodyPr/>
                    <a:lstStyle/>
                    <a:p>
                      <a:r>
                        <a:rPr lang="en-IN" dirty="0" smtClean="0"/>
                        <a:t>Thermal hot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799281">
                <a:tc>
                  <a:txBody>
                    <a:bodyPr/>
                    <a:lstStyle/>
                    <a:p>
                      <a:r>
                        <a:rPr lang="en-IN" dirty="0" smtClean="0"/>
                        <a:t>Desire sweets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379578">
                <a:tc>
                  <a:txBody>
                    <a:bodyPr/>
                    <a:lstStyle/>
                    <a:p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walking,exertion</a:t>
                      </a:r>
                      <a:r>
                        <a:rPr lang="en-IN" dirty="0" smtClean="0"/>
                        <a:t>&gt;rest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857232"/>
            <a:ext cx="814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latin typeface="Algerian" pitchFamily="82" charset="0"/>
            </a:endParaRPr>
          </a:p>
          <a:p>
            <a:endParaRPr lang="en-IN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endParaRPr lang="en-IN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endParaRPr lang="en-IN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endParaRPr lang="en-IN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endParaRPr lang="en-IN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endParaRPr lang="en-IN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endParaRPr lang="en-IN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endParaRPr lang="en-IN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endParaRPr lang="en-IN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endParaRPr lang="en-IN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endParaRPr lang="en-IN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endParaRPr lang="en-IN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endParaRPr lang="en-IN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000108"/>
            <a:ext cx="82153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MIASMATIC INFERENCE:  PSORA</a:t>
            </a:r>
          </a:p>
          <a:p>
            <a:endParaRPr lang="en-IN" b="1" u="sng" dirty="0" smtClean="0"/>
          </a:p>
          <a:p>
            <a:r>
              <a:rPr lang="en-IN" b="1" u="sng" dirty="0" smtClean="0">
                <a:solidFill>
                  <a:schemeClr val="accent1">
                    <a:lumMod val="75000"/>
                  </a:schemeClr>
                </a:solidFill>
              </a:rPr>
              <a:t>JUSTIFICATION OF SELECTION OF </a:t>
            </a:r>
            <a:r>
              <a:rPr lang="en-IN" b="1" u="sng" dirty="0" smtClean="0">
                <a:solidFill>
                  <a:schemeClr val="accent1">
                    <a:lumMod val="75000"/>
                  </a:schemeClr>
                </a:solidFill>
              </a:rPr>
              <a:t>REMEDY:</a:t>
            </a:r>
            <a:r>
              <a:rPr lang="en-IN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BRYONIA ALBA </a:t>
            </a:r>
          </a:p>
          <a:p>
            <a:r>
              <a:rPr lang="en-IN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Prescibed</a:t>
            </a:r>
            <a:r>
              <a:rPr lang="en-IN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according to the characteristic general symptoms</a:t>
            </a:r>
            <a:endParaRPr lang="en-IN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b="1" u="sng" dirty="0" smtClean="0">
                <a:solidFill>
                  <a:schemeClr val="accent1">
                    <a:lumMod val="75000"/>
                  </a:schemeClr>
                </a:solidFill>
              </a:rPr>
              <a:t>JUSTIFICATION OF SELECTION OF POTENCY:</a:t>
            </a:r>
          </a:p>
          <a:p>
            <a:r>
              <a:rPr lang="en-IN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According to age and susceptibility of patient and as per the homeopathic law of minimum , minute doses  should be prescribed with low potency and single dose to be given according to the law of </a:t>
            </a:r>
            <a:r>
              <a:rPr lang="en-IN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similia</a:t>
            </a:r>
            <a:r>
              <a:rPr lang="en-IN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IN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b="1" u="sng" dirty="0" smtClean="0">
                <a:solidFill>
                  <a:schemeClr val="accent1">
                    <a:lumMod val="75000"/>
                  </a:schemeClr>
                </a:solidFill>
              </a:rPr>
              <a:t>JUSTIFICATION OF REPETITION OF DOSE:</a:t>
            </a:r>
          </a:p>
          <a:p>
            <a:r>
              <a:rPr lang="en-IN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According to sign and symptoms of patient</a:t>
            </a:r>
          </a:p>
          <a:p>
            <a:r>
              <a:rPr lang="en-IN" b="1" u="sng" dirty="0" smtClean="0">
                <a:solidFill>
                  <a:schemeClr val="accent1">
                    <a:lumMod val="75000"/>
                  </a:schemeClr>
                </a:solidFill>
              </a:rPr>
              <a:t>JUDICIAL INTERPRETATION OF THE REMEDY </a:t>
            </a:r>
            <a:r>
              <a:rPr lang="en-IN" b="1" u="sng" dirty="0" err="1" smtClean="0">
                <a:solidFill>
                  <a:schemeClr val="accent1">
                    <a:lumMod val="75000"/>
                  </a:schemeClr>
                </a:solidFill>
              </a:rPr>
              <a:t>RESPONSE:</a:t>
            </a:r>
            <a:r>
              <a:rPr lang="en-IN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Good</a:t>
            </a:r>
            <a:r>
              <a:rPr lang="en-IN" b="1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IN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b="1" u="sng" dirty="0" smtClean="0">
                <a:solidFill>
                  <a:schemeClr val="accent1">
                    <a:lumMod val="75000"/>
                  </a:schemeClr>
                </a:solidFill>
              </a:rPr>
              <a:t>DIET AND </a:t>
            </a:r>
            <a:r>
              <a:rPr lang="en-IN" b="1" u="sng" dirty="0" err="1" smtClean="0">
                <a:solidFill>
                  <a:schemeClr val="accent1">
                    <a:lumMod val="75000"/>
                  </a:schemeClr>
                </a:solidFill>
              </a:rPr>
              <a:t>REGIMEN:</a:t>
            </a:r>
            <a:r>
              <a:rPr lang="en-IN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avoid</a:t>
            </a:r>
            <a:r>
              <a:rPr lang="en-IN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cold food and drinks</a:t>
            </a:r>
            <a:endParaRPr lang="en-IN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b="1" u="sng" dirty="0" smtClean="0">
                <a:solidFill>
                  <a:schemeClr val="accent1">
                    <a:lumMod val="75000"/>
                  </a:schemeClr>
                </a:solidFill>
              </a:rPr>
              <a:t>AUXILLARY MEASURE:NAD</a:t>
            </a:r>
            <a:r>
              <a:rPr lang="en-IN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900000" flipH="1">
            <a:off x="91097" y="2840416"/>
            <a:ext cx="85725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Elephant" pitchFamily="18" charset="0"/>
              </a:rPr>
              <a:t>Thank you ....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  <a:latin typeface="Elephan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422" y="428604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CHRONIC CASE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 smtClean="0"/>
              <a:t>DATE:22/4/19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REGD NO. OPD:5207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IPD:80/413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UNIT: I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NAME OF PATIENT: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AGE:45yrs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err="1" smtClean="0"/>
              <a:t>SEX:male</a:t>
            </a: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RELIGION: </a:t>
            </a:r>
            <a:r>
              <a:rPr lang="en-IN" sz="1600" dirty="0" err="1" smtClean="0"/>
              <a:t>hindu</a:t>
            </a: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NATIONALITY: Indian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NAME OF FATHER: Late </a:t>
            </a:r>
            <a:r>
              <a:rPr lang="en-IN" sz="1600" dirty="0" err="1" smtClean="0"/>
              <a:t>shri</a:t>
            </a:r>
            <a:r>
              <a:rPr lang="en-IN" sz="1600" dirty="0" smtClean="0"/>
              <a:t> </a:t>
            </a:r>
            <a:r>
              <a:rPr lang="en-IN" sz="1600" dirty="0" err="1" smtClean="0"/>
              <a:t>kishan</a:t>
            </a: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MARITAL STATUS: married  since 20 yrs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OCCUPATION: contractor and driver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FAMILY SIZE: 6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DIET{VEG/NON VEG}: vegetarian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ADDRESS: </a:t>
            </a:r>
            <a:r>
              <a:rPr lang="en-IN" sz="1600" dirty="0" err="1" smtClean="0"/>
              <a:t>kapurala</a:t>
            </a:r>
            <a:r>
              <a:rPr lang="en-IN" sz="1600" dirty="0" smtClean="0"/>
              <a:t> </a:t>
            </a:r>
            <a:r>
              <a:rPr lang="en-IN" sz="1600" dirty="0" err="1" smtClean="0"/>
              <a:t>villege</a:t>
            </a: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MOBILE NO.: 9928125020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DIAGNOSIS: DYSPNOEA</a:t>
            </a:r>
          </a:p>
          <a:p>
            <a:pPr>
              <a:buFont typeface="Wingdings" pitchFamily="2" charset="2"/>
              <a:buChar char="Ø"/>
            </a:pP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000109"/>
            <a:ext cx="814393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u="sng" dirty="0" smtClean="0">
                <a:latin typeface="Algerian" pitchFamily="82" charset="0"/>
              </a:rPr>
              <a:t>PRESENTING COMPLAINS</a:t>
            </a:r>
            <a:endParaRPr lang="en-IN" sz="2800" u="sng" dirty="0" smtClean="0">
              <a:latin typeface="Arial Narrow" pitchFamily="34" charset="0"/>
            </a:endParaRPr>
          </a:p>
          <a:p>
            <a:r>
              <a:rPr lang="en-IN" sz="2800" dirty="0" smtClean="0">
                <a:latin typeface="Arial Narrow" pitchFamily="34" charset="0"/>
              </a:rPr>
              <a:t>    Breathlessness since 7-8yrs and recurring cold and cough.</a:t>
            </a:r>
          </a:p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Causation; </a:t>
            </a:r>
            <a:r>
              <a:rPr lang="en-IN" sz="2800" dirty="0" err="1" smtClean="0">
                <a:latin typeface="Arial Narrow" pitchFamily="34" charset="0"/>
                <a:cs typeface="Arial" pitchFamily="34" charset="0"/>
              </a:rPr>
              <a:t>dust,cold</a:t>
            </a:r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.</a:t>
            </a:r>
          </a:p>
          <a:p>
            <a:r>
              <a:rPr lang="en-IN" sz="2800" dirty="0" err="1" smtClean="0">
                <a:latin typeface="Arial" pitchFamily="34" charset="0"/>
                <a:cs typeface="Arial" pitchFamily="34" charset="0"/>
              </a:rPr>
              <a:t>Modalities;</a:t>
            </a:r>
            <a:r>
              <a:rPr lang="en-IN" sz="2800" dirty="0" err="1" smtClean="0">
                <a:latin typeface="Arial Narrow" pitchFamily="34" charset="0"/>
                <a:cs typeface="Arial" pitchFamily="34" charset="0"/>
              </a:rPr>
              <a:t>aggravation</a:t>
            </a:r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 - </a:t>
            </a:r>
            <a:r>
              <a:rPr lang="en-IN" sz="2800" dirty="0" err="1" smtClean="0">
                <a:latin typeface="Arial Narrow" pitchFamily="34" charset="0"/>
                <a:cs typeface="Arial" pitchFamily="34" charset="0"/>
              </a:rPr>
              <a:t>walking,exertion,dust</a:t>
            </a:r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 causes sneezing and cold cough.</a:t>
            </a:r>
          </a:p>
          <a:p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Amelioration – rest.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Began with cold and cough then congestion in </a:t>
            </a:r>
            <a:r>
              <a:rPr lang="en-IN" sz="2800" dirty="0" err="1" smtClean="0">
                <a:latin typeface="Arial Narrow" pitchFamily="34" charset="0"/>
                <a:cs typeface="Arial" pitchFamily="34" charset="0"/>
              </a:rPr>
              <a:t>chest,slight</a:t>
            </a:r>
            <a:endParaRPr lang="en-IN" sz="2800" dirty="0" smtClean="0">
              <a:latin typeface="Arial Narrow" pitchFamily="34" charset="0"/>
              <a:cs typeface="Arial" pitchFamily="34" charset="0"/>
            </a:endParaRPr>
          </a:p>
          <a:p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 pain in chest relived by expectoration.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Sputum – </a:t>
            </a:r>
            <a:r>
              <a:rPr lang="en-IN" sz="2800" dirty="0" err="1" smtClean="0">
                <a:latin typeface="Arial Narrow" pitchFamily="34" charset="0"/>
                <a:cs typeface="Arial" pitchFamily="34" charset="0"/>
              </a:rPr>
              <a:t>thin,watery</a:t>
            </a:r>
            <a:r>
              <a:rPr lang="en-IN" sz="2800" dirty="0">
                <a:latin typeface="Arial Narrow" pitchFamily="34" charset="0"/>
                <a:cs typeface="Arial" pitchFamily="34" charset="0"/>
              </a:rPr>
              <a:t> </a:t>
            </a:r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when not taking antibiotics.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Sputum black when taking antibiotics and nausea when not</a:t>
            </a:r>
          </a:p>
          <a:p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 taking antibiotics.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Sweating and palpitations on exertion sometimes 5 to 7</a:t>
            </a:r>
          </a:p>
          <a:p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 times happened.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81439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u="sng" dirty="0" smtClean="0">
                <a:latin typeface="Arial Narrow" pitchFamily="34" charset="0"/>
                <a:cs typeface="Arial" pitchFamily="34" charset="0"/>
              </a:rPr>
              <a:t>Associated symptoms</a:t>
            </a:r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-Heaviness in abdomen gastric trouble since 7 to 8 yrs.</a:t>
            </a:r>
          </a:p>
          <a:p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-Aggravation from oily food. </a:t>
            </a:r>
          </a:p>
          <a:p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-Redness of eyes from a long time.</a:t>
            </a:r>
          </a:p>
          <a:p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-Gray margins of sclera yellow and brown spot on cornea of</a:t>
            </a:r>
          </a:p>
          <a:p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 right eye.</a:t>
            </a:r>
          </a:p>
          <a:p>
            <a:r>
              <a:rPr lang="en-IN" sz="2800" dirty="0" smtClean="0">
                <a:latin typeface="Arial Narrow" pitchFamily="34" charset="0"/>
                <a:cs typeface="Arial" pitchFamily="34" charset="0"/>
              </a:rPr>
              <a:t>-Cracked corners of mouth.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0"/>
            <a:ext cx="778674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u="sng" dirty="0" smtClean="0"/>
              <a:t>Patient as a person</a:t>
            </a:r>
          </a:p>
          <a:p>
            <a:r>
              <a:rPr lang="en-IN" sz="2400" i="1" u="sng" dirty="0" smtClean="0"/>
              <a:t>Physical generals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dirty="0" err="1" smtClean="0"/>
              <a:t>Appitite</a:t>
            </a:r>
            <a:r>
              <a:rPr lang="en-IN" sz="2000" dirty="0" smtClean="0"/>
              <a:t> :  decreased since 1 yr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Thirst:  </a:t>
            </a:r>
            <a:r>
              <a:rPr lang="en-IN" sz="2000" dirty="0" smtClean="0"/>
              <a:t>3to4 </a:t>
            </a:r>
            <a:r>
              <a:rPr lang="en-IN" sz="2000" dirty="0" err="1" smtClean="0"/>
              <a:t>lits</a:t>
            </a:r>
            <a:r>
              <a:rPr lang="en-IN" sz="2000" dirty="0" smtClean="0"/>
              <a:t>/day</a:t>
            </a: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Desire : sweets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Aversion :  N/S</a:t>
            </a:r>
          </a:p>
          <a:p>
            <a:r>
              <a:rPr lang="en-IN" sz="2000" dirty="0" smtClean="0"/>
              <a:t> Food </a:t>
            </a:r>
            <a:r>
              <a:rPr lang="en-IN" sz="2000" dirty="0" err="1" smtClean="0"/>
              <a:t>agg</a:t>
            </a:r>
            <a:r>
              <a:rPr lang="en-IN" sz="2000" dirty="0" smtClean="0"/>
              <a:t>.-sweets causes heaviness in abdomen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Stool :  D2 N0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Urine :  D3-4 N1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Perspiration : only when </a:t>
            </a:r>
            <a:r>
              <a:rPr lang="en-IN" sz="2000" dirty="0" err="1" smtClean="0"/>
              <a:t>anxity</a:t>
            </a:r>
            <a:r>
              <a:rPr lang="en-IN" sz="2000" dirty="0" smtClean="0"/>
              <a:t> attack comes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Menstrual history : NAD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Bathing habits :  regular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Thermal reaction :  HOT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Sleep and position during sleep : 8 to 9 hours of sleep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Addiction : </a:t>
            </a:r>
            <a:r>
              <a:rPr lang="en-IN" sz="2000" dirty="0" err="1" smtClean="0"/>
              <a:t>gutkha</a:t>
            </a:r>
            <a:r>
              <a:rPr lang="en-IN" sz="2000" dirty="0" smtClean="0"/>
              <a:t> 5to 7 pouches/day</a:t>
            </a:r>
          </a:p>
          <a:p>
            <a:r>
              <a:rPr lang="en-IN" sz="2000" dirty="0" smtClean="0"/>
              <a:t>   </a:t>
            </a:r>
            <a:r>
              <a:rPr lang="en-IN" sz="2000" dirty="0" err="1" smtClean="0"/>
              <a:t>beedi</a:t>
            </a:r>
            <a:r>
              <a:rPr lang="en-IN" sz="2000" dirty="0" smtClean="0"/>
              <a:t>- 1/ day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History of  vaccination : N/S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History of </a:t>
            </a:r>
            <a:r>
              <a:rPr lang="en-IN" sz="2000" dirty="0" err="1" smtClean="0"/>
              <a:t>suppresion</a:t>
            </a:r>
            <a:r>
              <a:rPr lang="en-IN" sz="2000" dirty="0" smtClean="0"/>
              <a:t>  :  N/S</a:t>
            </a:r>
            <a:endParaRPr lang="en-IN" sz="2000" dirty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General modality : aggravation – </a:t>
            </a:r>
            <a:r>
              <a:rPr lang="en-IN" sz="2000" dirty="0" err="1" smtClean="0"/>
              <a:t>walking,exertion</a:t>
            </a:r>
            <a:endParaRPr lang="en-IN" sz="2000" dirty="0" smtClean="0"/>
          </a:p>
          <a:p>
            <a:r>
              <a:rPr lang="en-IN" sz="2000" dirty="0" smtClean="0"/>
              <a:t>                                  amelioration- rest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V="1">
            <a:off x="571472" y="1512316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7158" y="1214422"/>
            <a:ext cx="850112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sz="3200" b="1" i="1" u="sng" dirty="0" smtClean="0"/>
              <a:t>Mental generals 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Keep thinking about any incident happen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Cannot sleep due to his tension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Violent anger ++,beats his wife ,throws things in                           </a:t>
            </a:r>
          </a:p>
          <a:p>
            <a:r>
              <a:rPr lang="en-IN" sz="2800" dirty="0" smtClean="0"/>
              <a:t>  anger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Gets angry when someone lies to him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Repents as soon as he hit someone and could not</a:t>
            </a:r>
          </a:p>
          <a:p>
            <a:r>
              <a:rPr lang="en-IN" sz="2800" dirty="0" smtClean="0"/>
              <a:t>  sleep at night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Goes to religious gathering ,prays for a hour a day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Desires company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Consolation aggravation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214422"/>
            <a:ext cx="85011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Bahnschrift" pitchFamily="34" charset="0"/>
              </a:rPr>
              <a:t>SEXUAL HISTORY</a:t>
            </a:r>
            <a:r>
              <a:rPr lang="en-IN" sz="2400" dirty="0" smtClean="0"/>
              <a:t> {pre marital/marital/extra marital/use of contraceptives:-  N/S</a:t>
            </a:r>
          </a:p>
          <a:p>
            <a:endParaRPr lang="en-IN" sz="2400" dirty="0" smtClean="0"/>
          </a:p>
          <a:p>
            <a:r>
              <a:rPr lang="en-IN" sz="2400" dirty="0" smtClean="0">
                <a:latin typeface="Bahnschrift" pitchFamily="34" charset="0"/>
              </a:rPr>
              <a:t>OBSTETRIC HISTORY:-  N/S</a:t>
            </a:r>
          </a:p>
          <a:p>
            <a:endParaRPr lang="en-IN" sz="2400" dirty="0" smtClean="0">
              <a:latin typeface="Bahnschrift" pitchFamily="34" charset="0"/>
            </a:endParaRPr>
          </a:p>
          <a:p>
            <a:r>
              <a:rPr lang="en-IN" sz="2400" dirty="0" smtClean="0">
                <a:latin typeface="Bahnschrift" pitchFamily="34" charset="0"/>
              </a:rPr>
              <a:t>PAST HISTORY AND HISTORY OF PREVIOUS TREATMENT WITH ITS EFFECTS:-  typhoid  25 yrs ago  taken allopathic treatment</a:t>
            </a:r>
          </a:p>
          <a:p>
            <a:endParaRPr lang="en-IN" sz="2400" dirty="0" smtClean="0">
              <a:latin typeface="Bahnschrift" pitchFamily="34" charset="0"/>
            </a:endParaRPr>
          </a:p>
          <a:p>
            <a:r>
              <a:rPr lang="en-IN" sz="2400" dirty="0" smtClean="0">
                <a:latin typeface="Bahnschrift" pitchFamily="34" charset="0"/>
              </a:rPr>
              <a:t>FAMILY HISTORY:-</a:t>
            </a:r>
          </a:p>
          <a:p>
            <a:endParaRPr lang="en-IN" sz="2400" dirty="0" smtClean="0">
              <a:latin typeface="Bahnschrift" pitchFamily="34" charset="0"/>
            </a:endParaRPr>
          </a:p>
          <a:p>
            <a:endParaRPr lang="en-IN" sz="2400" dirty="0" smtClean="0">
              <a:latin typeface="Bahnschrift" pitchFamily="34" charset="0"/>
            </a:endParaRPr>
          </a:p>
          <a:p>
            <a:r>
              <a:rPr lang="en-IN" sz="2400" dirty="0" smtClean="0">
                <a:latin typeface="Bahnschrift" pitchFamily="34" charset="0"/>
              </a:rPr>
              <a:t>    MATERNAL    -  N/S           PATERNAL    -FATHER </a:t>
            </a:r>
            <a:r>
              <a:rPr lang="en-IN" sz="2400" dirty="0" smtClean="0">
                <a:latin typeface="Bahnschrift" pitchFamily="34" charset="0"/>
              </a:rPr>
              <a:t> (ASTHMATIC</a:t>
            </a:r>
            <a:r>
              <a:rPr lang="en-IN" sz="2400" dirty="0" smtClean="0">
                <a:latin typeface="Bahnschrift" pitchFamily="34" charset="0"/>
              </a:rPr>
              <a:t>)</a:t>
            </a:r>
            <a:r>
              <a:rPr lang="en-IN" sz="2400" dirty="0" smtClean="0">
                <a:latin typeface="Bahnschrift" pitchFamily="34" charset="0"/>
              </a:rPr>
              <a:t>                                                                                                                                                                                     </a:t>
            </a:r>
            <a:endParaRPr lang="en-IN" sz="2400" dirty="0" smtClean="0">
              <a:latin typeface="Bahnschrift" pitchFamily="34" charset="0"/>
            </a:endParaRP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928670"/>
            <a:ext cx="735811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Rounded MT Bold" pitchFamily="34" charset="0"/>
              </a:rPr>
              <a:t>PHYSICAL EXAMINATION</a:t>
            </a:r>
          </a:p>
          <a:p>
            <a:endParaRPr lang="en-IN" dirty="0" smtClean="0">
              <a:latin typeface="Arial Rounded MT Bold" pitchFamily="34" charset="0"/>
            </a:endParaRPr>
          </a:p>
          <a:p>
            <a:pPr marL="342900" indent="-342900">
              <a:buAutoNum type="arabicParenR"/>
            </a:pPr>
            <a:r>
              <a:rPr lang="en-IN" dirty="0" smtClean="0">
                <a:latin typeface="Arial Rounded MT Bold" pitchFamily="34" charset="0"/>
              </a:rPr>
              <a:t>GENERAL </a:t>
            </a:r>
          </a:p>
          <a:p>
            <a:pPr marL="342900" indent="-342900"/>
            <a:r>
              <a:rPr lang="en-IN" dirty="0" smtClean="0">
                <a:latin typeface="Arial Rounded MT Bold" pitchFamily="34" charset="0"/>
              </a:rPr>
              <a:t>      </a:t>
            </a:r>
          </a:p>
          <a:p>
            <a:pPr marL="342900" indent="-342900"/>
            <a:r>
              <a:rPr lang="en-IN" dirty="0" smtClean="0">
                <a:latin typeface="Arial Rounded MT Bold" pitchFamily="34" charset="0"/>
              </a:rPr>
              <a:t>   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conscious/unconscious                     blood pressure   116/83mmHg</a:t>
            </a:r>
          </a:p>
          <a:p>
            <a:pPr marL="342900" indent="-342900"/>
            <a:r>
              <a:rPr lang="en-IN" dirty="0" smtClean="0">
                <a:latin typeface="Arial" pitchFamily="34" charset="0"/>
                <a:cs typeface="Arial" pitchFamily="34" charset="0"/>
              </a:rPr>
              <a:t>     height  172cm                                   pulse           97bpm    </a:t>
            </a:r>
          </a:p>
          <a:p>
            <a:pPr marL="342900" indent="-342900"/>
            <a:r>
              <a:rPr lang="en-IN" dirty="0" smtClean="0">
                <a:latin typeface="Arial" pitchFamily="34" charset="0"/>
                <a:cs typeface="Arial" pitchFamily="34" charset="0"/>
              </a:rPr>
              <a:t>     weight   69kg                                     respiratory rate  17/min</a:t>
            </a:r>
          </a:p>
          <a:p>
            <a:pPr marL="342900" indent="-342900"/>
            <a:r>
              <a:rPr lang="en-IN" dirty="0" smtClean="0">
                <a:latin typeface="Arial" pitchFamily="34" charset="0"/>
                <a:cs typeface="Arial" pitchFamily="34" charset="0"/>
              </a:rPr>
              <a:t>     pallor     +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nt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                                 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temperture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98.7F      </a:t>
            </a:r>
          </a:p>
          <a:p>
            <a:pPr marL="342900" indent="-342900"/>
            <a:r>
              <a:rPr lang="en-IN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icterus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  -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nt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                                     tongue bright red tipped tongue</a:t>
            </a:r>
          </a:p>
          <a:p>
            <a:pPr marL="342900" indent="-342900"/>
            <a:r>
              <a:rPr lang="en-IN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cynosis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 -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nt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                                     skin   healthy                                                                          </a:t>
            </a:r>
          </a:p>
          <a:p>
            <a:pPr marL="342900" indent="-342900"/>
            <a:r>
              <a:rPr lang="en-IN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odema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  -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nt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                                 </a:t>
            </a:r>
          </a:p>
          <a:p>
            <a:pPr marL="342900" indent="-342900"/>
            <a:r>
              <a:rPr lang="en-IN" dirty="0" smtClean="0">
                <a:latin typeface="Arial" pitchFamily="34" charset="0"/>
                <a:cs typeface="Arial" pitchFamily="34" charset="0"/>
              </a:rPr>
              <a:t>     clubbing  -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nt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IN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lympadenopathy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-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nt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342900" indent="-342900"/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2"/>
            </a:pPr>
            <a:r>
              <a:rPr lang="en-IN" dirty="0" smtClean="0">
                <a:latin typeface="Arial Rounded MT Bold" pitchFamily="34" charset="0"/>
                <a:cs typeface="Arial" pitchFamily="34" charset="0"/>
              </a:rPr>
              <a:t>REGIONAL/LOCAL:N/S</a:t>
            </a:r>
          </a:p>
          <a:p>
            <a:pPr marL="342900" indent="-342900">
              <a:buAutoNum type="arabicParenR" startAt="2"/>
            </a:pPr>
            <a:r>
              <a:rPr lang="en-IN" dirty="0" smtClean="0">
                <a:latin typeface="Arial Rounded MT Bold" pitchFamily="34" charset="0"/>
                <a:cs typeface="Arial" pitchFamily="34" charset="0"/>
              </a:rPr>
              <a:t>SYSTEMIC EXAMINATION </a:t>
            </a:r>
          </a:p>
          <a:p>
            <a:pPr marL="342900" indent="-342900">
              <a:buAutoNum type="arabicParenR" startAt="2"/>
            </a:pPr>
            <a:endParaRPr lang="en-IN" dirty="0" smtClean="0">
              <a:latin typeface="Arial Rounded MT Bold" pitchFamily="34" charset="0"/>
              <a:cs typeface="Arial" pitchFamily="34" charset="0"/>
            </a:endParaRPr>
          </a:p>
          <a:p>
            <a:pPr marL="342900" indent="-342900"/>
            <a:r>
              <a:rPr lang="en-IN" dirty="0" smtClean="0">
                <a:latin typeface="Arial Rounded MT Bold" pitchFamily="34" charset="0"/>
                <a:cs typeface="Arial" pitchFamily="34" charset="0"/>
              </a:rPr>
              <a:t>       </a:t>
            </a:r>
            <a:r>
              <a:rPr lang="en-IN" dirty="0" smtClean="0">
                <a:latin typeface="+mj-lt"/>
                <a:cs typeface="Arial" pitchFamily="34" charset="0"/>
              </a:rPr>
              <a:t>RESPIRATORY SYSTEM            -    slight </a:t>
            </a:r>
            <a:r>
              <a:rPr lang="en-IN" dirty="0" err="1" smtClean="0">
                <a:latin typeface="+mj-lt"/>
                <a:cs typeface="Arial" pitchFamily="34" charset="0"/>
              </a:rPr>
              <a:t>weezing</a:t>
            </a:r>
            <a:r>
              <a:rPr lang="en-IN" dirty="0" smtClean="0">
                <a:latin typeface="+mj-lt"/>
                <a:cs typeface="Arial" pitchFamily="34" charset="0"/>
              </a:rPr>
              <a:t> heard</a:t>
            </a:r>
          </a:p>
          <a:p>
            <a:pPr marL="342900" indent="-342900"/>
            <a:r>
              <a:rPr lang="en-IN" dirty="0" smtClean="0">
                <a:latin typeface="+mj-lt"/>
                <a:cs typeface="Arial" pitchFamily="34" charset="0"/>
              </a:rPr>
              <a:t>        </a:t>
            </a:r>
            <a:r>
              <a:rPr lang="en-IN" dirty="0" err="1" smtClean="0">
                <a:latin typeface="+mj-lt"/>
                <a:cs typeface="Arial" pitchFamily="34" charset="0"/>
              </a:rPr>
              <a:t>cardiovescular</a:t>
            </a:r>
            <a:r>
              <a:rPr lang="en-IN" dirty="0" smtClean="0">
                <a:latin typeface="+mj-lt"/>
                <a:cs typeface="Arial" pitchFamily="34" charset="0"/>
              </a:rPr>
              <a:t> examination  -  HS1 and  HS2  heard normal</a:t>
            </a:r>
          </a:p>
          <a:p>
            <a:pPr marL="342900" indent="-342900"/>
            <a:r>
              <a:rPr lang="en-IN" dirty="0" smtClean="0">
                <a:latin typeface="+mj-lt"/>
                <a:cs typeface="Arial" pitchFamily="34" charset="0"/>
              </a:rPr>
              <a:t>        cerebrospinal examination    -  well oriented </a:t>
            </a:r>
          </a:p>
          <a:p>
            <a:pPr marL="342900" indent="-342900"/>
            <a:r>
              <a:rPr lang="en-IN" dirty="0" smtClean="0">
                <a:latin typeface="+mj-lt"/>
                <a:cs typeface="Arial" pitchFamily="34" charset="0"/>
              </a:rPr>
              <a:t>        gastro intestinal system         -    normal bowel sound heard</a:t>
            </a:r>
            <a:endParaRPr lang="en-IN" dirty="0" smtClean="0">
              <a:latin typeface="Arial Rounded MT Bold" pitchFamily="34" charset="0"/>
              <a:cs typeface="Arial" pitchFamily="34" charset="0"/>
            </a:endParaRPr>
          </a:p>
          <a:p>
            <a:pPr marL="342900" indent="-342900"/>
            <a:r>
              <a:rPr lang="en-IN" dirty="0" smtClean="0">
                <a:latin typeface="Arial Rounded MT Bold" pitchFamily="34" charset="0"/>
                <a:cs typeface="Arial" pitchFamily="34" charset="0"/>
              </a:rPr>
              <a:t>                                                                         </a:t>
            </a:r>
          </a:p>
          <a:p>
            <a:pPr marL="342900" indent="-342900"/>
            <a:r>
              <a:rPr lang="en-IN" dirty="0" smtClean="0">
                <a:latin typeface="Arial Rounded MT Bold" pitchFamily="34" charset="0"/>
                <a:cs typeface="Arial" pitchFamily="34" charset="0"/>
              </a:rPr>
              <a:t>           </a:t>
            </a:r>
          </a:p>
          <a:p>
            <a:pPr marL="342900" indent="-342900"/>
            <a:r>
              <a:rPr lang="en-IN" dirty="0" smtClean="0"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en-IN" dirty="0" smtClean="0">
                <a:latin typeface="Bahnschrift" pitchFamily="34" charset="0"/>
                <a:cs typeface="Arial" pitchFamily="34" charset="0"/>
              </a:rPr>
              <a:t>2</a:t>
            </a:r>
            <a:endParaRPr lang="en-IN" dirty="0" smtClean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000108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lgerian" pitchFamily="82" charset="0"/>
              </a:rPr>
              <a:t>INVESTIGATION:  </a:t>
            </a:r>
          </a:p>
          <a:p>
            <a:r>
              <a:rPr lang="en-IN" dirty="0" smtClean="0">
                <a:latin typeface="Algerian" pitchFamily="82" charset="0"/>
              </a:rPr>
              <a:t>                               X-RAY ADVICE</a:t>
            </a:r>
          </a:p>
          <a:p>
            <a:r>
              <a:rPr lang="en-IN" dirty="0" smtClean="0">
                <a:latin typeface="Algerian" pitchFamily="82" charset="0"/>
              </a:rPr>
              <a:t>                              COMPLETE BLOOD COUNT</a:t>
            </a:r>
          </a:p>
          <a:p>
            <a:r>
              <a:rPr lang="en-IN" dirty="0" smtClean="0">
                <a:latin typeface="Algerian" pitchFamily="82" charset="0"/>
              </a:rPr>
              <a:t> analysis of symptoms  :-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4" y="2357430"/>
          <a:ext cx="8215371" cy="420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45"/>
                <a:gridCol w="2367811"/>
                <a:gridCol w="2516420"/>
                <a:gridCol w="2368395"/>
              </a:tblGrid>
              <a:tr h="555849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S.NO.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MENTAL SYMPTOMS</a:t>
                      </a:r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PHYSICAL GENERAL</a:t>
                      </a:r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PARTICULAR</a:t>
                      </a:r>
                      <a:r>
                        <a:rPr lang="en-IN" baseline="0" dirty="0" smtClean="0">
                          <a:latin typeface="Arial" pitchFamily="34" charset="0"/>
                          <a:cs typeface="Arial" pitchFamily="34" charset="0"/>
                        </a:rPr>
                        <a:t> SYMPTOMS</a:t>
                      </a:r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55849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1.</a:t>
                      </a:r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Anger</a:t>
                      </a:r>
                      <a:r>
                        <a:rPr lang="en-IN" baseline="0" dirty="0" smtClean="0">
                          <a:latin typeface="Arial" pitchFamily="34" charset="0"/>
                          <a:cs typeface="Arial" pitchFamily="34" charset="0"/>
                        </a:rPr>
                        <a:t> violent</a:t>
                      </a:r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Loss of </a:t>
                      </a:r>
                      <a:r>
                        <a:rPr lang="en-IN" dirty="0" err="1" smtClean="0">
                          <a:latin typeface="Arial" pitchFamily="34" charset="0"/>
                          <a:cs typeface="Arial" pitchFamily="34" charset="0"/>
                        </a:rPr>
                        <a:t>appitite</a:t>
                      </a:r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Breathlessness dyspnoea</a:t>
                      </a:r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55849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2.</a:t>
                      </a:r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Impulsive</a:t>
                      </a:r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Heaviness in abdomen</a:t>
                      </a:r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Breathlessness while walking</a:t>
                      </a:r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55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3.</a:t>
                      </a:r>
                    </a:p>
                    <a:p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Religious affection</a:t>
                      </a:r>
                    </a:p>
                    <a:p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Addiction </a:t>
                      </a:r>
                      <a:r>
                        <a:rPr lang="en-IN" dirty="0" err="1" smtClean="0">
                          <a:latin typeface="Arial" pitchFamily="34" charset="0"/>
                          <a:cs typeface="Arial" pitchFamily="34" charset="0"/>
                        </a:rPr>
                        <a:t>gutkha</a:t>
                      </a:r>
                      <a:endParaRPr lang="en-IN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Difficulty on exertion</a:t>
                      </a:r>
                    </a:p>
                    <a:p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25828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4.</a:t>
                      </a:r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Desire for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Desire sweets</a:t>
                      </a:r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Difficulty while coughing</a:t>
                      </a:r>
                    </a:p>
                  </a:txBody>
                  <a:tcPr/>
                </a:tc>
              </a:tr>
              <a:tr h="887719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5.</a:t>
                      </a:r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Consolation aggravation</a:t>
                      </a:r>
                    </a:p>
                    <a:p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aseline="0" dirty="0" smtClean="0">
                          <a:latin typeface="Arial" pitchFamily="34" charset="0"/>
                          <a:cs typeface="Arial" pitchFamily="34" charset="0"/>
                        </a:rPr>
                        <a:t>Sweets causes                                                                           heaviness in abdomen                </a:t>
                      </a:r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Arial" pitchFamily="34" charset="0"/>
                          <a:cs typeface="Arial" pitchFamily="34" charset="0"/>
                        </a:rPr>
                        <a:t>Heaviness in abdomen</a:t>
                      </a:r>
                    </a:p>
                    <a:p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464</TotalTime>
  <Words>821</Words>
  <Application>Microsoft Office PowerPoint</Application>
  <PresentationFormat>On-screen Show (4:3)</PresentationFormat>
  <Paragraphs>237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CASE PRESENTATION ORGANON OF MEDICINE    </vt:lpstr>
      <vt:lpstr>CHRONIC CASE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47</cp:revision>
  <dcterms:created xsi:type="dcterms:W3CDTF">2019-07-09T13:41:39Z</dcterms:created>
  <dcterms:modified xsi:type="dcterms:W3CDTF">2019-07-11T17:22:55Z</dcterms:modified>
</cp:coreProperties>
</file>