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7B887-DBE2-4D97-ADC1-70833373E0C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94A1B-622A-4576-AABE-0D9A1386B59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8B8B-883D-4977-8131-D6D3E1A6A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8B8B-883D-4977-8131-D6D3E1A6AB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A1BB84A-1A7D-42F4-8471-2C0A189ECF9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642B682-83A4-4213-859A-A4883EB3AC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" y="2362200"/>
            <a:ext cx="4627418" cy="12954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DIGITAL BANKING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3595252" cy="106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[ By </a:t>
            </a:r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NAVEEN SAINI </a:t>
            </a:r>
            <a:r>
              <a:rPr lang="en-US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3657600"/>
          </a:xfrm>
          <a:prstGeom prst="rect">
            <a:avLst/>
          </a:prstGeom>
        </p:spPr>
      </p:pic>
      <p:pic>
        <p:nvPicPr>
          <p:cNvPr id="11" name="close2me.mi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45" y="62137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11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Papyrus" pitchFamily="66" charset="0"/>
              </a:rPr>
              <a:t>SECURITY FOR DIGITAL BANK ACCOUNT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Papyru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hiller" pitchFamily="82" charset="0"/>
              </a:rPr>
              <a:t>Security of a customer’s financial information is very </a:t>
            </a:r>
            <a:r>
              <a:rPr lang="en-US" dirty="0" err="1" smtClean="0">
                <a:solidFill>
                  <a:srgbClr val="00B0F0"/>
                </a:solidFill>
                <a:latin typeface="Chiller" pitchFamily="82" charset="0"/>
              </a:rPr>
              <a:t>important,without</a:t>
            </a:r>
            <a:r>
              <a:rPr lang="en-US" dirty="0" smtClean="0">
                <a:solidFill>
                  <a:srgbClr val="00B0F0"/>
                </a:solidFill>
                <a:latin typeface="Chiller" pitchFamily="82" charset="0"/>
              </a:rPr>
              <a:t> which online banking could operate .</a:t>
            </a:r>
          </a:p>
          <a:p>
            <a:r>
              <a:rPr lang="en-US" dirty="0" smtClean="0">
                <a:solidFill>
                  <a:srgbClr val="00B0F0"/>
                </a:solidFill>
                <a:latin typeface="Chiller" pitchFamily="82" charset="0"/>
              </a:rPr>
              <a:t>Financial institution have set up various security processes to reduce the risk of unauthorized online excess to a customer’s records but there is no consistence to the various approaches adopted .</a:t>
            </a:r>
          </a:p>
          <a:p>
            <a:r>
              <a:rPr lang="en-US" dirty="0" smtClean="0">
                <a:solidFill>
                  <a:srgbClr val="00B0F0"/>
                </a:solidFill>
                <a:latin typeface="Chiller" pitchFamily="82" charset="0"/>
              </a:rPr>
              <a:t>The use of a secure website has been almost universally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hiller" pitchFamily="82" charset="0"/>
              </a:rPr>
              <a:t>    embraced . Though password authentication is still in use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0"/>
            <a:ext cx="365760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572000"/>
            <a:ext cx="35814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00"/>
                            </p:stCondLst>
                            <p:childTnLst>
                              <p:par>
                                <p:cTn id="1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250"/>
                            </p:stCondLst>
                            <p:childTnLst>
                              <p:par>
                                <p:cTn id="3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0"/>
                            </p:stCondLst>
                            <p:childTnLst>
                              <p:par>
                                <p:cTn id="41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20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20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200"/>
                            </p:stCondLst>
                            <p:childTnLst>
                              <p:par>
                                <p:cTn id="50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56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8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300"/>
                            </p:stCondLst>
                            <p:childTnLst>
                              <p:par>
                                <p:cTn id="88" presetID="56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9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900"/>
                            </p:stCondLst>
                            <p:childTnLst>
                              <p:par>
                                <p:cTn id="95" presetID="56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9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9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6400"/>
                            </p:stCondLst>
                            <p:childTnLst>
                              <p:par>
                                <p:cTn id="102" presetID="56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03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04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0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276600"/>
          </a:xfrm>
        </p:spPr>
        <p:txBody>
          <a:bodyPr>
            <a:normAutofit fontScale="92500"/>
            <a:scene3d>
              <a:camera prst="isometricOffAxis1Righ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sz="13800" dirty="0" smtClean="0"/>
              <a:t>  </a:t>
            </a:r>
            <a:r>
              <a:rPr lang="en-US" sz="13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Jokerman" pitchFamily="82" charset="0"/>
              </a:rPr>
              <a:t>THANKS</a:t>
            </a:r>
            <a:endParaRPr lang="en-US" sz="13800" dirty="0">
              <a:solidFill>
                <a:schemeClr val="accent5">
                  <a:lumMod val="60000"/>
                  <a:lumOff val="40000"/>
                </a:schemeClr>
              </a:solidFill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lonna MT" pitchFamily="82" charset="0"/>
              </a:rPr>
              <a:t>INTRODUCTION</a:t>
            </a:r>
            <a:endParaRPr lang="en-US" sz="4400" dirty="0">
              <a:solidFill>
                <a:srgbClr val="FF0000"/>
              </a:solidFill>
              <a:latin typeface="Colonna M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Bradley Hand ITC" pitchFamily="66" charset="0"/>
              </a:rPr>
              <a:t>Digital banking is the digitization (or moving online) of all the traditional banking activities and programs that historically were only available to customers when physically inside of a bank branch. This includes activities like:</a:t>
            </a:r>
          </a:p>
          <a:p>
            <a:endParaRPr lang="en-US" dirty="0">
              <a:latin typeface="Bradley Hand ITC" pitchFamily="66" charset="0"/>
            </a:endParaRPr>
          </a:p>
          <a:p>
            <a:r>
              <a:rPr lang="en-US" dirty="0">
                <a:latin typeface="Bradley Hand ITC" pitchFamily="66" charset="0"/>
              </a:rPr>
              <a:t>Money Deposits, Withdrawals, and Transfers</a:t>
            </a:r>
          </a:p>
          <a:p>
            <a:r>
              <a:rPr lang="en-US" dirty="0">
                <a:latin typeface="Bradley Hand ITC" pitchFamily="66" charset="0"/>
              </a:rPr>
              <a:t>Checking/Saving Account Management</a:t>
            </a:r>
          </a:p>
          <a:p>
            <a:r>
              <a:rPr lang="en-US" dirty="0">
                <a:latin typeface="Bradley Hand ITC" pitchFamily="66" charset="0"/>
              </a:rPr>
              <a:t>Applying for Financial Products</a:t>
            </a:r>
          </a:p>
          <a:p>
            <a:r>
              <a:rPr lang="en-US" dirty="0">
                <a:latin typeface="Bradley Hand ITC" pitchFamily="66" charset="0"/>
              </a:rPr>
              <a:t>Loan Management</a:t>
            </a:r>
          </a:p>
          <a:p>
            <a:r>
              <a:rPr lang="en-US" dirty="0">
                <a:latin typeface="Bradley Hand ITC" pitchFamily="66" charset="0"/>
              </a:rPr>
              <a:t>Bill Pay</a:t>
            </a:r>
          </a:p>
          <a:p>
            <a:r>
              <a:rPr lang="en-US" dirty="0">
                <a:latin typeface="Bradley Hand ITC" pitchFamily="66" charset="0"/>
              </a:rPr>
              <a:t>Account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98" y="3962400"/>
            <a:ext cx="280465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Bradley Hand ITC" pitchFamily="66" charset="0"/>
              </a:rPr>
              <a:t>VARIOUS PROCEDURES of DIGITAL BANKING</a:t>
            </a:r>
            <a:endParaRPr lang="en-US" dirty="0">
              <a:solidFill>
                <a:srgbClr val="92D05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2273" cy="4906963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sz="4400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PART 1</a:t>
            </a:r>
          </a:p>
          <a:p>
            <a:pPr marL="0" indent="0">
              <a:buNone/>
            </a:pPr>
            <a:r>
              <a:rPr lang="en-US" sz="2800" b="1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r>
              <a:rPr lang="en-US" sz="2800" b="1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 </a:t>
            </a:r>
            <a:r>
              <a:rPr lang="en-US" sz="2800" b="1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1.Open a bank account if you don’t have one already.</a:t>
            </a:r>
          </a:p>
          <a:p>
            <a:pPr marL="0" indent="0">
              <a:buNone/>
            </a:pPr>
            <a:r>
              <a:rPr lang="en-US" sz="2800" b="1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2.Set up your online account.</a:t>
            </a:r>
          </a:p>
          <a:p>
            <a:pPr marL="0" indent="0">
              <a:buNone/>
            </a:pPr>
            <a:r>
              <a:rPr lang="en-US" sz="2800" b="1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3.Choose a secure username and password.</a:t>
            </a:r>
          </a:p>
          <a:p>
            <a:pPr marL="0" indent="0">
              <a:buNone/>
            </a:pPr>
            <a:r>
              <a:rPr lang="en-US" sz="2800" b="1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4. Set up your contact </a:t>
            </a:r>
            <a:r>
              <a:rPr lang="en-US" sz="2800" b="1" cap="all" dirty="0" smtClean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information .</a:t>
            </a:r>
            <a:endParaRPr lang="en-US" sz="2800" b="1" cap="all" dirty="0" smtClean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50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lgerian" pitchFamily="82" charset="0"/>
              </a:rPr>
              <a:t>PART 2</a:t>
            </a:r>
            <a:endParaRPr lang="en-US" sz="44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rush Script MT" pitchFamily="66" charset="0"/>
              </a:rPr>
              <a:t>Learn </a:t>
            </a:r>
            <a:r>
              <a:rPr lang="en-US" sz="3200" dirty="0">
                <a:latin typeface="Brush Script MT" pitchFamily="66" charset="0"/>
              </a:rPr>
              <a:t>your way around the portal.</a:t>
            </a:r>
          </a:p>
          <a:p>
            <a:r>
              <a:rPr lang="en-US" sz="3200" dirty="0" smtClean="0">
                <a:latin typeface="Brush Script MT" pitchFamily="66" charset="0"/>
              </a:rPr>
              <a:t>Opt </a:t>
            </a:r>
            <a:r>
              <a:rPr lang="en-US" sz="3200" dirty="0">
                <a:latin typeface="Brush Script MT" pitchFamily="66" charset="0"/>
              </a:rPr>
              <a:t>out of paper statements.</a:t>
            </a:r>
          </a:p>
          <a:p>
            <a:r>
              <a:rPr lang="en-US" sz="3200" dirty="0" smtClean="0">
                <a:latin typeface="Brush Script MT" pitchFamily="66" charset="0"/>
              </a:rPr>
              <a:t>Use </a:t>
            </a:r>
            <a:r>
              <a:rPr lang="en-US" sz="3200" dirty="0">
                <a:latin typeface="Brush Script MT" pitchFamily="66" charset="0"/>
              </a:rPr>
              <a:t>online bill pay.</a:t>
            </a:r>
          </a:p>
          <a:p>
            <a:r>
              <a:rPr lang="en-US" sz="3200" dirty="0" smtClean="0">
                <a:latin typeface="Brush Script MT" pitchFamily="66" charset="0"/>
              </a:rPr>
              <a:t> </a:t>
            </a:r>
            <a:r>
              <a:rPr lang="en-US" sz="3200" dirty="0">
                <a:latin typeface="Brush Script MT" pitchFamily="66" charset="0"/>
              </a:rPr>
              <a:t>Apply for lines of credit or loans through the online portal.</a:t>
            </a:r>
          </a:p>
          <a:p>
            <a:r>
              <a:rPr lang="en-US" sz="3200" dirty="0" smtClean="0">
                <a:latin typeface="Brush Script MT" pitchFamily="66" charset="0"/>
              </a:rPr>
              <a:t> </a:t>
            </a:r>
            <a:r>
              <a:rPr lang="en-US" sz="3200" dirty="0">
                <a:latin typeface="Brush Script MT" pitchFamily="66" charset="0"/>
              </a:rPr>
              <a:t>Check for special offers or messages in the portal.</a:t>
            </a:r>
          </a:p>
          <a:p>
            <a:r>
              <a:rPr lang="en-US" sz="3200" dirty="0">
                <a:latin typeface="Brush Script MT" pitchFamily="66" charset="0"/>
              </a:rPr>
              <a:t>Transfer money between accounts</a:t>
            </a:r>
            <a:r>
              <a:rPr lang="en-US" sz="3200" dirty="0" smtClean="0">
                <a:latin typeface="Brush Script MT" pitchFamily="66" charset="0"/>
              </a:rPr>
              <a:t>.</a:t>
            </a:r>
          </a:p>
          <a:p>
            <a:r>
              <a:rPr lang="en-US" sz="3200" dirty="0">
                <a:latin typeface="Brush Script MT" pitchFamily="66" charset="0"/>
              </a:rPr>
              <a:t> </a:t>
            </a:r>
            <a:r>
              <a:rPr lang="en-US" sz="3200" dirty="0" smtClean="0">
                <a:latin typeface="Brush Script MT" pitchFamily="66" charset="0"/>
              </a:rPr>
              <a:t>Use </a:t>
            </a:r>
            <a:r>
              <a:rPr lang="en-US" sz="3200" dirty="0">
                <a:latin typeface="Brush Script MT" pitchFamily="66" charset="0"/>
              </a:rPr>
              <a:t>a mobile banking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6400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ookman Old Style" pitchFamily="18" charset="0"/>
              </a:rPr>
              <a:t>PART 3</a:t>
            </a:r>
            <a:endParaRPr lang="en-US" sz="6000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>
                <a:solidFill>
                  <a:schemeClr val="tx1"/>
                </a:solidFill>
                <a:latin typeface="Britannic Bold" pitchFamily="34" charset="0"/>
              </a:rPr>
              <a:t>Avoid using online banking on public </a:t>
            </a:r>
            <a:r>
              <a:rPr lang="en-US" sz="3200" dirty="0" err="1" smtClean="0">
                <a:solidFill>
                  <a:schemeClr val="tx1"/>
                </a:solidFill>
                <a:latin typeface="Britannic Bold" pitchFamily="34" charset="0"/>
              </a:rPr>
              <a:t>WiFi</a:t>
            </a:r>
            <a:r>
              <a:rPr lang="en-US" sz="3200" dirty="0" smtClean="0">
                <a:solidFill>
                  <a:schemeClr val="tx1"/>
                </a:solidFill>
                <a:latin typeface="Britannic Bold" pitchFamily="34" charset="0"/>
              </a:rPr>
              <a:t> .</a:t>
            </a:r>
          </a:p>
          <a:p>
            <a:r>
              <a:rPr lang="en-US" sz="3200" dirty="0">
                <a:solidFill>
                  <a:schemeClr val="tx1"/>
                </a:solidFill>
                <a:latin typeface="Britannic Bold" pitchFamily="34" charset="0"/>
              </a:rPr>
              <a:t>Stay aware of your surroundings when banking on your smartphone in public</a:t>
            </a:r>
            <a:r>
              <a:rPr lang="en-US" sz="3200" dirty="0" smtClean="0">
                <a:solidFill>
                  <a:schemeClr val="tx1"/>
                </a:solidFill>
                <a:latin typeface="Britannic Bold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Britannic Bold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Britannic Bold" pitchFamily="34" charset="0"/>
              </a:rPr>
              <a:t>Monitor your accounts for any signs of fraud or theft. </a:t>
            </a:r>
            <a:endParaRPr lang="en-US" sz="3200" dirty="0" smtClean="0">
              <a:solidFill>
                <a:schemeClr val="tx1"/>
              </a:solidFill>
              <a:latin typeface="Britannic Bold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7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8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8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8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Chiller" pitchFamily="82" charset="0"/>
              </a:rPr>
              <a:t>FUNCTIONING of DIGITAL BANKING</a:t>
            </a:r>
            <a:endParaRPr lang="en-US" sz="4800" dirty="0">
              <a:solidFill>
                <a:schemeClr val="accent6"/>
              </a:solidFill>
              <a:latin typeface="Chiller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194560" lvl="8" indent="0">
              <a:buNone/>
            </a:pPr>
            <a:endParaRPr lang="en-US" sz="3200" dirty="0" smtClean="0"/>
          </a:p>
          <a:p>
            <a:pPr marL="2194560" lvl="8" indent="0">
              <a:buNone/>
            </a:pPr>
            <a:endParaRPr lang="en-US" sz="3200" dirty="0"/>
          </a:p>
          <a:p>
            <a:pPr marL="2194560" lvl="8" indent="0">
              <a:buNone/>
            </a:pPr>
            <a:endParaRPr lang="en-US" sz="3200" dirty="0" smtClean="0"/>
          </a:p>
          <a:p>
            <a:pPr marL="2194560" lvl="8" indent="0">
              <a:buNone/>
            </a:pPr>
            <a:endParaRPr lang="en-US" sz="3200" dirty="0"/>
          </a:p>
          <a:p>
            <a:pPr marL="2194560" lvl="8" indent="0">
              <a:buNone/>
            </a:pPr>
            <a:endParaRPr lang="en-US" sz="3200" dirty="0" smtClean="0"/>
          </a:p>
          <a:p>
            <a:pPr marL="2194560" lvl="8" indent="0">
              <a:buNone/>
            </a:pPr>
            <a:r>
              <a:rPr lang="en-US" sz="3900" dirty="0" smtClean="0">
                <a:solidFill>
                  <a:srgbClr val="00B0F0"/>
                </a:solidFill>
                <a:latin typeface="Bradley Hand ITC" pitchFamily="66" charset="0"/>
              </a:rPr>
              <a:t>Quick </a:t>
            </a:r>
            <a:r>
              <a:rPr lang="en-US" sz="3900" dirty="0">
                <a:solidFill>
                  <a:srgbClr val="00B0F0"/>
                </a:solidFill>
                <a:latin typeface="Bradley Hand ITC" pitchFamily="66" charset="0"/>
              </a:rPr>
              <a:t>Transfer .</a:t>
            </a:r>
          </a:p>
          <a:p>
            <a:pPr marL="2194560" lvl="8" indent="0">
              <a:buNone/>
            </a:pPr>
            <a:r>
              <a:rPr lang="en-US" sz="3900" dirty="0">
                <a:solidFill>
                  <a:srgbClr val="00B0F0"/>
                </a:solidFill>
                <a:latin typeface="Bradley Hand ITC" pitchFamily="66" charset="0"/>
              </a:rPr>
              <a:t>Bill Payment .</a:t>
            </a:r>
          </a:p>
          <a:p>
            <a:pPr marL="2194560" lvl="8" indent="0">
              <a:buNone/>
            </a:pPr>
            <a:r>
              <a:rPr lang="en-US" sz="3900" dirty="0">
                <a:solidFill>
                  <a:srgbClr val="00B0F0"/>
                </a:solidFill>
                <a:latin typeface="Bradley Hand ITC" pitchFamily="66" charset="0"/>
              </a:rPr>
              <a:t>Checking Account </a:t>
            </a:r>
            <a:r>
              <a:rPr lang="en-US" sz="3900" dirty="0" smtClean="0">
                <a:solidFill>
                  <a:srgbClr val="00B0F0"/>
                </a:solidFill>
                <a:latin typeface="Bradley Hand ITC" pitchFamily="66" charset="0"/>
              </a:rPr>
              <a:t>Information </a:t>
            </a:r>
            <a:r>
              <a:rPr lang="en-US" sz="3900" dirty="0">
                <a:solidFill>
                  <a:srgbClr val="00B0F0"/>
                </a:solidFill>
                <a:latin typeface="Bradley Hand ITC" pitchFamily="66" charset="0"/>
              </a:rPr>
              <a:t>.</a:t>
            </a:r>
          </a:p>
          <a:p>
            <a:pPr marL="2194560" lvl="8" indent="0">
              <a:buNone/>
            </a:pPr>
            <a:r>
              <a:rPr lang="en-US" sz="3900" dirty="0">
                <a:solidFill>
                  <a:srgbClr val="00B0F0"/>
                </a:solidFill>
                <a:latin typeface="Bradley Hand ITC" pitchFamily="66" charset="0"/>
              </a:rPr>
              <a:t>Multiple Transfer .</a:t>
            </a:r>
          </a:p>
          <a:p>
            <a:pPr marL="2194560" lvl="8" indent="0">
              <a:buNone/>
            </a:pPr>
            <a:endParaRPr lang="en-US" sz="3900" dirty="0" smtClean="0">
              <a:solidFill>
                <a:srgbClr val="00B0F0"/>
              </a:solidFill>
              <a:latin typeface="Bradley Hand ITC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95400"/>
            <a:ext cx="8305799" cy="26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stellar" pitchFamily="18" charset="0"/>
              </a:rPr>
              <a:t>HIERARCHICAL ORDER OF THE BANKING SYSTEM</a:t>
            </a:r>
            <a:endParaRPr lang="en-US" dirty="0">
              <a:solidFill>
                <a:srgbClr val="FF0000"/>
              </a:solidFill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Lucida Handwriting" pitchFamily="66" charset="0"/>
              </a:rPr>
              <a:t>A</a:t>
            </a:r>
            <a:r>
              <a:rPr lang="en-US" dirty="0" smtClean="0">
                <a:latin typeface="Lucida Handwriting" pitchFamily="66" charset="0"/>
              </a:rPr>
              <a:t>nalyst</a:t>
            </a:r>
          </a:p>
          <a:p>
            <a:pPr marL="0" indent="0">
              <a:buNone/>
            </a:pPr>
            <a:r>
              <a:rPr lang="en-US" dirty="0" smtClean="0">
                <a:latin typeface="Lucida Handwriting" pitchFamily="66" charset="0"/>
              </a:rPr>
              <a:t>Associate</a:t>
            </a:r>
            <a:endParaRPr lang="en-US" dirty="0">
              <a:latin typeface="Lucida Handwriting" pitchFamily="66" charset="0"/>
            </a:endParaRP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>
                <a:latin typeface="Lucida Handwriting" pitchFamily="66" charset="0"/>
              </a:rPr>
              <a:t>Senior Associate</a:t>
            </a: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 err="1">
                <a:latin typeface="Lucida Handwriting" pitchFamily="66" charset="0"/>
              </a:rPr>
              <a:t>Assitant</a:t>
            </a:r>
            <a:r>
              <a:rPr lang="en-US" dirty="0">
                <a:latin typeface="Lucida Handwriting" pitchFamily="66" charset="0"/>
              </a:rPr>
              <a:t> Vice President</a:t>
            </a: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>
                <a:latin typeface="Lucida Handwriting" pitchFamily="66" charset="0"/>
              </a:rPr>
              <a:t>Vice President</a:t>
            </a: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>
                <a:latin typeface="Lucida Handwriting" pitchFamily="66" charset="0"/>
              </a:rPr>
              <a:t>Senior/Executive Vice President</a:t>
            </a: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>
                <a:latin typeface="Lucida Handwriting" pitchFamily="66" charset="0"/>
              </a:rPr>
              <a:t>Executive Director</a:t>
            </a: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>
                <a:latin typeface="Lucida Handwriting" pitchFamily="66" charset="0"/>
              </a:rPr>
              <a:t>Managing Director</a:t>
            </a: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>
                <a:latin typeface="Lucida Handwriting" pitchFamily="66" charset="0"/>
              </a:rPr>
              <a:t>Regional Level CXO positions (say APAC Risk </a:t>
            </a:r>
            <a:r>
              <a:rPr lang="en-US" dirty="0" smtClean="0">
                <a:latin typeface="Lucida Handwriting" pitchFamily="66" charset="0"/>
              </a:rPr>
              <a:t>ad</a:t>
            </a:r>
            <a:r>
              <a:rPr lang="en-US" dirty="0">
                <a:latin typeface="Lucida Handwriting" pitchFamily="66" charset="0"/>
              </a:rPr>
              <a:t>, EMEA Treasury Head </a:t>
            </a:r>
            <a:r>
              <a:rPr lang="en-US" dirty="0" err="1">
                <a:latin typeface="Lucida Handwriting" pitchFamily="66" charset="0"/>
              </a:rPr>
              <a:t>etc</a:t>
            </a:r>
            <a:r>
              <a:rPr lang="en-US" dirty="0">
                <a:latin typeface="Lucida Handwriting" pitchFamily="66" charset="0"/>
              </a:rPr>
              <a:t> )</a:t>
            </a:r>
          </a:p>
          <a:p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>
                <a:latin typeface="Lucida Handwriting" pitchFamily="66" charset="0"/>
              </a:rPr>
              <a:t>Global CXO level positions.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43000"/>
            <a:ext cx="2590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9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Viner Hand ITC" pitchFamily="66" charset="0"/>
              </a:rPr>
              <a:t>SPECIAL FOCUS ON DIGITIZATION OF THE BANKING SYSTEM</a:t>
            </a:r>
            <a:endParaRPr lang="en-US" dirty="0">
              <a:solidFill>
                <a:srgbClr val="7030A0"/>
              </a:solidFill>
              <a:latin typeface="Viner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orte" pitchFamily="66" charset="0"/>
              </a:rPr>
              <a:t>Digital Transformation is far beyond just moving from traditional banking to a digital world. It is a vital change in how banks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orte" pitchFamily="66" charset="0"/>
              </a:rPr>
              <a:t>and other financial institutions learn about, interact with and satisfy customers. An efficacious Digital Transformation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orte" pitchFamily="66" charset="0"/>
              </a:rPr>
              <a:t>begins with an understanding of digital customer behavior, preferences, choices, likes, dislikes, stated as well as unstated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orte" pitchFamily="66" charset="0"/>
              </a:rPr>
              <a:t>needs, aspirations etc.. And this transformation leads to the major changes in the organizations, from product-centric to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orte" pitchFamily="66" charset="0"/>
              </a:rPr>
              <a:t>customer-centric view. </a:t>
            </a:r>
          </a:p>
        </p:txBody>
      </p:sp>
    </p:spTree>
    <p:extLst>
      <p:ext uri="{BB962C8B-B14F-4D97-AF65-F5344CB8AC3E}">
        <p14:creationId xmlns:p14="http://schemas.microsoft.com/office/powerpoint/2010/main" val="18328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Jokerman" pitchFamily="82" charset="0"/>
              </a:rPr>
              <a:t>AWARENESS ABOUT THE FUNCTIONING OF BANK WITH SPECIAL REFERENCE TO DIGITAL BANKING</a:t>
            </a:r>
            <a:endParaRPr lang="en-US" dirty="0">
              <a:latin typeface="Jokerm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We should always be aware about the attacks in digital banking because :-</a:t>
            </a:r>
          </a:p>
          <a:p>
            <a:r>
              <a:rPr lang="en-US" dirty="0" smtClean="0"/>
              <a:t>Attacks on digital banking is used today are based on Deceiving the user to steal login data and valid TAN’S . A method to attack signature based online banking methods is to manipulate the used software in a way .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419600"/>
            <a:ext cx="4267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311</TotalTime>
  <Words>498</Words>
  <Application>Microsoft Office PowerPoint</Application>
  <PresentationFormat>On-screen Show (4:3)</PresentationFormat>
  <Paragraphs>70</Paragraphs>
  <Slides>11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Thatch</vt:lpstr>
      <vt:lpstr>DIGITAL BANKING</vt:lpstr>
      <vt:lpstr>INTRODUCTION</vt:lpstr>
      <vt:lpstr>VARIOUS PROCEDURES of DIGITAL BANKING</vt:lpstr>
      <vt:lpstr>PART 2</vt:lpstr>
      <vt:lpstr>PART 3</vt:lpstr>
      <vt:lpstr>FUNCTIONING of DIGITAL BANKING</vt:lpstr>
      <vt:lpstr>HIERARCHICAL ORDER OF THE BANKING SYSTEM</vt:lpstr>
      <vt:lpstr>SPECIAL FOCUS ON DIGITIZATION OF THE BANKING SYSTEM</vt:lpstr>
      <vt:lpstr>AWARENESS ABOUT THE FUNCTIONING OF BANK WITH SPECIAL REFERENCE TO DIGITAL BANKING</vt:lpstr>
      <vt:lpstr>SECURITY FOR DIGITAL BANK ACCOUNT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BANKING</dc:title>
  <dc:creator>user</dc:creator>
  <cp:lastModifiedBy>user</cp:lastModifiedBy>
  <cp:revision>30</cp:revision>
  <dcterms:created xsi:type="dcterms:W3CDTF">2017-06-13T08:22:19Z</dcterms:created>
  <dcterms:modified xsi:type="dcterms:W3CDTF">2017-06-14T09:15:30Z</dcterms:modified>
</cp:coreProperties>
</file>