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8"/>
    <p:restoredTop sz="94733"/>
  </p:normalViewPr>
  <p:slideViewPr>
    <p:cSldViewPr snapToGrid="0" snapToObjects="1">
      <p:cViewPr>
        <p:scale>
          <a:sx n="35" d="100"/>
          <a:sy n="35" d="100"/>
        </p:scale>
        <p:origin x="-312" y="-448"/>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3/5/20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Google Shape;34;p1">
            <a:extLst>
              <a:ext uri="{FF2B5EF4-FFF2-40B4-BE49-F238E27FC236}">
                <a16:creationId xmlns:a16="http://schemas.microsoft.com/office/drawing/2014/main" id="{4BCFB86F-FA26-5146-8F1F-78C5864C6D17}"/>
              </a:ext>
            </a:extLst>
          </p:cNvPr>
          <p:cNvSpPr txBox="1"/>
          <p:nvPr/>
        </p:nvSpPr>
        <p:spPr>
          <a:xfrm>
            <a:off x="12268989" y="21742370"/>
            <a:ext cx="9418200" cy="6648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E05529"/>
              </a:buClr>
              <a:buSzPts val="4800"/>
              <a:buFont typeface="Arial"/>
              <a:buNone/>
            </a:pPr>
            <a:r>
              <a:rPr lang="en-US" sz="4800" b="0" i="0" u="none" strike="noStrike" cap="none">
                <a:solidFill>
                  <a:srgbClr val="E05529"/>
                </a:solidFill>
                <a:latin typeface="Arial"/>
                <a:ea typeface="Arial"/>
                <a:cs typeface="Arial"/>
                <a:sym typeface="Arial"/>
              </a:rPr>
              <a:t>CLIENTS</a:t>
            </a:r>
            <a:endParaRPr sz="1400" b="0" i="0" u="none" strike="noStrike" cap="none">
              <a:solidFill>
                <a:srgbClr val="000000"/>
              </a:solidFill>
              <a:latin typeface="Arial"/>
              <a:ea typeface="Arial"/>
              <a:cs typeface="Arial"/>
              <a:sym typeface="Arial"/>
            </a:endParaRPr>
          </a:p>
        </p:txBody>
      </p:sp>
      <p:sp>
        <p:nvSpPr>
          <p:cNvPr id="60" name="Google Shape;35;p1">
            <a:extLst>
              <a:ext uri="{FF2B5EF4-FFF2-40B4-BE49-F238E27FC236}">
                <a16:creationId xmlns:a16="http://schemas.microsoft.com/office/drawing/2014/main" id="{2A4B4C17-E2C9-1543-ABAB-C455A60F7A81}"/>
              </a:ext>
            </a:extLst>
          </p:cNvPr>
          <p:cNvSpPr txBox="1"/>
          <p:nvPr/>
        </p:nvSpPr>
        <p:spPr>
          <a:xfrm>
            <a:off x="12058888" y="22708309"/>
            <a:ext cx="9418200" cy="465358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chemeClr val="dk1"/>
              </a:buClr>
              <a:buSzPts val="2800"/>
              <a:buFont typeface="Arial"/>
              <a:buNone/>
            </a:pPr>
            <a:r>
              <a:rPr lang="en-US" sz="2800" b="0" i="0" u="none" strike="noStrike" cap="none" dirty="0">
                <a:solidFill>
                  <a:schemeClr val="dk1"/>
                </a:solidFill>
                <a:latin typeface="Arial"/>
                <a:ea typeface="Arial"/>
                <a:cs typeface="Arial"/>
                <a:sym typeface="Arial"/>
              </a:rPr>
              <a:t>The clientele for this project are Eduardo Alban, Satoshi Suzuki, and Po-Cheng Chen from Intel. Intel allowed the team to utilize their </a:t>
            </a:r>
            <a:r>
              <a:rPr lang="en-US" sz="2800" b="0" i="0" u="none" strike="noStrike" cap="none" dirty="0" err="1">
                <a:solidFill>
                  <a:schemeClr val="dk1"/>
                </a:solidFill>
                <a:latin typeface="Arial"/>
                <a:ea typeface="Arial"/>
                <a:cs typeface="Arial"/>
                <a:sym typeface="Arial"/>
              </a:rPr>
              <a:t>librealsense</a:t>
            </a:r>
            <a:r>
              <a:rPr lang="en-US" sz="2800" b="0" i="0" u="none" strike="noStrike" cap="none" dirty="0">
                <a:solidFill>
                  <a:schemeClr val="dk1"/>
                </a:solidFill>
                <a:latin typeface="Arial"/>
                <a:ea typeface="Arial"/>
                <a:cs typeface="Arial"/>
                <a:sym typeface="Arial"/>
              </a:rPr>
              <a:t> library as well as providing multiple Intel RealSense cameras. The clients have been able support the team with changes in direction and advice throughout the project.  Weekly meetings has allowed the team to receive valuable feedback such as additional features for the UI which helped it to appear more user-friendly.  </a:t>
            </a:r>
            <a:endParaRPr sz="1400" b="0" i="0" u="none" strike="noStrike" cap="none" dirty="0">
              <a:solidFill>
                <a:srgbClr val="000000"/>
              </a:solidFill>
              <a:latin typeface="Arial"/>
              <a:ea typeface="Arial"/>
              <a:cs typeface="Arial"/>
              <a:sym typeface="Arial"/>
            </a:endParaRPr>
          </a:p>
        </p:txBody>
      </p:sp>
      <p:sp>
        <p:nvSpPr>
          <p:cNvPr id="61" name="Google Shape;36;p1">
            <a:extLst>
              <a:ext uri="{FF2B5EF4-FFF2-40B4-BE49-F238E27FC236}">
                <a16:creationId xmlns:a16="http://schemas.microsoft.com/office/drawing/2014/main" id="{BF1903ED-E4F6-5F4B-B702-5A6842E91901}"/>
              </a:ext>
            </a:extLst>
          </p:cNvPr>
          <p:cNvSpPr txBox="1"/>
          <p:nvPr/>
        </p:nvSpPr>
        <p:spPr>
          <a:xfrm>
            <a:off x="22440878" y="21741844"/>
            <a:ext cx="9418200" cy="6771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E05529"/>
              </a:buClr>
              <a:buSzPts val="4800"/>
              <a:buFont typeface="Arial"/>
              <a:buNone/>
            </a:pPr>
            <a:r>
              <a:rPr lang="en-US" sz="4800" b="0" i="0" u="none" strike="noStrike" cap="none">
                <a:solidFill>
                  <a:srgbClr val="E05529"/>
                </a:solidFill>
                <a:latin typeface="Arial"/>
                <a:ea typeface="Arial"/>
                <a:cs typeface="Arial"/>
                <a:sym typeface="Arial"/>
              </a:rPr>
              <a:t>PIPELINE	</a:t>
            </a:r>
            <a:endParaRPr sz="1400" b="0" i="0" u="none" strike="noStrike" cap="none">
              <a:solidFill>
                <a:srgbClr val="000000"/>
              </a:solidFill>
              <a:latin typeface="Arial"/>
              <a:ea typeface="Arial"/>
              <a:cs typeface="Arial"/>
              <a:sym typeface="Arial"/>
            </a:endParaRPr>
          </a:p>
        </p:txBody>
      </p:sp>
      <p:sp>
        <p:nvSpPr>
          <p:cNvPr id="62" name="Google Shape;37;p1">
            <a:extLst>
              <a:ext uri="{FF2B5EF4-FFF2-40B4-BE49-F238E27FC236}">
                <a16:creationId xmlns:a16="http://schemas.microsoft.com/office/drawing/2014/main" id="{D75F34FB-8D2B-2948-B165-59AE6C346A27}"/>
              </a:ext>
            </a:extLst>
          </p:cNvPr>
          <p:cNvSpPr txBox="1"/>
          <p:nvPr/>
        </p:nvSpPr>
        <p:spPr>
          <a:xfrm>
            <a:off x="22440878" y="22708292"/>
            <a:ext cx="9418200" cy="723890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chemeClr val="dk1"/>
              </a:buClr>
              <a:buSzPts val="2800"/>
              <a:buFont typeface="Arial"/>
              <a:buNone/>
            </a:pPr>
            <a:r>
              <a:rPr lang="en-US" sz="2800" b="0" i="0" u="none" strike="noStrike" cap="none" dirty="0">
                <a:solidFill>
                  <a:schemeClr val="dk1"/>
                </a:solidFill>
                <a:latin typeface="Arial"/>
                <a:ea typeface="Arial"/>
                <a:cs typeface="Arial"/>
                <a:sym typeface="Arial"/>
              </a:rPr>
              <a:t>The software side of this project was essentially a pipeline to process and send data back and forth from the UI to the ML Model. </a:t>
            </a:r>
          </a:p>
          <a:p>
            <a:pPr marL="457200" marR="0" lvl="0" indent="-457200" algn="l" rtl="0">
              <a:lnSpc>
                <a:spcPct val="120000"/>
              </a:lnSpc>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Arial"/>
                <a:ea typeface="Arial"/>
                <a:cs typeface="Arial"/>
                <a:sym typeface="Arial"/>
              </a:rPr>
              <a:t>Once the capture button is clicked, the </a:t>
            </a:r>
            <a:r>
              <a:rPr lang="en-US" sz="2800" b="0" i="0" u="none" strike="noStrike" cap="none" dirty="0">
                <a:solidFill>
                  <a:schemeClr val="dk1"/>
                </a:solidFill>
                <a:latin typeface="Arial"/>
                <a:ea typeface="Arial"/>
                <a:cs typeface="Arial"/>
                <a:sym typeface="Arial"/>
              </a:rPr>
              <a:t>depth-per-pixel is extracted via the RealSense camera. If the training mode is not activated, then it is saved to the HDF5 file, otherwise it is then normalized.  </a:t>
            </a:r>
          </a:p>
          <a:p>
            <a:pPr marL="457200" marR="0" lvl="0" indent="-457200" algn="l" rtl="0">
              <a:lnSpc>
                <a:spcPct val="120000"/>
              </a:lnSpc>
              <a:spcBef>
                <a:spcPts val="0"/>
              </a:spcBef>
              <a:spcAft>
                <a:spcPts val="0"/>
              </a:spcAft>
              <a:buClr>
                <a:schemeClr val="dk1"/>
              </a:buClr>
              <a:buSzPts val="2800"/>
              <a:buFont typeface="Arial" panose="020B0604020202020204" pitchFamily="34" charset="0"/>
              <a:buChar char="•"/>
            </a:pPr>
            <a:r>
              <a:rPr lang="en-US" sz="2800" b="0" i="0" u="none" strike="noStrike" cap="none" dirty="0">
                <a:solidFill>
                  <a:schemeClr val="dk1"/>
                </a:solidFill>
                <a:latin typeface="Arial"/>
                <a:ea typeface="Arial"/>
                <a:cs typeface="Arial"/>
                <a:sym typeface="Arial"/>
              </a:rPr>
              <a:t>Our normalization process inverts the pixels, rescales and re-centers the image, and then finally normalize the depth. </a:t>
            </a:r>
          </a:p>
          <a:p>
            <a:pPr marL="457200" marR="0" lvl="0" indent="-457200" algn="l" rtl="0">
              <a:lnSpc>
                <a:spcPct val="120000"/>
              </a:lnSpc>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Arial"/>
                <a:ea typeface="Arial"/>
                <a:cs typeface="Arial"/>
                <a:sym typeface="Arial"/>
              </a:rPr>
              <a:t>T</a:t>
            </a:r>
            <a:r>
              <a:rPr lang="en-US" sz="2800" b="0" i="0" u="none" strike="noStrike" cap="none" dirty="0">
                <a:solidFill>
                  <a:schemeClr val="dk1"/>
                </a:solidFill>
                <a:latin typeface="Arial"/>
                <a:ea typeface="Arial"/>
                <a:cs typeface="Arial"/>
                <a:sym typeface="Arial"/>
              </a:rPr>
              <a:t>he normalized image is then sent to the ML Model, and a string is then outputted.  </a:t>
            </a:r>
          </a:p>
          <a:p>
            <a:pPr marL="457200" marR="0" lvl="0" indent="-457200" algn="l" rtl="0">
              <a:lnSpc>
                <a:spcPct val="120000"/>
              </a:lnSpc>
              <a:spcBef>
                <a:spcPts val="0"/>
              </a:spcBef>
              <a:spcAft>
                <a:spcPts val="0"/>
              </a:spcAft>
              <a:buClr>
                <a:schemeClr val="dk1"/>
              </a:buClr>
              <a:buSzPts val="2800"/>
              <a:buFont typeface="Arial" panose="020B0604020202020204" pitchFamily="34" charset="0"/>
              <a:buChar char="•"/>
            </a:pPr>
            <a:r>
              <a:rPr lang="en-US" sz="2800" b="0" i="0" u="none" strike="noStrike" cap="none" dirty="0">
                <a:solidFill>
                  <a:schemeClr val="dk1"/>
                </a:solidFill>
                <a:latin typeface="Arial"/>
                <a:ea typeface="Arial"/>
                <a:cs typeface="Arial"/>
                <a:sym typeface="Arial"/>
              </a:rPr>
              <a:t>This classification then is </a:t>
            </a:r>
            <a:r>
              <a:rPr lang="en-US" sz="2800" dirty="0">
                <a:solidFill>
                  <a:schemeClr val="dk1"/>
                </a:solidFill>
                <a:latin typeface="Arial"/>
                <a:ea typeface="Arial"/>
                <a:cs typeface="Arial"/>
                <a:sym typeface="Arial"/>
              </a:rPr>
              <a:t>presented to the user via</a:t>
            </a:r>
            <a:r>
              <a:rPr lang="en-US" sz="2800" b="0" i="0" u="none" strike="noStrike" cap="none" dirty="0">
                <a:solidFill>
                  <a:schemeClr val="dk1"/>
                </a:solidFill>
                <a:latin typeface="Arial"/>
                <a:ea typeface="Arial"/>
                <a:cs typeface="Arial"/>
                <a:sym typeface="Arial"/>
              </a:rPr>
              <a:t> UI. Figure 3 illustrates the pipeline process of the project.</a:t>
            </a:r>
            <a:endParaRPr sz="1400" b="0" i="0" u="none" strike="noStrike" cap="none" dirty="0">
              <a:solidFill>
                <a:srgbClr val="000000"/>
              </a:solidFill>
              <a:latin typeface="Arial"/>
              <a:ea typeface="Arial"/>
              <a:cs typeface="Arial"/>
              <a:sym typeface="Arial"/>
            </a:endParaRPr>
          </a:p>
        </p:txBody>
      </p:sp>
      <p:sp>
        <p:nvSpPr>
          <p:cNvPr id="63" name="Google Shape;38;p1">
            <a:extLst>
              <a:ext uri="{FF2B5EF4-FFF2-40B4-BE49-F238E27FC236}">
                <a16:creationId xmlns:a16="http://schemas.microsoft.com/office/drawing/2014/main" id="{8FF52FE6-18F0-4D4C-9315-38D63111366D}"/>
              </a:ext>
            </a:extLst>
          </p:cNvPr>
          <p:cNvSpPr txBox="1"/>
          <p:nvPr/>
        </p:nvSpPr>
        <p:spPr>
          <a:xfrm>
            <a:off x="2000969" y="3676996"/>
            <a:ext cx="8158690" cy="132959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4800"/>
              <a:buFont typeface="Arial"/>
              <a:buNone/>
            </a:pPr>
            <a:r>
              <a:rPr lang="en-US" sz="4800" b="0" i="0" u="none" strike="noStrike" cap="none">
                <a:solidFill>
                  <a:srgbClr val="FFFFFF"/>
                </a:solidFill>
                <a:latin typeface="Arial"/>
                <a:ea typeface="Arial"/>
                <a:cs typeface="Arial"/>
                <a:sym typeface="Arial"/>
              </a:rPr>
              <a:t>COST EFFECTIVE COMMUNICATION</a:t>
            </a:r>
            <a:endParaRPr sz="1400" b="0" i="0" u="none" strike="noStrike" cap="none">
              <a:solidFill>
                <a:srgbClr val="000000"/>
              </a:solidFill>
              <a:latin typeface="Arial"/>
              <a:ea typeface="Arial"/>
              <a:cs typeface="Arial"/>
              <a:sym typeface="Arial"/>
            </a:endParaRPr>
          </a:p>
        </p:txBody>
      </p:sp>
      <p:sp>
        <p:nvSpPr>
          <p:cNvPr id="64" name="Google Shape;39;p1">
            <a:extLst>
              <a:ext uri="{FF2B5EF4-FFF2-40B4-BE49-F238E27FC236}">
                <a16:creationId xmlns:a16="http://schemas.microsoft.com/office/drawing/2014/main" id="{E04092F7-03B2-3745-A808-DF9FED861F80}"/>
              </a:ext>
            </a:extLst>
          </p:cNvPr>
          <p:cNvSpPr txBox="1"/>
          <p:nvPr/>
        </p:nvSpPr>
        <p:spPr>
          <a:xfrm>
            <a:off x="2000975" y="5006601"/>
            <a:ext cx="8126400" cy="480336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chemeClr val="dk1"/>
              </a:buClr>
              <a:buSzPts val="2800"/>
              <a:buFont typeface="Arial"/>
              <a:buNone/>
            </a:pPr>
            <a:endParaRPr sz="2800" b="0" i="0" u="none" strike="noStrike" cap="none" dirty="0">
              <a:solidFill>
                <a:schemeClr val="lt1"/>
              </a:solidFill>
              <a:latin typeface="Verdana"/>
              <a:ea typeface="Verdana"/>
              <a:cs typeface="Verdana"/>
              <a:sym typeface="Verdana"/>
            </a:endParaRPr>
          </a:p>
          <a:p>
            <a:pPr marL="0" marR="0" lvl="0" indent="0" algn="l" rtl="0">
              <a:lnSpc>
                <a:spcPct val="120000"/>
              </a:lnSpc>
              <a:spcBef>
                <a:spcPts val="2600"/>
              </a:spcBef>
              <a:spcAft>
                <a:spcPts val="0"/>
              </a:spcAft>
              <a:buClr>
                <a:schemeClr val="lt1"/>
              </a:buClr>
              <a:buSzPts val="2800"/>
              <a:buFont typeface="Arial"/>
              <a:buNone/>
            </a:pPr>
            <a:r>
              <a:rPr lang="en-US" sz="2800" b="0" i="0" u="none" strike="noStrike" cap="none" dirty="0">
                <a:solidFill>
                  <a:schemeClr val="lt1"/>
                </a:solidFill>
                <a:latin typeface="Verdana"/>
                <a:ea typeface="Verdana"/>
                <a:cs typeface="Verdana"/>
                <a:sym typeface="Verdana"/>
              </a:rPr>
              <a:t>The goal of this project was to explore cost effective medium of communication that would be utilized by the deaf community</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2600"/>
              </a:spcBef>
              <a:spcAft>
                <a:spcPts val="0"/>
              </a:spcAft>
              <a:buClr>
                <a:schemeClr val="lt1"/>
              </a:buClr>
              <a:buSzPts val="2800"/>
              <a:buFont typeface="Arial"/>
              <a:buNone/>
            </a:pPr>
            <a:r>
              <a:rPr lang="en-US" sz="2800" b="0" i="0" u="none" strike="noStrike" cap="none" dirty="0">
                <a:solidFill>
                  <a:schemeClr val="lt1"/>
                </a:solidFill>
                <a:latin typeface="Verdana"/>
                <a:ea typeface="Verdana"/>
                <a:cs typeface="Verdana"/>
                <a:sym typeface="Verdana"/>
              </a:rPr>
              <a:t>This project uses a trained Machine Learning model to identify ASL gestures coupled with a pre-trained database that classifies the gesture made.</a:t>
            </a:r>
            <a:endParaRPr sz="1400" b="0" i="0" u="none" strike="noStrike" cap="none" dirty="0">
              <a:solidFill>
                <a:srgbClr val="000000"/>
              </a:solidFill>
              <a:latin typeface="Arial"/>
              <a:ea typeface="Arial"/>
              <a:cs typeface="Arial"/>
              <a:sym typeface="Arial"/>
            </a:endParaRPr>
          </a:p>
        </p:txBody>
      </p:sp>
      <p:sp>
        <p:nvSpPr>
          <p:cNvPr id="65" name="Google Shape;40;p1">
            <a:extLst>
              <a:ext uri="{FF2B5EF4-FFF2-40B4-BE49-F238E27FC236}">
                <a16:creationId xmlns:a16="http://schemas.microsoft.com/office/drawing/2014/main" id="{BEC9A036-1AB2-CC4F-A164-94CFAE92C4B8}"/>
              </a:ext>
            </a:extLst>
          </p:cNvPr>
          <p:cNvSpPr txBox="1"/>
          <p:nvPr/>
        </p:nvSpPr>
        <p:spPr>
          <a:xfrm>
            <a:off x="12292012" y="3463917"/>
            <a:ext cx="19544200" cy="1542674"/>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E05529"/>
              </a:buClr>
              <a:buSzPts val="12500"/>
              <a:buFont typeface="Impact"/>
              <a:buNone/>
            </a:pPr>
            <a:r>
              <a:rPr lang="en-US" sz="12500" b="0" i="0" u="none" strike="noStrike" cap="none">
                <a:solidFill>
                  <a:srgbClr val="E05529"/>
                </a:solidFill>
                <a:latin typeface="Impact"/>
                <a:ea typeface="Impact"/>
                <a:cs typeface="Impact"/>
                <a:sym typeface="Impact"/>
              </a:rPr>
              <a:t>GESTURE RECOGNITION</a:t>
            </a:r>
            <a:endParaRPr sz="1400" b="0" i="0" u="none" strike="noStrike" cap="none">
              <a:solidFill>
                <a:srgbClr val="000000"/>
              </a:solidFill>
              <a:latin typeface="Arial"/>
              <a:ea typeface="Arial"/>
              <a:cs typeface="Arial"/>
              <a:sym typeface="Arial"/>
            </a:endParaRPr>
          </a:p>
        </p:txBody>
      </p:sp>
      <p:sp>
        <p:nvSpPr>
          <p:cNvPr id="66" name="Google Shape;41;p1">
            <a:extLst>
              <a:ext uri="{FF2B5EF4-FFF2-40B4-BE49-F238E27FC236}">
                <a16:creationId xmlns:a16="http://schemas.microsoft.com/office/drawing/2014/main" id="{A4FA6E1B-E50F-6A49-9B9E-16D8502A3C5F}"/>
              </a:ext>
            </a:extLst>
          </p:cNvPr>
          <p:cNvSpPr txBox="1"/>
          <p:nvPr/>
        </p:nvSpPr>
        <p:spPr>
          <a:xfrm>
            <a:off x="12292012" y="5503233"/>
            <a:ext cx="19544199" cy="2624767"/>
          </a:xfrm>
          <a:prstGeom prst="rect">
            <a:avLst/>
          </a:prstGeom>
          <a:noFill/>
          <a:ln>
            <a:noFill/>
          </a:ln>
        </p:spPr>
        <p:txBody>
          <a:bodyPr spcFirstLastPara="1" wrap="square" lIns="0" tIns="0" rIns="0" bIns="0" anchor="t" anchorCtr="0">
            <a:noAutofit/>
          </a:bodyPr>
          <a:lstStyle/>
          <a:p>
            <a:pPr marL="0" marR="0" lvl="0" indent="0" algn="ctr" rtl="0">
              <a:lnSpc>
                <a:spcPct val="130909"/>
              </a:lnSpc>
              <a:spcBef>
                <a:spcPts val="0"/>
              </a:spcBef>
              <a:spcAft>
                <a:spcPts val="0"/>
              </a:spcAft>
              <a:buClr>
                <a:schemeClr val="dk1"/>
              </a:buClr>
              <a:buSzPts val="6600"/>
              <a:buFont typeface="Arial"/>
              <a:buNone/>
            </a:pPr>
            <a:r>
              <a:rPr lang="en-US" sz="6600" b="0" i="0" u="none" strike="noStrike" cap="none" dirty="0">
                <a:solidFill>
                  <a:schemeClr val="dk1"/>
                </a:solidFill>
                <a:latin typeface="Georgia"/>
                <a:ea typeface="Georgia"/>
                <a:cs typeface="Georgia"/>
                <a:sym typeface="Georgia"/>
              </a:rPr>
              <a:t>ASL Gesture Recognition using new Intel RealSense light-coded Camera</a:t>
            </a:r>
            <a:endParaRPr sz="1400" b="0" i="0" u="none" strike="noStrike" cap="none" dirty="0">
              <a:solidFill>
                <a:srgbClr val="000000"/>
              </a:solidFill>
              <a:latin typeface="Arial"/>
              <a:ea typeface="Arial"/>
              <a:cs typeface="Arial"/>
              <a:sym typeface="Arial"/>
            </a:endParaRPr>
          </a:p>
        </p:txBody>
      </p:sp>
      <p:sp>
        <p:nvSpPr>
          <p:cNvPr id="67" name="Google Shape;42;p1">
            <a:extLst>
              <a:ext uri="{FF2B5EF4-FFF2-40B4-BE49-F238E27FC236}">
                <a16:creationId xmlns:a16="http://schemas.microsoft.com/office/drawing/2014/main" id="{C4067B3E-7FD4-3749-A849-660BCFD26396}"/>
              </a:ext>
            </a:extLst>
          </p:cNvPr>
          <p:cNvSpPr txBox="1"/>
          <p:nvPr/>
        </p:nvSpPr>
        <p:spPr>
          <a:xfrm>
            <a:off x="34041875" y="3463933"/>
            <a:ext cx="8158800" cy="6771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4800"/>
              <a:buFont typeface="Arial"/>
              <a:buNone/>
            </a:pPr>
            <a:r>
              <a:rPr lang="en-US" sz="4800" b="0" i="0" u="none" strike="noStrike" cap="none">
                <a:solidFill>
                  <a:srgbClr val="FFFFFF"/>
                </a:solidFill>
                <a:latin typeface="Arial"/>
                <a:ea typeface="Arial"/>
                <a:cs typeface="Arial"/>
                <a:sym typeface="Arial"/>
              </a:rPr>
              <a:t>ABOUT THE TEAM</a:t>
            </a:r>
            <a:endParaRPr sz="1400" b="0" i="0" u="none" strike="noStrike" cap="none">
              <a:solidFill>
                <a:srgbClr val="000000"/>
              </a:solidFill>
              <a:latin typeface="Arial"/>
              <a:ea typeface="Arial"/>
              <a:cs typeface="Arial"/>
              <a:sym typeface="Arial"/>
            </a:endParaRPr>
          </a:p>
        </p:txBody>
      </p:sp>
      <p:sp>
        <p:nvSpPr>
          <p:cNvPr id="68" name="Google Shape;43;p1">
            <a:extLst>
              <a:ext uri="{FF2B5EF4-FFF2-40B4-BE49-F238E27FC236}">
                <a16:creationId xmlns:a16="http://schemas.microsoft.com/office/drawing/2014/main" id="{2DC4A57B-25C1-AE43-8721-5985F70DDDBD}"/>
              </a:ext>
            </a:extLst>
          </p:cNvPr>
          <p:cNvSpPr txBox="1"/>
          <p:nvPr/>
        </p:nvSpPr>
        <p:spPr>
          <a:xfrm>
            <a:off x="34074153" y="4382730"/>
            <a:ext cx="8126400" cy="3016210"/>
          </a:xfrm>
          <a:prstGeom prst="rect">
            <a:avLst/>
          </a:prstGeom>
          <a:noFill/>
          <a:ln>
            <a:noFill/>
          </a:ln>
        </p:spPr>
        <p:txBody>
          <a:bodyPr spcFirstLastPara="1" wrap="square" lIns="0" tIns="0" rIns="0" bIns="0" anchor="t" anchorCtr="0">
            <a:spAutoFit/>
          </a:bodyPr>
          <a:lstStyle/>
          <a:p>
            <a:r>
              <a:rPr lang="en-US" sz="2800" b="1" dirty="0">
                <a:latin typeface="Arial" panose="020B0604020202020204" pitchFamily="34" charset="0"/>
                <a:cs typeface="Arial" panose="020B0604020202020204" pitchFamily="34" charset="0"/>
              </a:rPr>
              <a:t>Jonathan Hull: </a:t>
            </a:r>
            <a:r>
              <a:rPr lang="en-US" sz="2800" dirty="0">
                <a:latin typeface="Arial" panose="020B0604020202020204" pitchFamily="34" charset="0"/>
                <a:cs typeface="Arial" panose="020B0604020202020204" pitchFamily="34" charset="0"/>
              </a:rPr>
              <a:t>User Interface Team</a:t>
            </a:r>
          </a:p>
          <a:p>
            <a:r>
              <a:rPr lang="en-US" sz="2800" b="1" dirty="0" err="1">
                <a:latin typeface="Arial" panose="020B0604020202020204" pitchFamily="34" charset="0"/>
                <a:cs typeface="Arial" panose="020B0604020202020204" pitchFamily="34" charset="0"/>
              </a:rPr>
              <a:t>Shihao</a:t>
            </a:r>
            <a:r>
              <a:rPr lang="en-US" sz="2800" b="1" dirty="0">
                <a:latin typeface="Arial" panose="020B0604020202020204" pitchFamily="34" charset="0"/>
                <a:cs typeface="Arial" panose="020B0604020202020204" pitchFamily="34" charset="0"/>
              </a:rPr>
              <a:t> Song: </a:t>
            </a:r>
            <a:r>
              <a:rPr lang="en-US" sz="2800" dirty="0">
                <a:latin typeface="Arial" panose="020B0604020202020204" pitchFamily="34" charset="0"/>
                <a:cs typeface="Arial" panose="020B0604020202020204" pitchFamily="34" charset="0"/>
              </a:rPr>
              <a:t>User Interface Team </a:t>
            </a:r>
          </a:p>
          <a:p>
            <a:r>
              <a:rPr lang="en-US" sz="2800" b="1" dirty="0">
                <a:latin typeface="Arial" panose="020B0604020202020204" pitchFamily="34" charset="0"/>
                <a:cs typeface="Arial" panose="020B0604020202020204" pitchFamily="34" charset="0"/>
              </a:rPr>
              <a:t>Ulises Zaragoza: </a:t>
            </a:r>
            <a:r>
              <a:rPr lang="en-US" sz="2800" dirty="0">
                <a:latin typeface="Arial" panose="020B0604020202020204" pitchFamily="34" charset="0"/>
                <a:cs typeface="Arial" panose="020B0604020202020204" pitchFamily="34" charset="0"/>
              </a:rPr>
              <a:t>Machine Learning Team</a:t>
            </a:r>
            <a:r>
              <a:rPr lang="en-US" sz="2800" b="1" dirty="0">
                <a:latin typeface="Arial" panose="020B0604020202020204" pitchFamily="34" charset="0"/>
                <a:cs typeface="Arial" panose="020B0604020202020204" pitchFamily="34" charset="0"/>
              </a:rPr>
              <a:t> Zhidong Zhang: </a:t>
            </a:r>
            <a:r>
              <a:rPr lang="en-US" sz="2800" dirty="0">
                <a:latin typeface="Arial" panose="020B0604020202020204" pitchFamily="34" charset="0"/>
                <a:cs typeface="Arial" panose="020B0604020202020204" pitchFamily="34" charset="0"/>
              </a:rPr>
              <a:t>Machine Learning Team</a:t>
            </a:r>
          </a:p>
          <a:p>
            <a:r>
              <a:rPr lang="en-US" sz="2800" b="1" dirty="0">
                <a:latin typeface="Arial" panose="020B0604020202020204" pitchFamily="34" charset="0"/>
                <a:cs typeface="Arial" panose="020B0604020202020204" pitchFamily="34" charset="0"/>
              </a:rPr>
              <a:t>Shane Clancy: </a:t>
            </a:r>
            <a:r>
              <a:rPr lang="en-US" sz="2800" dirty="0">
                <a:latin typeface="Arial" panose="020B0604020202020204" pitchFamily="34" charset="0"/>
                <a:cs typeface="Arial" panose="020B0604020202020204" pitchFamily="34" charset="0"/>
              </a:rPr>
              <a:t>Software Team</a:t>
            </a:r>
            <a:r>
              <a:rPr lang="en-US" sz="2800" b="1" dirty="0">
                <a:latin typeface="Arial" panose="020B0604020202020204" pitchFamily="34" charset="0"/>
                <a:cs typeface="Arial" panose="020B0604020202020204" pitchFamily="34" charset="0"/>
              </a:rPr>
              <a:t> </a:t>
            </a:r>
          </a:p>
          <a:p>
            <a:r>
              <a:rPr lang="en-US" sz="2800" b="1" dirty="0">
                <a:latin typeface="Arial" panose="020B0604020202020204" pitchFamily="34" charset="0"/>
                <a:cs typeface="Arial" panose="020B0604020202020204" pitchFamily="34" charset="0"/>
              </a:rPr>
              <a:t>Nicholas Davies: </a:t>
            </a:r>
            <a:r>
              <a:rPr lang="en-US" sz="2800" dirty="0">
                <a:latin typeface="Arial" panose="020B0604020202020204" pitchFamily="34" charset="0"/>
                <a:cs typeface="Arial" panose="020B0604020202020204" pitchFamily="34" charset="0"/>
              </a:rPr>
              <a:t>Software Team</a:t>
            </a:r>
          </a:p>
          <a:p>
            <a:endParaRPr lang="en-US" sz="2800" dirty="0">
              <a:latin typeface="Arial" panose="020B0604020202020204" pitchFamily="34" charset="0"/>
              <a:cs typeface="Arial" panose="020B0604020202020204" pitchFamily="34" charset="0"/>
            </a:endParaRPr>
          </a:p>
        </p:txBody>
      </p:sp>
      <p:sp>
        <p:nvSpPr>
          <p:cNvPr id="69" name="Google Shape;44;p1">
            <a:extLst>
              <a:ext uri="{FF2B5EF4-FFF2-40B4-BE49-F238E27FC236}">
                <a16:creationId xmlns:a16="http://schemas.microsoft.com/office/drawing/2014/main" id="{B1392A76-7117-8F45-B437-6F067277848E}"/>
              </a:ext>
            </a:extLst>
          </p:cNvPr>
          <p:cNvSpPr txBox="1"/>
          <p:nvPr/>
        </p:nvSpPr>
        <p:spPr>
          <a:xfrm>
            <a:off x="38032266" y="754123"/>
            <a:ext cx="3811058" cy="1790601"/>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chemeClr val="lt1"/>
              </a:buClr>
              <a:buSzPts val="5400"/>
              <a:buFont typeface="Impact"/>
              <a:buNone/>
            </a:pPr>
            <a:r>
              <a:rPr lang="en-US" sz="5400" b="0" i="0" u="none" strike="noStrike" cap="none">
                <a:solidFill>
                  <a:schemeClr val="lt1"/>
                </a:solidFill>
                <a:latin typeface="Impact"/>
                <a:ea typeface="Impact"/>
                <a:cs typeface="Impact"/>
                <a:sym typeface="Impact"/>
              </a:rPr>
              <a:t>CS33</a:t>
            </a:r>
            <a:endParaRPr sz="1400" b="0" i="0" u="none" strike="noStrike" cap="none">
              <a:solidFill>
                <a:srgbClr val="000000"/>
              </a:solidFill>
              <a:latin typeface="Arial"/>
              <a:ea typeface="Arial"/>
              <a:cs typeface="Arial"/>
              <a:sym typeface="Arial"/>
            </a:endParaRPr>
          </a:p>
        </p:txBody>
      </p:sp>
      <p:sp>
        <p:nvSpPr>
          <p:cNvPr id="70" name="Google Shape;45;p1">
            <a:extLst>
              <a:ext uri="{FF2B5EF4-FFF2-40B4-BE49-F238E27FC236}">
                <a16:creationId xmlns:a16="http://schemas.microsoft.com/office/drawing/2014/main" id="{79192B55-7E7D-5F41-9A54-02EF3222B071}"/>
              </a:ext>
            </a:extLst>
          </p:cNvPr>
          <p:cNvSpPr txBox="1"/>
          <p:nvPr/>
        </p:nvSpPr>
        <p:spPr>
          <a:xfrm>
            <a:off x="11485034" y="20038866"/>
            <a:ext cx="20921100" cy="435900"/>
          </a:xfrm>
          <a:prstGeom prst="rect">
            <a:avLst/>
          </a:prstGeom>
          <a:noFill/>
          <a:ln>
            <a:noFill/>
          </a:ln>
        </p:spPr>
        <p:txBody>
          <a:bodyPr spcFirstLastPara="1" wrap="square" lIns="0" tIns="0" rIns="0" bIns="0" anchor="t" anchorCtr="0">
            <a:spAutoFit/>
          </a:bodyPr>
          <a:lstStyle/>
          <a:p>
            <a:pPr marL="0" marR="0" lvl="0" indent="0" algn="ctr" rtl="0">
              <a:lnSpc>
                <a:spcPct val="104999"/>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Figure 1: Demonstration by Jonathan Hull for the ASL letter “A” in testing mode (Photo Credits to </a:t>
            </a:r>
            <a:r>
              <a:rPr lang="en-US" sz="3200">
                <a:solidFill>
                  <a:schemeClr val="dk1"/>
                </a:solidFill>
              </a:rPr>
              <a:t>Jonathan</a:t>
            </a:r>
            <a:r>
              <a:rPr lang="en-US" sz="3200" b="0" i="0" u="none" strike="noStrike" cap="none">
                <a:solidFill>
                  <a:schemeClr val="dk1"/>
                </a:solidFill>
                <a:latin typeface="Arial"/>
                <a:ea typeface="Arial"/>
                <a:cs typeface="Arial"/>
                <a:sym typeface="Arial"/>
              </a:rPr>
              <a:t> Hull)</a:t>
            </a:r>
            <a:endParaRPr sz="1400" b="0" i="0" u="none" strike="noStrike" cap="none">
              <a:solidFill>
                <a:srgbClr val="000000"/>
              </a:solidFill>
              <a:latin typeface="Arial"/>
              <a:ea typeface="Arial"/>
              <a:cs typeface="Arial"/>
              <a:sym typeface="Arial"/>
            </a:endParaRPr>
          </a:p>
        </p:txBody>
      </p:sp>
      <p:pic>
        <p:nvPicPr>
          <p:cNvPr id="71" name="Google Shape;46;p1" descr="Sign Language Alphabet | 6 Free Downloads to Learn It Fast - Start ASL">
            <a:extLst>
              <a:ext uri="{FF2B5EF4-FFF2-40B4-BE49-F238E27FC236}">
                <a16:creationId xmlns:a16="http://schemas.microsoft.com/office/drawing/2014/main" id="{1DE4BC4C-EA9D-564D-800A-04BFB8AC65E5}"/>
              </a:ext>
            </a:extLst>
          </p:cNvPr>
          <p:cNvPicPr preferRelativeResize="0"/>
          <p:nvPr/>
        </p:nvPicPr>
        <p:blipFill rotWithShape="1">
          <a:blip r:embed="rId2">
            <a:alphaModFix/>
          </a:blip>
          <a:srcRect/>
          <a:stretch/>
        </p:blipFill>
        <p:spPr>
          <a:xfrm>
            <a:off x="2182354" y="10130313"/>
            <a:ext cx="7267770" cy="12920480"/>
          </a:xfrm>
          <a:prstGeom prst="rect">
            <a:avLst/>
          </a:prstGeom>
          <a:noFill/>
          <a:ln>
            <a:noFill/>
          </a:ln>
        </p:spPr>
      </p:pic>
      <p:sp>
        <p:nvSpPr>
          <p:cNvPr id="72" name="Google Shape;47;p1">
            <a:extLst>
              <a:ext uri="{FF2B5EF4-FFF2-40B4-BE49-F238E27FC236}">
                <a16:creationId xmlns:a16="http://schemas.microsoft.com/office/drawing/2014/main" id="{5179A05F-EF91-A34A-9686-55A0CF1BF142}"/>
              </a:ext>
            </a:extLst>
          </p:cNvPr>
          <p:cNvSpPr txBox="1"/>
          <p:nvPr/>
        </p:nvSpPr>
        <p:spPr>
          <a:xfrm>
            <a:off x="1056275" y="23305808"/>
            <a:ext cx="10015800" cy="2180100"/>
          </a:xfrm>
          <a:prstGeom prst="rect">
            <a:avLst/>
          </a:prstGeom>
          <a:noFill/>
          <a:ln>
            <a:noFill/>
          </a:ln>
        </p:spPr>
        <p:txBody>
          <a:bodyPr spcFirstLastPara="1" wrap="square" lIns="0" tIns="0" rIns="0" bIns="0" anchor="t" anchorCtr="0">
            <a:spAutoFit/>
          </a:bodyPr>
          <a:lstStyle/>
          <a:p>
            <a:pPr marL="0" marR="0" lvl="0" indent="0" algn="ctr" rtl="0">
              <a:lnSpc>
                <a:spcPct val="104999"/>
              </a:lnSpc>
              <a:spcBef>
                <a:spcPts val="0"/>
              </a:spcBef>
              <a:spcAft>
                <a:spcPts val="0"/>
              </a:spcAft>
              <a:buClr>
                <a:schemeClr val="lt1"/>
              </a:buClr>
              <a:buSzPts val="3200"/>
              <a:buFont typeface="Arial"/>
              <a:buNone/>
            </a:pPr>
            <a:r>
              <a:rPr lang="en-US" sz="3200" b="0" i="0" u="none" strike="noStrike" cap="none" dirty="0">
                <a:solidFill>
                  <a:schemeClr val="lt1"/>
                </a:solidFill>
                <a:latin typeface="Arial"/>
                <a:ea typeface="Arial"/>
                <a:cs typeface="Arial"/>
                <a:sym typeface="Arial"/>
              </a:rPr>
              <a:t>Figure 2: ASL Alphabet (Photo Credits to https://external-</a:t>
            </a:r>
            <a:r>
              <a:rPr lang="en-US" sz="3200" b="0" i="0" u="none" strike="noStrike" cap="none" dirty="0" err="1">
                <a:solidFill>
                  <a:schemeClr val="lt1"/>
                </a:solidFill>
                <a:latin typeface="Arial"/>
                <a:ea typeface="Arial"/>
                <a:cs typeface="Arial"/>
                <a:sym typeface="Arial"/>
              </a:rPr>
              <a:t>content.duckduckgo.com</a:t>
            </a:r>
            <a:r>
              <a:rPr lang="en-US" sz="3200" b="0" i="0" u="none" strike="noStrike" cap="none" dirty="0">
                <a:solidFill>
                  <a:schemeClr val="lt1"/>
                </a:solidFill>
                <a:latin typeface="Arial"/>
                <a:ea typeface="Arial"/>
                <a:cs typeface="Arial"/>
                <a:sym typeface="Arial"/>
              </a:rPr>
              <a:t>/</a:t>
            </a:r>
            <a:r>
              <a:rPr lang="en-US" sz="3200" b="0" i="0" u="none" strike="noStrike" cap="none" dirty="0" err="1">
                <a:solidFill>
                  <a:schemeClr val="lt1"/>
                </a:solidFill>
                <a:latin typeface="Arial"/>
                <a:ea typeface="Arial"/>
                <a:cs typeface="Arial"/>
                <a:sym typeface="Arial"/>
              </a:rPr>
              <a:t>iu</a:t>
            </a:r>
            <a:r>
              <a:rPr lang="en-US" sz="3200" b="0" i="0" u="none" strike="noStrike" cap="none" dirty="0">
                <a:solidFill>
                  <a:schemeClr val="lt1"/>
                </a:solidFill>
                <a:latin typeface="Arial"/>
                <a:ea typeface="Arial"/>
                <a:cs typeface="Arial"/>
                <a:sym typeface="Arial"/>
              </a:rPr>
              <a:t>/?u=https%3A%2F%2Fres.cloudinary.com%2Fstartasl%2Fimage%2Fupload%2Fwp-content%2Fuploads%2Fstartasl%2Fasl-alphabet_wallpaper_1080x1920.png&amp;f=1&amp;nofb=1)</a:t>
            </a:r>
            <a:endParaRPr sz="1400" b="0" i="0" u="none" strike="noStrike" cap="none" dirty="0">
              <a:solidFill>
                <a:srgbClr val="000000"/>
              </a:solidFill>
              <a:latin typeface="Arial"/>
              <a:ea typeface="Arial"/>
              <a:cs typeface="Arial"/>
              <a:sym typeface="Arial"/>
            </a:endParaRPr>
          </a:p>
        </p:txBody>
      </p:sp>
      <p:sp>
        <p:nvSpPr>
          <p:cNvPr id="73" name="Google Shape;49;p1">
            <a:extLst>
              <a:ext uri="{FF2B5EF4-FFF2-40B4-BE49-F238E27FC236}">
                <a16:creationId xmlns:a16="http://schemas.microsoft.com/office/drawing/2014/main" id="{272417FC-C007-E144-BFDC-AED4576D2F20}"/>
              </a:ext>
            </a:extLst>
          </p:cNvPr>
          <p:cNvSpPr txBox="1"/>
          <p:nvPr/>
        </p:nvSpPr>
        <p:spPr>
          <a:xfrm>
            <a:off x="34041875" y="13720896"/>
            <a:ext cx="8158800" cy="6771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4800"/>
              <a:buFont typeface="Arial"/>
              <a:buNone/>
            </a:pPr>
            <a:r>
              <a:rPr lang="en-US" sz="4800" b="0" i="0" u="none" strike="noStrike" cap="none" dirty="0">
                <a:solidFill>
                  <a:srgbClr val="FFFFFF"/>
                </a:solidFill>
                <a:latin typeface="Arial"/>
                <a:ea typeface="Arial"/>
                <a:cs typeface="Arial"/>
                <a:sym typeface="Arial"/>
              </a:rPr>
              <a:t>ROLES</a:t>
            </a:r>
            <a:endParaRPr sz="1400" b="0" i="0" u="none" strike="noStrike" cap="none" dirty="0">
              <a:solidFill>
                <a:srgbClr val="000000"/>
              </a:solidFill>
              <a:latin typeface="Arial"/>
              <a:ea typeface="Arial"/>
              <a:cs typeface="Arial"/>
              <a:sym typeface="Arial"/>
            </a:endParaRPr>
          </a:p>
        </p:txBody>
      </p:sp>
      <p:sp>
        <p:nvSpPr>
          <p:cNvPr id="74" name="Google Shape;50;p1">
            <a:extLst>
              <a:ext uri="{FF2B5EF4-FFF2-40B4-BE49-F238E27FC236}">
                <a16:creationId xmlns:a16="http://schemas.microsoft.com/office/drawing/2014/main" id="{0F1D9B68-A5C5-DB4E-BF1C-46FD9ABD8A77}"/>
              </a:ext>
            </a:extLst>
          </p:cNvPr>
          <p:cNvSpPr txBox="1"/>
          <p:nvPr/>
        </p:nvSpPr>
        <p:spPr>
          <a:xfrm>
            <a:off x="34156244" y="14639693"/>
            <a:ext cx="8126400" cy="8422819"/>
          </a:xfrm>
          <a:prstGeom prst="rect">
            <a:avLst/>
          </a:prstGeom>
          <a:noFill/>
          <a:ln>
            <a:noFill/>
          </a:ln>
        </p:spPr>
        <p:txBody>
          <a:bodyPr spcFirstLastPara="1" wrap="square" lIns="0" tIns="0" rIns="0" bIns="0" anchor="t" anchorCtr="0">
            <a:spAutoFit/>
          </a:bodyPr>
          <a:lstStyle/>
          <a:p>
            <a:pPr marL="457200" marR="0" lvl="0" indent="-457200" algn="l" rtl="0">
              <a:lnSpc>
                <a:spcPct val="12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The User Interface Team created the GUI for the project. What was produced was a 2 windowed interface with a button on the right to capture the gesture, and the Machine Learning Model classification on the right side of the screen with an accuracy associated.</a:t>
            </a:r>
            <a:endParaRPr sz="1400" b="0" i="0" u="none" strike="noStrike" cap="none" dirty="0">
              <a:solidFill>
                <a:srgbClr val="000000"/>
              </a:solidFill>
              <a:latin typeface="Arial"/>
              <a:ea typeface="Arial"/>
              <a:cs typeface="Arial"/>
              <a:sym typeface="Arial"/>
            </a:endParaRPr>
          </a:p>
          <a:p>
            <a:pPr marL="457200" marR="0" lvl="0" indent="-457200" algn="l" rtl="0">
              <a:lnSpc>
                <a:spcPct val="120000"/>
              </a:lnSpc>
              <a:spcBef>
                <a:spcPts val="260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Software Team focused on data integration. This team managed data storage, image normalization, and communication between the UI and the ML model. </a:t>
            </a:r>
            <a:endParaRPr sz="1400" b="0" i="0" u="none" strike="noStrike" cap="none" dirty="0">
              <a:solidFill>
                <a:srgbClr val="000000"/>
              </a:solidFill>
              <a:latin typeface="Arial"/>
              <a:ea typeface="Arial"/>
              <a:cs typeface="Arial"/>
              <a:sym typeface="Arial"/>
            </a:endParaRPr>
          </a:p>
          <a:p>
            <a:pPr marL="457200" marR="0" lvl="0" indent="-457200" algn="l" rtl="0">
              <a:lnSpc>
                <a:spcPct val="120000"/>
              </a:lnSpc>
              <a:spcBef>
                <a:spcPts val="260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Machine Learning Team dealt with creating the machine model used to classify gestures. Specifically, they used a convolutional neural-network, with a transfer learning approach with a pre-trained on a </a:t>
            </a:r>
            <a:r>
              <a:rPr lang="en-US" sz="2800" dirty="0">
                <a:solidFill>
                  <a:schemeClr val="dk1"/>
                </a:solidFill>
                <a:latin typeface="Arial"/>
                <a:ea typeface="Arial"/>
                <a:cs typeface="Arial"/>
                <a:sym typeface="Arial"/>
              </a:rPr>
              <a:t>R</a:t>
            </a:r>
            <a:r>
              <a:rPr lang="en-US" sz="2800" b="0" i="0" u="none" strike="noStrike" cap="none" dirty="0">
                <a:solidFill>
                  <a:schemeClr val="dk1"/>
                </a:solidFill>
                <a:latin typeface="Arial"/>
                <a:ea typeface="Arial"/>
                <a:cs typeface="Arial"/>
                <a:sym typeface="Arial"/>
              </a:rPr>
              <a:t>esNet-18 dataset. </a:t>
            </a:r>
            <a:endParaRPr sz="1400" b="0" i="0" u="none" strike="noStrike" cap="none" dirty="0">
              <a:solidFill>
                <a:srgbClr val="000000"/>
              </a:solidFill>
              <a:latin typeface="Arial"/>
              <a:ea typeface="Arial"/>
              <a:cs typeface="Arial"/>
              <a:sym typeface="Arial"/>
            </a:endParaRPr>
          </a:p>
        </p:txBody>
      </p:sp>
      <p:pic>
        <p:nvPicPr>
          <p:cNvPr id="75" name="Google Shape;51;p1">
            <a:extLst>
              <a:ext uri="{FF2B5EF4-FFF2-40B4-BE49-F238E27FC236}">
                <a16:creationId xmlns:a16="http://schemas.microsoft.com/office/drawing/2014/main" id="{5C0BA706-BC38-5E46-9407-D69A51F44088}"/>
              </a:ext>
            </a:extLst>
          </p:cNvPr>
          <p:cNvPicPr preferRelativeResize="0">
            <a:picLocks/>
          </p:cNvPicPr>
          <p:nvPr/>
        </p:nvPicPr>
        <p:blipFill rotWithShape="1">
          <a:blip r:embed="rId3">
            <a:alphaModFix/>
          </a:blip>
          <a:srcRect/>
          <a:stretch/>
        </p:blipFill>
        <p:spPr>
          <a:xfrm>
            <a:off x="12323758" y="8721744"/>
            <a:ext cx="19243675" cy="10914004"/>
          </a:xfrm>
          <a:prstGeom prst="rect">
            <a:avLst/>
          </a:prstGeom>
          <a:noFill/>
          <a:ln>
            <a:noFill/>
          </a:ln>
        </p:spPr>
      </p:pic>
      <p:sp>
        <p:nvSpPr>
          <p:cNvPr id="76" name="Google Shape;52;p1">
            <a:extLst>
              <a:ext uri="{FF2B5EF4-FFF2-40B4-BE49-F238E27FC236}">
                <a16:creationId xmlns:a16="http://schemas.microsoft.com/office/drawing/2014/main" id="{2CE78107-5112-BE4B-8D2C-D1AD94BE33FD}"/>
              </a:ext>
            </a:extLst>
          </p:cNvPr>
          <p:cNvSpPr txBox="1"/>
          <p:nvPr/>
        </p:nvSpPr>
        <p:spPr>
          <a:xfrm>
            <a:off x="34041878" y="18627083"/>
            <a:ext cx="8158800" cy="6771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4800"/>
              <a:buFont typeface="Arial"/>
              <a:buNone/>
            </a:pPr>
            <a:endParaRPr sz="1400" b="0" i="0" u="none" strike="noStrike" cap="none">
              <a:solidFill>
                <a:srgbClr val="000000"/>
              </a:solidFill>
              <a:latin typeface="Arial"/>
              <a:ea typeface="Arial"/>
              <a:cs typeface="Arial"/>
              <a:sym typeface="Arial"/>
            </a:endParaRPr>
          </a:p>
        </p:txBody>
      </p:sp>
      <p:pic>
        <p:nvPicPr>
          <p:cNvPr id="77" name="Google Shape;53;p1">
            <a:extLst>
              <a:ext uri="{FF2B5EF4-FFF2-40B4-BE49-F238E27FC236}">
                <a16:creationId xmlns:a16="http://schemas.microsoft.com/office/drawing/2014/main" id="{7C5344FB-9582-8D46-B257-D39664C63D0C}"/>
              </a:ext>
            </a:extLst>
          </p:cNvPr>
          <p:cNvPicPr preferRelativeResize="0"/>
          <p:nvPr/>
        </p:nvPicPr>
        <p:blipFill rotWithShape="1">
          <a:blip r:embed="rId4">
            <a:alphaModFix/>
          </a:blip>
          <a:srcRect/>
          <a:stretch/>
        </p:blipFill>
        <p:spPr>
          <a:xfrm>
            <a:off x="34924280" y="23454470"/>
            <a:ext cx="6919044" cy="7153947"/>
          </a:xfrm>
          <a:prstGeom prst="rect">
            <a:avLst/>
          </a:prstGeom>
          <a:noFill/>
          <a:ln>
            <a:noFill/>
          </a:ln>
        </p:spPr>
      </p:pic>
      <p:sp>
        <p:nvSpPr>
          <p:cNvPr id="78" name="Google Shape;54;p1">
            <a:extLst>
              <a:ext uri="{FF2B5EF4-FFF2-40B4-BE49-F238E27FC236}">
                <a16:creationId xmlns:a16="http://schemas.microsoft.com/office/drawing/2014/main" id="{92F3EF6A-6638-2E4B-A302-D8604E2C94A7}"/>
              </a:ext>
            </a:extLst>
          </p:cNvPr>
          <p:cNvSpPr txBox="1"/>
          <p:nvPr/>
        </p:nvSpPr>
        <p:spPr>
          <a:xfrm>
            <a:off x="34156244" y="30874805"/>
            <a:ext cx="8516100" cy="2037900"/>
          </a:xfrm>
          <a:prstGeom prst="rect">
            <a:avLst/>
          </a:prstGeom>
          <a:noFill/>
          <a:ln>
            <a:noFill/>
          </a:ln>
        </p:spPr>
        <p:txBody>
          <a:bodyPr spcFirstLastPara="1" wrap="square" lIns="0" tIns="0" rIns="0" bIns="0" anchor="t" anchorCtr="0">
            <a:noAutofit/>
          </a:bodyPr>
          <a:lstStyle/>
          <a:p>
            <a:pPr marL="0" marR="0" lvl="0" indent="0" algn="ctr" rtl="0">
              <a:lnSpc>
                <a:spcPct val="105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Figure 3: Pipeline Diagram (Photo Credits to Design Document)</a:t>
            </a:r>
            <a:endParaRPr sz="1400" b="0" i="0" u="none" strike="noStrike" cap="none" dirty="0">
              <a:solidFill>
                <a:srgbClr val="000000"/>
              </a:solidFill>
              <a:latin typeface="Arial"/>
              <a:ea typeface="Arial"/>
              <a:cs typeface="Arial"/>
              <a:sym typeface="Arial"/>
            </a:endParaRPr>
          </a:p>
        </p:txBody>
      </p:sp>
      <p:pic>
        <p:nvPicPr>
          <p:cNvPr id="79" name="Google Shape;55;p1">
            <a:extLst>
              <a:ext uri="{FF2B5EF4-FFF2-40B4-BE49-F238E27FC236}">
                <a16:creationId xmlns:a16="http://schemas.microsoft.com/office/drawing/2014/main" id="{75AFFFAA-8B0D-DA45-867F-45F3D859E9BF}"/>
              </a:ext>
            </a:extLst>
          </p:cNvPr>
          <p:cNvPicPr preferRelativeResize="0"/>
          <p:nvPr/>
        </p:nvPicPr>
        <p:blipFill rotWithShape="1">
          <a:blip r:embed="rId5">
            <a:alphaModFix/>
          </a:blip>
          <a:srcRect/>
          <a:stretch/>
        </p:blipFill>
        <p:spPr>
          <a:xfrm>
            <a:off x="14862475" y="27309700"/>
            <a:ext cx="3811050" cy="2540700"/>
          </a:xfrm>
          <a:prstGeom prst="rect">
            <a:avLst/>
          </a:prstGeom>
          <a:noFill/>
          <a:ln>
            <a:noFill/>
          </a:ln>
        </p:spPr>
      </p:pic>
      <p:pic>
        <p:nvPicPr>
          <p:cNvPr id="80" name="Google Shape;56;p1">
            <a:extLst>
              <a:ext uri="{FF2B5EF4-FFF2-40B4-BE49-F238E27FC236}">
                <a16:creationId xmlns:a16="http://schemas.microsoft.com/office/drawing/2014/main" id="{2B4C2AB6-2317-014E-9EF9-728F194F114D}"/>
              </a:ext>
            </a:extLst>
          </p:cNvPr>
          <p:cNvPicPr preferRelativeResize="0"/>
          <p:nvPr/>
        </p:nvPicPr>
        <p:blipFill>
          <a:blip r:embed="rId6">
            <a:alphaModFix/>
          </a:blip>
          <a:stretch>
            <a:fillRect/>
          </a:stretch>
        </p:blipFill>
        <p:spPr>
          <a:xfrm>
            <a:off x="12323750" y="17111625"/>
            <a:ext cx="7334250" cy="2524125"/>
          </a:xfrm>
          <a:prstGeom prst="rect">
            <a:avLst/>
          </a:prstGeom>
          <a:noFill/>
          <a:ln>
            <a:noFill/>
          </a:ln>
        </p:spPr>
      </p:pic>
      <p:pic>
        <p:nvPicPr>
          <p:cNvPr id="27" name="Picture 26" descr="A group of people posing for the camera&#10;&#10;Description automatically generated">
            <a:extLst>
              <a:ext uri="{FF2B5EF4-FFF2-40B4-BE49-F238E27FC236}">
                <a16:creationId xmlns:a16="http://schemas.microsoft.com/office/drawing/2014/main" id="{30C84397-14F7-8B41-8A9B-7EE60445897A}"/>
              </a:ext>
            </a:extLst>
          </p:cNvPr>
          <p:cNvPicPr>
            <a:picLocks noChangeAspect="1"/>
          </p:cNvPicPr>
          <p:nvPr/>
        </p:nvPicPr>
        <p:blipFill>
          <a:blip r:embed="rId7"/>
          <a:stretch>
            <a:fillRect/>
          </a:stretch>
        </p:blipFill>
        <p:spPr>
          <a:xfrm>
            <a:off x="32893552" y="7640637"/>
            <a:ext cx="10277428" cy="3706851"/>
          </a:xfrm>
          <a:prstGeom prst="rect">
            <a:avLst/>
          </a:prstGeom>
        </p:spPr>
      </p:pic>
      <p:sp>
        <p:nvSpPr>
          <p:cNvPr id="28" name="Google Shape;54;p1">
            <a:extLst>
              <a:ext uri="{FF2B5EF4-FFF2-40B4-BE49-F238E27FC236}">
                <a16:creationId xmlns:a16="http://schemas.microsoft.com/office/drawing/2014/main" id="{E146D70A-2B30-2345-9B33-7D074D0EA158}"/>
              </a:ext>
            </a:extLst>
          </p:cNvPr>
          <p:cNvSpPr txBox="1"/>
          <p:nvPr/>
        </p:nvSpPr>
        <p:spPr>
          <a:xfrm>
            <a:off x="33278730" y="11804640"/>
            <a:ext cx="9507072" cy="1141724"/>
          </a:xfrm>
          <a:prstGeom prst="rect">
            <a:avLst/>
          </a:prstGeom>
          <a:noFill/>
          <a:ln>
            <a:noFill/>
          </a:ln>
        </p:spPr>
        <p:txBody>
          <a:bodyPr spcFirstLastPara="1" wrap="square" lIns="0" tIns="0" rIns="0" bIns="0" anchor="t" anchorCtr="0">
            <a:noAutofit/>
          </a:bodyPr>
          <a:lstStyle/>
          <a:p>
            <a:pPr algn="ctr">
              <a:lnSpc>
                <a:spcPct val="105000"/>
              </a:lnSpc>
              <a:buClr>
                <a:schemeClr val="dk1"/>
              </a:buClr>
              <a:buSzPts val="3200"/>
            </a:pPr>
            <a:r>
              <a:rPr lang="en-US" sz="3200" b="0" i="0" u="none" strike="noStrike" cap="none" dirty="0">
                <a:solidFill>
                  <a:schemeClr val="dk1"/>
                </a:solidFill>
                <a:latin typeface="Arial"/>
                <a:ea typeface="Arial"/>
                <a:cs typeface="Arial"/>
                <a:sym typeface="Arial"/>
              </a:rPr>
              <a:t>Figure 3: </a:t>
            </a:r>
            <a:r>
              <a:rPr lang="en-US" sz="3200" dirty="0">
                <a:solidFill>
                  <a:schemeClr val="dk1"/>
                </a:solidFill>
                <a:latin typeface="Arial"/>
                <a:ea typeface="Arial"/>
                <a:cs typeface="Arial"/>
                <a:sym typeface="Arial"/>
              </a:rPr>
              <a:t>Team Photo </a:t>
            </a:r>
            <a:r>
              <a:rPr lang="en-US" sz="3200" b="0" i="0" u="none" strike="noStrike" cap="none" dirty="0">
                <a:solidFill>
                  <a:schemeClr val="dk1"/>
                </a:solidFill>
                <a:latin typeface="Arial"/>
                <a:ea typeface="Arial"/>
                <a:cs typeface="Arial"/>
                <a:sym typeface="Arial"/>
              </a:rPr>
              <a:t>(Photo Credits to </a:t>
            </a:r>
            <a:r>
              <a:rPr lang="en-US" sz="3200" dirty="0" err="1">
                <a:solidFill>
                  <a:schemeClr val="dk1"/>
                </a:solidFill>
                <a:latin typeface="Arial"/>
                <a:ea typeface="Arial"/>
                <a:cs typeface="Arial"/>
                <a:sym typeface="Arial"/>
              </a:rPr>
              <a:t>Vishnupriya</a:t>
            </a:r>
            <a:r>
              <a:rPr lang="en-US" sz="3200" dirty="0">
                <a:solidFill>
                  <a:schemeClr val="dk1"/>
                </a:solidFill>
                <a:latin typeface="Arial"/>
                <a:ea typeface="Arial"/>
                <a:cs typeface="Arial"/>
                <a:sym typeface="Arial"/>
              </a:rPr>
              <a:t> </a:t>
            </a:r>
            <a:r>
              <a:rPr lang="en-US" sz="3200" dirty="0" err="1">
                <a:solidFill>
                  <a:schemeClr val="dk1"/>
                </a:solidFill>
                <a:latin typeface="Arial"/>
                <a:ea typeface="Arial"/>
                <a:cs typeface="Arial"/>
                <a:sym typeface="Arial"/>
              </a:rPr>
              <a:t>Nochikaduthekkedath</a:t>
            </a:r>
            <a:r>
              <a:rPr lang="en-US" sz="3200" dirty="0">
                <a:solidFill>
                  <a:schemeClr val="dk1"/>
                </a:solidFill>
                <a:latin typeface="Arial"/>
                <a:ea typeface="Arial"/>
                <a:cs typeface="Arial"/>
                <a:sym typeface="Arial"/>
              </a:rPr>
              <a:t> </a:t>
            </a:r>
            <a:r>
              <a:rPr lang="en-US" sz="3200" dirty="0" err="1">
                <a:solidFill>
                  <a:schemeClr val="dk1"/>
                </a:solidFill>
                <a:latin typeface="Arial"/>
                <a:ea typeface="Arial"/>
                <a:cs typeface="Arial"/>
                <a:sym typeface="Arial"/>
              </a:rPr>
              <a:t>Reghunathan</a:t>
            </a:r>
            <a:r>
              <a:rPr lang="en-US" sz="3200" dirty="0">
                <a:solidFill>
                  <a:schemeClr val="dk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1982</TotalTime>
  <Words>522</Words>
  <Application>Microsoft Macintosh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Davies, Nicholas S</cp:lastModifiedBy>
  <cp:revision>65</cp:revision>
  <dcterms:created xsi:type="dcterms:W3CDTF">2017-04-19T21:01:26Z</dcterms:created>
  <dcterms:modified xsi:type="dcterms:W3CDTF">2020-03-07T00:16:40Z</dcterms:modified>
</cp:coreProperties>
</file>