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Quantico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ntico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Quantic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Quantico-italic.fntdata"/><Relationship Id="rId16" Type="http://schemas.openxmlformats.org/officeDocument/2006/relationships/slide" Target="slides/slide10.xml"/><Relationship Id="rId38" Type="http://schemas.openxmlformats.org/officeDocument/2006/relationships/font" Target="fonts/Quantic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43aacc35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43aacc35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7831378a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7831378a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78415da45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78415da45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7831378a6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7831378a6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78415da45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78415da45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78415da45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78415da45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78415da45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78415da45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642ae3da34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642ae3da34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78415da45d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78415da45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642ae3da34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642ae3da34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642ae3da34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642ae3da34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743aacc358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743aacc358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78415da45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78415da45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78415da45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78415da45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fe52e5cd6efd8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fe52e5cd6efd8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782e46e5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782e46e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782e46e5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782e46e5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78415da45d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78415da45d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782e46e5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782e46e5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78415da45d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78415da45d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78415da45d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78415da45d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782e46e5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782e46e5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743aacc358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743aacc358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78415da45d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78415da45d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78415da4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78415da4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78415da45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78415da45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745ad026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745ad026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745ad026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745ad026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745ad026c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745ad026c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745ad026c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745ad026c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8" name="Google Shape;88;p17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9" name="Google Shape;89;p17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0" name="Google Shape;90;p17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1" name="Google Shape;91;p17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2" name="Google Shape;92;p17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8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3" name="Google Shape;123;p21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33" name="Google Shape;133;p22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7" name="Google Shape;137;p23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9" name="Google Shape;139;p23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0" name="Google Shape;140;p23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1" name="Google Shape;141;p23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2">
            <a:alphaModFix amt="10000"/>
          </a:blip>
          <a:srcRect b="0" l="789" r="12434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9" name="Google Shape;159;p25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1" name="Google Shape;161;p25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5" name="Google Shape;165;p25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166" name="Google Shape;166;p25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2" name="Google Shape;172;p26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73" name="Google Shape;173;p26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74" name="Google Shape;174;p26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7" name="Google Shape;207;p28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9" name="Google Shape;219;p29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1" name="Google Shape;221;p29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6" name="Google Shape;226;p29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1" name="Google Shape;231;p29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" name="Google Shape;232;p29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30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6" name="Google Shape;246;p30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30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8" name="Google Shape;248;p30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30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0" name="Google Shape;250;p30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30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30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262" name="Google Shape;262;p31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1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1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31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9" name="Google Shape;269;p31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31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1" name="Google Shape;271;p31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2" name="Google Shape;272;p31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3" name="Google Shape;273;p31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4" name="Google Shape;274;p31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5" name="Google Shape;275;p31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9" name="Google Shape;279;p32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0" name="Google Shape;280;p32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1" name="Google Shape;281;p32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2" name="Google Shape;282;p32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3" name="Google Shape;283;p32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4" name="Google Shape;284;p32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5" name="Google Shape;285;p32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6" name="Google Shape;286;p32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7" name="Google Shape;287;p32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8" name="Google Shape;288;p32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9" name="Google Shape;289;p32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92" name="Google Shape;292;p33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4" name="Google Shape;294;p33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5" name="Google Shape;295;p33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6" name="Google Shape;296;p33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7" name="Google Shape;297;p33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8" name="Google Shape;298;p33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9" name="Google Shape;299;p33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0" name="Google Shape;300;p33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4" name="Google Shape;304;p34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5" name="Google Shape;305;p34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6" name="Google Shape;306;p34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7" name="Google Shape;307;p34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8" name="Google Shape;308;p34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9" name="Google Shape;309;p34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0" name="Google Shape;310;p34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1" name="Google Shape;311;p34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2" name="Google Shape;312;p34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8" name="Google Shape;318;p35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9" name="Google Shape;319;p35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0" name="Google Shape;320;p35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1" name="Google Shape;321;p35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2" name="Google Shape;322;p35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3" name="Google Shape;323;p35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4" name="Google Shape;324;p35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5" name="Google Shape;325;p35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6" name="Google Shape;326;p35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0" name="Google Shape;330;p35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1" name="Google Shape;331;p35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2" name="Google Shape;332;p35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3" name="Google Shape;333;p35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4" name="Google Shape;334;p35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5" name="Google Shape;335;p35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6" name="Google Shape;336;p35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7" name="Google Shape;337;p35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8" name="Google Shape;338;p35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9" name="Google Shape;339;p35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3" name="Google Shape;343;p36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4" name="Google Shape;344;p36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5" name="Google Shape;345;p36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6" name="Google Shape;346;p36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7" name="Google Shape;347;p36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8" name="Google Shape;348;p36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9" name="Google Shape;349;p36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2" name="Google Shape;352;p37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54" name="Google Shape;354;p37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7" name="Google Shape;357;p38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8" name="Google Shape;358;p38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9" name="Google Shape;359;p38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60" name="Google Shape;360;p38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1" name="Google Shape;361;p38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2" name="Google Shape;362;p38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3" name="Google Shape;363;p38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4" name="Google Shape;364;p38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5" name="Google Shape;365;p38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6" name="Google Shape;366;p38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7" name="Google Shape;367;p38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8" name="Google Shape;368;p38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39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39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4" name="Google Shape;374;p39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75" name="Google Shape;375;p39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39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7" name="Google Shape;377;p39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8" name="Google Shape;378;p39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8" name="Google Shape;388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3" name="Google Shape;393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9" name="Google Shape;399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3" name="Google Shape;403;p4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4" name="Google Shape;404;p4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4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" name="Google Shape;406;p4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7" name="Google Shape;407;p4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8" name="Google Shape;408;p4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5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2" name="Google Shape;412;p5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5" name="Google Shape;415;p5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6" name="Google Shape;416;p5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7" name="Google Shape;417;p5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5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1" name="Google Shape;421;p5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2" name="Google Shape;422;p5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3" name="Google Shape;423;p52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4" name="Google Shape;424;p52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5" name="Google Shape;425;p52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52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9" name="Google Shape;429;p5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0" name="Google Shape;430;p5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1" name="Google Shape;431;p5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2" name="Google Shape;432;p5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3" name="Google Shape;433;p5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4" name="Google Shape;434;p5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5" name="Google Shape;435;p5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6" name="Google Shape;436;p5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5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2" name="Google Shape;442;p5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5" name="Google Shape;44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6" name="Google Shape;446;p5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7" name="Google Shape;447;p5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0" name="Google Shape;450;p5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5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3" name="Google Shape;453;p5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5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5" name="Google Shape;45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6" name="Google Shape;456;p5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5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8" name="Google Shape;458;p5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5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5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Google Shape;465;p5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5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5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5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9" name="Google Shape;469;p5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type="title"/>
          </p:nvPr>
        </p:nvSpPr>
        <p:spPr>
          <a:xfrm>
            <a:off x="920275" y="822025"/>
            <a:ext cx="60459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ML</a:t>
            </a:r>
            <a:endParaRPr/>
          </a:p>
        </p:txBody>
      </p:sp>
      <p:sp>
        <p:nvSpPr>
          <p:cNvPr id="477" name="Google Shape;477;p59"/>
          <p:cNvSpPr txBox="1"/>
          <p:nvPr/>
        </p:nvSpPr>
        <p:spPr>
          <a:xfrm>
            <a:off x="920275" y="2476500"/>
            <a:ext cx="3903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Session - 2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"/>
          <p:cNvSpPr txBox="1"/>
          <p:nvPr/>
        </p:nvSpPr>
        <p:spPr>
          <a:xfrm>
            <a:off x="52225" y="194375"/>
            <a:ext cx="85152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it works?</a:t>
            </a:r>
            <a:endParaRPr sz="26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AutoNum type="arabicPeriod"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Initialize k centroids where k is equal to the number of clusters chosen for a specific dataset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AutoNum type="arabicPeriod"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Randomly initialize K centroids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AutoNum type="arabicPeriod"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Assign each data point to the nearest centroid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AutoNum type="arabicPeriod"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Recalculate the centroid of each cluster.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AutoNum type="arabicPeriod"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process repeats until the centroid positions have reached convergence or the maximum number of iterations have been reached.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69" title="k mea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8499" cy="47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"/>
          <p:cNvSpPr txBox="1"/>
          <p:nvPr>
            <p:ph type="title"/>
          </p:nvPr>
        </p:nvSpPr>
        <p:spPr>
          <a:xfrm>
            <a:off x="238050" y="249700"/>
            <a:ext cx="4775700" cy="1020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Intro to the Project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1" name="Google Shape;541;p70" title="programmerhumor-io-programming-m.jpg"/>
          <p:cNvPicPr preferRelativeResize="0"/>
          <p:nvPr/>
        </p:nvPicPr>
        <p:blipFill rotWithShape="1">
          <a:blip r:embed="rId3">
            <a:alphaModFix/>
          </a:blip>
          <a:srcRect b="4798" l="0" r="0" t="0"/>
          <a:stretch/>
        </p:blipFill>
        <p:spPr>
          <a:xfrm>
            <a:off x="2188650" y="721275"/>
            <a:ext cx="4383601" cy="42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71" title="1ioZ200iYyX-QJfOLs17gow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0" y="642925"/>
            <a:ext cx="8983699" cy="413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72" title="machine-learning-algorithms-for.jpg"/>
          <p:cNvPicPr preferRelativeResize="0"/>
          <p:nvPr/>
        </p:nvPicPr>
        <p:blipFill rotWithShape="1">
          <a:blip r:embed="rId3">
            <a:alphaModFix/>
          </a:blip>
          <a:srcRect b="8053" l="3860" r="5943" t="16961"/>
          <a:stretch/>
        </p:blipFill>
        <p:spPr>
          <a:xfrm>
            <a:off x="977800" y="38988"/>
            <a:ext cx="6611349" cy="506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3"/>
          <p:cNvSpPr txBox="1"/>
          <p:nvPr/>
        </p:nvSpPr>
        <p:spPr>
          <a:xfrm>
            <a:off x="206800" y="404100"/>
            <a:ext cx="67254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dataset used in this project is </a:t>
            </a:r>
            <a:r>
              <a:rPr b="1"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 airline passenger satisfaction dataset</a:t>
            </a: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hosted on Kaggle. It’s a tabular dataset in CSV format</a:t>
            </a:r>
            <a:r>
              <a:rPr lang="en" sz="179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9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73"/>
          <p:cNvSpPr txBox="1"/>
          <p:nvPr/>
        </p:nvSpPr>
        <p:spPr>
          <a:xfrm>
            <a:off x="206800" y="1524260"/>
            <a:ext cx="85830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33"/>
              </a:spcBef>
              <a:spcAft>
                <a:spcPts val="0"/>
              </a:spcAft>
              <a:buNone/>
            </a:pP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dataset’s labeled structure makes it an excellent candidate for:</a:t>
            </a:r>
            <a:endParaRPr sz="191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4409" lvl="0" marL="546105" rtl="0" algn="l">
              <a:lnSpc>
                <a:spcPct val="115000"/>
              </a:lnSpc>
              <a:spcBef>
                <a:spcPts val="1433"/>
              </a:spcBef>
              <a:spcAft>
                <a:spcPts val="0"/>
              </a:spcAft>
              <a:buClr>
                <a:schemeClr val="dk1"/>
              </a:buClr>
              <a:buSzPts val="1911"/>
              <a:buChar char="●"/>
            </a:pP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Studying how various factors like age, airline facilities, customer types, etc affect customer satisfaction.</a:t>
            </a:r>
            <a:endParaRPr sz="191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4409" lvl="0" marL="54610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11"/>
              <a:buChar char="●"/>
            </a:pP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Apply </a:t>
            </a:r>
            <a:r>
              <a:rPr b="1"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classification models</a:t>
            </a: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categorize an predict responses of passenger.</a:t>
            </a:r>
            <a:endParaRPr sz="191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4409" lvl="0" marL="54610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11"/>
              <a:buFont typeface="Lato"/>
              <a:buChar char="●"/>
            </a:pPr>
            <a:r>
              <a:rPr lang="en" sz="19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Evaluate feature importance to understand which factors most strongly influence productivity and performance, enabling the study to give valuable insights.</a:t>
            </a:r>
            <a:endParaRPr sz="191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Handling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74"/>
          <p:cNvSpPr txBox="1"/>
          <p:nvPr>
            <p:ph idx="2" type="title"/>
          </p:nvPr>
        </p:nvSpPr>
        <p:spPr>
          <a:xfrm>
            <a:off x="843525" y="1000350"/>
            <a:ext cx="7367400" cy="385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Goal:</a:t>
            </a:r>
            <a:r>
              <a:rPr lang="en" sz="1800"/>
              <a:t> Ensure the dataset is accurate, consistent, and ready for modeling.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/>
              <a:t>Handling Missing Values (NaNs)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/>
              <a:t>Drop irrelevant or heavily missing columns.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/>
              <a:t>Impute missing values using mean/median (numeric) or mode (categorical).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/>
              <a:t>Correcting Bad Entries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/>
              <a:t>Fix typos, inconsistent categories (e.g., "Male", "M", "male").</a:t>
            </a:r>
            <a:endParaRPr sz="23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/>
              <a:t>Remove unrealistic or outlier values if unjustified.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/>
              <a:t>Dropping Unnecessary Columns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/>
              <a:t>Remove columns with no predictive power (IDs, duplicates, irrelevant timestamps).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75" title="6741835a061dc0ea167e0d00_674183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00" y="305411"/>
            <a:ext cx="6803276" cy="45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6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Data Transformation &amp; Scaling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76"/>
          <p:cNvSpPr txBox="1"/>
          <p:nvPr>
            <p:ph idx="2" type="title"/>
          </p:nvPr>
        </p:nvSpPr>
        <p:spPr>
          <a:xfrm>
            <a:off x="409625" y="1460275"/>
            <a:ext cx="44391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Goal:</a:t>
            </a:r>
            <a:r>
              <a:rPr lang="en" sz="1300"/>
              <a:t> Make features machine-learning-friendly.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1" lang="en" sz="1300"/>
              <a:t>Normalization &amp; Standardization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/>
              <a:t>Normalize data to bring all numeric features to a similar scale.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/>
              <a:t>Standardize for algorithms sensitive to variance (SVM, K-Means, Logistic Regression).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1" lang="en" sz="1300"/>
              <a:t>Encoding Categorical Variables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/>
              <a:t>One-Hot Encoding for nominal categories.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/>
              <a:t>Label Encoding for ordinal data.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1" lang="en" sz="1300"/>
              <a:t>Feature Engineering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/>
              <a:t>Create new features from existing ones (e.g., “Meetings per Week” / “Total Hours”).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/>
              <a:t>Combine or split features for better interpretability.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75" name="Google Shape;575;p76" title="categorical_data_encoding_techn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663" y="223622"/>
            <a:ext cx="3581174" cy="17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6" title="importance-feature-engeenerin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662" y="2076961"/>
            <a:ext cx="3581175" cy="2780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7"/>
          <p:cNvSpPr txBox="1"/>
          <p:nvPr>
            <p:ph type="title"/>
          </p:nvPr>
        </p:nvSpPr>
        <p:spPr>
          <a:xfrm>
            <a:off x="409625" y="401500"/>
            <a:ext cx="48927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Balancing &amp; Pattern Exploration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77"/>
          <p:cNvSpPr txBox="1"/>
          <p:nvPr>
            <p:ph idx="2" type="title"/>
          </p:nvPr>
        </p:nvSpPr>
        <p:spPr>
          <a:xfrm>
            <a:off x="409625" y="1191900"/>
            <a:ext cx="8191500" cy="3759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900"/>
              <a:t>Goal: Ensure fair learning and uncover insights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Handling Imbalanced Data</a:t>
            </a:r>
            <a:endParaRPr b="1" sz="18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Why?</a:t>
            </a:r>
            <a:r>
              <a:rPr lang="en"/>
              <a:t> Imbalance can cause the model to favor the majority class, reducing prediction quality for minority classes.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Oversampling</a:t>
            </a:r>
            <a:r>
              <a:rPr lang="en"/>
              <a:t>: Increase the number of minority class samples using techniques like </a:t>
            </a:r>
            <a:r>
              <a:rPr b="1" lang="en"/>
              <a:t>SMOTE</a:t>
            </a:r>
            <a:r>
              <a:rPr lang="en"/>
              <a:t> or random duplication.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Undersampling</a:t>
            </a:r>
            <a:r>
              <a:rPr lang="en"/>
              <a:t>: Reduce the majority class size to match the minority, preventing bias but possibly losing information.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Hybrid approaches</a:t>
            </a:r>
            <a:r>
              <a:rPr lang="en"/>
              <a:t>: Combine oversampling and undersampling for optimal balance.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/>
        </p:nvSpPr>
        <p:spPr>
          <a:xfrm>
            <a:off x="408400" y="333775"/>
            <a:ext cx="71799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Quantico"/>
                <a:ea typeface="Quantico"/>
                <a:cs typeface="Quantico"/>
                <a:sym typeface="Quantico"/>
              </a:rPr>
              <a:t>About Speaker</a:t>
            </a:r>
            <a:endParaRPr sz="34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2614625" y="1417300"/>
            <a:ext cx="3957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4" name="Google Shape;4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125" y="1154750"/>
            <a:ext cx="2865389" cy="2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0"/>
          <p:cNvSpPr txBox="1"/>
          <p:nvPr/>
        </p:nvSpPr>
        <p:spPr>
          <a:xfrm>
            <a:off x="2001825" y="4218150"/>
            <a:ext cx="4308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Amrithesh Kakkoth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Community Lead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8"/>
          <p:cNvSpPr txBox="1"/>
          <p:nvPr/>
        </p:nvSpPr>
        <p:spPr>
          <a:xfrm>
            <a:off x="284175" y="388800"/>
            <a:ext cx="79029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Exploratory Data Analysis (EDA)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Purpose: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Understand the dataset before modeling, identify relationships, and spot anomalies.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Pattern Detection: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Find trends in productivity based on demographics, work conditions, or behavior.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 Analysis: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Use correlation matrices to see which factors are linked to productivity scores.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Visualization Tools:</a:t>
            </a:r>
            <a:endParaRPr b="1"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Histograms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Show distribution of key variables.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Heatmaps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Highlight correlations and feature interactions.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Scatter Plots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Reveal relationships between two variables.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Outlier Detection: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Identify extreme values that could skew results.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79" title="10115_2022_1772_Fig1_HTM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438" y="588106"/>
            <a:ext cx="6503124" cy="418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0"/>
          <p:cNvSpPr txBox="1"/>
          <p:nvPr>
            <p:ph type="title"/>
          </p:nvPr>
        </p:nvSpPr>
        <p:spPr>
          <a:xfrm>
            <a:off x="33700" y="6153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Machine Learning Project Building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80"/>
          <p:cNvSpPr txBox="1"/>
          <p:nvPr>
            <p:ph idx="2" type="title"/>
          </p:nvPr>
        </p:nvSpPr>
        <p:spPr>
          <a:xfrm>
            <a:off x="33704" y="1813212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Key Steps: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Problem Definition &amp; Data Collection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Data Preprocessing (cleaning, feature engineering)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Model Selection &amp; Training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Model Evaluation using metrics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Deployment &amp; Monitoring</a:t>
            </a:r>
            <a:endParaRPr sz="1900"/>
          </a:p>
        </p:txBody>
      </p:sp>
      <p:sp>
        <p:nvSpPr>
          <p:cNvPr id="599" name="Google Shape;599;p80"/>
          <p:cNvSpPr txBox="1"/>
          <p:nvPr>
            <p:ph idx="1" type="subTitle"/>
          </p:nvPr>
        </p:nvSpPr>
        <p:spPr>
          <a:xfrm flipH="1">
            <a:off x="920598" y="5405828"/>
            <a:ext cx="1817400" cy="1845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80" title="GxWxcl3XEAA4wiz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444" y="0"/>
            <a:ext cx="370442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1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Preparing Your Data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6" name="Google Shape;606;p81"/>
          <p:cNvSpPr txBox="1"/>
          <p:nvPr>
            <p:ph idx="2" type="title"/>
          </p:nvPr>
        </p:nvSpPr>
        <p:spPr>
          <a:xfrm>
            <a:off x="4793325" y="2034350"/>
            <a:ext cx="37452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Feature Scaling: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Normalization: Scale to 0-1 range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Standardization: Mean=0, Std=1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Train-Test Split:</a:t>
            </a:r>
            <a:r>
              <a:rPr lang="en"/>
              <a:t>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Standardization: Mean=0, Std=1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81"/>
          <p:cNvSpPr txBox="1"/>
          <p:nvPr>
            <p:ph idx="2" type="title"/>
          </p:nvPr>
        </p:nvSpPr>
        <p:spPr>
          <a:xfrm>
            <a:off x="1072950" y="2034350"/>
            <a:ext cx="37452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Handle Missing Values: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Drop rows/columns or fill with mean/median/mode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Encode Categorical Data: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Label Encoding: A=1, B=2, C=3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One-Hot Encoding: Create binary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2"/>
          <p:cNvSpPr txBox="1"/>
          <p:nvPr>
            <p:ph type="title"/>
          </p:nvPr>
        </p:nvSpPr>
        <p:spPr>
          <a:xfrm>
            <a:off x="474675" y="709725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Choosing the Right 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82"/>
          <p:cNvSpPr txBox="1"/>
          <p:nvPr>
            <p:ph idx="2" type="title"/>
          </p:nvPr>
        </p:nvSpPr>
        <p:spPr>
          <a:xfrm>
            <a:off x="809550" y="3385450"/>
            <a:ext cx="63639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For Regression: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Linear Regression:</a:t>
            </a:r>
            <a:r>
              <a:rPr lang="en"/>
              <a:t> Simple linear relationships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Decision Tree Regressor:</a:t>
            </a:r>
            <a:r>
              <a:rPr lang="en"/>
              <a:t> Non-linear patterns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Random Forest Regressor:</a:t>
            </a:r>
            <a:r>
              <a:rPr lang="en"/>
              <a:t> Robust ensemble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82"/>
          <p:cNvSpPr txBox="1"/>
          <p:nvPr>
            <p:ph idx="2" type="title"/>
          </p:nvPr>
        </p:nvSpPr>
        <p:spPr>
          <a:xfrm>
            <a:off x="809544" y="1335725"/>
            <a:ext cx="63639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For Classification: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Logistic Regression:</a:t>
            </a:r>
            <a:r>
              <a:rPr lang="en"/>
              <a:t> Linear relationships, interpretable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Decision Tree:</a:t>
            </a:r>
            <a:r>
              <a:rPr lang="en"/>
              <a:t> Easy to understand, handles mixed data types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Random Forest:</a:t>
            </a:r>
            <a:r>
              <a:rPr lang="en"/>
              <a:t> More robust than single tree, handles overfitting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SVM:</a:t>
            </a:r>
            <a:r>
              <a:rPr lang="en"/>
              <a:t> Good for high-dimensional data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K-NN:</a:t>
            </a:r>
            <a:r>
              <a:rPr lang="en"/>
              <a:t> Simple, good baseline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83" title="1yM8yoDHrFudMBItV5N4FUQ.jpg"/>
          <p:cNvPicPr preferRelativeResize="0"/>
          <p:nvPr/>
        </p:nvPicPr>
        <p:blipFill rotWithShape="1">
          <a:blip r:embed="rId3">
            <a:alphaModFix/>
          </a:blip>
          <a:srcRect b="1552" l="-4501" r="3338" t="2606"/>
          <a:stretch/>
        </p:blipFill>
        <p:spPr>
          <a:xfrm>
            <a:off x="810362" y="285750"/>
            <a:ext cx="7523275" cy="477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4"/>
          <p:cNvSpPr txBox="1"/>
          <p:nvPr>
            <p:ph type="title"/>
          </p:nvPr>
        </p:nvSpPr>
        <p:spPr>
          <a:xfrm>
            <a:off x="603150" y="1759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Measuring Model Performance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p84"/>
          <p:cNvSpPr txBox="1"/>
          <p:nvPr>
            <p:ph idx="2" type="title"/>
          </p:nvPr>
        </p:nvSpPr>
        <p:spPr>
          <a:xfrm>
            <a:off x="5114650" y="1010813"/>
            <a:ext cx="37452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For Regression: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MAE:</a:t>
            </a:r>
            <a:r>
              <a:rPr lang="en"/>
              <a:t> Mean Absolute Error - average difference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RMSE:</a:t>
            </a:r>
            <a:r>
              <a:rPr lang="en"/>
              <a:t> Root Mean Squared Error - penalizes large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84"/>
          <p:cNvSpPr txBox="1"/>
          <p:nvPr>
            <p:ph idx="2" type="title"/>
          </p:nvPr>
        </p:nvSpPr>
        <p:spPr>
          <a:xfrm>
            <a:off x="932500" y="953438"/>
            <a:ext cx="37452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For Classification: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Accuracy:</a:t>
            </a:r>
            <a:r>
              <a:rPr lang="en"/>
              <a:t> Overall correctness = Correct Predictions / Total Predictions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Precision:</a:t>
            </a:r>
            <a:r>
              <a:rPr lang="en"/>
              <a:t> TP / (TP + FP) - "Of predicted positives, how many were right?"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Recall:</a:t>
            </a:r>
            <a:r>
              <a:rPr lang="en"/>
              <a:t> TP / (TP + FN) - "Of actual positives, how many did we find?"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F1-Score:</a:t>
            </a:r>
            <a:r>
              <a:rPr lang="en"/>
              <a:t> Balance of Precision &amp; Recall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85" title="66be6acd4850df7b60c037d3_65be98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013" y="547726"/>
            <a:ext cx="6415974" cy="43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86" title="Performance-evaluation-metrics-f.jpg"/>
          <p:cNvPicPr preferRelativeResize="0"/>
          <p:nvPr/>
        </p:nvPicPr>
        <p:blipFill rotWithShape="1">
          <a:blip r:embed="rId3">
            <a:alphaModFix/>
          </a:blip>
          <a:srcRect b="2837" l="0" r="0" t="0"/>
          <a:stretch/>
        </p:blipFill>
        <p:spPr>
          <a:xfrm>
            <a:off x="298850" y="763481"/>
            <a:ext cx="8546300" cy="37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7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Avoiding Common Pitfalls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87"/>
          <p:cNvSpPr txBox="1"/>
          <p:nvPr>
            <p:ph idx="2" type="title"/>
          </p:nvPr>
        </p:nvSpPr>
        <p:spPr>
          <a:xfrm>
            <a:off x="1471800" y="1940600"/>
            <a:ext cx="6200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Train-Test Split:</a:t>
            </a:r>
            <a:r>
              <a:rPr lang="en"/>
              <a:t> 80% training, 20%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Cross-Validation:</a:t>
            </a:r>
            <a:r>
              <a:rPr lang="en"/>
              <a:t> Use K-fold for better estimates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Overfitting vs Underfitting: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Overfitting: Great on training, poor on test +data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/>
              <a:t>Solution: More data, regularization, simpler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/>
        </p:nvSpPr>
        <p:spPr>
          <a:xfrm>
            <a:off x="284175" y="285750"/>
            <a:ext cx="7584600" cy="4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Quantico"/>
                <a:ea typeface="Quantico"/>
                <a:cs typeface="Quantico"/>
                <a:sym typeface="Quantico"/>
              </a:rPr>
              <a:t>UNSUPERVISED LEARNING</a:t>
            </a:r>
            <a:endParaRPr sz="32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Lato"/>
              <a:buChar char="●"/>
            </a:pPr>
            <a:r>
              <a:rPr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Unsupervised learning is a branch of machine learning that deals with unlabeled data. </a:t>
            </a:r>
            <a:endParaRPr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Lato"/>
              <a:buChar char="●"/>
            </a:pPr>
            <a:r>
              <a:rPr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Unlike supervised learning, where the data is labeled with a specific category or outcome, unsupervised learning algorithms are tasked with finding patterns and relationships within the data without any prior knowledge of the data's meaning.</a:t>
            </a:r>
            <a:endParaRPr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88" title="Core Issues in Machine Learning.jpg"/>
          <p:cNvPicPr preferRelativeResize="0"/>
          <p:nvPr/>
        </p:nvPicPr>
        <p:blipFill rotWithShape="1">
          <a:blip r:embed="rId3">
            <a:alphaModFix/>
          </a:blip>
          <a:srcRect b="6318" l="-2072" r="0" t="7011"/>
          <a:stretch/>
        </p:blipFill>
        <p:spPr>
          <a:xfrm>
            <a:off x="993512" y="474675"/>
            <a:ext cx="7156966" cy="437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2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2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2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2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5" y="1193762"/>
            <a:ext cx="8960826" cy="23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63" title="unsup leanr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00" y="464638"/>
            <a:ext cx="8428451" cy="42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4"/>
          <p:cNvSpPr txBox="1"/>
          <p:nvPr/>
        </p:nvSpPr>
        <p:spPr>
          <a:xfrm>
            <a:off x="303975" y="268500"/>
            <a:ext cx="7558500" cy="4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Applications:</a:t>
            </a:r>
            <a:endParaRPr sz="24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 Segmentation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Algorithms cluster customers based on purchasing behavior or demographics, enabling targeted marketing strategies.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Anomaly Detection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Identifies unusual patterns in data, aiding fraud detection, cybersecurity, and equipment failure prevention.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and Text Clustering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Groups similar images or documents for tasks like organization, classification, or content recommendation.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5"/>
          <p:cNvSpPr txBox="1"/>
          <p:nvPr/>
        </p:nvSpPr>
        <p:spPr>
          <a:xfrm>
            <a:off x="290925" y="281550"/>
            <a:ext cx="81852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Unsupervised learning algorithms:</a:t>
            </a:r>
            <a:endParaRPr sz="24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are mainly 3 types of algorithms for unsupervised learning: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AutoNum type="arabicPeriod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Clustering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AutoNum type="arabicPeriod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Association Rule Learning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AutoNum type="arabicPeriod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Dimensionality Reduction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Today we are going to take a look at Clustering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Clustering in unsupervised machine learning is the process of grouping unlabeled data into clusters based on their similarities. 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One of the common algorithm used for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clustering is </a:t>
            </a: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K-Means Clustering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 txBox="1"/>
          <p:nvPr/>
        </p:nvSpPr>
        <p:spPr>
          <a:xfrm>
            <a:off x="344125" y="253650"/>
            <a:ext cx="7911000" cy="4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Quantico"/>
                <a:ea typeface="Quantico"/>
                <a:cs typeface="Quantico"/>
                <a:sym typeface="Quantico"/>
              </a:rPr>
              <a:t>K-MEANS CLUSTERING</a:t>
            </a:r>
            <a:endParaRPr sz="32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0" name="Google Shape;520;p66"/>
          <p:cNvPicPr preferRelativeResize="0"/>
          <p:nvPr/>
        </p:nvPicPr>
        <p:blipFill rotWithShape="1">
          <a:blip r:embed="rId3">
            <a:alphaModFix/>
          </a:blip>
          <a:srcRect b="-2225" l="5857" r="-1249" t="8706"/>
          <a:stretch/>
        </p:blipFill>
        <p:spPr>
          <a:xfrm>
            <a:off x="344125" y="955063"/>
            <a:ext cx="7979201" cy="39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7"/>
          <p:cNvSpPr txBox="1"/>
          <p:nvPr/>
        </p:nvSpPr>
        <p:spPr>
          <a:xfrm>
            <a:off x="144650" y="629400"/>
            <a:ext cx="8384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algorithm will categorize the items into k groups or clusters of similarity. To calculate that similarity we will use the Euclidean distance as a measurement.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points that are nearest to a centroid are grouped together within the same category. 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higher k value, or the number of clusters, signifies smaller clusters with greater detail, while a lower k value results in larger clusters with less detail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