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Quantic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Quantico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Quantico-italic.fntdata"/><Relationship Id="rId25" Type="http://schemas.openxmlformats.org/officeDocument/2006/relationships/font" Target="fonts/Quantico-bold.fntdata"/><Relationship Id="rId28" Type="http://schemas.openxmlformats.org/officeDocument/2006/relationships/font" Target="fonts/Lato-regular.fntdata"/><Relationship Id="rId27" Type="http://schemas.openxmlformats.org/officeDocument/2006/relationships/font" Target="fonts/Quantic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5389984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538998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5389984b8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5389984b8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45389984b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345389984b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45389984b8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345389984b8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45389984b8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45389984b8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5389984b8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45389984b8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45389984b8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45389984b8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5389984b8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45389984b8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45389984b8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45389984b8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5389984b8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45389984b8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5389984b8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5389984b8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45389984b8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45389984b8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5389984b8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5389984b8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5389984b8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5389984b8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5389984b8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45389984b8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45389984b8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45389984b8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45389984b8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45389984b8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16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7" name="Google Shape;87;p17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8" name="Google Shape;88;p17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89" name="Google Shape;89;p17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0" name="Google Shape;90;p17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1" name="Google Shape;91;p17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92" name="Google Shape;92;p17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8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103" name="Google Shape;103;p18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18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8" name="Google Shape;108;p1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20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3" name="Google Shape;123;p21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2" name="Google Shape;132;p22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33" name="Google Shape;133;p22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7" name="Google Shape;137;p23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23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0" name="Google Shape;140;p23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41" name="Google Shape;141;p23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0" name="Google Shape;150;p24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1" name="Google Shape;151;p24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2" name="Google Shape;152;p24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3" name="Google Shape;153;p24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58" name="Google Shape;158;p25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25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61" name="Google Shape;161;p25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3" name="Google Shape;163;p25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4" name="Google Shape;164;p25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5" name="Google Shape;165;p25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66" name="Google Shape;166;p25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8" name="Google Shape;168;p25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69" name="Google Shape;169;p25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2" name="Google Shape;172;p26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73" name="Google Shape;173;p26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26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26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27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5" name="Google Shape;185;p27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6" name="Google Shape;186;p27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7" name="Google Shape;187;p27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8" name="Google Shape;188;p27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7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9" name="Google Shape;199;p27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7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19" name="Google Shape;219;p29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21" name="Google Shape;221;p29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7" name="Google Shape;237;p30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39" name="Google Shape;239;p30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30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0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2" name="Google Shape;242;p30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3" name="Google Shape;243;p30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30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6" name="Google Shape;246;p30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30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8" name="Google Shape;248;p30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0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0" name="Google Shape;250;p30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0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5" name="Google Shape;255;p30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30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0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62" name="Google Shape;262;p31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3" name="Google Shape;263;p31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1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8" name="Google Shape;268;p31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1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3" name="Google Shape;273;p31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5" name="Google Shape;275;p31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9" name="Google Shape;279;p3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32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1" name="Google Shape;281;p32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32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3" name="Google Shape;283;p32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5" name="Google Shape;285;p32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7" name="Google Shape;287;p32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9" name="Google Shape;289;p32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92" name="Google Shape;292;p33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3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4" name="Google Shape;294;p33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5" name="Google Shape;295;p33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6" name="Google Shape;296;p33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33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33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33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0" name="Google Shape;300;p33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34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4" name="Google Shape;304;p34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6" name="Google Shape;306;p34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34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0" name="Google Shape;310;p34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1" name="Google Shape;311;p34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35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6" name="Google Shape;316;p35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7" name="Google Shape;317;p35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8" name="Google Shape;318;p35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19" name="Google Shape;319;p35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0" name="Google Shape;320;p35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3" name="Google Shape;323;p35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6" name="Google Shape;326;p35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2" name="Google Shape;332;p35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4" name="Google Shape;334;p35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5" name="Google Shape;335;p35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6" name="Google Shape;336;p35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8" name="Google Shape;338;p35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39" name="Google Shape;339;p35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3" name="Google Shape;343;p36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6" name="Google Shape;346;p36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7" name="Google Shape;347;p36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49" name="Google Shape;349;p36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7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2" name="Google Shape;352;p37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7" name="Google Shape;357;p38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8" name="Google Shape;358;p38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59" name="Google Shape;359;p38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60" name="Google Shape;360;p38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1" name="Google Shape;361;p38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2" name="Google Shape;362;p38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3" name="Google Shape;363;p38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38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5" name="Google Shape;365;p38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6" name="Google Shape;366;p38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67" name="Google Shape;367;p38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8" name="Google Shape;368;p38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9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39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39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39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75" name="Google Shape;375;p3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6" name="Google Shape;376;p39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77" name="Google Shape;377;p3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8" name="Google Shape;378;p3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3" name="Google Shape;393;p4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4" name="Google Shape;394;p4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4" name="Google Shape;404;p4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4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4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4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8" name="Google Shape;408;p4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5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2" name="Google Shape;412;p5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6" name="Google Shape;416;p5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7" name="Google Shape;417;p5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5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5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4" name="Google Shape;424;p52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52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1" name="Google Shape;431;p5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3" name="Google Shape;433;p5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" name="Google Shape;434;p5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5" name="Google Shape;435;p5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6" name="Google Shape;436;p5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9" name="Google Shape;439;p5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5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6" name="Google Shape;446;p5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7" name="Google Shape;447;p5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0" name="Google Shape;450;p5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5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3" name="Google Shape;453;p5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5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5" name="Google Shape;45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5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7" name="Google Shape;457;p5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8" name="Google Shape;458;p5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4" name="Google Shape;464;p5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5" name="Google Shape;465;p5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6" name="Google Shape;466;p5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5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5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9" name="Google Shape;469;p5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3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NSDC MEC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7" name="Google Shape;477;p59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 to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Deep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68" title="26e45400-0195-472f-8719-d8261ae544f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0"/>
            <a:ext cx="3429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9"/>
          <p:cNvSpPr txBox="1"/>
          <p:nvPr/>
        </p:nvSpPr>
        <p:spPr>
          <a:xfrm>
            <a:off x="680875" y="874950"/>
            <a:ext cx="7299900" cy="3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 Analogy: A Chef Making Soup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Imagine a chef making soup: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Gets ingredients (data)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Decides how much of each to add (weights)</a:t>
            </a:r>
            <a:br>
              <a:rPr lang="en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Tastes and adjusts (loss &amp; backpropagation)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0"/>
          <p:cNvSpPr txBox="1"/>
          <p:nvPr/>
        </p:nvSpPr>
        <p:spPr>
          <a:xfrm>
            <a:off x="948132" y="367200"/>
            <a:ext cx="7075200" cy="18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1: Input Data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Neural Network:</a:t>
            </a:r>
            <a:r>
              <a:rPr lang="en" sz="1900">
                <a:solidFill>
                  <a:schemeClr val="dk1"/>
                </a:solidFill>
              </a:rPr>
              <a:t> Numbers, images, or text go in as inputs.</a:t>
            </a:r>
            <a:br>
              <a:rPr lang="en" sz="1900">
                <a:solidFill>
                  <a:schemeClr val="dk1"/>
                </a:solidFill>
              </a:rPr>
            </a:br>
            <a:r>
              <a:rPr b="1" lang="en" sz="1900">
                <a:solidFill>
                  <a:schemeClr val="dk1"/>
                </a:solidFill>
              </a:rPr>
              <a:t>Chef Analogy:</a:t>
            </a:r>
            <a:r>
              <a:rPr lang="en" sz="1900">
                <a:solidFill>
                  <a:schemeClr val="dk1"/>
                </a:solidFill>
              </a:rPr>
              <a:t> Ingredients (carrots, salt, water) go into the pot.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Each ingredient is a “feature” of the dish.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534" name="Google Shape;534;p70"/>
          <p:cNvSpPr txBox="1"/>
          <p:nvPr/>
        </p:nvSpPr>
        <p:spPr>
          <a:xfrm>
            <a:off x="948125" y="2274300"/>
            <a:ext cx="70752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Step 2: Weights &amp; Biases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Neural Network:</a:t>
            </a:r>
            <a:r>
              <a:rPr lang="en" sz="1900">
                <a:solidFill>
                  <a:schemeClr val="dk1"/>
                </a:solidFill>
              </a:rPr>
              <a:t> Weights decide importance of each input. Bias adjusts the result.</a:t>
            </a:r>
            <a:br>
              <a:rPr lang="en" sz="1900">
                <a:solidFill>
                  <a:schemeClr val="dk1"/>
                </a:solidFill>
              </a:rPr>
            </a:br>
            <a:r>
              <a:rPr b="1" lang="en" sz="1900">
                <a:solidFill>
                  <a:schemeClr val="dk1"/>
                </a:solidFill>
              </a:rPr>
              <a:t>Chef Analogy:</a:t>
            </a:r>
            <a:r>
              <a:rPr lang="en" sz="1900">
                <a:solidFill>
                  <a:schemeClr val="dk1"/>
                </a:solidFill>
              </a:rPr>
              <a:t> Chef decides how much salt, pepper, or carrots to add.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Too much salt → bad taste (wrong weight).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 txBox="1"/>
          <p:nvPr/>
        </p:nvSpPr>
        <p:spPr>
          <a:xfrm>
            <a:off x="284175" y="634950"/>
            <a:ext cx="7474200" cy="3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Step 3: Activation Functions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Neural Network:</a:t>
            </a:r>
            <a:r>
              <a:rPr lang="en" sz="1700">
                <a:solidFill>
                  <a:schemeClr val="dk1"/>
                </a:solidFill>
              </a:rPr>
              <a:t> Decides if a neuron should “fire” (pass signal forward).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Chef Analogy:</a:t>
            </a:r>
            <a:r>
              <a:rPr lang="en" sz="1700">
                <a:solidFill>
                  <a:schemeClr val="dk1"/>
                </a:solidFill>
              </a:rPr>
              <a:t> Chef tastes and decides if a flavor is strong enough to matter.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flavor isn’t noticeable, ignore it.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Step 4: Forward Propagation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Neural Network:</a:t>
            </a:r>
            <a:r>
              <a:rPr lang="en" sz="1700">
                <a:solidFill>
                  <a:schemeClr val="dk1"/>
                </a:solidFill>
              </a:rPr>
              <a:t> Data flows through layers until output is produced.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Chef Analogy:</a:t>
            </a:r>
            <a:r>
              <a:rPr lang="en" sz="1700">
                <a:solidFill>
                  <a:schemeClr val="dk1"/>
                </a:solidFill>
              </a:rPr>
              <a:t> Ingredients mix, flavors combine, soup reaches final taste.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2"/>
          <p:cNvSpPr txBox="1"/>
          <p:nvPr/>
        </p:nvSpPr>
        <p:spPr>
          <a:xfrm>
            <a:off x="466650" y="648250"/>
            <a:ext cx="8210700" cy="4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Step 5: Loss Function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Neural Network:</a:t>
            </a:r>
            <a:r>
              <a:rPr lang="en" sz="1700">
                <a:solidFill>
                  <a:schemeClr val="dk1"/>
                </a:solidFill>
              </a:rPr>
              <a:t> Calculates how far the output is from the correct answer.</a:t>
            </a:r>
            <a:br>
              <a:rPr lang="en" sz="1700">
                <a:solidFill>
                  <a:schemeClr val="dk1"/>
                </a:solidFill>
              </a:rPr>
            </a:br>
            <a:r>
              <a:rPr b="1" lang="en" sz="1700">
                <a:solidFill>
                  <a:schemeClr val="dk1"/>
                </a:solidFill>
              </a:rPr>
              <a:t>Chef Analogy:</a:t>
            </a:r>
            <a:r>
              <a:rPr lang="en" sz="1700">
                <a:solidFill>
                  <a:schemeClr val="dk1"/>
                </a:solidFill>
              </a:rPr>
              <a:t> Chef compares the soup’s taste to the “perfect recipe” taste.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Big difference → high “loss.”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Step 6: Backpropagation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Neural Network:</a:t>
            </a:r>
            <a:r>
              <a:rPr lang="en" sz="1700">
                <a:solidFill>
                  <a:schemeClr val="dk1"/>
                </a:solidFill>
              </a:rPr>
              <a:t> Adjusts weights to reduce future errors.</a:t>
            </a:r>
            <a:br>
              <a:rPr lang="en" sz="1700">
                <a:solidFill>
                  <a:schemeClr val="dk1"/>
                </a:solidFill>
              </a:rPr>
            </a:br>
            <a:r>
              <a:rPr b="1" lang="en" sz="1700">
                <a:solidFill>
                  <a:schemeClr val="dk1"/>
                </a:solidFill>
              </a:rPr>
              <a:t>Chef Analogy:</a:t>
            </a:r>
            <a:r>
              <a:rPr lang="en" sz="1700">
                <a:solidFill>
                  <a:schemeClr val="dk1"/>
                </a:solidFill>
              </a:rPr>
              <a:t> Chef adds more salt, less pepper, or adjusts ingredients for next try.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Repeat until soup matches perfect taste.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3"/>
          <p:cNvSpPr txBox="1"/>
          <p:nvPr/>
        </p:nvSpPr>
        <p:spPr>
          <a:xfrm>
            <a:off x="589350" y="562575"/>
            <a:ext cx="7766700" cy="4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Applications of Deep Learning</a:t>
            </a:r>
            <a:endParaRPr b="1" sz="23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Computer Vision:</a:t>
            </a:r>
            <a:r>
              <a:rPr lang="en" sz="2100">
                <a:solidFill>
                  <a:schemeClr val="dk1"/>
                </a:solidFill>
              </a:rPr>
              <a:t> Image classification, object detection, medical imaging.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Natural Language Processing:</a:t>
            </a:r>
            <a:r>
              <a:rPr lang="en" sz="2100">
                <a:solidFill>
                  <a:schemeClr val="dk1"/>
                </a:solidFill>
              </a:rPr>
              <a:t> Chatbots, translation, sentiment analysis.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Speech Recognition:</a:t>
            </a:r>
            <a:r>
              <a:rPr lang="en" sz="2100">
                <a:solidFill>
                  <a:schemeClr val="dk1"/>
                </a:solidFill>
              </a:rPr>
              <a:t> Virtual assistants, transcription.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Autonomous Systems:</a:t>
            </a:r>
            <a:r>
              <a:rPr lang="en" sz="2100">
                <a:solidFill>
                  <a:schemeClr val="dk1"/>
                </a:solidFill>
              </a:rPr>
              <a:t> Self-driving cars, robotics.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4" title="Deep-learn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783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5"/>
          <p:cNvSpPr txBox="1"/>
          <p:nvPr/>
        </p:nvSpPr>
        <p:spPr>
          <a:xfrm>
            <a:off x="1095000" y="579150"/>
            <a:ext cx="6954000" cy="3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Challenges in Deep Learning</a:t>
            </a:r>
            <a:endParaRPr b="1" sz="25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Requires huge amounts of labeled data.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High computational cost (GPUs, TPUs).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Can be a “black box” (hard to interpret).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Risk of overfitting.</a:t>
            </a:r>
            <a:br>
              <a:rPr lang="en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0"/>
          <p:cNvSpPr txBox="1"/>
          <p:nvPr>
            <p:ph type="title"/>
          </p:nvPr>
        </p:nvSpPr>
        <p:spPr>
          <a:xfrm>
            <a:off x="917400" y="905350"/>
            <a:ext cx="7309200" cy="281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en" sz="2200">
                <a:solidFill>
                  <a:srgbClr val="FFFFFF"/>
                </a:solidFill>
              </a:rPr>
              <a:t>D</a:t>
            </a:r>
            <a:r>
              <a:rPr b="1" lang="en" sz="2200">
                <a:solidFill>
                  <a:srgbClr val="FFFFFF"/>
                </a:solidFill>
              </a:rPr>
              <a:t>eep Learning (DL) is a special kind of Machine Learning that uses something called neural networks to learn.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If ML is like teaching a kid by showing examples, DL is like giving the kid a giant brain made of layers and layers of “thinking parts” so they can figure out really complicated things.</a:t>
            </a:r>
            <a:endParaRPr b="1" sz="2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6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>
            <p:ph idx="2" type="title"/>
          </p:nvPr>
        </p:nvSpPr>
        <p:spPr>
          <a:xfrm>
            <a:off x="666050" y="130500"/>
            <a:ext cx="7317000" cy="278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latin typeface="Arial"/>
                <a:ea typeface="Arial"/>
                <a:cs typeface="Arial"/>
                <a:sym typeface="Arial"/>
              </a:rPr>
              <a:t>What is a Neural Network?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Inspired by the human brain.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Neuron: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A simple unit that processes input and produces output.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Layers: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Input layer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— Takes data in.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Hidden layers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— Process and extract patterns.</a:t>
            </a:r>
            <a:br>
              <a:rPr lang="en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Output layer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— Produces the prediction or classification.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62" title="deep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7776" y="905175"/>
            <a:ext cx="7832083" cy="38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3" title="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38" y="999713"/>
            <a:ext cx="6513525" cy="2953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4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Neural Networks Work?</a:t>
            </a:r>
            <a:endParaRPr/>
          </a:p>
        </p:txBody>
      </p:sp>
      <p:sp>
        <p:nvSpPr>
          <p:cNvPr id="503" name="Google Shape;503;p64"/>
          <p:cNvSpPr txBox="1"/>
          <p:nvPr>
            <p:ph idx="2" type="title"/>
          </p:nvPr>
        </p:nvSpPr>
        <p:spPr>
          <a:xfrm>
            <a:off x="1368025" y="1524000"/>
            <a:ext cx="7110600" cy="3395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Input Data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Fed into the network.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Weights &amp; Biases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Adjust how important each input is.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Activation Functions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Decide if a neuron “fires” or not.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Forward Propagation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Data flows layer by layer to produce output.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Loss Function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Measures how wrong the output is.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Backpropagation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→ Adjusts weights to improve accuracy.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65" title="jj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25" y="361950"/>
            <a:ext cx="8839204" cy="4419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6" title="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449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8" name="Google Shape;518;p67" title="491280-fig-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