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C621-D938-4424-800D-AAC7119B7709}" type="datetimeFigureOut">
              <a:rPr lang="en-US" smtClean="0"/>
              <a:t>7/10/2014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6433E-F7A1-45FF-B530-DAB4165427B4}" type="slidenum">
              <a:rPr lang="en-US" smtClean="0"/>
              <a:t>‹#›</a:t>
            </a:fld>
            <a:endParaRPr lang="en-US"/>
          </a:p>
        </p:txBody>
      </p:sp>
    </p:spTree>
    <p:extLst>
      <p:ext uri="{BB962C8B-B14F-4D97-AF65-F5344CB8AC3E}">
        <p14:creationId xmlns:p14="http://schemas.microsoft.com/office/powerpoint/2010/main" val="47446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91C7B05-5F53-46E4-AD69-2C3F90D1CEAF}" type="slidenum">
              <a:rPr lang="en-IN" smtClean="0"/>
              <a:pPr/>
              <a:t>30</a:t>
            </a:fld>
            <a:endParaRPr lang="en-IN" dirty="0"/>
          </a:p>
        </p:txBody>
      </p:sp>
    </p:spTree>
    <p:extLst>
      <p:ext uri="{BB962C8B-B14F-4D97-AF65-F5344CB8AC3E}">
        <p14:creationId xmlns:p14="http://schemas.microsoft.com/office/powerpoint/2010/main" val="360322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FABAE-2FE9-4FFA-805C-27CE5955CBA0}"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47896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FABAE-2FE9-4FFA-805C-27CE5955CBA0}"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151830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FABAE-2FE9-4FFA-805C-27CE5955CBA0}"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395337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FABAE-2FE9-4FFA-805C-27CE5955CBA0}"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260980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1FABAE-2FE9-4FFA-805C-27CE5955CBA0}"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324635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1FABAE-2FE9-4FFA-805C-27CE5955CBA0}"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210959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1FABAE-2FE9-4FFA-805C-27CE5955CBA0}" type="datetimeFigureOut">
              <a:rPr lang="en-US" smtClean="0"/>
              <a:t>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393520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1FABAE-2FE9-4FFA-805C-27CE5955CBA0}" type="datetimeFigureOut">
              <a:rPr lang="en-US" smtClean="0"/>
              <a:t>7/10/2014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133247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FABAE-2FE9-4FFA-805C-27CE5955CBA0}" type="datetimeFigureOut">
              <a:rPr lang="en-US" smtClean="0"/>
              <a:t>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292285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1FABAE-2FE9-4FFA-805C-27CE5955CBA0}"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51851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1FABAE-2FE9-4FFA-805C-27CE5955CBA0}"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BA3B1-07E9-444B-813E-83BB7ABC8869}" type="slidenum">
              <a:rPr lang="en-US" smtClean="0"/>
              <a:t>‹#›</a:t>
            </a:fld>
            <a:endParaRPr lang="en-US"/>
          </a:p>
        </p:txBody>
      </p:sp>
    </p:spTree>
    <p:extLst>
      <p:ext uri="{BB962C8B-B14F-4D97-AF65-F5344CB8AC3E}">
        <p14:creationId xmlns:p14="http://schemas.microsoft.com/office/powerpoint/2010/main" val="420285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FABAE-2FE9-4FFA-805C-27CE5955CBA0}" type="datetimeFigureOut">
              <a:rPr lang="en-US" smtClean="0"/>
              <a:t>7/10/2014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BA3B1-07E9-444B-813E-83BB7ABC8869}" type="slidenum">
              <a:rPr lang="en-US" smtClean="0"/>
              <a:t>‹#›</a:t>
            </a:fld>
            <a:endParaRPr lang="en-US"/>
          </a:p>
        </p:txBody>
      </p:sp>
    </p:spTree>
    <p:extLst>
      <p:ext uri="{BB962C8B-B14F-4D97-AF65-F5344CB8AC3E}">
        <p14:creationId xmlns:p14="http://schemas.microsoft.com/office/powerpoint/2010/main" val="25495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www.circuitla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www.schemit.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hyperlink" Target="references/ZIGBEE/Microwave%20Transistor%20Amplifiers%20Analysis%20and%20Design.pdf" TargetMode="External"/><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file:///E:\SOFTWARES\awr\microwave_free_tools\smith_chart\SmithChart.ex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9.wmf"/><Relationship Id="rId5" Type="http://schemas.openxmlformats.org/officeDocument/2006/relationships/oleObject" Target="../embeddings/oleObject3.bin"/><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5.wmf"/><Relationship Id="rId5" Type="http://schemas.openxmlformats.org/officeDocument/2006/relationships/oleObject" Target="../embeddings/oleObject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TECH%20THESIS/ZIGBEE/IEEE.802.15.4standard.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Bluetooth" TargetMode="External"/><Relationship Id="rId2" Type="http://schemas.openxmlformats.org/officeDocument/2006/relationships/hyperlink" Target="http://en.wikipedia.org/wiki/Personal_area_network" TargetMode="External"/><Relationship Id="rId1" Type="http://schemas.openxmlformats.org/officeDocument/2006/relationships/slideLayout" Target="../slideLayouts/slideLayout2.xml"/><Relationship Id="rId4" Type="http://schemas.openxmlformats.org/officeDocument/2006/relationships/hyperlink" Target="http://en.wikipedia.org/wiki/Wi-F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7979664" y="4343400"/>
            <a:ext cx="2688337" cy="2514600"/>
          </a:xfrm>
          <a:prstGeom prst="rect">
            <a:avLst/>
          </a:prstGeom>
          <a:noFill/>
          <a:ln w="9525">
            <a:noFill/>
            <a:miter lim="800000"/>
            <a:headEnd/>
            <a:tailEnd/>
          </a:ln>
          <a:effectLst/>
        </p:spPr>
      </p:pic>
      <p:sp>
        <p:nvSpPr>
          <p:cNvPr id="2" name="Title 1"/>
          <p:cNvSpPr>
            <a:spLocks noGrp="1"/>
          </p:cNvSpPr>
          <p:nvPr>
            <p:ph type="ctrTitle"/>
          </p:nvPr>
        </p:nvSpPr>
        <p:spPr>
          <a:xfrm>
            <a:off x="2209800" y="1371601"/>
            <a:ext cx="7772400" cy="2228850"/>
          </a:xfrm>
        </p:spPr>
        <p:txBody>
          <a:bodyPr>
            <a:normAutofit fontScale="90000"/>
          </a:bodyPr>
          <a:lstStyle/>
          <a:p>
            <a:r>
              <a:rPr lang="en-IN" sz="4000" b="1" dirty="0" smtClean="0"/>
              <a:t>A Technique for Impedance matching in Design of Low Noise Amplifier for ZigBee Receiver frontend</a:t>
            </a:r>
            <a:r>
              <a:rPr lang="en-IN" dirty="0" smtClean="0"/>
              <a:t/>
            </a:r>
            <a:br>
              <a:rPr lang="en-IN" dirty="0" smtClean="0"/>
            </a:br>
            <a:endParaRPr lang="en-IN" dirty="0"/>
          </a:p>
        </p:txBody>
      </p:sp>
      <p:sp>
        <p:nvSpPr>
          <p:cNvPr id="3" name="Subtitle 2"/>
          <p:cNvSpPr>
            <a:spLocks noGrp="1"/>
          </p:cNvSpPr>
          <p:nvPr>
            <p:ph type="subTitle" idx="1"/>
          </p:nvPr>
        </p:nvSpPr>
        <p:spPr>
          <a:xfrm>
            <a:off x="2133600" y="4114800"/>
            <a:ext cx="4876800" cy="2286000"/>
          </a:xfrm>
        </p:spPr>
        <p:txBody>
          <a:bodyPr>
            <a:normAutofit/>
          </a:bodyPr>
          <a:lstStyle/>
          <a:p>
            <a:pPr algn="l"/>
            <a:r>
              <a:rPr lang="en-IN" b="1" dirty="0"/>
              <a:t>NILAKANTHA SINGH </a:t>
            </a:r>
            <a:r>
              <a:rPr lang="en-IN" b="1" dirty="0" smtClean="0"/>
              <a:t>DEO</a:t>
            </a:r>
          </a:p>
          <a:p>
            <a:pPr algn="l"/>
            <a:r>
              <a:rPr lang="en-IN" b="1" dirty="0" smtClean="0"/>
              <a:t>KIIT University </a:t>
            </a:r>
            <a:endParaRPr lang="en-IN" b="1" dirty="0"/>
          </a:p>
        </p:txBody>
      </p:sp>
      <p:sp>
        <p:nvSpPr>
          <p:cNvPr id="4" name="Subtitle 2"/>
          <p:cNvSpPr txBox="1">
            <a:spLocks/>
          </p:cNvSpPr>
          <p:nvPr/>
        </p:nvSpPr>
        <p:spPr>
          <a:xfrm>
            <a:off x="6781800" y="4038600"/>
            <a:ext cx="3733800" cy="2286000"/>
          </a:xfrm>
          <a:prstGeom prst="rect">
            <a:avLst/>
          </a:prstGeom>
        </p:spPr>
        <p:txBody>
          <a:bodyPr vert="horz" lIns="91440" tIns="45720" rIns="91440" bIns="45720" rtlCol="0">
            <a:normAutofit/>
          </a:bodyPr>
          <a:lstStyle/>
          <a:p>
            <a:pPr algn="r">
              <a:spcBef>
                <a:spcPct val="20000"/>
              </a:spcBef>
              <a:defRPr/>
            </a:pPr>
            <a:r>
              <a:rPr lang="en-IN" sz="2400" b="1" dirty="0" smtClean="0"/>
              <a:t>Srinibasa Padhy</a:t>
            </a:r>
          </a:p>
          <a:p>
            <a:pPr algn="r">
              <a:spcBef>
                <a:spcPct val="20000"/>
              </a:spcBef>
              <a:defRPr/>
            </a:pPr>
            <a:r>
              <a:rPr lang="en-IN" sz="2400" b="1" dirty="0"/>
              <a:t>KIIT University</a:t>
            </a:r>
          </a:p>
          <a:p>
            <a:pPr lvl="0">
              <a:spcBef>
                <a:spcPct val="20000"/>
              </a:spcBef>
              <a:defRPr/>
            </a:pPr>
            <a:endParaRPr lang="en-IN" sz="2400" dirty="0"/>
          </a:p>
        </p:txBody>
      </p:sp>
    </p:spTree>
    <p:extLst>
      <p:ext uri="{BB962C8B-B14F-4D97-AF65-F5344CB8AC3E}">
        <p14:creationId xmlns:p14="http://schemas.microsoft.com/office/powerpoint/2010/main" val="13811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characteristic of LNA</a:t>
            </a:r>
            <a:endParaRPr lang="en-IN" dirty="0"/>
          </a:p>
        </p:txBody>
      </p:sp>
      <p:sp>
        <p:nvSpPr>
          <p:cNvPr id="3" name="Content Placeholder 2"/>
          <p:cNvSpPr>
            <a:spLocks noGrp="1"/>
          </p:cNvSpPr>
          <p:nvPr>
            <p:ph idx="1"/>
          </p:nvPr>
        </p:nvSpPr>
        <p:spPr/>
        <p:txBody>
          <a:bodyPr>
            <a:normAutofit/>
          </a:bodyPr>
          <a:lstStyle/>
          <a:p>
            <a:pPr>
              <a:buNone/>
            </a:pPr>
            <a:r>
              <a:rPr lang="en-IN" dirty="0" smtClean="0"/>
              <a:t>a)large gain</a:t>
            </a:r>
          </a:p>
          <a:p>
            <a:pPr>
              <a:buNone/>
            </a:pPr>
            <a:r>
              <a:rPr lang="en-IN" dirty="0" smtClean="0"/>
              <a:t>b)low input referred noise (low noise figure)</a:t>
            </a:r>
          </a:p>
          <a:p>
            <a:pPr>
              <a:buNone/>
            </a:pPr>
            <a:r>
              <a:rPr lang="en-IN" dirty="0" smtClean="0"/>
              <a:t>c)linearity</a:t>
            </a:r>
          </a:p>
          <a:p>
            <a:pPr>
              <a:buNone/>
            </a:pPr>
            <a:r>
              <a:rPr lang="en-IN" dirty="0" smtClean="0"/>
              <a:t>d)large bandwidth not an issue</a:t>
            </a:r>
          </a:p>
          <a:p>
            <a:pPr>
              <a:buNone/>
            </a:pPr>
            <a:r>
              <a:rPr lang="en-IN" dirty="0" smtClean="0"/>
              <a:t>e)matching(Zin must be matched with the resistance of the antenna)</a:t>
            </a:r>
          </a:p>
          <a:p>
            <a:pPr>
              <a:buNone/>
            </a:pPr>
            <a:r>
              <a:rPr lang="en-IN" dirty="0" smtClean="0"/>
              <a:t>	because (i)we need to preserve the shape of the signal and (ii)need to have maximum power transfer.</a:t>
            </a:r>
          </a:p>
          <a:p>
            <a:endParaRPr lang="en-IN"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1461082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LNA design consideration</a:t>
            </a:r>
            <a:endParaRPr lang="en-IN" dirty="0"/>
          </a:p>
        </p:txBody>
      </p:sp>
      <p:pic>
        <p:nvPicPr>
          <p:cNvPr id="4" name="Content Placeholder 3" descr="firstcut_LNA.png"/>
          <p:cNvPicPr>
            <a:picLocks noGrp="1"/>
          </p:cNvPicPr>
          <p:nvPr>
            <p:ph idx="1"/>
          </p:nvPr>
        </p:nvPicPr>
        <p:blipFill>
          <a:blip r:embed="rId2" cstate="print"/>
          <a:stretch>
            <a:fillRect/>
          </a:stretch>
        </p:blipFill>
        <p:spPr>
          <a:xfrm>
            <a:off x="2286001" y="1524001"/>
            <a:ext cx="5582429" cy="1657581"/>
          </a:xfrm>
          <a:prstGeom prst="rect">
            <a:avLst/>
          </a:prstGeom>
        </p:spPr>
      </p:pic>
      <p:pic>
        <p:nvPicPr>
          <p:cNvPr id="5" name="Picture 4"/>
          <p:cNvPicPr/>
          <p:nvPr/>
        </p:nvPicPr>
        <p:blipFill>
          <a:blip r:embed="rId3" cstate="print"/>
          <a:srcRect/>
          <a:stretch>
            <a:fillRect/>
          </a:stretch>
        </p:blipFill>
        <p:spPr bwMode="auto">
          <a:xfrm>
            <a:off x="8458200" y="1676401"/>
            <a:ext cx="943020" cy="1000383"/>
          </a:xfrm>
          <a:prstGeom prst="rect">
            <a:avLst/>
          </a:prstGeom>
          <a:noFill/>
          <a:ln w="9525">
            <a:noFill/>
            <a:miter lim="800000"/>
            <a:headEnd/>
            <a:tailEnd/>
          </a:ln>
        </p:spPr>
      </p:pic>
      <p:sp>
        <p:nvSpPr>
          <p:cNvPr id="28677" name="Rectangle 5"/>
          <p:cNvSpPr>
            <a:spLocks noChangeArrowheads="1"/>
          </p:cNvSpPr>
          <p:nvPr/>
        </p:nvSpPr>
        <p:spPr bwMode="auto">
          <a:xfrm>
            <a:off x="1524001" y="8154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276350" algn="l"/>
              </a:tabLst>
            </a:pPr>
            <a:endParaRPr lang="en-US" dirty="0">
              <a:latin typeface="Arial" pitchFamily="34" charset="0"/>
              <a:cs typeface="Arial" pitchFamily="34" charset="0"/>
            </a:endParaRPr>
          </a:p>
        </p:txBody>
      </p:sp>
      <p:sp>
        <p:nvSpPr>
          <p:cNvPr id="11" name="TextBox 10"/>
          <p:cNvSpPr txBox="1"/>
          <p:nvPr/>
        </p:nvSpPr>
        <p:spPr>
          <a:xfrm>
            <a:off x="8534400" y="2819400"/>
            <a:ext cx="457200" cy="304800"/>
          </a:xfrm>
          <a:prstGeom prst="rect">
            <a:avLst/>
          </a:prstGeom>
          <a:noFill/>
        </p:spPr>
        <p:txBody>
          <a:bodyPr wrap="square" rtlCol="0">
            <a:noAutofit/>
          </a:bodyPr>
          <a:lstStyle/>
          <a:p>
            <a:r>
              <a:rPr lang="en-IN" dirty="0"/>
              <a:t>=</a:t>
            </a:r>
            <a:endParaRPr lang="en-IN" dirty="0"/>
          </a:p>
        </p:txBody>
      </p:sp>
      <p:sp>
        <p:nvSpPr>
          <p:cNvPr id="28679" name="Rectangle 7"/>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86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1" y="2895601"/>
            <a:ext cx="200025" cy="238125"/>
          </a:xfrm>
          <a:prstGeom prst="rect">
            <a:avLst/>
          </a:prstGeom>
          <a:noFill/>
        </p:spPr>
      </p:pic>
      <p:sp>
        <p:nvSpPr>
          <p:cNvPr id="28681" name="Rectangle 9"/>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8680"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915401" y="2819401"/>
            <a:ext cx="676275" cy="409575"/>
          </a:xfrm>
          <a:prstGeom prst="rect">
            <a:avLst/>
          </a:prstGeom>
          <a:noFill/>
        </p:spPr>
      </p:pic>
      <p:pic>
        <p:nvPicPr>
          <p:cNvPr id="16" name="Picture 15"/>
          <p:cNvPicPr/>
          <p:nvPr/>
        </p:nvPicPr>
        <p:blipFill>
          <a:blip r:embed="rId6" cstate="print"/>
          <a:srcRect/>
          <a:stretch>
            <a:fillRect/>
          </a:stretch>
        </p:blipFill>
        <p:spPr bwMode="auto">
          <a:xfrm>
            <a:off x="3048000" y="4114801"/>
            <a:ext cx="2106930" cy="1199515"/>
          </a:xfrm>
          <a:prstGeom prst="rect">
            <a:avLst/>
          </a:prstGeom>
          <a:noFill/>
          <a:ln w="9525">
            <a:noFill/>
            <a:miter lim="800000"/>
            <a:headEnd/>
            <a:tailEnd/>
          </a:ln>
        </p:spPr>
      </p:pic>
      <p:pic>
        <p:nvPicPr>
          <p:cNvPr id="17" name="Picture 16" descr="inductive_degenerative.png"/>
          <p:cNvPicPr/>
          <p:nvPr/>
        </p:nvPicPr>
        <p:blipFill>
          <a:blip r:embed="rId7" cstate="print"/>
          <a:stretch>
            <a:fillRect/>
          </a:stretch>
        </p:blipFill>
        <p:spPr>
          <a:xfrm>
            <a:off x="7315201" y="4038601"/>
            <a:ext cx="1762371" cy="1238423"/>
          </a:xfrm>
          <a:prstGeom prst="rect">
            <a:avLst/>
          </a:prstGeom>
        </p:spPr>
      </p:pic>
      <p:sp>
        <p:nvSpPr>
          <p:cNvPr id="18" name="TextBox 17"/>
          <p:cNvSpPr txBox="1"/>
          <p:nvPr/>
        </p:nvSpPr>
        <p:spPr>
          <a:xfrm>
            <a:off x="4267201" y="3124200"/>
            <a:ext cx="952697" cy="369332"/>
          </a:xfrm>
          <a:prstGeom prst="rect">
            <a:avLst/>
          </a:prstGeom>
          <a:noFill/>
        </p:spPr>
        <p:txBody>
          <a:bodyPr wrap="none" rtlCol="0">
            <a:spAutoFit/>
          </a:bodyPr>
          <a:lstStyle/>
          <a:p>
            <a:r>
              <a:rPr lang="en-US" dirty="0"/>
              <a:t>Figure A</a:t>
            </a:r>
            <a:endParaRPr lang="en-IN" dirty="0"/>
          </a:p>
        </p:txBody>
      </p:sp>
      <p:sp>
        <p:nvSpPr>
          <p:cNvPr id="19" name="TextBox 18"/>
          <p:cNvSpPr txBox="1"/>
          <p:nvPr/>
        </p:nvSpPr>
        <p:spPr>
          <a:xfrm>
            <a:off x="7696200" y="3200400"/>
            <a:ext cx="944682" cy="369332"/>
          </a:xfrm>
          <a:prstGeom prst="rect">
            <a:avLst/>
          </a:prstGeom>
          <a:noFill/>
        </p:spPr>
        <p:txBody>
          <a:bodyPr wrap="none" rtlCol="0">
            <a:spAutoFit/>
          </a:bodyPr>
          <a:lstStyle/>
          <a:p>
            <a:r>
              <a:rPr lang="en-US" dirty="0"/>
              <a:t>Figure B</a:t>
            </a:r>
            <a:endParaRPr lang="en-IN" dirty="0"/>
          </a:p>
        </p:txBody>
      </p:sp>
      <p:sp>
        <p:nvSpPr>
          <p:cNvPr id="20" name="TextBox 19"/>
          <p:cNvSpPr txBox="1"/>
          <p:nvPr/>
        </p:nvSpPr>
        <p:spPr>
          <a:xfrm>
            <a:off x="4191001" y="5486400"/>
            <a:ext cx="943079" cy="369332"/>
          </a:xfrm>
          <a:prstGeom prst="rect">
            <a:avLst/>
          </a:prstGeom>
          <a:noFill/>
        </p:spPr>
        <p:txBody>
          <a:bodyPr wrap="none" rtlCol="0">
            <a:spAutoFit/>
          </a:bodyPr>
          <a:lstStyle/>
          <a:p>
            <a:r>
              <a:rPr lang="en-US" dirty="0"/>
              <a:t>Figure C</a:t>
            </a:r>
            <a:endParaRPr lang="en-IN" dirty="0"/>
          </a:p>
        </p:txBody>
      </p:sp>
      <p:sp>
        <p:nvSpPr>
          <p:cNvPr id="21" name="TextBox 20"/>
          <p:cNvSpPr txBox="1"/>
          <p:nvPr/>
        </p:nvSpPr>
        <p:spPr>
          <a:xfrm>
            <a:off x="7848601" y="5562600"/>
            <a:ext cx="962315" cy="369332"/>
          </a:xfrm>
          <a:prstGeom prst="rect">
            <a:avLst/>
          </a:prstGeom>
          <a:noFill/>
        </p:spPr>
        <p:txBody>
          <a:bodyPr wrap="none" rtlCol="0">
            <a:spAutoFit/>
          </a:bodyPr>
          <a:lstStyle/>
          <a:p>
            <a:r>
              <a:rPr lang="en-US" dirty="0"/>
              <a:t>Figure D</a:t>
            </a:r>
            <a:endParaRPr lang="en-IN" dirty="0"/>
          </a:p>
        </p:txBody>
      </p:sp>
      <p:sp>
        <p:nvSpPr>
          <p:cNvPr id="22" name="Date Placeholder 21"/>
          <p:cNvSpPr>
            <a:spLocks noGrp="1"/>
          </p:cNvSpPr>
          <p:nvPr>
            <p:ph type="dt" sz="half" idx="10"/>
          </p:nvPr>
        </p:nvSpPr>
        <p:spPr/>
        <p:txBody>
          <a:bodyPr/>
          <a:lstStyle/>
          <a:p>
            <a:r>
              <a:rPr lang="en-US" dirty="0" smtClean="0"/>
              <a:t>12/13/2013</a:t>
            </a:r>
            <a:endParaRPr lang="en-US" dirty="0"/>
          </a:p>
        </p:txBody>
      </p:sp>
      <p:sp>
        <p:nvSpPr>
          <p:cNvPr id="24" name="Footer Placeholder 23"/>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48822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small signal analysis </a:t>
            </a:r>
            <a:endParaRPr lang="en-IN" dirty="0"/>
          </a:p>
        </p:txBody>
      </p:sp>
      <p:sp>
        <p:nvSpPr>
          <p:cNvPr id="266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6627" name="Rectangle 3"/>
          <p:cNvSpPr>
            <a:spLocks noChangeArrowheads="1"/>
          </p:cNvSpPr>
          <p:nvPr/>
        </p:nvSpPr>
        <p:spPr bwMode="auto">
          <a:xfrm>
            <a:off x="1524001" y="6725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276350" algn="l"/>
              </a:tabLst>
            </a:pPr>
            <a:endParaRPr lang="en-US"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r>
              <a:rPr lang="en-US" dirty="0" smtClean="0"/>
              <a:t>12/13/2013</a:t>
            </a:r>
            <a:endParaRPr lang="en-US" dirty="0"/>
          </a:p>
        </p:txBody>
      </p:sp>
      <p:sp>
        <p:nvSpPr>
          <p:cNvPr id="9" name="Footer Placeholder 8"/>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pic>
        <p:nvPicPr>
          <p:cNvPr id="11" name="Picture 10" descr="D:\kiit\PAPER\small signal.png"/>
          <p:cNvPicPr/>
          <p:nvPr/>
        </p:nvPicPr>
        <p:blipFill>
          <a:blip r:embed="rId3" cstate="print">
            <a:lum bright="-24000" contrast="42000"/>
          </a:blip>
          <a:srcRect/>
          <a:stretch>
            <a:fillRect/>
          </a:stretch>
        </p:blipFill>
        <p:spPr bwMode="auto">
          <a:xfrm>
            <a:off x="2286000" y="1524000"/>
            <a:ext cx="6934200" cy="2133600"/>
          </a:xfrm>
          <a:prstGeom prst="rect">
            <a:avLst/>
          </a:prstGeom>
          <a:noFill/>
          <a:ln w="9525">
            <a:noFill/>
            <a:miter lim="800000"/>
            <a:headEnd/>
            <a:tailEnd/>
          </a:ln>
        </p:spPr>
      </p:pic>
      <p:sp>
        <p:nvSpPr>
          <p:cNvPr id="1433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4337" name="Object 1"/>
          <p:cNvGraphicFramePr>
            <a:graphicFrameLocks noChangeAspect="1"/>
          </p:cNvGraphicFramePr>
          <p:nvPr/>
        </p:nvGraphicFramePr>
        <p:xfrm>
          <a:off x="2362200" y="3429000"/>
          <a:ext cx="3657600" cy="2228850"/>
        </p:xfrm>
        <a:graphic>
          <a:graphicData uri="http://schemas.openxmlformats.org/presentationml/2006/ole">
            <mc:AlternateContent xmlns:mc="http://schemas.openxmlformats.org/markup-compatibility/2006">
              <mc:Choice xmlns:v="urn:schemas-microsoft-com:vml" Requires="v">
                <p:oleObj spid="_x0000_s1026" name="Equation" r:id="rId4" imgW="3175000" imgH="2324100" progId="Equation.DSMT4">
                  <p:embed/>
                </p:oleObj>
              </mc:Choice>
              <mc:Fallback>
                <p:oleObj name="Equation" r:id="rId4" imgW="3175000" imgH="2324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429000"/>
                        <a:ext cx="3657600" cy="222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4339" name="Object 3"/>
          <p:cNvGraphicFramePr>
            <a:graphicFrameLocks noChangeAspect="1"/>
          </p:cNvGraphicFramePr>
          <p:nvPr/>
        </p:nvGraphicFramePr>
        <p:xfrm>
          <a:off x="6172200" y="3657600"/>
          <a:ext cx="4267200" cy="2738120"/>
        </p:xfrm>
        <a:graphic>
          <a:graphicData uri="http://schemas.openxmlformats.org/presentationml/2006/ole">
            <mc:AlternateContent xmlns:mc="http://schemas.openxmlformats.org/markup-compatibility/2006">
              <mc:Choice xmlns:v="urn:schemas-microsoft-com:vml" Requires="v">
                <p:oleObj spid="_x0000_s1027" name="Equation" r:id="rId6" imgW="2920680" imgH="1854000" progId="Equation.DSMT4">
                  <p:embed/>
                </p:oleObj>
              </mc:Choice>
              <mc:Fallback>
                <p:oleObj name="Equation" r:id="rId6" imgW="2920680" imgH="18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3657600"/>
                        <a:ext cx="4267200" cy="2738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urved Down Arrow 19"/>
          <p:cNvSpPr/>
          <p:nvPr/>
        </p:nvSpPr>
        <p:spPr>
          <a:xfrm>
            <a:off x="7086600" y="2971800"/>
            <a:ext cx="1752600" cy="731520"/>
          </a:xfrm>
          <a:prstGeom prst="curvedDownArrow">
            <a:avLst/>
          </a:prstGeom>
          <a:solidFill>
            <a:schemeClr val="tx2">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1781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4337"/>
                                        </p:tgtEl>
                                      </p:cBhvr>
                                    </p:animEffect>
                                    <p:set>
                                      <p:cBhvr>
                                        <p:cTn id="10" dur="1" fill="hold">
                                          <p:stCondLst>
                                            <p:cond delay="499"/>
                                          </p:stCondLst>
                                        </p:cTn>
                                        <p:tgtEl>
                                          <p:spTgt spid="14337"/>
                                        </p:tgtEl>
                                        <p:attrNameLst>
                                          <p:attrName>style.visibility</p:attrName>
                                        </p:attrNameLst>
                                      </p:cBhvr>
                                      <p:to>
                                        <p:strVal val="hidden"/>
                                      </p:to>
                                    </p:set>
                                  </p:childTnLst>
                                </p:cTn>
                              </p:par>
                              <p:par>
                                <p:cTn id="11" presetID="3" presetClass="entr" presetSubtype="10" fill="hold" nodeType="withEffect">
                                  <p:stCondLst>
                                    <p:cond delay="0"/>
                                  </p:stCondLst>
                                  <p:childTnLst>
                                    <p:set>
                                      <p:cBhvr>
                                        <p:cTn id="12" dur="1" fill="hold">
                                          <p:stCondLst>
                                            <p:cond delay="0"/>
                                          </p:stCondLst>
                                        </p:cTn>
                                        <p:tgtEl>
                                          <p:spTgt spid="14339"/>
                                        </p:tgtEl>
                                        <p:attrNameLst>
                                          <p:attrName>style.visibility</p:attrName>
                                        </p:attrNameLst>
                                      </p:cBhvr>
                                      <p:to>
                                        <p:strVal val="visible"/>
                                      </p:to>
                                    </p:set>
                                    <p:animEffect transition="in" filter="blinds(horizontal)">
                                      <p:cBhvr>
                                        <p:cTn id="13" dur="500"/>
                                        <p:tgtEl>
                                          <p:spTgt spid="143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small signal analysis</a:t>
            </a:r>
            <a:r>
              <a:rPr lang="en-US" baseline="30000" dirty="0" smtClean="0"/>
              <a:t>[7]</a:t>
            </a:r>
            <a:endParaRPr lang="en-IN" baseline="30000" dirty="0"/>
          </a:p>
        </p:txBody>
      </p:sp>
      <p:pic>
        <p:nvPicPr>
          <p:cNvPr id="4" name="Content Placeholder 3" descr="figure3.1.png"/>
          <p:cNvPicPr>
            <a:picLocks noGrp="1"/>
          </p:cNvPicPr>
          <p:nvPr>
            <p:ph idx="1"/>
          </p:nvPr>
        </p:nvPicPr>
        <p:blipFill>
          <a:blip r:embed="rId2" cstate="print"/>
          <a:stretch>
            <a:fillRect/>
          </a:stretch>
        </p:blipFill>
        <p:spPr>
          <a:xfrm>
            <a:off x="1828801" y="1676401"/>
            <a:ext cx="3154885" cy="3764893"/>
          </a:xfrm>
          <a:prstGeom prst="rect">
            <a:avLst/>
          </a:prstGeom>
        </p:spPr>
      </p:pic>
      <p:pic>
        <p:nvPicPr>
          <p:cNvPr id="5" name="Picture 4" descr="small_signal.png"/>
          <p:cNvPicPr/>
          <p:nvPr/>
        </p:nvPicPr>
        <p:blipFill>
          <a:blip r:embed="rId3" cstate="print"/>
          <a:stretch>
            <a:fillRect/>
          </a:stretch>
        </p:blipFill>
        <p:spPr>
          <a:xfrm>
            <a:off x="6477000" y="2209801"/>
            <a:ext cx="3336400" cy="2427763"/>
          </a:xfrm>
          <a:prstGeom prst="rect">
            <a:avLst/>
          </a:prstGeom>
        </p:spPr>
      </p:pic>
      <p:sp>
        <p:nvSpPr>
          <p:cNvPr id="6" name="TextBox 5"/>
          <p:cNvSpPr txBox="1"/>
          <p:nvPr/>
        </p:nvSpPr>
        <p:spPr>
          <a:xfrm>
            <a:off x="6705601" y="5867400"/>
            <a:ext cx="3703193" cy="369332"/>
          </a:xfrm>
          <a:prstGeom prst="rect">
            <a:avLst/>
          </a:prstGeom>
          <a:noFill/>
        </p:spPr>
        <p:txBody>
          <a:bodyPr wrap="none" rtlCol="0">
            <a:spAutoFit/>
          </a:bodyPr>
          <a:lstStyle/>
          <a:p>
            <a:r>
              <a:rPr lang="en-US" dirty="0"/>
              <a:t>Figures are drawn with </a:t>
            </a:r>
            <a:r>
              <a:rPr lang="en-US" dirty="0">
                <a:hlinkClick r:id="rId4"/>
              </a:rPr>
              <a:t>circuitlab.com</a:t>
            </a:r>
            <a:endParaRPr lang="en-IN" dirty="0"/>
          </a:p>
        </p:txBody>
      </p:sp>
      <p:sp>
        <p:nvSpPr>
          <p:cNvPr id="7" name="Date Placeholder 6"/>
          <p:cNvSpPr>
            <a:spLocks noGrp="1"/>
          </p:cNvSpPr>
          <p:nvPr>
            <p:ph type="dt" sz="half" idx="10"/>
          </p:nvPr>
        </p:nvSpPr>
        <p:spPr/>
        <p:txBody>
          <a:bodyPr/>
          <a:lstStyle/>
          <a:p>
            <a:r>
              <a:rPr lang="en-US" dirty="0" smtClean="0"/>
              <a:t>12/13/2013</a:t>
            </a:r>
            <a:endParaRPr lang="en-US" dirty="0"/>
          </a:p>
        </p:txBody>
      </p:sp>
      <p:sp>
        <p:nvSpPr>
          <p:cNvPr id="9" name="Footer Placeholder 8"/>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193473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impendence</a:t>
            </a:r>
            <a:endParaRPr lang="en-IN" dirty="0"/>
          </a:p>
        </p:txBody>
      </p:sp>
      <p:sp>
        <p:nvSpPr>
          <p:cNvPr id="3" name="Content Placeholder 2"/>
          <p:cNvSpPr>
            <a:spLocks noGrp="1"/>
          </p:cNvSpPr>
          <p:nvPr>
            <p:ph idx="1"/>
          </p:nvPr>
        </p:nvSpPr>
        <p:spPr/>
        <p:txBody>
          <a:bodyPr/>
          <a:lstStyle/>
          <a:p>
            <a:pPr>
              <a:buNone/>
            </a:pPr>
            <a:endParaRPr lang="en-US" dirty="0" smtClean="0"/>
          </a:p>
          <a:p>
            <a:pPr>
              <a:buNone/>
            </a:pPr>
            <a:endParaRPr lang="en-IN" dirty="0"/>
          </a:p>
        </p:txBody>
      </p:sp>
      <p:sp>
        <p:nvSpPr>
          <p:cNvPr id="25602"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5601" name="Picture 1"/>
          <p:cNvPicPr>
            <a:picLocks noChangeAspect="1" noChangeArrowheads="1"/>
          </p:cNvPicPr>
          <p:nvPr/>
        </p:nvPicPr>
        <p:blipFill>
          <a:blip r:embed="rId2" cstate="print">
            <a:clrChange>
              <a:clrFrom>
                <a:srgbClr val="FFFFFF"/>
              </a:clrFrom>
              <a:clrTo>
                <a:srgbClr val="FFFFFF">
                  <a:alpha val="0"/>
                </a:srgbClr>
              </a:clrTo>
            </a:clrChange>
            <a:lum bright="-35000"/>
          </a:blip>
          <a:srcRect/>
          <a:stretch>
            <a:fillRect/>
          </a:stretch>
        </p:blipFill>
        <p:spPr bwMode="auto">
          <a:xfrm>
            <a:off x="2514600" y="1676400"/>
            <a:ext cx="4330700" cy="838200"/>
          </a:xfrm>
          <a:prstGeom prst="rect">
            <a:avLst/>
          </a:prstGeom>
          <a:noFill/>
        </p:spPr>
      </p:pic>
      <p:sp>
        <p:nvSpPr>
          <p:cNvPr id="25603" name="Rectangle 3"/>
          <p:cNvSpPr>
            <a:spLocks noChangeArrowheads="1"/>
          </p:cNvSpPr>
          <p:nvPr/>
        </p:nvSpPr>
        <p:spPr bwMode="auto">
          <a:xfrm>
            <a:off x="1524001" y="6725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276350" algn="l"/>
              </a:tabLst>
            </a:pPr>
            <a:endParaRPr lang="en-US" dirty="0">
              <a:latin typeface="Arial" pitchFamily="34" charset="0"/>
              <a:cs typeface="Arial" pitchFamily="34" charset="0"/>
            </a:endParaRPr>
          </a:p>
        </p:txBody>
      </p:sp>
      <p:sp>
        <p:nvSpPr>
          <p:cNvPr id="7" name="TextBox 6"/>
          <p:cNvSpPr txBox="1"/>
          <p:nvPr/>
        </p:nvSpPr>
        <p:spPr>
          <a:xfrm>
            <a:off x="2514600" y="2971801"/>
            <a:ext cx="4267200" cy="2215991"/>
          </a:xfrm>
          <a:prstGeom prst="rect">
            <a:avLst/>
          </a:prstGeom>
          <a:noFill/>
        </p:spPr>
        <p:txBody>
          <a:bodyPr wrap="square" rtlCol="0">
            <a:spAutoFit/>
          </a:bodyPr>
          <a:lstStyle/>
          <a:p>
            <a:pPr>
              <a:buFont typeface="Arial" pitchFamily="34" charset="0"/>
              <a:buChar char="•"/>
            </a:pPr>
            <a:r>
              <a:rPr lang="en-US" sz="2000" b="1" dirty="0"/>
              <a:t>Z resistive</a:t>
            </a:r>
          </a:p>
          <a:p>
            <a:pPr>
              <a:buFont typeface="Arial" pitchFamily="34" charset="0"/>
              <a:buChar char="•"/>
            </a:pPr>
            <a:r>
              <a:rPr lang="en-US" sz="2000" b="1" dirty="0"/>
              <a:t>Z capacitive(</a:t>
            </a:r>
            <a:r>
              <a:rPr lang="en-IN" sz="2000" dirty="0"/>
              <a:t>–gm/w</a:t>
            </a:r>
            <a:r>
              <a:rPr lang="en-IN" sz="2000" baseline="30000" dirty="0"/>
              <a:t>2</a:t>
            </a:r>
            <a:r>
              <a:rPr lang="en-IN" sz="2000" dirty="0"/>
              <a:t>C</a:t>
            </a:r>
            <a:r>
              <a:rPr lang="en-US" sz="2000" b="1" dirty="0"/>
              <a:t>)</a:t>
            </a:r>
          </a:p>
          <a:p>
            <a:pPr>
              <a:buFont typeface="Arial" pitchFamily="34" charset="0"/>
              <a:buChar char="•"/>
            </a:pPr>
            <a:r>
              <a:rPr lang="en-US" sz="2000" b="1" dirty="0"/>
              <a:t>Z inductive</a:t>
            </a:r>
          </a:p>
          <a:p>
            <a:pPr>
              <a:buFont typeface="Arial" pitchFamily="34" charset="0"/>
              <a:buChar char="•"/>
            </a:pPr>
            <a:endParaRPr lang="en-US" sz="2000" b="1" dirty="0"/>
          </a:p>
          <a:p>
            <a:pPr>
              <a:buFont typeface="Arial" pitchFamily="34" charset="0"/>
              <a:buChar char="•"/>
            </a:pPr>
            <a:endParaRPr lang="en-US" sz="2000" b="1" dirty="0"/>
          </a:p>
          <a:p>
            <a:r>
              <a:rPr lang="en-US" sz="2000" b="1" dirty="0"/>
              <a:t>Final Zin’</a:t>
            </a:r>
          </a:p>
          <a:p>
            <a:pPr>
              <a:buFont typeface="Arial" pitchFamily="34" charset="0"/>
              <a:buChar char="•"/>
            </a:pPr>
            <a:r>
              <a:rPr lang="en-IN" b="1" dirty="0"/>
              <a:t>Zin’=jwL+(gmL/Cgs)+(1/jwCgs)</a:t>
            </a:r>
            <a:endParaRPr lang="en-IN" b="1" dirty="0"/>
          </a:p>
        </p:txBody>
      </p:sp>
      <p:sp>
        <p:nvSpPr>
          <p:cNvPr id="8" name="Date Placeholder 7"/>
          <p:cNvSpPr>
            <a:spLocks noGrp="1"/>
          </p:cNvSpPr>
          <p:nvPr>
            <p:ph type="dt" sz="half" idx="10"/>
          </p:nvPr>
        </p:nvSpPr>
        <p:spPr/>
        <p:txBody>
          <a:bodyPr/>
          <a:lstStyle/>
          <a:p>
            <a:r>
              <a:rPr lang="en-US" dirty="0" smtClean="0"/>
              <a:t>12/13/2013</a:t>
            </a:r>
            <a:endParaRPr lang="en-US" dirty="0"/>
          </a:p>
        </p:txBody>
      </p:sp>
      <p:sp>
        <p:nvSpPr>
          <p:cNvPr id="10" name="Footer Placeholder 9"/>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195665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impedance</a:t>
            </a:r>
            <a:endParaRPr lang="en-IN" dirty="0"/>
          </a:p>
        </p:txBody>
      </p:sp>
      <p:pic>
        <p:nvPicPr>
          <p:cNvPr id="4" name="Content Placeholder 3" descr="withLg.png"/>
          <p:cNvPicPr>
            <a:picLocks noGrp="1"/>
          </p:cNvPicPr>
          <p:nvPr>
            <p:ph idx="1"/>
          </p:nvPr>
        </p:nvPicPr>
        <p:blipFill>
          <a:blip r:embed="rId2" cstate="print"/>
          <a:stretch>
            <a:fillRect/>
          </a:stretch>
        </p:blipFill>
        <p:spPr>
          <a:xfrm>
            <a:off x="1828801" y="1295401"/>
            <a:ext cx="4193805" cy="3450357"/>
          </a:xfrm>
          <a:prstGeom prst="rect">
            <a:avLst/>
          </a:prstGeom>
        </p:spPr>
      </p:pic>
      <p:sp>
        <p:nvSpPr>
          <p:cNvPr id="5" name="TextBox 4"/>
          <p:cNvSpPr txBox="1"/>
          <p:nvPr/>
        </p:nvSpPr>
        <p:spPr>
          <a:xfrm>
            <a:off x="6248400" y="2362200"/>
            <a:ext cx="4267200" cy="2590800"/>
          </a:xfrm>
          <a:prstGeom prst="rect">
            <a:avLst/>
          </a:prstGeom>
          <a:noFill/>
        </p:spPr>
        <p:txBody>
          <a:bodyPr wrap="none" rtlCol="0">
            <a:noAutofit/>
          </a:bodyPr>
          <a:lstStyle/>
          <a:p>
            <a:r>
              <a:rPr lang="en-US" b="1" dirty="0"/>
              <a:t>A: The Cgd capacitance </a:t>
            </a:r>
          </a:p>
          <a:p>
            <a:r>
              <a:rPr lang="en-US" b="1" dirty="0"/>
              <a:t>can be dominated by</a:t>
            </a:r>
          </a:p>
          <a:p>
            <a:r>
              <a:rPr lang="en-US" b="1" dirty="0"/>
              <a:t> adding an inductor L1</a:t>
            </a:r>
          </a:p>
          <a:p>
            <a:endParaRPr lang="en-US" b="1" dirty="0"/>
          </a:p>
          <a:p>
            <a:r>
              <a:rPr lang="en-US" b="1" dirty="0"/>
              <a:t>B: The problem with source degeneration,rg </a:t>
            </a:r>
          </a:p>
          <a:p>
            <a:r>
              <a:rPr lang="en-US" b="1" dirty="0"/>
              <a:t>and gain of the device.</a:t>
            </a:r>
          </a:p>
          <a:p>
            <a:endParaRPr lang="en-US" b="1" dirty="0"/>
          </a:p>
          <a:p>
            <a:r>
              <a:rPr lang="en-US" b="1" dirty="0"/>
              <a:t>C: Solution the load transfer and matching</a:t>
            </a:r>
            <a:endParaRPr lang="en-IN" b="1" dirty="0"/>
          </a:p>
        </p:txBody>
      </p:sp>
      <p:sp>
        <p:nvSpPr>
          <p:cNvPr id="6" name="Date Placeholder 5"/>
          <p:cNvSpPr>
            <a:spLocks noGrp="1"/>
          </p:cNvSpPr>
          <p:nvPr>
            <p:ph type="dt" sz="half" idx="10"/>
          </p:nvPr>
        </p:nvSpPr>
        <p:spPr/>
        <p:txBody>
          <a:bodyPr/>
          <a:lstStyle/>
          <a:p>
            <a:r>
              <a:rPr lang="en-US" dirty="0" smtClean="0"/>
              <a:t>12/13/2013</a:t>
            </a:r>
            <a:endParaRPr lang="en-US" dirty="0"/>
          </a:p>
        </p:txBody>
      </p:sp>
      <p:sp>
        <p:nvSpPr>
          <p:cNvPr id="8" name="Footer Placeholder 7"/>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1919971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for gain </a:t>
            </a:r>
            <a:endParaRPr lang="en-IN" dirty="0"/>
          </a:p>
        </p:txBody>
      </p:sp>
      <p:pic>
        <p:nvPicPr>
          <p:cNvPr id="4" name="Content Placeholder 3" descr="noise analysis_LNA.png"/>
          <p:cNvPicPr>
            <a:picLocks noGrp="1"/>
          </p:cNvPicPr>
          <p:nvPr>
            <p:ph idx="1"/>
          </p:nvPr>
        </p:nvPicPr>
        <p:blipFill>
          <a:blip r:embed="rId2" cstate="print"/>
          <a:stretch>
            <a:fillRect/>
          </a:stretch>
        </p:blipFill>
        <p:spPr>
          <a:xfrm>
            <a:off x="6477001" y="1295401"/>
            <a:ext cx="3557933" cy="4525963"/>
          </a:xfrm>
          <a:prstGeom prst="rect">
            <a:avLst/>
          </a:prstGeom>
        </p:spPr>
      </p:pic>
      <p:pic>
        <p:nvPicPr>
          <p:cNvPr id="5" name="Picture 4" descr="with_cascoded.png"/>
          <p:cNvPicPr/>
          <p:nvPr/>
        </p:nvPicPr>
        <p:blipFill>
          <a:blip r:embed="rId3" cstate="print"/>
          <a:stretch>
            <a:fillRect/>
          </a:stretch>
        </p:blipFill>
        <p:spPr>
          <a:xfrm>
            <a:off x="1752600" y="1447800"/>
            <a:ext cx="3352800" cy="3962400"/>
          </a:xfrm>
          <a:prstGeom prst="rect">
            <a:avLst/>
          </a:prstGeom>
        </p:spPr>
      </p:pic>
      <p:sp>
        <p:nvSpPr>
          <p:cNvPr id="6" name="Right Arrow 5"/>
          <p:cNvSpPr/>
          <p:nvPr/>
        </p:nvSpPr>
        <p:spPr>
          <a:xfrm>
            <a:off x="4953000" y="3657600"/>
            <a:ext cx="1143000" cy="381000"/>
          </a:xfrm>
          <a:prstGeom prst="rightArrow">
            <a:avLst/>
          </a:prstGeom>
          <a:solidFill>
            <a:schemeClr val="tx1">
              <a:lumMod val="65000"/>
              <a:lumOff val="35000"/>
              <a:alpha val="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6858001" y="6172200"/>
            <a:ext cx="3600409" cy="369332"/>
          </a:xfrm>
          <a:prstGeom prst="rect">
            <a:avLst/>
          </a:prstGeom>
          <a:noFill/>
        </p:spPr>
        <p:txBody>
          <a:bodyPr wrap="none" rtlCol="0">
            <a:spAutoFit/>
          </a:bodyPr>
          <a:lstStyle/>
          <a:p>
            <a:r>
              <a:rPr lang="en-US" dirty="0"/>
              <a:t>Circuits are drawn with </a:t>
            </a:r>
            <a:r>
              <a:rPr lang="en-US" dirty="0">
                <a:hlinkClick r:id="rId4"/>
              </a:rPr>
              <a:t>schemit.com</a:t>
            </a:r>
            <a:endParaRPr lang="en-IN" dirty="0"/>
          </a:p>
        </p:txBody>
      </p:sp>
      <p:sp>
        <p:nvSpPr>
          <p:cNvPr id="8" name="Date Placeholder 7"/>
          <p:cNvSpPr>
            <a:spLocks noGrp="1"/>
          </p:cNvSpPr>
          <p:nvPr>
            <p:ph type="dt" sz="half" idx="10"/>
          </p:nvPr>
        </p:nvSpPr>
        <p:spPr/>
        <p:txBody>
          <a:bodyPr/>
          <a:lstStyle/>
          <a:p>
            <a:r>
              <a:rPr lang="en-US" dirty="0" smtClean="0"/>
              <a:t>12/13/2013</a:t>
            </a:r>
            <a:endParaRPr lang="en-US" dirty="0"/>
          </a:p>
        </p:txBody>
      </p:sp>
      <p:sp>
        <p:nvSpPr>
          <p:cNvPr id="10" name="Footer Placeholder 9"/>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171246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circuit </a:t>
            </a:r>
            <a:endParaRPr lang="en-IN" dirty="0"/>
          </a:p>
        </p:txBody>
      </p:sp>
      <p:pic>
        <p:nvPicPr>
          <p:cNvPr id="4" name="Content Placeholder 3" descr="LNA_final_ADEGXL.png"/>
          <p:cNvPicPr>
            <a:picLocks noGrp="1" noChangeAspect="1"/>
          </p:cNvPicPr>
          <p:nvPr>
            <p:ph idx="1"/>
          </p:nvPr>
        </p:nvPicPr>
        <p:blipFill>
          <a:blip r:embed="rId2" cstate="print">
            <a:lum bright="-31000" contrast="35000"/>
          </a:blip>
          <a:stretch>
            <a:fillRect/>
          </a:stretch>
        </p:blipFill>
        <p:spPr>
          <a:xfrm>
            <a:off x="3201967" y="1600201"/>
            <a:ext cx="5788067" cy="4525963"/>
          </a:xfrm>
        </p:spPr>
      </p:pic>
      <p:sp>
        <p:nvSpPr>
          <p:cNvPr id="5" name="Date Placeholder 4"/>
          <p:cNvSpPr>
            <a:spLocks noGrp="1"/>
          </p:cNvSpPr>
          <p:nvPr>
            <p:ph type="dt" sz="half" idx="10"/>
          </p:nvPr>
        </p:nvSpPr>
        <p:spPr/>
        <p:txBody>
          <a:bodyPr/>
          <a:lstStyle/>
          <a:p>
            <a:r>
              <a:rPr lang="en-US" dirty="0" smtClean="0"/>
              <a:t>12/13/2013</a:t>
            </a:r>
            <a:endParaRPr lang="en-US" dirty="0"/>
          </a:p>
        </p:txBody>
      </p:sp>
      <p:sp>
        <p:nvSpPr>
          <p:cNvPr id="7" name="TextBox 6"/>
          <p:cNvSpPr txBox="1"/>
          <p:nvPr/>
        </p:nvSpPr>
        <p:spPr>
          <a:xfrm>
            <a:off x="5005232" y="6324600"/>
            <a:ext cx="5662769" cy="369332"/>
          </a:xfrm>
          <a:prstGeom prst="rect">
            <a:avLst/>
          </a:prstGeom>
          <a:noFill/>
        </p:spPr>
        <p:txBody>
          <a:bodyPr wrap="none" rtlCol="0">
            <a:spAutoFit/>
          </a:bodyPr>
          <a:lstStyle/>
          <a:p>
            <a:r>
              <a:rPr lang="en-US" dirty="0"/>
              <a:t>Designed using cadence virtuoso ADEGXL and gpdk180 lib. </a:t>
            </a:r>
            <a:endParaRPr lang="en-IN" dirty="0"/>
          </a:p>
        </p:txBody>
      </p:sp>
      <p:sp>
        <p:nvSpPr>
          <p:cNvPr id="8" name="Footer Placeholder 7"/>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4264465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impendence matching </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2286000" y="1371601"/>
            <a:ext cx="7543800" cy="511814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2013979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Impendence matching </a:t>
            </a:r>
            <a:endParaRPr lang="en-IN" dirty="0"/>
          </a:p>
        </p:txBody>
      </p:sp>
      <p:sp>
        <p:nvSpPr>
          <p:cNvPr id="4" name="Content Placeholder 2"/>
          <p:cNvSpPr>
            <a:spLocks noGrp="1"/>
          </p:cNvSpPr>
          <p:nvPr>
            <p:ph idx="1"/>
          </p:nvPr>
        </p:nvSpPr>
        <p:spPr>
          <a:xfrm>
            <a:off x="1981200" y="2057401"/>
            <a:ext cx="8229600" cy="4525963"/>
          </a:xfrm>
        </p:spPr>
        <p:txBody>
          <a:bodyPr/>
          <a:lstStyle/>
          <a:p>
            <a:pPr>
              <a:buNone/>
            </a:pPr>
            <a:r>
              <a:rPr lang="en-IN" dirty="0" smtClean="0"/>
              <a:t>       </a:t>
            </a:r>
          </a:p>
          <a:p>
            <a:r>
              <a:rPr lang="en-IN" i="1" dirty="0" smtClean="0"/>
              <a:t>b</a:t>
            </a:r>
            <a:r>
              <a:rPr lang="en-IN" i="1" baseline="-25000" dirty="0" smtClean="0"/>
              <a:t>S</a:t>
            </a:r>
            <a:r>
              <a:rPr lang="en-IN" i="1" dirty="0" smtClean="0"/>
              <a:t> </a:t>
            </a:r>
            <a:r>
              <a:rPr lang="en-IN" dirty="0" smtClean="0"/>
              <a:t>and </a:t>
            </a:r>
            <a:r>
              <a:rPr lang="en-IN" i="1" dirty="0" smtClean="0"/>
              <a:t>b</a:t>
            </a:r>
            <a:r>
              <a:rPr lang="en-IN" i="1" baseline="-25000" dirty="0" smtClean="0"/>
              <a:t>L</a:t>
            </a:r>
            <a:r>
              <a:rPr lang="en-IN" i="1" dirty="0" smtClean="0"/>
              <a:t> </a:t>
            </a:r>
            <a:r>
              <a:rPr lang="en-IN" dirty="0" smtClean="0"/>
              <a:t>are the reflected wave from the input and output of the LNA</a:t>
            </a:r>
          </a:p>
          <a:p>
            <a:r>
              <a:rPr lang="en-IN" i="1" dirty="0" smtClean="0"/>
              <a:t> a</a:t>
            </a:r>
            <a:r>
              <a:rPr lang="en-IN" i="1" baseline="-25000" dirty="0" smtClean="0"/>
              <a:t>S</a:t>
            </a:r>
            <a:r>
              <a:rPr lang="en-IN" i="1" dirty="0" smtClean="0"/>
              <a:t> and a</a:t>
            </a:r>
            <a:r>
              <a:rPr lang="en-IN" i="1" baseline="-25000" dirty="0" smtClean="0"/>
              <a:t>L</a:t>
            </a:r>
            <a:r>
              <a:rPr lang="en-IN" i="1" dirty="0" smtClean="0"/>
              <a:t> are the incident wave to the input and output of the LNA</a:t>
            </a:r>
            <a:endParaRPr lang="en-IN" dirty="0" smtClean="0"/>
          </a:p>
          <a:p>
            <a:endParaRPr lang="en-IN" dirty="0"/>
          </a:p>
        </p:txBody>
      </p:sp>
      <p:pic>
        <p:nvPicPr>
          <p:cNvPr id="24578" name="Picture 2"/>
          <p:cNvPicPr>
            <a:picLocks noChangeAspect="1" noChangeArrowheads="1"/>
          </p:cNvPicPr>
          <p:nvPr/>
        </p:nvPicPr>
        <p:blipFill>
          <a:blip r:embed="rId2" cstate="print"/>
          <a:srcRect/>
          <a:stretch>
            <a:fillRect/>
          </a:stretch>
        </p:blipFill>
        <p:spPr bwMode="auto">
          <a:xfrm>
            <a:off x="2667000" y="1752600"/>
            <a:ext cx="4495800" cy="979682"/>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r>
              <a:rPr lang="en-US" dirty="0" smtClean="0"/>
              <a:t>12/13/2013</a:t>
            </a:r>
            <a:endParaRPr lang="en-US" dirty="0"/>
          </a:p>
        </p:txBody>
      </p:sp>
      <p:sp>
        <p:nvSpPr>
          <p:cNvPr id="7" name="Footer Placeholder 6"/>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867560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2057400" y="1371601"/>
            <a:ext cx="8229600" cy="4525963"/>
          </a:xfrm>
        </p:spPr>
        <p:txBody>
          <a:bodyPr>
            <a:normAutofit fontScale="47500" lnSpcReduction="20000"/>
          </a:bodyPr>
          <a:lstStyle/>
          <a:p>
            <a:r>
              <a:rPr lang="en-US" dirty="0" smtClean="0"/>
              <a:t>ZigBee </a:t>
            </a:r>
          </a:p>
          <a:p>
            <a:pPr lvl="1"/>
            <a:r>
              <a:rPr lang="en-US" dirty="0" smtClean="0"/>
              <a:t>ZigBee standards</a:t>
            </a:r>
          </a:p>
          <a:p>
            <a:pPr lvl="1"/>
            <a:r>
              <a:rPr lang="en-US" dirty="0" smtClean="0"/>
              <a:t>ZigBee vs.  Wi-Fi  vs.  Bluetooth</a:t>
            </a:r>
          </a:p>
          <a:p>
            <a:pPr lvl="1"/>
            <a:r>
              <a:rPr lang="en-US" dirty="0" smtClean="0"/>
              <a:t>Need for ZigBee</a:t>
            </a:r>
          </a:p>
          <a:p>
            <a:r>
              <a:rPr lang="en-US" dirty="0" smtClean="0"/>
              <a:t>Receiver design and front end</a:t>
            </a:r>
          </a:p>
          <a:p>
            <a:pPr lvl="1"/>
            <a:r>
              <a:rPr lang="en-US" dirty="0" smtClean="0"/>
              <a:t> receiver architecture</a:t>
            </a:r>
          </a:p>
          <a:p>
            <a:pPr lvl="1"/>
            <a:r>
              <a:rPr lang="en-US" dirty="0" smtClean="0"/>
              <a:t>Need for LNA(low noise amplifier)</a:t>
            </a:r>
          </a:p>
          <a:p>
            <a:pPr lvl="1"/>
            <a:r>
              <a:rPr lang="en-US" dirty="0" smtClean="0"/>
              <a:t>Common LNA architecture</a:t>
            </a:r>
          </a:p>
          <a:p>
            <a:pPr lvl="1"/>
            <a:r>
              <a:rPr lang="en-US" dirty="0" smtClean="0"/>
              <a:t>Desirable characteristic</a:t>
            </a:r>
          </a:p>
          <a:p>
            <a:r>
              <a:rPr lang="en-US" dirty="0" smtClean="0"/>
              <a:t>LNA design consideration</a:t>
            </a:r>
          </a:p>
          <a:p>
            <a:r>
              <a:rPr lang="en-US" dirty="0" smtClean="0"/>
              <a:t>The small signal analysis</a:t>
            </a:r>
          </a:p>
          <a:p>
            <a:r>
              <a:rPr lang="en-US" dirty="0" smtClean="0"/>
              <a:t>Analysis of impedance</a:t>
            </a:r>
          </a:p>
          <a:p>
            <a:r>
              <a:rPr lang="en-US" dirty="0" smtClean="0"/>
              <a:t>The challenges in LNA design</a:t>
            </a:r>
          </a:p>
          <a:p>
            <a:pPr lvl="1"/>
            <a:r>
              <a:rPr lang="en-US" dirty="0" smtClean="0"/>
              <a:t>Matching </a:t>
            </a:r>
          </a:p>
          <a:p>
            <a:pPr lvl="1"/>
            <a:r>
              <a:rPr lang="en-US" dirty="0" smtClean="0"/>
              <a:t>Gain </a:t>
            </a:r>
          </a:p>
          <a:p>
            <a:pPr lvl="1"/>
            <a:r>
              <a:rPr lang="en-US" dirty="0" smtClean="0"/>
              <a:t>Noise figure</a:t>
            </a:r>
          </a:p>
          <a:p>
            <a:r>
              <a:rPr lang="en-US" dirty="0" smtClean="0"/>
              <a:t>Result</a:t>
            </a:r>
          </a:p>
          <a:p>
            <a:r>
              <a:rPr lang="en-US" dirty="0" smtClean="0"/>
              <a:t>Conclusion</a:t>
            </a:r>
          </a:p>
          <a:p>
            <a:r>
              <a:rPr lang="en-US" dirty="0" smtClean="0"/>
              <a:t>References</a:t>
            </a:r>
          </a:p>
          <a:p>
            <a:endParaRPr lang="en-US" dirty="0" smtClean="0"/>
          </a:p>
          <a:p>
            <a:endParaRPr lang="en-US" dirty="0" smtClean="0"/>
          </a:p>
          <a:p>
            <a:endParaRPr lang="en-IN"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4026605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286000" y="838200"/>
            <a:ext cx="2971800" cy="2133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6172201" y="914400"/>
            <a:ext cx="2851371" cy="19050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2362200" y="3048000"/>
            <a:ext cx="3429000" cy="19050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r>
              <a:rPr lang="en-US" dirty="0" smtClean="0"/>
              <a:t>12/13/2013</a:t>
            </a:r>
            <a:endParaRPr lang="en-US" dirty="0"/>
          </a:p>
        </p:txBody>
      </p:sp>
      <p:sp>
        <p:nvSpPr>
          <p:cNvPr id="9" name="Footer Placeholder 8"/>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4176952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mith.png"/>
          <p:cNvPicPr>
            <a:picLocks noChangeAspect="1"/>
          </p:cNvPicPr>
          <p:nvPr/>
        </p:nvPicPr>
        <p:blipFill>
          <a:blip r:embed="rId2" cstate="print">
            <a:lum bright="1000"/>
          </a:blip>
          <a:stretch>
            <a:fillRect/>
          </a:stretch>
        </p:blipFill>
        <p:spPr>
          <a:xfrm>
            <a:off x="3352801" y="838201"/>
            <a:ext cx="5344271" cy="5287113"/>
          </a:xfrm>
          <a:prstGeom prst="rect">
            <a:avLst/>
          </a:prstGeom>
          <a:ln>
            <a:solidFill>
              <a:srgbClr val="FFFF00"/>
            </a:solidFill>
          </a:ln>
        </p:spPr>
      </p:pic>
      <p:sp>
        <p:nvSpPr>
          <p:cNvPr id="6" name="Arc 5"/>
          <p:cNvSpPr/>
          <p:nvPr/>
        </p:nvSpPr>
        <p:spPr>
          <a:xfrm>
            <a:off x="5410200" y="2819400"/>
            <a:ext cx="685800" cy="1447800"/>
          </a:xfrm>
          <a:prstGeom prst="arc">
            <a:avLst>
              <a:gd name="adj1" fmla="val 19244188"/>
              <a:gd name="adj2" fmla="val 5037688"/>
            </a:avLst>
          </a:prstGeom>
          <a:ln w="2222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2" name="Arc 11"/>
          <p:cNvSpPr/>
          <p:nvPr/>
        </p:nvSpPr>
        <p:spPr>
          <a:xfrm rot="765607">
            <a:off x="3733800" y="3200400"/>
            <a:ext cx="1905000" cy="1600200"/>
          </a:xfrm>
          <a:prstGeom prst="arc">
            <a:avLst>
              <a:gd name="adj1" fmla="val 1462207"/>
              <a:gd name="adj2" fmla="val 6643475"/>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3" name="Arc 12"/>
          <p:cNvSpPr/>
          <p:nvPr/>
        </p:nvSpPr>
        <p:spPr>
          <a:xfrm rot="10096697">
            <a:off x="5092916" y="2950167"/>
            <a:ext cx="685800" cy="1447800"/>
          </a:xfrm>
          <a:prstGeom prst="arc">
            <a:avLst>
              <a:gd name="adj1" fmla="val 19244188"/>
              <a:gd name="adj2" fmla="val 5037688"/>
            </a:avLst>
          </a:prstGeom>
          <a:ln w="2222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Arc 13"/>
          <p:cNvSpPr/>
          <p:nvPr/>
        </p:nvSpPr>
        <p:spPr>
          <a:xfrm rot="1726659">
            <a:off x="5372939" y="3407728"/>
            <a:ext cx="1905000" cy="1600200"/>
          </a:xfrm>
          <a:prstGeom prst="arc">
            <a:avLst>
              <a:gd name="adj1" fmla="val 1462207"/>
              <a:gd name="adj2" fmla="val 6643475"/>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5" name="TextBox 14"/>
          <p:cNvSpPr txBox="1"/>
          <p:nvPr/>
        </p:nvSpPr>
        <p:spPr>
          <a:xfrm>
            <a:off x="8839200" y="1676400"/>
            <a:ext cx="881460" cy="369332"/>
          </a:xfrm>
          <a:prstGeom prst="rect">
            <a:avLst/>
          </a:prstGeom>
          <a:noFill/>
        </p:spPr>
        <p:txBody>
          <a:bodyPr wrap="none" rtlCol="0">
            <a:spAutoFit/>
          </a:bodyPr>
          <a:lstStyle/>
          <a:p>
            <a:r>
              <a:rPr lang="en-US" dirty="0"/>
              <a:t>Shunt L</a:t>
            </a:r>
            <a:endParaRPr lang="en-IN" dirty="0"/>
          </a:p>
        </p:txBody>
      </p:sp>
      <p:sp>
        <p:nvSpPr>
          <p:cNvPr id="16" name="TextBox 15"/>
          <p:cNvSpPr txBox="1"/>
          <p:nvPr/>
        </p:nvSpPr>
        <p:spPr>
          <a:xfrm>
            <a:off x="2362200" y="4495800"/>
            <a:ext cx="907108" cy="369332"/>
          </a:xfrm>
          <a:prstGeom prst="rect">
            <a:avLst/>
          </a:prstGeom>
          <a:noFill/>
        </p:spPr>
        <p:txBody>
          <a:bodyPr wrap="none" rtlCol="0">
            <a:spAutoFit/>
          </a:bodyPr>
          <a:lstStyle/>
          <a:p>
            <a:r>
              <a:rPr lang="en-US" dirty="0"/>
              <a:t>Shunt C</a:t>
            </a:r>
            <a:endParaRPr lang="en-IN" dirty="0"/>
          </a:p>
        </p:txBody>
      </p:sp>
      <p:sp>
        <p:nvSpPr>
          <p:cNvPr id="17" name="TextBox 16"/>
          <p:cNvSpPr txBox="1"/>
          <p:nvPr/>
        </p:nvSpPr>
        <p:spPr>
          <a:xfrm>
            <a:off x="2438401" y="1676400"/>
            <a:ext cx="894797" cy="369332"/>
          </a:xfrm>
          <a:prstGeom prst="rect">
            <a:avLst/>
          </a:prstGeom>
          <a:noFill/>
        </p:spPr>
        <p:txBody>
          <a:bodyPr wrap="none" rtlCol="0">
            <a:spAutoFit/>
          </a:bodyPr>
          <a:lstStyle/>
          <a:p>
            <a:r>
              <a:rPr lang="en-US" dirty="0"/>
              <a:t>Series L</a:t>
            </a:r>
            <a:endParaRPr lang="en-IN" dirty="0"/>
          </a:p>
        </p:txBody>
      </p:sp>
      <p:sp>
        <p:nvSpPr>
          <p:cNvPr id="18" name="TextBox 17"/>
          <p:cNvSpPr txBox="1"/>
          <p:nvPr/>
        </p:nvSpPr>
        <p:spPr>
          <a:xfrm>
            <a:off x="9067801" y="5715000"/>
            <a:ext cx="920445" cy="369332"/>
          </a:xfrm>
          <a:prstGeom prst="rect">
            <a:avLst/>
          </a:prstGeom>
          <a:noFill/>
        </p:spPr>
        <p:txBody>
          <a:bodyPr wrap="none" rtlCol="0">
            <a:spAutoFit/>
          </a:bodyPr>
          <a:lstStyle/>
          <a:p>
            <a:r>
              <a:rPr lang="en-US" dirty="0"/>
              <a:t>Series C</a:t>
            </a:r>
            <a:endParaRPr lang="en-IN" dirty="0"/>
          </a:p>
        </p:txBody>
      </p:sp>
      <p:sp>
        <p:nvSpPr>
          <p:cNvPr id="19" name="TextBox 18"/>
          <p:cNvSpPr txBox="1"/>
          <p:nvPr/>
        </p:nvSpPr>
        <p:spPr>
          <a:xfrm>
            <a:off x="2819401" y="228601"/>
            <a:ext cx="7533537" cy="461665"/>
          </a:xfrm>
          <a:prstGeom prst="rect">
            <a:avLst/>
          </a:prstGeom>
          <a:noFill/>
        </p:spPr>
        <p:txBody>
          <a:bodyPr wrap="none" rtlCol="0">
            <a:spAutoFit/>
          </a:bodyPr>
          <a:lstStyle/>
          <a:p>
            <a:r>
              <a:rPr lang="en-US" sz="2400" b="1" dirty="0"/>
              <a:t>ZY smith (effect of adding series and shunt elements) </a:t>
            </a:r>
            <a:r>
              <a:rPr lang="en-US" sz="2400" b="1" baseline="30000" dirty="0"/>
              <a:t>[14]</a:t>
            </a:r>
            <a:endParaRPr lang="en-IN" sz="2400" b="1" baseline="30000" dirty="0"/>
          </a:p>
        </p:txBody>
      </p:sp>
      <p:cxnSp>
        <p:nvCxnSpPr>
          <p:cNvPr id="21" name="Straight Arrow Connector 20"/>
          <p:cNvCxnSpPr/>
          <p:nvPr/>
        </p:nvCxnSpPr>
        <p:spPr>
          <a:xfrm flipV="1">
            <a:off x="6172200" y="2057400"/>
            <a:ext cx="2819400" cy="12954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3"/>
          </p:cNvCxnSpPr>
          <p:nvPr/>
        </p:nvCxnSpPr>
        <p:spPr>
          <a:xfrm flipH="1" flipV="1">
            <a:off x="3269308" y="4680466"/>
            <a:ext cx="997892" cy="12013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76600" y="2057400"/>
            <a:ext cx="1828800" cy="8382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858000" y="5029200"/>
            <a:ext cx="2209800" cy="9144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4600" y="6324600"/>
            <a:ext cx="8001000" cy="369332"/>
          </a:xfrm>
          <a:prstGeom prst="rect">
            <a:avLst/>
          </a:prstGeom>
        </p:spPr>
        <p:txBody>
          <a:bodyPr wrap="square">
            <a:spAutoFit/>
          </a:bodyPr>
          <a:lstStyle/>
          <a:p>
            <a:r>
              <a:rPr lang="en-IN" dirty="0">
                <a:hlinkClick r:id="rId3" action="ppaction://hlinkfile"/>
              </a:rPr>
              <a:t>Source : Microwave Transistor Amplifiers Analysis and Design</a:t>
            </a:r>
            <a:r>
              <a:rPr lang="en-IN" baseline="30000" dirty="0"/>
              <a:t>[14]</a:t>
            </a:r>
            <a:endParaRPr lang="en-IN" baseline="30000" dirty="0"/>
          </a:p>
        </p:txBody>
      </p:sp>
    </p:spTree>
    <p:extLst>
      <p:ext uri="{BB962C8B-B14F-4D97-AF65-F5344CB8AC3E}">
        <p14:creationId xmlns:p14="http://schemas.microsoft.com/office/powerpoint/2010/main" val="153038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20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1000"/>
                                        <p:tgtEl>
                                          <p:spTgt spid="12"/>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3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1000"/>
                                        <p:tgtEl>
                                          <p:spTgt spid="13"/>
                                        </p:tgtEl>
                                      </p:cBhvr>
                                    </p:animEffect>
                                  </p:childTnLst>
                                </p:cTn>
                              </p:par>
                            </p:childTnLst>
                          </p:cTn>
                        </p:par>
                        <p:par>
                          <p:cTn id="32" fill="hold">
                            <p:stCondLst>
                              <p:cond delay="5000"/>
                            </p:stCondLst>
                            <p:childTnLst>
                              <p:par>
                                <p:cTn id="33" presetID="22" presetClass="entr" presetSubtype="4"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down)">
                                      <p:cBhvr>
                                        <p:cTn id="35" dur="500"/>
                                        <p:tgtEl>
                                          <p:spTgt spid="26"/>
                                        </p:tgtEl>
                                      </p:cBhvr>
                                    </p:animEffect>
                                  </p:childTnLst>
                                </p:cTn>
                              </p:par>
                            </p:childTnLst>
                          </p:cTn>
                        </p:par>
                        <p:par>
                          <p:cTn id="36" fill="hold">
                            <p:stCondLst>
                              <p:cond delay="5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1000"/>
                                        <p:tgtEl>
                                          <p:spTgt spid="14"/>
                                        </p:tgtEl>
                                      </p:cBhvr>
                                    </p:animEffect>
                                  </p:childTnLst>
                                </p:cTn>
                              </p:par>
                            </p:childTnLst>
                          </p:cTn>
                        </p:par>
                        <p:par>
                          <p:cTn id="44" fill="hold">
                            <p:stCondLst>
                              <p:cond delay="7000"/>
                            </p:stCondLst>
                            <p:childTnLst>
                              <p:par>
                                <p:cTn id="45" presetID="22" presetClass="entr" presetSubtype="1"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par>
                          <p:cTn id="48" fill="hold">
                            <p:stCondLst>
                              <p:cond delay="75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ZY smith </a:t>
            </a:r>
            <a:endParaRPr lang="en-IN" dirty="0"/>
          </a:p>
        </p:txBody>
      </p:sp>
      <p:pic>
        <p:nvPicPr>
          <p:cNvPr id="4" name="Content Placeholder 3" descr="LCR _region on smith.png"/>
          <p:cNvPicPr>
            <a:picLocks noGrp="1" noChangeAspect="1"/>
          </p:cNvPicPr>
          <p:nvPr>
            <p:ph idx="1"/>
          </p:nvPr>
        </p:nvPicPr>
        <p:blipFill>
          <a:blip r:embed="rId2" cstate="print"/>
          <a:stretch>
            <a:fillRect/>
          </a:stretch>
        </p:blipFill>
        <p:spPr>
          <a:xfrm>
            <a:off x="1828800" y="1295401"/>
            <a:ext cx="2895600" cy="2978184"/>
          </a:xfrm>
          <a:prstGeom prst="rect">
            <a:avLst/>
          </a:prstGeom>
        </p:spPr>
      </p:pic>
      <p:pic>
        <p:nvPicPr>
          <p:cNvPr id="55298" name="Picture 2"/>
          <p:cNvPicPr>
            <a:picLocks noChangeAspect="1" noChangeArrowheads="1"/>
          </p:cNvPicPr>
          <p:nvPr/>
        </p:nvPicPr>
        <p:blipFill>
          <a:blip r:embed="rId3" cstate="print"/>
          <a:srcRect/>
          <a:stretch>
            <a:fillRect/>
          </a:stretch>
        </p:blipFill>
        <p:spPr bwMode="auto">
          <a:xfrm>
            <a:off x="5791200" y="1295400"/>
            <a:ext cx="4553346" cy="44958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1905001" y="4629150"/>
            <a:ext cx="4253116" cy="16954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en-US" dirty="0" smtClean="0"/>
              <a:t>12/13/2013</a:t>
            </a:r>
            <a:endParaRPr lang="en-US" dirty="0"/>
          </a:p>
        </p:txBody>
      </p:sp>
      <p:sp>
        <p:nvSpPr>
          <p:cNvPr id="8" name="Oval 7"/>
          <p:cNvSpPr/>
          <p:nvPr/>
        </p:nvSpPr>
        <p:spPr>
          <a:xfrm>
            <a:off x="6705600" y="2895600"/>
            <a:ext cx="3048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p:nvSpPr>
        <p:spPr>
          <a:xfrm>
            <a:off x="6934200" y="2362200"/>
            <a:ext cx="3048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7772400" y="3276600"/>
            <a:ext cx="3048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p:cNvCxnSpPr/>
          <p:nvPr/>
        </p:nvCxnSpPr>
        <p:spPr>
          <a:xfrm flipH="1">
            <a:off x="3581400" y="3124200"/>
            <a:ext cx="3048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4200" y="2667000"/>
            <a:ext cx="3733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5600" y="3657600"/>
            <a:ext cx="4953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6244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2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2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nodeType="clickEffect">
                                  <p:stCondLst>
                                    <p:cond delay="0"/>
                                  </p:stCondLst>
                                  <p:childTnLst>
                                    <p:animEffect transition="out" filter="wipe(right)">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with IOWA</a:t>
            </a:r>
            <a:endParaRPr lang="en-IN" dirty="0"/>
          </a:p>
        </p:txBody>
      </p:sp>
      <p:sp>
        <p:nvSpPr>
          <p:cNvPr id="3" name="Content Placeholder 2"/>
          <p:cNvSpPr>
            <a:spLocks noGrp="1"/>
          </p:cNvSpPr>
          <p:nvPr>
            <p:ph idx="1"/>
          </p:nvPr>
        </p:nvSpPr>
        <p:spPr>
          <a:xfrm>
            <a:off x="2057400" y="1219201"/>
            <a:ext cx="8229600" cy="685800"/>
          </a:xfrm>
        </p:spPr>
        <p:txBody>
          <a:bodyPr/>
          <a:lstStyle/>
          <a:p>
            <a:r>
              <a:rPr lang="en-US" dirty="0" smtClean="0">
                <a:hlinkClick r:id="rId2" action="ppaction://hlinkfile"/>
              </a:rPr>
              <a:t>Iowa Hills version 1.3 open source software</a:t>
            </a:r>
            <a:endParaRPr lang="en-US" dirty="0" smtClean="0"/>
          </a:p>
          <a:p>
            <a:pPr>
              <a:buNone/>
            </a:pPr>
            <a:endParaRPr lang="en-IN" dirty="0"/>
          </a:p>
        </p:txBody>
      </p:sp>
      <p:pic>
        <p:nvPicPr>
          <p:cNvPr id="4" name="Picture 3" descr="iowa.png"/>
          <p:cNvPicPr>
            <a:picLocks noChangeAspect="1"/>
          </p:cNvPicPr>
          <p:nvPr/>
        </p:nvPicPr>
        <p:blipFill>
          <a:blip r:embed="rId3" cstate="print"/>
          <a:stretch>
            <a:fillRect/>
          </a:stretch>
        </p:blipFill>
        <p:spPr>
          <a:xfrm>
            <a:off x="2438400" y="1733308"/>
            <a:ext cx="7315200" cy="4960553"/>
          </a:xfrm>
          <a:prstGeom prst="rect">
            <a:avLst/>
          </a:prstGeom>
        </p:spPr>
      </p:pic>
      <p:sp>
        <p:nvSpPr>
          <p:cNvPr id="5" name="Date Placeholder 4"/>
          <p:cNvSpPr>
            <a:spLocks noGrp="1"/>
          </p:cNvSpPr>
          <p:nvPr>
            <p:ph type="dt" sz="half" idx="10"/>
          </p:nvPr>
        </p:nvSpPr>
        <p:spPr/>
        <p:txBody>
          <a:bodyPr/>
          <a:lstStyle/>
          <a:p>
            <a:r>
              <a:rPr lang="en-US" dirty="0" smtClean="0"/>
              <a:t>12/13/2013</a:t>
            </a:r>
            <a:endParaRPr lang="en-US" dirty="0"/>
          </a:p>
        </p:txBody>
      </p:sp>
      <p:sp>
        <p:nvSpPr>
          <p:cNvPr id="7" name="Footer Placeholder 6"/>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2348555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proposed circuit</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pic>
        <p:nvPicPr>
          <p:cNvPr id="7" name="Picture 3" descr="D:\kiit\seminar_third sem\figure\with matching.png"/>
          <p:cNvPicPr>
            <a:picLocks noChangeAspect="1" noChangeArrowheads="1"/>
          </p:cNvPicPr>
          <p:nvPr/>
        </p:nvPicPr>
        <p:blipFill>
          <a:blip r:embed="rId2" cstate="print"/>
          <a:srcRect/>
          <a:stretch>
            <a:fillRect/>
          </a:stretch>
        </p:blipFill>
        <p:spPr bwMode="auto">
          <a:xfrm>
            <a:off x="2057400" y="1219200"/>
            <a:ext cx="4065983" cy="2971800"/>
          </a:xfrm>
          <a:prstGeom prst="rect">
            <a:avLst/>
          </a:prstGeom>
          <a:noFill/>
        </p:spPr>
      </p:pic>
      <p:sp>
        <p:nvSpPr>
          <p:cNvPr id="8" name="TextBox 7"/>
          <p:cNvSpPr txBox="1"/>
          <p:nvPr/>
        </p:nvSpPr>
        <p:spPr>
          <a:xfrm>
            <a:off x="7924801" y="6324600"/>
            <a:ext cx="2138727" cy="369332"/>
          </a:xfrm>
          <a:prstGeom prst="rect">
            <a:avLst/>
          </a:prstGeom>
          <a:noFill/>
        </p:spPr>
        <p:txBody>
          <a:bodyPr wrap="none" rtlCol="0">
            <a:spAutoFit/>
          </a:bodyPr>
          <a:lstStyle/>
          <a:p>
            <a:r>
              <a:rPr lang="en-US" dirty="0"/>
              <a:t>The simulated circuit</a:t>
            </a:r>
            <a:endParaRPr lang="en-IN" dirty="0"/>
          </a:p>
        </p:txBody>
      </p:sp>
      <p:sp>
        <p:nvSpPr>
          <p:cNvPr id="9" name="TextBox 8"/>
          <p:cNvSpPr txBox="1"/>
          <p:nvPr/>
        </p:nvSpPr>
        <p:spPr>
          <a:xfrm>
            <a:off x="2514601" y="4876800"/>
            <a:ext cx="2107565" cy="369332"/>
          </a:xfrm>
          <a:prstGeom prst="rect">
            <a:avLst/>
          </a:prstGeom>
          <a:noFill/>
        </p:spPr>
        <p:txBody>
          <a:bodyPr wrap="none" rtlCol="0">
            <a:spAutoFit/>
          </a:bodyPr>
          <a:lstStyle/>
          <a:p>
            <a:r>
              <a:rPr lang="en-US" dirty="0"/>
              <a:t>The proposed circuit</a:t>
            </a:r>
            <a:endParaRPr lang="en-IN" dirty="0"/>
          </a:p>
        </p:txBody>
      </p:sp>
      <p:pic>
        <p:nvPicPr>
          <p:cNvPr id="10" name="Picture 1" descr="D:\kiit\MTECH THESIS\my_work\nil_14th_may\final_schematic_4th.png"/>
          <p:cNvPicPr>
            <a:picLocks noChangeAspect="1" noChangeArrowheads="1"/>
          </p:cNvPicPr>
          <p:nvPr/>
        </p:nvPicPr>
        <p:blipFill>
          <a:blip r:embed="rId3" cstate="print"/>
          <a:srcRect/>
          <a:stretch>
            <a:fillRect/>
          </a:stretch>
        </p:blipFill>
        <p:spPr bwMode="auto">
          <a:xfrm>
            <a:off x="6553200" y="1828800"/>
            <a:ext cx="3810000" cy="4224888"/>
          </a:xfrm>
          <a:prstGeom prst="rect">
            <a:avLst/>
          </a:prstGeom>
          <a:noFill/>
        </p:spPr>
      </p:pic>
    </p:spTree>
    <p:extLst>
      <p:ext uri="{BB962C8B-B14F-4D97-AF65-F5344CB8AC3E}">
        <p14:creationId xmlns:p14="http://schemas.microsoft.com/office/powerpoint/2010/main" val="215815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circuit modification</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pic>
        <p:nvPicPr>
          <p:cNvPr id="7" name="Picture 6" descr="D:\kiit\PAPER\matching-ip1.png"/>
          <p:cNvPicPr/>
          <p:nvPr/>
        </p:nvPicPr>
        <p:blipFill>
          <a:blip r:embed="rId3" cstate="print">
            <a:lum bright="-23000" contrast="47000"/>
          </a:blip>
          <a:srcRect/>
          <a:stretch>
            <a:fillRect/>
          </a:stretch>
        </p:blipFill>
        <p:spPr bwMode="auto">
          <a:xfrm>
            <a:off x="2209800" y="1447800"/>
            <a:ext cx="3810000" cy="1981200"/>
          </a:xfrm>
          <a:prstGeom prst="rect">
            <a:avLst/>
          </a:prstGeom>
          <a:noFill/>
          <a:ln w="9525">
            <a:noFill/>
            <a:miter lim="800000"/>
            <a:headEnd/>
            <a:tailEnd/>
          </a:ln>
        </p:spPr>
      </p:pic>
      <p:pic>
        <p:nvPicPr>
          <p:cNvPr id="8" name="Picture 7" descr="D:\kiit\PAPER\matching-ip3.png"/>
          <p:cNvPicPr/>
          <p:nvPr/>
        </p:nvPicPr>
        <p:blipFill>
          <a:blip r:embed="rId4" cstate="print">
            <a:lum bright="-31000" contrast="55000"/>
          </a:blip>
          <a:srcRect/>
          <a:stretch>
            <a:fillRect/>
          </a:stretch>
        </p:blipFill>
        <p:spPr bwMode="auto">
          <a:xfrm>
            <a:off x="6553200" y="1524000"/>
            <a:ext cx="3733800" cy="1676400"/>
          </a:xfrm>
          <a:prstGeom prst="rect">
            <a:avLst/>
          </a:prstGeom>
          <a:noFill/>
          <a:ln w="9525">
            <a:noFill/>
            <a:miter lim="800000"/>
            <a:headEnd/>
            <a:tailEnd/>
          </a:ln>
        </p:spPr>
      </p:pic>
      <p:sp>
        <p:nvSpPr>
          <p:cNvPr id="512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121" name="Object 1"/>
          <p:cNvGraphicFramePr>
            <a:graphicFrameLocks noChangeAspect="1"/>
          </p:cNvGraphicFramePr>
          <p:nvPr/>
        </p:nvGraphicFramePr>
        <p:xfrm>
          <a:off x="3429000" y="3810000"/>
          <a:ext cx="4211430" cy="2209800"/>
        </p:xfrm>
        <a:graphic>
          <a:graphicData uri="http://schemas.openxmlformats.org/presentationml/2006/ole">
            <mc:AlternateContent xmlns:mc="http://schemas.openxmlformats.org/markup-compatibility/2006">
              <mc:Choice xmlns:v="urn:schemas-microsoft-com:vml" Requires="v">
                <p:oleObj spid="_x0000_s2050" name="Equation" r:id="rId5" imgW="2755900" imgH="1447800" progId="Equation.DSMT4">
                  <p:embed/>
                </p:oleObj>
              </mc:Choice>
              <mc:Fallback>
                <p:oleObj name="Equation" r:id="rId5" imgW="2755900" imgH="1447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810000"/>
                        <a:ext cx="421143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3"/>
          <p:cNvSpPr>
            <a:spLocks noChangeArrowheads="1"/>
          </p:cNvSpPr>
          <p:nvPr/>
        </p:nvSpPr>
        <p:spPr bwMode="auto">
          <a:xfrm>
            <a:off x="6934200" y="3352800"/>
            <a:ext cx="3276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049838" algn="l"/>
              </a:tabLst>
            </a:pPr>
            <a:r>
              <a:rPr lang="en-US" sz="1600" dirty="0">
                <a:latin typeface="Times New Roman" pitchFamily="18" charset="0"/>
                <a:ea typeface="Times New Roman" pitchFamily="18" charset="0"/>
                <a:cs typeface="Times New Roman" pitchFamily="18" charset="0"/>
              </a:rPr>
              <a:t>parallel RC to series RC conversion.</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89960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pic>
        <p:nvPicPr>
          <p:cNvPr id="6" name="Picture 5" descr="D:\kiit\PAPER\matching-ip6.png"/>
          <p:cNvPicPr/>
          <p:nvPr/>
        </p:nvPicPr>
        <p:blipFill>
          <a:blip r:embed="rId3" cstate="print"/>
          <a:srcRect/>
          <a:stretch>
            <a:fillRect/>
          </a:stretch>
        </p:blipFill>
        <p:spPr bwMode="auto">
          <a:xfrm>
            <a:off x="3733800" y="1600200"/>
            <a:ext cx="4572000" cy="1905000"/>
          </a:xfrm>
          <a:prstGeom prst="rect">
            <a:avLst/>
          </a:prstGeom>
          <a:noFill/>
          <a:ln w="9525">
            <a:noFill/>
            <a:miter lim="800000"/>
            <a:headEnd/>
            <a:tailEnd/>
          </a:ln>
        </p:spPr>
      </p:pic>
      <p:sp>
        <p:nvSpPr>
          <p:cNvPr id="5632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6321" name="Object 1"/>
          <p:cNvGraphicFramePr>
            <a:graphicFrameLocks noChangeAspect="1"/>
          </p:cNvGraphicFramePr>
          <p:nvPr/>
        </p:nvGraphicFramePr>
        <p:xfrm>
          <a:off x="3733801" y="3962400"/>
          <a:ext cx="3742267" cy="1981200"/>
        </p:xfrm>
        <a:graphic>
          <a:graphicData uri="http://schemas.openxmlformats.org/presentationml/2006/ole">
            <mc:AlternateContent xmlns:mc="http://schemas.openxmlformats.org/markup-compatibility/2006">
              <mc:Choice xmlns:v="urn:schemas-microsoft-com:vml" Requires="v">
                <p:oleObj spid="_x0000_s3074" name="Equation" r:id="rId4" imgW="2565400" imgH="1371600" progId="Equation.DSMT4">
                  <p:embed/>
                </p:oleObj>
              </mc:Choice>
              <mc:Fallback>
                <p:oleObj name="Equation" r:id="rId4" imgW="2565400" imgH="1371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1" y="3962400"/>
                        <a:ext cx="3742267"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6324600" y="3810000"/>
            <a:ext cx="3342838" cy="369332"/>
          </a:xfrm>
          <a:prstGeom prst="rect">
            <a:avLst/>
          </a:prstGeom>
        </p:spPr>
        <p:txBody>
          <a:bodyPr wrap="none">
            <a:spAutoFit/>
          </a:bodyPr>
          <a:lstStyle/>
          <a:p>
            <a:r>
              <a:rPr lang="en-US" dirty="0"/>
              <a:t>series RL to parallel RL conversion</a:t>
            </a:r>
            <a:endParaRPr lang="en-IN" dirty="0"/>
          </a:p>
        </p:txBody>
      </p:sp>
    </p:spTree>
    <p:extLst>
      <p:ext uri="{BB962C8B-B14F-4D97-AF65-F5344CB8AC3E}">
        <p14:creationId xmlns:p14="http://schemas.microsoft.com/office/powerpoint/2010/main" val="2670541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figure calculation</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sp>
        <p:nvSpPr>
          <p:cNvPr id="573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7345" name="Object 1"/>
          <p:cNvGraphicFramePr>
            <a:graphicFrameLocks noChangeAspect="1"/>
          </p:cNvGraphicFramePr>
          <p:nvPr/>
        </p:nvGraphicFramePr>
        <p:xfrm>
          <a:off x="1752600" y="1257300"/>
          <a:ext cx="4546600" cy="3581400"/>
        </p:xfrm>
        <a:graphic>
          <a:graphicData uri="http://schemas.openxmlformats.org/presentationml/2006/ole">
            <mc:AlternateContent xmlns:mc="http://schemas.openxmlformats.org/markup-compatibility/2006">
              <mc:Choice xmlns:v="urn:schemas-microsoft-com:vml" Requires="v">
                <p:oleObj spid="_x0000_s4098" name="Equation" r:id="rId3" imgW="2958840" imgH="2323800" progId="Equation.DSMT4">
                  <p:embed/>
                </p:oleObj>
              </mc:Choice>
              <mc:Fallback>
                <p:oleObj name="Equation" r:id="rId3" imgW="2958840" imgH="232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57300"/>
                        <a:ext cx="45466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7347" name="Object 3"/>
          <p:cNvGraphicFramePr>
            <a:graphicFrameLocks noChangeAspect="1"/>
          </p:cNvGraphicFramePr>
          <p:nvPr/>
        </p:nvGraphicFramePr>
        <p:xfrm>
          <a:off x="4038600" y="4724401"/>
          <a:ext cx="1295400" cy="1156607"/>
        </p:xfrm>
        <a:graphic>
          <a:graphicData uri="http://schemas.openxmlformats.org/presentationml/2006/ole">
            <mc:AlternateContent xmlns:mc="http://schemas.openxmlformats.org/markup-compatibility/2006">
              <mc:Choice xmlns:v="urn:schemas-microsoft-com:vml" Requires="v">
                <p:oleObj spid="_x0000_s4099" name="Equation" r:id="rId5" imgW="672808" imgH="609336" progId="Equation.DSMT4">
                  <p:embed/>
                </p:oleObj>
              </mc:Choice>
              <mc:Fallback>
                <p:oleObj name="Equation" r:id="rId5" imgW="672808" imgH="60933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724401"/>
                        <a:ext cx="1295400" cy="1156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9" name="Rectangle 5"/>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4"/>
          <p:cNvGraphicFramePr>
            <a:graphicFrameLocks noChangeAspect="1"/>
          </p:cNvGraphicFramePr>
          <p:nvPr/>
        </p:nvGraphicFramePr>
        <p:xfrm>
          <a:off x="7315201" y="1447800"/>
          <a:ext cx="3352801" cy="1447800"/>
        </p:xfrm>
        <a:graphic>
          <a:graphicData uri="http://schemas.openxmlformats.org/presentationml/2006/ole">
            <mc:AlternateContent xmlns:mc="http://schemas.openxmlformats.org/markup-compatibility/2006">
              <mc:Choice xmlns:v="urn:schemas-microsoft-com:vml" Requires="v">
                <p:oleObj spid="_x0000_s4100" name="Equation" r:id="rId7" imgW="2819400" imgH="889000" progId="Equation.DSMT4">
                  <p:embed/>
                </p:oleObj>
              </mc:Choice>
              <mc:Fallback>
                <p:oleObj name="Equation" r:id="rId7" imgW="2819400" imgH="889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1" y="1447800"/>
                        <a:ext cx="3352801"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Straight Connector 11"/>
          <p:cNvCxnSpPr/>
          <p:nvPr/>
        </p:nvCxnSpPr>
        <p:spPr>
          <a:xfrm>
            <a:off x="6400800" y="1371600"/>
            <a:ext cx="0" cy="457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351" name="Rectangle 7"/>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7350" name="Object 6"/>
          <p:cNvGraphicFramePr>
            <a:graphicFrameLocks noChangeAspect="1"/>
          </p:cNvGraphicFramePr>
          <p:nvPr/>
        </p:nvGraphicFramePr>
        <p:xfrm>
          <a:off x="6553200" y="3276600"/>
          <a:ext cx="3886200" cy="3050125"/>
        </p:xfrm>
        <a:graphic>
          <a:graphicData uri="http://schemas.openxmlformats.org/presentationml/2006/ole">
            <mc:AlternateContent xmlns:mc="http://schemas.openxmlformats.org/markup-compatibility/2006">
              <mc:Choice xmlns:v="urn:schemas-microsoft-com:vml" Requires="v">
                <p:oleObj spid="_x0000_s4101" name="Equation" r:id="rId9" imgW="3048000" imgH="2413000" progId="Equation.DSMT4">
                  <p:embed/>
                </p:oleObj>
              </mc:Choice>
              <mc:Fallback>
                <p:oleObj name="Equation" r:id="rId9" imgW="3048000" imgH="2413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276600"/>
                        <a:ext cx="3886200" cy="305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Oval 15"/>
          <p:cNvSpPr/>
          <p:nvPr/>
        </p:nvSpPr>
        <p:spPr>
          <a:xfrm>
            <a:off x="3733800" y="4572000"/>
            <a:ext cx="1905000" cy="14478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4572000" y="2667000"/>
            <a:ext cx="1600200" cy="7620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1676400" y="4114800"/>
            <a:ext cx="1752600" cy="8382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354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par>
                                <p:cTn id="12" presetID="3" presetClass="entr" presetSubtype="10" fill="hold" nodeType="withEffect">
                                  <p:stCondLst>
                                    <p:cond delay="0"/>
                                  </p:stCondLst>
                                  <p:childTnLst>
                                    <p:set>
                                      <p:cBhvr>
                                        <p:cTn id="13" dur="1" fill="hold">
                                          <p:stCondLst>
                                            <p:cond delay="0"/>
                                          </p:stCondLst>
                                        </p:cTn>
                                        <p:tgtEl>
                                          <p:spTgt spid="57350"/>
                                        </p:tgtEl>
                                        <p:attrNameLst>
                                          <p:attrName>style.visibility</p:attrName>
                                        </p:attrNameLst>
                                      </p:cBhvr>
                                      <p:to>
                                        <p:strVal val="visible"/>
                                      </p:to>
                                    </p:set>
                                    <p:animEffect transition="in" filter="blinds(horizontal)">
                                      <p:cBhvr>
                                        <p:cTn id="14" dur="500"/>
                                        <p:tgtEl>
                                          <p:spTgt spid="573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circuit and responses</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sp>
        <p:nvSpPr>
          <p:cNvPr id="9" name="TextBox 8"/>
          <p:cNvSpPr txBox="1"/>
          <p:nvPr/>
        </p:nvSpPr>
        <p:spPr>
          <a:xfrm>
            <a:off x="1905001" y="5486401"/>
            <a:ext cx="1536703" cy="307777"/>
          </a:xfrm>
          <a:prstGeom prst="rect">
            <a:avLst/>
          </a:prstGeom>
          <a:noFill/>
        </p:spPr>
        <p:txBody>
          <a:bodyPr wrap="none" rtlCol="0">
            <a:spAutoFit/>
          </a:bodyPr>
          <a:lstStyle/>
          <a:p>
            <a:r>
              <a:rPr lang="en-US" sz="1400" dirty="0"/>
              <a:t>Synthesized circuit</a:t>
            </a:r>
            <a:endParaRPr lang="en-IN" sz="1400" dirty="0"/>
          </a:p>
        </p:txBody>
      </p:sp>
      <p:sp>
        <p:nvSpPr>
          <p:cNvPr id="10" name="TextBox 9"/>
          <p:cNvSpPr txBox="1"/>
          <p:nvPr/>
        </p:nvSpPr>
        <p:spPr>
          <a:xfrm>
            <a:off x="5181600" y="5486401"/>
            <a:ext cx="2817566" cy="307777"/>
          </a:xfrm>
          <a:prstGeom prst="rect">
            <a:avLst/>
          </a:prstGeom>
          <a:noFill/>
        </p:spPr>
        <p:txBody>
          <a:bodyPr wrap="none" rtlCol="0">
            <a:spAutoFit/>
          </a:bodyPr>
          <a:lstStyle/>
          <a:p>
            <a:r>
              <a:rPr lang="en-US" sz="1400" dirty="0"/>
              <a:t>NF (min noise figure 2.5 db at 3GHz)</a:t>
            </a:r>
            <a:endParaRPr lang="en-IN" sz="1400" dirty="0"/>
          </a:p>
        </p:txBody>
      </p:sp>
      <p:sp>
        <p:nvSpPr>
          <p:cNvPr id="11" name="TextBox 10"/>
          <p:cNvSpPr txBox="1"/>
          <p:nvPr/>
        </p:nvSpPr>
        <p:spPr>
          <a:xfrm>
            <a:off x="8382000" y="5486400"/>
            <a:ext cx="1846916" cy="523220"/>
          </a:xfrm>
          <a:prstGeom prst="rect">
            <a:avLst/>
          </a:prstGeom>
          <a:noFill/>
        </p:spPr>
        <p:txBody>
          <a:bodyPr wrap="none" rtlCol="0">
            <a:spAutoFit/>
          </a:bodyPr>
          <a:lstStyle/>
          <a:p>
            <a:r>
              <a:rPr lang="en-US" sz="1400" dirty="0"/>
              <a:t>s11 (-25 dB at 2.4 GHz)</a:t>
            </a:r>
          </a:p>
          <a:p>
            <a:r>
              <a:rPr lang="en-US" sz="1400" dirty="0"/>
              <a:t>before matching</a:t>
            </a:r>
            <a:endParaRPr lang="en-IN" sz="1400" dirty="0"/>
          </a:p>
        </p:txBody>
      </p:sp>
      <p:pic>
        <p:nvPicPr>
          <p:cNvPr id="67585" name="Picture 1" descr="D:\kiit\MTECH THESIS\my_work\nil_14th_may\final_schematic_4th.png"/>
          <p:cNvPicPr>
            <a:picLocks noChangeAspect="1" noChangeArrowheads="1"/>
          </p:cNvPicPr>
          <p:nvPr/>
        </p:nvPicPr>
        <p:blipFill>
          <a:blip r:embed="rId2" cstate="print"/>
          <a:srcRect/>
          <a:stretch>
            <a:fillRect/>
          </a:stretch>
        </p:blipFill>
        <p:spPr bwMode="auto">
          <a:xfrm>
            <a:off x="1524000" y="1219200"/>
            <a:ext cx="3810000" cy="4224888"/>
          </a:xfrm>
          <a:prstGeom prst="rect">
            <a:avLst/>
          </a:prstGeom>
          <a:noFill/>
        </p:spPr>
      </p:pic>
      <p:pic>
        <p:nvPicPr>
          <p:cNvPr id="7" name="Picture 6" descr="D:\kiit\PAPER\nf.png"/>
          <p:cNvPicPr/>
          <p:nvPr/>
        </p:nvPicPr>
        <p:blipFill>
          <a:blip r:embed="rId3" cstate="print">
            <a:lum bright="-7000" contrast="28000"/>
          </a:blip>
          <a:srcRect/>
          <a:stretch>
            <a:fillRect/>
          </a:stretch>
        </p:blipFill>
        <p:spPr bwMode="auto">
          <a:xfrm>
            <a:off x="4953000" y="1828800"/>
            <a:ext cx="2971800" cy="3429000"/>
          </a:xfrm>
          <a:prstGeom prst="rect">
            <a:avLst/>
          </a:prstGeom>
          <a:noFill/>
          <a:ln w="9525">
            <a:noFill/>
            <a:miter lim="800000"/>
            <a:headEnd/>
            <a:tailEnd/>
          </a:ln>
        </p:spPr>
      </p:pic>
      <p:pic>
        <p:nvPicPr>
          <p:cNvPr id="8" name="Picture 7" descr="D:\kiit\PAPER\s11_without_biasing.png"/>
          <p:cNvPicPr/>
          <p:nvPr/>
        </p:nvPicPr>
        <p:blipFill>
          <a:blip r:embed="rId4" cstate="print">
            <a:lum bright="-16000" contrast="33000"/>
          </a:blip>
          <a:srcRect/>
          <a:stretch>
            <a:fillRect/>
          </a:stretch>
        </p:blipFill>
        <p:spPr bwMode="auto">
          <a:xfrm>
            <a:off x="7696200" y="1981200"/>
            <a:ext cx="2971800" cy="3276600"/>
          </a:xfrm>
          <a:prstGeom prst="rect">
            <a:avLst/>
          </a:prstGeom>
          <a:noFill/>
          <a:ln w="9525">
            <a:noFill/>
            <a:miter lim="800000"/>
            <a:headEnd/>
            <a:tailEnd/>
          </a:ln>
        </p:spPr>
      </p:pic>
      <p:pic>
        <p:nvPicPr>
          <p:cNvPr id="12" name="Picture 11" descr="D:\kiit\PAPER\matched-LNA-final.png"/>
          <p:cNvPicPr/>
          <p:nvPr/>
        </p:nvPicPr>
        <p:blipFill>
          <a:blip r:embed="rId5" cstate="print">
            <a:lum bright="-14000" contrast="29000"/>
          </a:blip>
          <a:srcRect/>
          <a:stretch>
            <a:fillRect/>
          </a:stretch>
        </p:blipFill>
        <p:spPr bwMode="auto">
          <a:xfrm>
            <a:off x="2743200" y="1447801"/>
            <a:ext cx="2665628" cy="1900419"/>
          </a:xfrm>
          <a:prstGeom prst="rect">
            <a:avLst/>
          </a:prstGeom>
          <a:noFill/>
          <a:ln w="9525">
            <a:noFill/>
            <a:miter lim="800000"/>
            <a:headEnd/>
            <a:tailEnd/>
          </a:ln>
        </p:spPr>
      </p:pic>
    </p:spTree>
    <p:extLst>
      <p:ext uri="{BB962C8B-B14F-4D97-AF65-F5344CB8AC3E}">
        <p14:creationId xmlns:p14="http://schemas.microsoft.com/office/powerpoint/2010/main" val="12463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67585"/>
                                        </p:tgtEl>
                                        <p:attrNameLst>
                                          <p:attrName>style.visibility</p:attrName>
                                        </p:attrNameLst>
                                      </p:cBhvr>
                                      <p:to>
                                        <p:strVal val="visible"/>
                                      </p:to>
                                    </p:set>
                                    <p:animEffect transition="in" filter="blinds(horizontal)">
                                      <p:cBhvr>
                                        <p:cTn id="15" dur="500"/>
                                        <p:tgtEl>
                                          <p:spTgt spid="6758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parameter and smith</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pic>
        <p:nvPicPr>
          <p:cNvPr id="6" name="Picture 5" descr="D:\kiit\MTECH THESIS\my_work\nil_24_april\responses\design1_LNA_wid_fringe\s11_smith.bmp"/>
          <p:cNvPicPr/>
          <p:nvPr/>
        </p:nvPicPr>
        <p:blipFill>
          <a:blip r:embed="rId2" cstate="print">
            <a:lum bright="-40000" contrast="57000"/>
          </a:blip>
          <a:srcRect/>
          <a:stretch>
            <a:fillRect/>
          </a:stretch>
        </p:blipFill>
        <p:spPr bwMode="auto">
          <a:xfrm>
            <a:off x="1752600" y="1295400"/>
            <a:ext cx="5029200" cy="3810000"/>
          </a:xfrm>
          <a:prstGeom prst="rect">
            <a:avLst/>
          </a:prstGeom>
          <a:noFill/>
          <a:ln w="9525">
            <a:noFill/>
            <a:miter lim="800000"/>
            <a:headEnd/>
            <a:tailEnd/>
          </a:ln>
        </p:spPr>
      </p:pic>
      <p:pic>
        <p:nvPicPr>
          <p:cNvPr id="7" name="Picture 6" descr="D:\kiit\PAPER\s11.png"/>
          <p:cNvPicPr/>
          <p:nvPr/>
        </p:nvPicPr>
        <p:blipFill>
          <a:blip r:embed="rId3" cstate="print">
            <a:lum bright="-7000" contrast="37000"/>
          </a:blip>
          <a:srcRect/>
          <a:stretch>
            <a:fillRect/>
          </a:stretch>
        </p:blipFill>
        <p:spPr bwMode="auto">
          <a:xfrm>
            <a:off x="6629400" y="1905000"/>
            <a:ext cx="3352800" cy="2971800"/>
          </a:xfrm>
          <a:prstGeom prst="rect">
            <a:avLst/>
          </a:prstGeom>
          <a:noFill/>
          <a:ln w="9525">
            <a:noFill/>
            <a:miter lim="800000"/>
            <a:headEnd/>
            <a:tailEnd/>
          </a:ln>
        </p:spPr>
      </p:pic>
      <p:sp>
        <p:nvSpPr>
          <p:cNvPr id="8" name="TextBox 7"/>
          <p:cNvSpPr txBox="1"/>
          <p:nvPr/>
        </p:nvSpPr>
        <p:spPr>
          <a:xfrm>
            <a:off x="2362200" y="5105400"/>
            <a:ext cx="3544304" cy="369332"/>
          </a:xfrm>
          <a:prstGeom prst="rect">
            <a:avLst/>
          </a:prstGeom>
          <a:noFill/>
        </p:spPr>
        <p:txBody>
          <a:bodyPr wrap="none" rtlCol="0">
            <a:spAutoFit/>
          </a:bodyPr>
          <a:lstStyle/>
          <a:p>
            <a:r>
              <a:rPr lang="en-US" dirty="0"/>
              <a:t>s11-parameter responses on Zsmith</a:t>
            </a:r>
            <a:endParaRPr lang="en-IN" dirty="0"/>
          </a:p>
        </p:txBody>
      </p:sp>
      <p:sp>
        <p:nvSpPr>
          <p:cNvPr id="9" name="TextBox 8"/>
          <p:cNvSpPr txBox="1"/>
          <p:nvPr/>
        </p:nvSpPr>
        <p:spPr>
          <a:xfrm>
            <a:off x="6629400" y="5105400"/>
            <a:ext cx="4123180" cy="369332"/>
          </a:xfrm>
          <a:prstGeom prst="rect">
            <a:avLst/>
          </a:prstGeom>
          <a:noFill/>
        </p:spPr>
        <p:txBody>
          <a:bodyPr wrap="none" rtlCol="0">
            <a:spAutoFit/>
          </a:bodyPr>
          <a:lstStyle/>
          <a:p>
            <a:r>
              <a:rPr lang="en-US" dirty="0"/>
              <a:t>s11 (-44dB at 2.4GHz after proper biasing)</a:t>
            </a:r>
            <a:endParaRPr lang="en-IN" dirty="0"/>
          </a:p>
        </p:txBody>
      </p:sp>
    </p:spTree>
    <p:extLst>
      <p:ext uri="{BB962C8B-B14F-4D97-AF65-F5344CB8AC3E}">
        <p14:creationId xmlns:p14="http://schemas.microsoft.com/office/powerpoint/2010/main" val="3408916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ZigBee standard</a:t>
            </a:r>
            <a:r>
              <a:rPr lang="en-US" sz="3600" baseline="30000" dirty="0"/>
              <a:t>[1]</a:t>
            </a:r>
            <a:endParaRPr lang="en-IN" sz="3600" baseline="30000" dirty="0"/>
          </a:p>
        </p:txBody>
      </p:sp>
      <p:sp>
        <p:nvSpPr>
          <p:cNvPr id="3" name="Content Placeholder 2"/>
          <p:cNvSpPr>
            <a:spLocks noGrp="1"/>
          </p:cNvSpPr>
          <p:nvPr>
            <p:ph idx="1"/>
          </p:nvPr>
        </p:nvSpPr>
        <p:spPr>
          <a:xfrm>
            <a:off x="1981200" y="1600201"/>
            <a:ext cx="8229600" cy="2971800"/>
          </a:xfrm>
        </p:spPr>
        <p:txBody>
          <a:bodyPr/>
          <a:lstStyle/>
          <a:p>
            <a:r>
              <a:rPr lang="en-IN" sz="2400" u="sng" dirty="0">
                <a:latin typeface="Times New Roman" pitchFamily="18" charset="0"/>
                <a:cs typeface="Times New Roman" pitchFamily="18" charset="0"/>
                <a:hlinkClick r:id="rId2" action="ppaction://hlinkfile" tooltip="IEEE 802.15.4"/>
              </a:rPr>
              <a:t>IEEE 802.15.4 </a:t>
            </a:r>
            <a:r>
              <a:rPr lang="en-IN" sz="2400" dirty="0">
                <a:latin typeface="Times New Roman" pitchFamily="18" charset="0"/>
                <a:cs typeface="Times New Roman" pitchFamily="18" charset="0"/>
              </a:rPr>
              <a:t>standard wireless medium access control(Mac) and physical layer (phy)</a:t>
            </a:r>
          </a:p>
          <a:p>
            <a:r>
              <a:rPr lang="en-IN" sz="2400" dirty="0">
                <a:latin typeface="Times New Roman" pitchFamily="18" charset="0"/>
                <a:cs typeface="Times New Roman" pitchFamily="18" charset="0"/>
              </a:rPr>
              <a:t>specifications for low-rate wireless personal area networks (WPANS)</a:t>
            </a:r>
            <a:endParaRPr lang="en-IN" sz="2400" u="sng" dirty="0">
              <a:latin typeface="Times New Roman" pitchFamily="18" charset="0"/>
              <a:cs typeface="Times New Roman" pitchFamily="18" charset="0"/>
            </a:endParaRPr>
          </a:p>
          <a:p>
            <a:r>
              <a:rPr lang="en-US" sz="2400" dirty="0">
                <a:latin typeface="Times New Roman" pitchFamily="18" charset="0"/>
                <a:cs typeface="Times New Roman" pitchFamily="18" charset="0"/>
              </a:rPr>
              <a:t>topology mesh, cluster tree and star</a:t>
            </a:r>
          </a:p>
          <a:p>
            <a:endParaRPr lang="en-IN" dirty="0"/>
          </a:p>
        </p:txBody>
      </p:sp>
      <p:pic>
        <p:nvPicPr>
          <p:cNvPr id="1027" name="Picture 3"/>
          <p:cNvPicPr>
            <a:picLocks noChangeAspect="1" noChangeArrowheads="1"/>
          </p:cNvPicPr>
          <p:nvPr/>
        </p:nvPicPr>
        <p:blipFill>
          <a:blip r:embed="rId3" cstate="print"/>
          <a:srcRect/>
          <a:stretch>
            <a:fillRect/>
          </a:stretch>
        </p:blipFill>
        <p:spPr bwMode="auto">
          <a:xfrm>
            <a:off x="4232994" y="3581400"/>
            <a:ext cx="5053882" cy="299085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r>
              <a:rPr lang="en-US" dirty="0" smtClean="0"/>
              <a:t>12/13/2013</a:t>
            </a:r>
            <a:endParaRPr lang="en-US" dirty="0"/>
          </a:p>
        </p:txBody>
      </p:sp>
      <p:sp>
        <p:nvSpPr>
          <p:cNvPr id="7" name="Footer Placeholder 6"/>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700167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:responses after matching</a:t>
            </a:r>
            <a:r>
              <a:rPr lang="en-US" sz="4000" baseline="30000" dirty="0"/>
              <a:t>[10]</a:t>
            </a:r>
            <a:endParaRPr lang="en-IN" sz="4000" baseline="30000" dirty="0"/>
          </a:p>
        </p:txBody>
      </p:sp>
      <p:pic>
        <p:nvPicPr>
          <p:cNvPr id="4" name="Content Placeholder 3" descr="harmonic_balance.png"/>
          <p:cNvPicPr>
            <a:picLocks noGrp="1" noChangeAspect="1"/>
          </p:cNvPicPr>
          <p:nvPr>
            <p:ph idx="1"/>
          </p:nvPr>
        </p:nvPicPr>
        <p:blipFill>
          <a:blip r:embed="rId3" cstate="print"/>
          <a:stretch>
            <a:fillRect/>
          </a:stretch>
        </p:blipFill>
        <p:spPr>
          <a:xfrm>
            <a:off x="1752601" y="1143000"/>
            <a:ext cx="4328297" cy="2667000"/>
          </a:xfrm>
        </p:spPr>
      </p:pic>
      <p:pic>
        <p:nvPicPr>
          <p:cNvPr id="5" name="Picture 4" descr="sp_analysis.png"/>
          <p:cNvPicPr>
            <a:picLocks noChangeAspect="1"/>
          </p:cNvPicPr>
          <p:nvPr/>
        </p:nvPicPr>
        <p:blipFill>
          <a:blip r:embed="rId4" cstate="print"/>
          <a:stretch>
            <a:fillRect/>
          </a:stretch>
        </p:blipFill>
        <p:spPr>
          <a:xfrm>
            <a:off x="5791201" y="3890630"/>
            <a:ext cx="4692501" cy="2967371"/>
          </a:xfrm>
          <a:prstGeom prst="rect">
            <a:avLst/>
          </a:prstGeom>
        </p:spPr>
      </p:pic>
      <p:sp>
        <p:nvSpPr>
          <p:cNvPr id="6" name="Date Placeholder 5"/>
          <p:cNvSpPr>
            <a:spLocks noGrp="1"/>
          </p:cNvSpPr>
          <p:nvPr>
            <p:ph type="dt" sz="half" idx="10"/>
          </p:nvPr>
        </p:nvSpPr>
        <p:spPr/>
        <p:txBody>
          <a:bodyPr/>
          <a:lstStyle/>
          <a:p>
            <a:r>
              <a:rPr lang="en-US" dirty="0" smtClean="0"/>
              <a:t>12/13/2013</a:t>
            </a:r>
            <a:endParaRPr lang="en-US" dirty="0"/>
          </a:p>
        </p:txBody>
      </p:sp>
      <p:sp>
        <p:nvSpPr>
          <p:cNvPr id="8" name="TextBox 7"/>
          <p:cNvSpPr txBox="1"/>
          <p:nvPr/>
        </p:nvSpPr>
        <p:spPr>
          <a:xfrm>
            <a:off x="6400800" y="1752601"/>
            <a:ext cx="3568734" cy="646331"/>
          </a:xfrm>
          <a:prstGeom prst="rect">
            <a:avLst/>
          </a:prstGeom>
          <a:noFill/>
        </p:spPr>
        <p:txBody>
          <a:bodyPr wrap="none" rtlCol="0">
            <a:spAutoFit/>
          </a:bodyPr>
          <a:lstStyle/>
          <a:p>
            <a:r>
              <a:rPr lang="en-US" dirty="0"/>
              <a:t>hb analysis</a:t>
            </a:r>
          </a:p>
          <a:p>
            <a:r>
              <a:rPr lang="en-US" dirty="0"/>
              <a:t>Maximum  voltage (240uV) at 2GHz.</a:t>
            </a:r>
          </a:p>
        </p:txBody>
      </p:sp>
      <p:sp>
        <p:nvSpPr>
          <p:cNvPr id="9" name="TextBox 8"/>
          <p:cNvSpPr txBox="1"/>
          <p:nvPr/>
        </p:nvSpPr>
        <p:spPr>
          <a:xfrm>
            <a:off x="1752600" y="5562601"/>
            <a:ext cx="3936334" cy="646331"/>
          </a:xfrm>
          <a:prstGeom prst="rect">
            <a:avLst/>
          </a:prstGeom>
          <a:noFill/>
        </p:spPr>
        <p:txBody>
          <a:bodyPr wrap="none" rtlCol="0">
            <a:spAutoFit/>
          </a:bodyPr>
          <a:lstStyle/>
          <a:p>
            <a:r>
              <a:rPr lang="en-US" dirty="0"/>
              <a:t>Sp analysis:s21 and s12 are matching at </a:t>
            </a:r>
          </a:p>
          <a:p>
            <a:r>
              <a:rPr lang="en-US" dirty="0"/>
              <a:t>Source 50ohm</a:t>
            </a:r>
          </a:p>
        </p:txBody>
      </p:sp>
      <p:sp>
        <p:nvSpPr>
          <p:cNvPr id="10" name="Footer Placeholder 9"/>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1940421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previous work</a:t>
            </a:r>
            <a:endParaRPr lang="en-IN"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graphicFrame>
        <p:nvGraphicFramePr>
          <p:cNvPr id="6" name="Table 5"/>
          <p:cNvGraphicFramePr>
            <a:graphicFrameLocks noGrp="1"/>
          </p:cNvGraphicFramePr>
          <p:nvPr/>
        </p:nvGraphicFramePr>
        <p:xfrm>
          <a:off x="2362201" y="1447799"/>
          <a:ext cx="7315199" cy="4055618"/>
        </p:xfrm>
        <a:graphic>
          <a:graphicData uri="http://schemas.openxmlformats.org/drawingml/2006/table">
            <a:tbl>
              <a:tblPr/>
              <a:tblGrid>
                <a:gridCol w="1505368"/>
                <a:gridCol w="1051368"/>
                <a:gridCol w="948962"/>
                <a:gridCol w="1505368"/>
                <a:gridCol w="1039420"/>
                <a:gridCol w="1264713"/>
              </a:tblGrid>
              <a:tr h="930214">
                <a:tc>
                  <a:txBody>
                    <a:bodyPr/>
                    <a:lstStyle/>
                    <a:p>
                      <a:pPr algn="ctr">
                        <a:lnSpc>
                          <a:spcPct val="115000"/>
                        </a:lnSpc>
                        <a:spcAft>
                          <a:spcPts val="0"/>
                        </a:spcAft>
                      </a:pPr>
                      <a:r>
                        <a:rPr lang="en-IN" sz="2000" b="1" dirty="0">
                          <a:latin typeface="Times New Roman"/>
                          <a:ea typeface="Times New Roman"/>
                          <a:cs typeface="Times New Roman"/>
                        </a:rPr>
                        <a:t>specification</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a:latin typeface="Times New Roman"/>
                          <a:ea typeface="Times New Roman"/>
                          <a:cs typeface="Times New Roman"/>
                        </a:rPr>
                        <a:t>NF(dB)</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a:latin typeface="Times New Roman"/>
                          <a:ea typeface="Times New Roman"/>
                          <a:cs typeface="Times New Roman"/>
                        </a:rPr>
                        <a:t>S11(in dB)</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a:latin typeface="Times New Roman"/>
                          <a:ea typeface="Times New Roman"/>
                          <a:cs typeface="Times New Roman"/>
                        </a:rPr>
                        <a:t>frequency(in GHz)</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a:latin typeface="Times New Roman"/>
                          <a:ea typeface="Times New Roman"/>
                          <a:cs typeface="Times New Roman"/>
                        </a:rPr>
                        <a:t>Gain(in dB)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a:latin typeface="Times New Roman"/>
                          <a:ea typeface="Times New Roman"/>
                          <a:cs typeface="Times New Roman"/>
                        </a:rPr>
                        <a:t>supply voltage(in volt)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144">
                <a:tc>
                  <a:txBody>
                    <a:bodyPr/>
                    <a:lstStyle/>
                    <a:p>
                      <a:pPr algn="just">
                        <a:lnSpc>
                          <a:spcPct val="115000"/>
                        </a:lnSpc>
                        <a:spcAft>
                          <a:spcPts val="0"/>
                        </a:spcAft>
                      </a:pPr>
                      <a:r>
                        <a:rPr lang="en-US" sz="2000" b="1" dirty="0">
                          <a:latin typeface="Times New Roman"/>
                          <a:ea typeface="Times New Roman"/>
                          <a:cs typeface="Times New Roman"/>
                        </a:rPr>
                        <a:t>This </a:t>
                      </a:r>
                      <a:r>
                        <a:rPr lang="en-US" sz="2000" b="1" dirty="0" smtClean="0">
                          <a:latin typeface="Times New Roman"/>
                          <a:ea typeface="Times New Roman"/>
                          <a:cs typeface="Times New Roman"/>
                        </a:rPr>
                        <a:t>design</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3</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1.8</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144">
                <a:tc>
                  <a:txBody>
                    <a:bodyPr/>
                    <a:lstStyle/>
                    <a:p>
                      <a:pPr algn="just">
                        <a:lnSpc>
                          <a:spcPct val="115000"/>
                        </a:lnSpc>
                        <a:spcAft>
                          <a:spcPts val="0"/>
                        </a:spcAft>
                      </a:pPr>
                      <a:r>
                        <a:rPr lang="en-US" sz="2000" b="1" dirty="0">
                          <a:latin typeface="Times New Roman"/>
                          <a:ea typeface="Times New Roman"/>
                          <a:cs typeface="Times New Roman"/>
                        </a:rPr>
                        <a:t>This </a:t>
                      </a:r>
                      <a:r>
                        <a:rPr lang="en-US" sz="2000" b="1" dirty="0" smtClean="0">
                          <a:latin typeface="Times New Roman"/>
                          <a:ea typeface="Times New Roman"/>
                          <a:cs typeface="Times New Roman"/>
                        </a:rPr>
                        <a:t>design</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10</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-98</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2.4</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7</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1.8</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975">
                <a:tc>
                  <a:txBody>
                    <a:bodyPr/>
                    <a:lstStyle/>
                    <a:p>
                      <a:pPr algn="just">
                        <a:lnSpc>
                          <a:spcPct val="115000"/>
                        </a:lnSpc>
                        <a:spcAft>
                          <a:spcPts val="0"/>
                        </a:spcAft>
                      </a:pPr>
                      <a:r>
                        <a:rPr lang="en-US" sz="2000" b="1" dirty="0" smtClean="0">
                          <a:latin typeface="Times New Roman"/>
                          <a:ea typeface="Times New Roman"/>
                          <a:cs typeface="Times New Roman"/>
                        </a:rPr>
                        <a:t>[7]</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7.2</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-37.1</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2.4</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22.3</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0.5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975">
                <a:tc>
                  <a:txBody>
                    <a:bodyPr/>
                    <a:lstStyle/>
                    <a:p>
                      <a:pPr algn="just">
                        <a:lnSpc>
                          <a:spcPct val="115000"/>
                        </a:lnSpc>
                        <a:spcAft>
                          <a:spcPts val="0"/>
                        </a:spcAft>
                      </a:pPr>
                      <a:r>
                        <a:rPr lang="en-US" sz="2000" b="1" dirty="0" smtClean="0">
                          <a:latin typeface="Times New Roman"/>
                          <a:ea typeface="Times New Roman"/>
                          <a:cs typeface="Times New Roman"/>
                        </a:rPr>
                        <a:t>[1]</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7.5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2.445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1.8</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975">
                <a:tc>
                  <a:txBody>
                    <a:bodyPr/>
                    <a:lstStyle/>
                    <a:p>
                      <a:pPr algn="just">
                        <a:lnSpc>
                          <a:spcPct val="115000"/>
                        </a:lnSpc>
                        <a:spcAft>
                          <a:spcPts val="0"/>
                        </a:spcAft>
                      </a:pPr>
                      <a:r>
                        <a:rPr lang="en-US" sz="2000" b="1" dirty="0" smtClean="0">
                          <a:latin typeface="Times New Roman"/>
                          <a:ea typeface="Times New Roman"/>
                          <a:cs typeface="Times New Roman"/>
                        </a:rPr>
                        <a:t>[2]</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4.6</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2.4</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0.6</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975">
                <a:tc>
                  <a:txBody>
                    <a:bodyPr/>
                    <a:lstStyle/>
                    <a:p>
                      <a:pPr algn="just">
                        <a:lnSpc>
                          <a:spcPct val="115000"/>
                        </a:lnSpc>
                        <a:spcAft>
                          <a:spcPts val="0"/>
                        </a:spcAft>
                      </a:pPr>
                      <a:r>
                        <a:rPr lang="en-US" sz="2000" b="1" dirty="0" smtClean="0">
                          <a:latin typeface="Times New Roman"/>
                          <a:ea typeface="Times New Roman"/>
                          <a:cs typeface="Times New Roman"/>
                        </a:rPr>
                        <a:t>[9]</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3.5</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1.46</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a:latin typeface="Times New Roman"/>
                          <a:ea typeface="Times New Roman"/>
                          <a:cs typeface="Times New Roman"/>
                        </a:rPr>
                        <a:t>22</a:t>
                      </a:r>
                      <a:endParaRPr lang="en-IN" sz="2000" b="1">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000" b="1" dirty="0">
                          <a:latin typeface="Times New Roman"/>
                          <a:ea typeface="Times New Roman"/>
                          <a:cs typeface="Times New Roman"/>
                        </a:rPr>
                        <a:t>1.5</a:t>
                      </a:r>
                      <a:endParaRPr lang="en-IN" sz="20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8936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40000" lnSpcReduction="20000"/>
          </a:bodyPr>
          <a:lstStyle/>
          <a:p>
            <a:pPr>
              <a:buNone/>
            </a:pPr>
            <a:endParaRPr lang="en-IN" dirty="0" smtClean="0"/>
          </a:p>
          <a:p>
            <a:pPr>
              <a:buNone/>
            </a:pPr>
            <a:r>
              <a:rPr lang="en-IN" dirty="0" smtClean="0"/>
              <a:t>[1] </a:t>
            </a:r>
            <a:r>
              <a:rPr lang="en-IN" b="1" dirty="0" smtClean="0"/>
              <a:t>“2.4-ghz single-ended input low-power low-voltage active front-end for ZigBee applications in 90 nm cmos”</a:t>
            </a:r>
            <a:r>
              <a:rPr lang="en-IN" dirty="0" smtClean="0"/>
              <a:t>,p829,European conference on circuit theory and design,IEEE2011</a:t>
            </a:r>
          </a:p>
          <a:p>
            <a:pPr>
              <a:buNone/>
            </a:pPr>
            <a:r>
              <a:rPr lang="en-IN" dirty="0" smtClean="0"/>
              <a:t>[2] </a:t>
            </a:r>
            <a:r>
              <a:rPr lang="en-IN" b="1" dirty="0" smtClean="0"/>
              <a:t>“A 60uW LNA for 2.4GHz wireless sensor network application”</a:t>
            </a:r>
            <a:r>
              <a:rPr lang="en-IN" dirty="0" smtClean="0"/>
              <a:t>,T.Taris,JB begueret,Y .Deval,IEEE journal on solid state devices 2011</a:t>
            </a:r>
          </a:p>
          <a:p>
            <a:pPr>
              <a:buNone/>
            </a:pPr>
            <a:r>
              <a:rPr lang="en-IN" dirty="0" smtClean="0"/>
              <a:t>[3] </a:t>
            </a:r>
            <a:r>
              <a:rPr lang="en-IN" b="1" dirty="0" smtClean="0"/>
              <a:t>“A gm/Id based methodology for the design of cmos analog circuits and its application to the synthesis  of a silicon on insulator micro power OTA”</a:t>
            </a:r>
            <a:r>
              <a:rPr lang="en-IN" dirty="0" smtClean="0"/>
              <a:t> ,, F. Silveira, D. Flandre, and P. G. A. Jespers,ieee journal of solid-state circuits, vol. 31, no. 9, september 1996</a:t>
            </a:r>
          </a:p>
          <a:p>
            <a:pPr>
              <a:buNone/>
            </a:pPr>
            <a:r>
              <a:rPr lang="en-IN" dirty="0" smtClean="0"/>
              <a:t>[4] </a:t>
            </a:r>
            <a:r>
              <a:rPr lang="en-IN" b="1" dirty="0" smtClean="0"/>
              <a:t>“A low power CMOS RF transmitter front end for 2.4 GHz. ZigBee application”,</a:t>
            </a:r>
            <a:r>
              <a:rPr lang="en-IN" dirty="0" smtClean="0"/>
              <a:t>Trung –Kien Nguyen,Nam-jin Oh,Seok-kyun Han,IEEE transaction on solid state devices2006</a:t>
            </a:r>
          </a:p>
          <a:p>
            <a:pPr>
              <a:buNone/>
            </a:pPr>
            <a:r>
              <a:rPr lang="en-IN" dirty="0" smtClean="0"/>
              <a:t>[5] </a:t>
            </a:r>
            <a:r>
              <a:rPr lang="en-IN" b="1" dirty="0" smtClean="0"/>
              <a:t>“Wideband and multi band CMOS LNAs: state of the art and future prospects”</a:t>
            </a:r>
            <a:r>
              <a:rPr lang="en-IN" dirty="0" smtClean="0"/>
              <a:t>, S.Arshad,F.Zafar,R.Ramzan,Q.Wahab, Microelectronics Journal, science direct, Elsevier 2013</a:t>
            </a:r>
          </a:p>
          <a:p>
            <a:pPr>
              <a:buNone/>
            </a:pPr>
            <a:r>
              <a:rPr lang="en-IN" dirty="0" smtClean="0"/>
              <a:t>[6] </a:t>
            </a:r>
            <a:r>
              <a:rPr lang="en-IN" b="1" dirty="0" smtClean="0"/>
              <a:t>“CMOS RFIC architectures for IEEE 802.15.4 networks", John</a:t>
            </a:r>
            <a:r>
              <a:rPr lang="en-IN" dirty="0" smtClean="0"/>
              <a:t> Notor,Anthony Caviglia,Gary Levy(cadence design systems),IEEE Network Magazine 2003.</a:t>
            </a:r>
          </a:p>
          <a:p>
            <a:pPr>
              <a:buNone/>
            </a:pPr>
            <a:r>
              <a:rPr lang="en-IN" dirty="0" smtClean="0"/>
              <a:t>[7] </a:t>
            </a:r>
            <a:r>
              <a:rPr lang="en-IN" b="1" dirty="0" smtClean="0"/>
              <a:t>“Design of ultra-low voltage integrated CMOS based LNA and mixer </a:t>
            </a:r>
            <a:r>
              <a:rPr lang="en-IN" b="1" dirty="0" err="1" smtClean="0"/>
              <a:t>forZigBee</a:t>
            </a:r>
            <a:r>
              <a:rPr lang="en-IN" b="1" dirty="0" smtClean="0"/>
              <a:t> application”</a:t>
            </a:r>
            <a:r>
              <a:rPr lang="en-IN" dirty="0" smtClean="0"/>
              <a:t>, Wei-</a:t>
            </a:r>
            <a:r>
              <a:rPr lang="en-IN" dirty="0" err="1" smtClean="0"/>
              <a:t>Keat</a:t>
            </a:r>
            <a:r>
              <a:rPr lang="en-IN" dirty="0" smtClean="0"/>
              <a:t> </a:t>
            </a:r>
            <a:r>
              <a:rPr lang="en-IN" dirty="0" err="1" smtClean="0"/>
              <a:t>Chonga</a:t>
            </a:r>
            <a:r>
              <a:rPr lang="en-IN" dirty="0" smtClean="0"/>
              <a:t> et al, International Journal of Electronics and Communications (AEÜ) ,Elsevier July 2013.</a:t>
            </a:r>
          </a:p>
          <a:p>
            <a:pPr>
              <a:buNone/>
            </a:pPr>
            <a:r>
              <a:rPr lang="en-IN" dirty="0" smtClean="0"/>
              <a:t>[8] </a:t>
            </a:r>
            <a:r>
              <a:rPr lang="en-IN" b="1" dirty="0" smtClean="0"/>
              <a:t>“An Area-Efficient Timing Closure Technique for FPGAs using Shannon’s Expansion”</a:t>
            </a:r>
            <a:r>
              <a:rPr lang="en-IN" dirty="0" smtClean="0"/>
              <a:t> ,Deshanand P. Singh and Stephen D. Brown: ICCAD 2002</a:t>
            </a:r>
          </a:p>
          <a:p>
            <a:pPr>
              <a:buNone/>
            </a:pPr>
            <a:r>
              <a:rPr lang="en-IN" dirty="0" smtClean="0"/>
              <a:t>[9</a:t>
            </a:r>
            <a:r>
              <a:rPr lang="en-IN" b="1" dirty="0" smtClean="0"/>
              <a:t>]“The design and implementation of low power CMOS radio receivers”</a:t>
            </a:r>
            <a:r>
              <a:rPr lang="en-IN" dirty="0" smtClean="0"/>
              <a:t>, Derek K Shaeffer,Thomas H.LEE,Kluwer Academic Publishers2002.</a:t>
            </a:r>
          </a:p>
          <a:p>
            <a:pPr>
              <a:buNone/>
            </a:pPr>
            <a:r>
              <a:rPr lang="en-IN" dirty="0" smtClean="0"/>
              <a:t>[10] </a:t>
            </a:r>
            <a:r>
              <a:rPr lang="en-IN" b="1" dirty="0" smtClean="0"/>
              <a:t>“LNA design using SpectreRF application note”, </a:t>
            </a:r>
            <a:r>
              <a:rPr lang="en-IN" dirty="0" smtClean="0"/>
              <a:t>Cadence  design systems, product version5,December 2003</a:t>
            </a:r>
          </a:p>
          <a:p>
            <a:pPr>
              <a:buNone/>
            </a:pPr>
            <a:r>
              <a:rPr lang="en-IN" dirty="0" smtClean="0"/>
              <a:t>[11] </a:t>
            </a:r>
            <a:r>
              <a:rPr lang="en-IN" b="1" dirty="0" smtClean="0"/>
              <a:t>“Virtuoso Spectre Circuit Simulator RF Analysis User Guide", cadence</a:t>
            </a:r>
            <a:r>
              <a:rPr lang="en-IN" dirty="0" smtClean="0"/>
              <a:t> design systems ,product version 6.2</a:t>
            </a:r>
          </a:p>
          <a:p>
            <a:pPr>
              <a:buNone/>
            </a:pPr>
            <a:r>
              <a:rPr lang="en-IN" dirty="0" smtClean="0"/>
              <a:t>[13]</a:t>
            </a:r>
            <a:r>
              <a:rPr lang="en-IN" b="1" dirty="0" smtClean="0"/>
              <a:t> “The synthesis of two terminal switching circuits”</a:t>
            </a:r>
            <a:r>
              <a:rPr lang="en-IN" dirty="0" smtClean="0"/>
              <a:t>, Bell Labs journal (Alcatel Lucent) 1949</a:t>
            </a:r>
          </a:p>
          <a:p>
            <a:pPr>
              <a:buNone/>
            </a:pPr>
            <a:r>
              <a:rPr lang="en-IN" dirty="0" smtClean="0"/>
              <a:t>[14] “</a:t>
            </a:r>
            <a:r>
              <a:rPr lang="en-IN" b="1" dirty="0" smtClean="0"/>
              <a:t>Microwave Transistor Amplifiers Analysis and Design", Guillermo</a:t>
            </a:r>
            <a:r>
              <a:rPr lang="en-IN" dirty="0" smtClean="0"/>
              <a:t> Gonjalez,Miamiuniversity,prentice hall 1984</a:t>
            </a:r>
          </a:p>
          <a:p>
            <a:endParaRPr lang="en-IN"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2047837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IN" dirty="0"/>
          </a:p>
        </p:txBody>
      </p:sp>
      <p:sp>
        <p:nvSpPr>
          <p:cNvPr id="3" name="Content Placeholder 2"/>
          <p:cNvSpPr>
            <a:spLocks noGrp="1"/>
          </p:cNvSpPr>
          <p:nvPr>
            <p:ph idx="1"/>
          </p:nvPr>
        </p:nvSpPr>
        <p:spPr/>
        <p:txBody>
          <a:bodyPr>
            <a:normAutofit/>
          </a:bodyPr>
          <a:lstStyle/>
          <a:p>
            <a:r>
              <a:rPr lang="en-US" sz="2400" dirty="0"/>
              <a:t>“</a:t>
            </a:r>
            <a:r>
              <a:rPr lang="en-US" sz="2400" b="1" dirty="0"/>
              <a:t>A Technique for Impedance Matching in Design of Low Noise Amplifier for ZigBee Receiver Frontend</a:t>
            </a:r>
            <a:r>
              <a:rPr lang="en-US" sz="2400" dirty="0"/>
              <a:t>”, Nilakantha Singh Deo, Srinibasa Padhy, CCSN micro 2014,IEEE GOLD conference July 2014 KOLKATA</a:t>
            </a:r>
          </a:p>
          <a:p>
            <a:endParaRPr lang="en-IN" sz="2000" dirty="0"/>
          </a:p>
          <a:p>
            <a:endParaRPr lang="en-IN" sz="2000" dirty="0"/>
          </a:p>
        </p:txBody>
      </p:sp>
      <p:sp>
        <p:nvSpPr>
          <p:cNvPr id="4" name="Date Placeholder 3"/>
          <p:cNvSpPr>
            <a:spLocks noGrp="1"/>
          </p:cNvSpPr>
          <p:nvPr>
            <p:ph type="dt" sz="half" idx="10"/>
          </p:nvPr>
        </p:nvSpPr>
        <p:spPr/>
        <p:txBody>
          <a:bodyPr/>
          <a:lstStyle/>
          <a:p>
            <a:r>
              <a:rPr lang="en-US" smtClean="0"/>
              <a:t>12/13/2013</a:t>
            </a:r>
            <a:endParaRPr lang="en-US" dirty="0"/>
          </a:p>
        </p:txBody>
      </p:sp>
      <p:sp>
        <p:nvSpPr>
          <p:cNvPr id="5" name="Footer Placeholder 4"/>
          <p:cNvSpPr>
            <a:spLocks noGrp="1"/>
          </p:cNvSpPr>
          <p:nvPr>
            <p:ph type="ftr" sz="quarter" idx="11"/>
          </p:nvPr>
        </p:nvSpPr>
        <p:spPr/>
        <p:txBody>
          <a:bodyPr/>
          <a:lstStyle/>
          <a:p>
            <a:r>
              <a:rPr lang="en-IN" smtClean="0"/>
              <a:t>presented by: Nilakantha Singh Deo under the guidance of Asst.Prof. Srinibas Padhy</a:t>
            </a:r>
            <a:endParaRPr lang="en-US" dirty="0"/>
          </a:p>
        </p:txBody>
      </p:sp>
    </p:spTree>
    <p:extLst>
      <p:ext uri="{BB962C8B-B14F-4D97-AF65-F5344CB8AC3E}">
        <p14:creationId xmlns:p14="http://schemas.microsoft.com/office/powerpoint/2010/main" val="613178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12/13/2013</a:t>
            </a:r>
            <a:endParaRPr lang="en-US" dirty="0"/>
          </a:p>
        </p:txBody>
      </p:sp>
      <p:sp>
        <p:nvSpPr>
          <p:cNvPr id="5" name="TextBox 4"/>
          <p:cNvSpPr txBox="1"/>
          <p:nvPr/>
        </p:nvSpPr>
        <p:spPr>
          <a:xfrm>
            <a:off x="1676401" y="381001"/>
            <a:ext cx="4817857" cy="2954655"/>
          </a:xfrm>
          <a:prstGeom prst="rect">
            <a:avLst/>
          </a:prstGeom>
          <a:noFill/>
        </p:spPr>
        <p:txBody>
          <a:bodyPr wrap="square" rtlCol="0">
            <a:spAutoFit/>
          </a:bodyPr>
          <a:lstStyle/>
          <a:p>
            <a:r>
              <a:rPr lang="en-US" sz="4000" b="1" dirty="0">
                <a:solidFill>
                  <a:srgbClr val="FF0000"/>
                </a:solidFill>
              </a:rPr>
              <a:t>Thank you</a:t>
            </a:r>
          </a:p>
          <a:p>
            <a:endParaRPr lang="en-US" sz="4000" b="1" dirty="0">
              <a:solidFill>
                <a:srgbClr val="FF0000"/>
              </a:solidFill>
            </a:endParaRPr>
          </a:p>
          <a:p>
            <a:r>
              <a:rPr lang="en-US" dirty="0">
                <a:solidFill>
                  <a:srgbClr val="00B050"/>
                </a:solidFill>
              </a:rPr>
              <a:t>Presented by: </a:t>
            </a:r>
            <a:r>
              <a:rPr lang="en-US" sz="2400" dirty="0">
                <a:solidFill>
                  <a:srgbClr val="00B050"/>
                </a:solidFill>
              </a:rPr>
              <a:t>Nilakantha Singh Deo</a:t>
            </a:r>
          </a:p>
          <a:p>
            <a:r>
              <a:rPr lang="en-US" dirty="0">
                <a:solidFill>
                  <a:srgbClr val="00B050"/>
                </a:solidFill>
              </a:rPr>
              <a:t>Roll no:1259023</a:t>
            </a:r>
          </a:p>
          <a:p>
            <a:r>
              <a:rPr lang="en-US" dirty="0">
                <a:solidFill>
                  <a:srgbClr val="00B050"/>
                </a:solidFill>
              </a:rPr>
              <a:t>MT.ech: VLSI Design and embedded systems</a:t>
            </a:r>
          </a:p>
          <a:p>
            <a:endParaRPr lang="en-US" dirty="0">
              <a:solidFill>
                <a:srgbClr val="00B050"/>
              </a:solidFill>
            </a:endParaRPr>
          </a:p>
          <a:p>
            <a:r>
              <a:rPr lang="en-US" dirty="0">
                <a:solidFill>
                  <a:srgbClr val="00B050"/>
                </a:solidFill>
              </a:rPr>
              <a:t>Guided by: </a:t>
            </a:r>
            <a:r>
              <a:rPr lang="en-US" sz="2800" dirty="0">
                <a:solidFill>
                  <a:srgbClr val="00B050"/>
                </a:solidFill>
              </a:rPr>
              <a:t>Asst.Prof. Srinibas Padhy</a:t>
            </a:r>
            <a:endParaRPr lang="en-IN" sz="2800" dirty="0">
              <a:solidFill>
                <a:srgbClr val="00B050"/>
              </a:solidFill>
            </a:endParaRPr>
          </a:p>
        </p:txBody>
      </p:sp>
      <p:sp>
        <p:nvSpPr>
          <p:cNvPr id="7" name="TextBox 6"/>
          <p:cNvSpPr txBox="1"/>
          <p:nvPr/>
        </p:nvSpPr>
        <p:spPr>
          <a:xfrm>
            <a:off x="1524001" y="609601"/>
            <a:ext cx="4817857" cy="2954655"/>
          </a:xfrm>
          <a:prstGeom prst="rect">
            <a:avLst/>
          </a:prstGeom>
          <a:noFill/>
        </p:spPr>
        <p:txBody>
          <a:bodyPr wrap="square" rtlCol="0">
            <a:spAutoFit/>
          </a:bodyPr>
          <a:lstStyle/>
          <a:p>
            <a:r>
              <a:rPr lang="en-US" sz="4000" b="1" dirty="0">
                <a:solidFill>
                  <a:srgbClr val="FF0000"/>
                </a:solidFill>
              </a:rPr>
              <a:t>Thank you</a:t>
            </a:r>
          </a:p>
          <a:p>
            <a:endParaRPr lang="en-US" sz="4000" b="1" dirty="0">
              <a:solidFill>
                <a:srgbClr val="FF0000"/>
              </a:solidFill>
            </a:endParaRPr>
          </a:p>
          <a:p>
            <a:r>
              <a:rPr lang="en-US" dirty="0">
                <a:solidFill>
                  <a:srgbClr val="00B050"/>
                </a:solidFill>
              </a:rPr>
              <a:t>Presented by: </a:t>
            </a:r>
            <a:r>
              <a:rPr lang="en-US" sz="2400" dirty="0">
                <a:solidFill>
                  <a:srgbClr val="00B050"/>
                </a:solidFill>
              </a:rPr>
              <a:t>Nilakantha Singh Deo</a:t>
            </a:r>
          </a:p>
          <a:p>
            <a:r>
              <a:rPr lang="en-US" dirty="0">
                <a:solidFill>
                  <a:srgbClr val="00B050"/>
                </a:solidFill>
              </a:rPr>
              <a:t>Roll no:1259023</a:t>
            </a:r>
          </a:p>
          <a:p>
            <a:r>
              <a:rPr lang="en-US" dirty="0">
                <a:solidFill>
                  <a:srgbClr val="00B050"/>
                </a:solidFill>
              </a:rPr>
              <a:t>MT.ech: VLSI Design and embedded systems</a:t>
            </a:r>
          </a:p>
          <a:p>
            <a:endParaRPr lang="en-US" dirty="0">
              <a:solidFill>
                <a:srgbClr val="00B050"/>
              </a:solidFill>
            </a:endParaRPr>
          </a:p>
          <a:p>
            <a:r>
              <a:rPr lang="en-US" dirty="0">
                <a:solidFill>
                  <a:srgbClr val="00B050"/>
                </a:solidFill>
              </a:rPr>
              <a:t>Guided by: </a:t>
            </a:r>
            <a:r>
              <a:rPr lang="en-US" sz="2800" dirty="0">
                <a:solidFill>
                  <a:srgbClr val="00B050"/>
                </a:solidFill>
              </a:rPr>
              <a:t>Asst.Prof. Srinibas Padhy</a:t>
            </a:r>
            <a:endParaRPr lang="en-IN" sz="2800" dirty="0">
              <a:solidFill>
                <a:srgbClr val="00B050"/>
              </a:solidFill>
            </a:endParaRPr>
          </a:p>
        </p:txBody>
      </p:sp>
      <p:sp>
        <p:nvSpPr>
          <p:cNvPr id="8" name="Footer Placeholder 7"/>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8153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8" dur="10000" fill="hold"/>
                                        <p:tgtEl>
                                          <p:spTgt spid="5">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p:cTn id="11" dur="10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2" dur="10000" fill="hold"/>
                                        <p:tgtEl>
                                          <p:spTgt spid="5">
                                            <p:txEl>
                                              <p:pRg st="2" end="2"/>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p:cTn id="15" dur="10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0" fill="hold"/>
                                        <p:tgtEl>
                                          <p:spTgt spid="5">
                                            <p:txEl>
                                              <p:pRg st="3" end="3"/>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p:cTn id="19" dur="10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0" dur="10000" fill="hold"/>
                                        <p:tgtEl>
                                          <p:spTgt spid="5">
                                            <p:txEl>
                                              <p:pRg st="4" end="4"/>
                                            </p:txEl>
                                          </p:spTgt>
                                        </p:tgtEl>
                                        <p:attrNameLst>
                                          <p:attrName>ppt_y</p:attrName>
                                        </p:attrNameLst>
                                      </p:cBhvr>
                                      <p:tavLst>
                                        <p:tav tm="0">
                                          <p:val>
                                            <p:strVal val="#ppt_y+1"/>
                                          </p:val>
                                        </p:tav>
                                        <p:tav tm="100000">
                                          <p:val>
                                            <p:strVal val="#ppt_y-1"/>
                                          </p:val>
                                        </p:tav>
                                      </p:tavLst>
                                    </p:anim>
                                  </p:childTnLst>
                                </p:cTn>
                              </p:par>
                              <p:par>
                                <p:cTn id="21" presetID="28"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p:cTn id="23" dur="10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0" fill="hold"/>
                                        <p:tgtEl>
                                          <p:spTgt spid="5">
                                            <p:txEl>
                                              <p:pRg st="6" end="6"/>
                                            </p:txEl>
                                          </p:spTgt>
                                        </p:tgtEl>
                                        <p:attrNameLst>
                                          <p:attrName>ppt_y</p:attrName>
                                        </p:attrNameLst>
                                      </p:cBhvr>
                                      <p:tavLst>
                                        <p:tav tm="0">
                                          <p:val>
                                            <p:strVal val="#ppt_y+1"/>
                                          </p:val>
                                        </p:tav>
                                        <p:tav tm="100000">
                                          <p:val>
                                            <p:strVal val="#ppt_y-1"/>
                                          </p:val>
                                        </p:tav>
                                      </p:tavLst>
                                    </p:anim>
                                  </p:childTnLst>
                                </p:cTn>
                              </p:par>
                            </p:childTnLst>
                          </p:cTn>
                        </p:par>
                        <p:par>
                          <p:cTn id="25" fill="hold">
                            <p:stCondLst>
                              <p:cond delay="10000"/>
                            </p:stCondLst>
                            <p:childTnLst>
                              <p:par>
                                <p:cTn id="26" presetID="2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ZigBee vs. Wifi vs. Bluetooth</a:t>
            </a:r>
            <a:endParaRPr lang="en-IN" dirty="0"/>
          </a:p>
        </p:txBody>
      </p:sp>
      <p:pic>
        <p:nvPicPr>
          <p:cNvPr id="4" name="Picture 3"/>
          <p:cNvPicPr/>
          <p:nvPr/>
        </p:nvPicPr>
        <p:blipFill>
          <a:blip r:embed="rId2" cstate="print"/>
          <a:srcRect/>
          <a:stretch>
            <a:fillRect/>
          </a:stretch>
        </p:blipFill>
        <p:spPr bwMode="auto">
          <a:xfrm>
            <a:off x="2057400" y="1295400"/>
            <a:ext cx="7848600" cy="5105400"/>
          </a:xfrm>
          <a:prstGeom prst="rect">
            <a:avLst/>
          </a:prstGeom>
          <a:noFill/>
          <a:ln w="9525">
            <a:noFill/>
            <a:miter lim="800000"/>
            <a:headEnd/>
            <a:tailEnd/>
          </a:ln>
        </p:spPr>
      </p:pic>
      <p:cxnSp>
        <p:nvCxnSpPr>
          <p:cNvPr id="7" name="Straight Connector 6"/>
          <p:cNvCxnSpPr/>
          <p:nvPr/>
        </p:nvCxnSpPr>
        <p:spPr>
          <a:xfrm>
            <a:off x="7162800" y="2362200"/>
            <a:ext cx="762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7162800" y="5257800"/>
            <a:ext cx="762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7239000" y="2057400"/>
            <a:ext cx="7620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0" name="Date Placeholder 9"/>
          <p:cNvSpPr>
            <a:spLocks noGrp="1"/>
          </p:cNvSpPr>
          <p:nvPr>
            <p:ph type="dt" sz="half" idx="10"/>
          </p:nvPr>
        </p:nvSpPr>
        <p:spPr/>
        <p:txBody>
          <a:bodyPr/>
          <a:lstStyle/>
          <a:p>
            <a:r>
              <a:rPr lang="en-US" dirty="0" smtClean="0"/>
              <a:t>12/13/2013</a:t>
            </a:r>
            <a:endParaRPr lang="en-US" dirty="0"/>
          </a:p>
        </p:txBody>
      </p:sp>
      <p:sp>
        <p:nvSpPr>
          <p:cNvPr id="12" name="Footer Placeholder 11"/>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4348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ZigBee	</a:t>
            </a:r>
            <a:endParaRPr lang="en-IN" dirty="0"/>
          </a:p>
        </p:txBody>
      </p:sp>
      <p:sp>
        <p:nvSpPr>
          <p:cNvPr id="3" name="Content Placeholder 2"/>
          <p:cNvSpPr>
            <a:spLocks noGrp="1"/>
          </p:cNvSpPr>
          <p:nvPr>
            <p:ph idx="1"/>
          </p:nvPr>
        </p:nvSpPr>
        <p:spPr/>
        <p:txBody>
          <a:bodyPr>
            <a:normAutofit/>
          </a:bodyPr>
          <a:lstStyle/>
          <a:p>
            <a:r>
              <a:rPr lang="en-IN" sz="2400" dirty="0"/>
              <a:t>ZigBee is used in applications that require a low data rate, long battery life, and secure networking. ZigBee has a defined rate of 250 Kbit/s, best suited for periodic or intermittent data or a single signal transmission from a sensor or input device. The technology defined by the ZigBee specification is intended to be simpler and less expensive than other </a:t>
            </a:r>
            <a:r>
              <a:rPr lang="en-IN" sz="2400" u="sng" dirty="0">
                <a:hlinkClick r:id="rId2" tooltip="Personal area network"/>
              </a:rPr>
              <a:t>WPANs</a:t>
            </a:r>
            <a:r>
              <a:rPr lang="en-IN" sz="2400" dirty="0"/>
              <a:t>, such as </a:t>
            </a:r>
            <a:r>
              <a:rPr lang="en-IN" sz="2400" u="sng" dirty="0">
                <a:hlinkClick r:id="rId3" tooltip="Bluetooth"/>
              </a:rPr>
              <a:t>Bluetooth</a:t>
            </a:r>
            <a:r>
              <a:rPr lang="en-IN" sz="2400" dirty="0"/>
              <a:t> or </a:t>
            </a:r>
            <a:r>
              <a:rPr lang="en-IN" sz="2400" u="sng" dirty="0">
                <a:hlinkClick r:id="rId4" tooltip="Wi-Fi"/>
              </a:rPr>
              <a:t>Wi-Fi</a:t>
            </a:r>
            <a:endParaRPr lang="en-IN" sz="2400" u="sng" dirty="0"/>
          </a:p>
          <a:p>
            <a:endParaRPr lang="en-IN" sz="2400" u="sng" dirty="0"/>
          </a:p>
          <a:p>
            <a:r>
              <a:rPr lang="en-US" sz="2400" dirty="0"/>
              <a:t>Decentralization</a:t>
            </a:r>
          </a:p>
          <a:p>
            <a:pPr>
              <a:buNone/>
            </a:pPr>
            <a:endParaRPr lang="en-IN" sz="2000"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cxnSp>
        <p:nvCxnSpPr>
          <p:cNvPr id="8" name="Straight Connector 7"/>
          <p:cNvCxnSpPr/>
          <p:nvPr/>
        </p:nvCxnSpPr>
        <p:spPr>
          <a:xfrm>
            <a:off x="7772400" y="2057400"/>
            <a:ext cx="16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2362200"/>
            <a:ext cx="190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29200" y="2362200"/>
            <a:ext cx="2286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96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architecture	</a:t>
            </a:r>
            <a:endParaRPr lang="en-IN" dirty="0"/>
          </a:p>
        </p:txBody>
      </p:sp>
      <p:sp>
        <p:nvSpPr>
          <p:cNvPr id="3" name="Content Placeholder 2"/>
          <p:cNvSpPr>
            <a:spLocks noGrp="1"/>
          </p:cNvSpPr>
          <p:nvPr>
            <p:ph idx="1"/>
          </p:nvPr>
        </p:nvSpPr>
        <p:spPr/>
        <p:txBody>
          <a:bodyPr>
            <a:normAutofit/>
          </a:bodyPr>
          <a:lstStyle/>
          <a:p>
            <a:r>
              <a:rPr lang="en-IN" dirty="0" smtClean="0"/>
              <a:t>The conventional architecture comprises of a low noise amplifier ,mixer ,Voltage controlled oscillator coupled together with inter staged matching network, balun and filters. </a:t>
            </a:r>
          </a:p>
          <a:p>
            <a:r>
              <a:rPr lang="en-IN" dirty="0" smtClean="0"/>
              <a:t>Due to continuous downscaling of channel length in deep submicron CMOS technology in proportion to voltage headroom limitation up to 1.2V and below ,outlays design challenges in the RF front end block.</a:t>
            </a:r>
            <a:endParaRPr lang="en-IN"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772605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The need for Low Noise Amplifiers motivation</a:t>
            </a:r>
            <a:endParaRPr lang="en-IN" dirty="0"/>
          </a:p>
        </p:txBody>
      </p:sp>
      <p:pic>
        <p:nvPicPr>
          <p:cNvPr id="6" name="Picture 5" descr="gain_NF.png"/>
          <p:cNvPicPr/>
          <p:nvPr/>
        </p:nvPicPr>
        <p:blipFill>
          <a:blip r:embed="rId2" cstate="print"/>
          <a:stretch>
            <a:fillRect/>
          </a:stretch>
        </p:blipFill>
        <p:spPr>
          <a:xfrm>
            <a:off x="3429000" y="3352800"/>
            <a:ext cx="6096000" cy="2286000"/>
          </a:xfrm>
          <a:prstGeom prst="rect">
            <a:avLst/>
          </a:prstGeom>
        </p:spPr>
      </p:pic>
      <p:pic>
        <p:nvPicPr>
          <p:cNvPr id="8" name="Picture 7" descr="motivation.png"/>
          <p:cNvPicPr/>
          <p:nvPr/>
        </p:nvPicPr>
        <p:blipFill>
          <a:blip r:embed="rId3" cstate="print"/>
          <a:stretch>
            <a:fillRect/>
          </a:stretch>
        </p:blipFill>
        <p:spPr>
          <a:xfrm>
            <a:off x="2133600" y="1524000"/>
            <a:ext cx="6324600" cy="2590800"/>
          </a:xfrm>
          <a:prstGeom prst="rect">
            <a:avLst/>
          </a:prstGeom>
        </p:spPr>
      </p:pic>
      <p:sp>
        <p:nvSpPr>
          <p:cNvPr id="33793" name="Rectangle 1"/>
          <p:cNvSpPr>
            <a:spLocks noChangeArrowheads="1"/>
          </p:cNvSpPr>
          <p:nvPr/>
        </p:nvSpPr>
        <p:spPr bwMode="auto">
          <a:xfrm>
            <a:off x="7543800" y="2133601"/>
            <a:ext cx="2895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1276350" algn="l"/>
              </a:tabLst>
            </a:pPr>
            <a:r>
              <a:rPr lang="en-US" sz="1200" b="1" dirty="0">
                <a:latin typeface="Courier New" pitchFamily="49" charset="0"/>
                <a:ea typeface="Times New Roman" pitchFamily="18" charset="0"/>
                <a:cs typeface="Courier New" pitchFamily="49" charset="0"/>
              </a:rPr>
              <a:t>((N+0.5)x10+9N)x100=2400N</a:t>
            </a:r>
            <a:endParaRPr lang="en-US" b="1"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r>
              <a:rPr lang="en-US" dirty="0" smtClean="0"/>
              <a:t>12/13/2013</a:t>
            </a:r>
            <a:endParaRPr lang="en-US" dirty="0"/>
          </a:p>
        </p:txBody>
      </p:sp>
      <p:sp>
        <p:nvSpPr>
          <p:cNvPr id="10" name="Footer Placeholder 9"/>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Tree>
    <p:extLst>
      <p:ext uri="{BB962C8B-B14F-4D97-AF65-F5344CB8AC3E}">
        <p14:creationId xmlns:p14="http://schemas.microsoft.com/office/powerpoint/2010/main" val="307980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73 -0.10139 C -0.00695 -0.10533 -0.01511 -0.11019 -0.02414 -0.11158 C -0.02518 -0.1125 -0.02657 -0.1088 -0.02813 -0.1081 C -0.02934 -0.1081 -0.03091 -0.10903 -0.03247 -0.1081 C -0.03802 -0.10602 -0.04479 -0.09653 -0.05018 -0.09259 C -0.05886 -0.08658 -0.054 -0.09375 -0.06198 -0.08727 C -0.06702 -0.0831 -0.07205 -0.07616 -0.07743 -0.07199 C -0.08733 -0.06482 -0.09723 -0.05671 -0.10712 -0.04908 C -0.11164 -0.0456 -0.11858 -0.03519 -0.12361 -0.03264 C -0.12761 -0.03125 -0.13125 -0.03148 -0.13455 -0.02685 C -0.13768 -0.02338 -0.13976 -0.01852 -0.14254 -0.01551 C -0.15295 -0.00556 -0.15764 -0.00185 -0.16493 0.01643 C -0.16962 0.02222 -0.18455 0.05579 -0.18802 0.06643 C -0.19479 0.08194 -0.20209 0.09745 -0.20868 0.11227 C -0.21111 0.11759 -0.21476 0.12824 -0.21459 0.12778 C -0.21858 0.13449 -0.21702 0.13241 -0.21927 0.13495 " pathEditMode="relative" rAng="-4232154" ptsTypes="fffffffffffffffA">
                                      <p:cBhvr>
                                        <p:cTn id="6" dur="2000" fill="hold"/>
                                        <p:tgtEl>
                                          <p:spTgt spid="6"/>
                                        </p:tgtEl>
                                        <p:attrNameLst>
                                          <p:attrName>ppt_x</p:attrName>
                                          <p:attrName>ppt_y</p:attrName>
                                        </p:attrNameLst>
                                      </p:cBhvr>
                                      <p:rCtr x="-11000" y="118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793"/>
                                        </p:tgtEl>
                                        <p:attrNameLst>
                                          <p:attrName>style.visibility</p:attrName>
                                        </p:attrNameLst>
                                      </p:cBhvr>
                                      <p:to>
                                        <p:strVal val="visible"/>
                                      </p:to>
                                    </p:set>
                                    <p:animEffect transition="in" filter="wipe(left)">
                                      <p:cBhvr>
                                        <p:cTn id="16" dur="500"/>
                                        <p:tgtEl>
                                          <p:spTgt spid="3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IN" dirty="0"/>
          </a:p>
        </p:txBody>
      </p:sp>
      <p:pic>
        <p:nvPicPr>
          <p:cNvPr id="4" name="Picture 3" descr="motivation_equivalent.png"/>
          <p:cNvPicPr/>
          <p:nvPr/>
        </p:nvPicPr>
        <p:blipFill>
          <a:blip r:embed="rId2" cstate="print"/>
          <a:stretch>
            <a:fillRect/>
          </a:stretch>
        </p:blipFill>
        <p:spPr>
          <a:xfrm>
            <a:off x="2057400" y="1066800"/>
            <a:ext cx="3909212" cy="1634974"/>
          </a:xfrm>
          <a:prstGeom prst="rect">
            <a:avLst/>
          </a:prstGeom>
        </p:spPr>
      </p:pic>
      <p:pic>
        <p:nvPicPr>
          <p:cNvPr id="5" name="Picture 4" descr="motivation_equivalent_increase_gain.png"/>
          <p:cNvPicPr/>
          <p:nvPr/>
        </p:nvPicPr>
        <p:blipFill>
          <a:blip r:embed="rId3" cstate="print"/>
          <a:stretch>
            <a:fillRect/>
          </a:stretch>
        </p:blipFill>
        <p:spPr>
          <a:xfrm>
            <a:off x="3200400" y="2133601"/>
            <a:ext cx="3653180" cy="1527487"/>
          </a:xfrm>
          <a:prstGeom prst="rect">
            <a:avLst/>
          </a:prstGeom>
        </p:spPr>
      </p:pic>
      <p:sp>
        <p:nvSpPr>
          <p:cNvPr id="6" name="Oval 5"/>
          <p:cNvSpPr/>
          <p:nvPr/>
        </p:nvSpPr>
        <p:spPr>
          <a:xfrm>
            <a:off x="3810000" y="2057400"/>
            <a:ext cx="838200" cy="10668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6172200" y="1981200"/>
            <a:ext cx="838200" cy="1066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Arrow Connector 8"/>
          <p:cNvCxnSpPr/>
          <p:nvPr/>
        </p:nvCxnSpPr>
        <p:spPr>
          <a:xfrm>
            <a:off x="3505200" y="1676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00400" y="2667000"/>
            <a:ext cx="685800" cy="6858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p:cNvCxnSpPr/>
          <p:nvPr/>
        </p:nvCxnSpPr>
        <p:spPr>
          <a:xfrm>
            <a:off x="2438400" y="21336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2" descr="LNA block.png"/>
          <p:cNvPicPr/>
          <p:nvPr/>
        </p:nvPicPr>
        <p:blipFill>
          <a:blip r:embed="rId4" cstate="print"/>
          <a:stretch>
            <a:fillRect/>
          </a:stretch>
        </p:blipFill>
        <p:spPr>
          <a:xfrm>
            <a:off x="1905000" y="3810000"/>
            <a:ext cx="6324600" cy="1905000"/>
          </a:xfrm>
          <a:prstGeom prst="rect">
            <a:avLst/>
          </a:prstGeom>
        </p:spPr>
      </p:pic>
      <p:sp>
        <p:nvSpPr>
          <p:cNvPr id="522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001001" y="5029201"/>
            <a:ext cx="2105025" cy="371475"/>
          </a:xfrm>
          <a:prstGeom prst="rect">
            <a:avLst/>
          </a:prstGeom>
          <a:noFill/>
        </p:spPr>
      </p:pic>
      <p:sp>
        <p:nvSpPr>
          <p:cNvPr id="14" name="Date Placeholder 13"/>
          <p:cNvSpPr>
            <a:spLocks noGrp="1"/>
          </p:cNvSpPr>
          <p:nvPr>
            <p:ph type="dt" sz="half" idx="10"/>
          </p:nvPr>
        </p:nvSpPr>
        <p:spPr/>
        <p:txBody>
          <a:bodyPr/>
          <a:lstStyle/>
          <a:p>
            <a:r>
              <a:rPr lang="en-US" dirty="0" smtClean="0"/>
              <a:t>12/13/2013</a:t>
            </a:r>
            <a:endParaRPr lang="en-US" dirty="0"/>
          </a:p>
        </p:txBody>
      </p:sp>
      <p:sp>
        <p:nvSpPr>
          <p:cNvPr id="16" name="Footer Placeholder 1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sp>
        <p:nvSpPr>
          <p:cNvPr id="17" name="Rectangle 1"/>
          <p:cNvSpPr>
            <a:spLocks noChangeArrowheads="1"/>
          </p:cNvSpPr>
          <p:nvPr/>
        </p:nvSpPr>
        <p:spPr bwMode="auto">
          <a:xfrm>
            <a:off x="7086600" y="2514601"/>
            <a:ext cx="2895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1276350" algn="l"/>
              </a:tabLst>
            </a:pPr>
            <a:r>
              <a:rPr lang="en-US" sz="1200" b="1" dirty="0">
                <a:latin typeface="Courier New" pitchFamily="49" charset="0"/>
                <a:ea typeface="Times New Roman" pitchFamily="18" charset="0"/>
                <a:cs typeface="Courier New" pitchFamily="49" charset="0"/>
              </a:rPr>
              <a:t>((N+0.5N)x100+9N)x100=15900N</a:t>
            </a:r>
            <a:endParaRPr lang="en-US" b="1" dirty="0">
              <a:latin typeface="Arial" pitchFamily="34" charset="0"/>
              <a:cs typeface="Arial" pitchFamily="34" charset="0"/>
            </a:endParaRPr>
          </a:p>
        </p:txBody>
      </p:sp>
      <p:sp>
        <p:nvSpPr>
          <p:cNvPr id="18" name="TextBox 17"/>
          <p:cNvSpPr txBox="1"/>
          <p:nvPr/>
        </p:nvSpPr>
        <p:spPr>
          <a:xfrm>
            <a:off x="7543801" y="3352801"/>
            <a:ext cx="2983445" cy="1200329"/>
          </a:xfrm>
          <a:prstGeom prst="rect">
            <a:avLst/>
          </a:prstGeom>
          <a:noFill/>
        </p:spPr>
        <p:txBody>
          <a:bodyPr wrap="none" rtlCol="0">
            <a:spAutoFit/>
          </a:bodyPr>
          <a:lstStyle/>
          <a:p>
            <a:r>
              <a:rPr lang="en-US" dirty="0"/>
              <a:t>a=signal before LNA</a:t>
            </a:r>
          </a:p>
          <a:p>
            <a:r>
              <a:rPr lang="en-US" dirty="0"/>
              <a:t>ns=source noise</a:t>
            </a:r>
          </a:p>
          <a:p>
            <a:r>
              <a:rPr lang="en-US" dirty="0"/>
              <a:t>n1=noise of LNA</a:t>
            </a:r>
          </a:p>
          <a:p>
            <a:r>
              <a:rPr lang="en-US" dirty="0"/>
              <a:t>n2=noise of subsequent block</a:t>
            </a:r>
            <a:endParaRPr lang="en-IN" dirty="0"/>
          </a:p>
        </p:txBody>
      </p:sp>
    </p:spTree>
    <p:extLst>
      <p:ext uri="{BB962C8B-B14F-4D97-AF65-F5344CB8AC3E}">
        <p14:creationId xmlns:p14="http://schemas.microsoft.com/office/powerpoint/2010/main" val="51132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1" nodeType="clickEffect">
                                  <p:stCondLst>
                                    <p:cond delay="0"/>
                                  </p:stCondLst>
                                  <p:childTnLst>
                                    <p:animEffect transition="out" filter="wipe(dow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22" presetClass="exit" presetSubtype="4" fill="hold" grpId="1" nodeType="afterEffect">
                                  <p:stCondLst>
                                    <p:cond delay="0"/>
                                  </p:stCondLst>
                                  <p:childTnLst>
                                    <p:animEffect transition="out" filter="wipe(down)">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22"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52225"/>
                                        </p:tgtEl>
                                        <p:attrNameLst>
                                          <p:attrName>style.visibility</p:attrName>
                                        </p:attrNameLst>
                                      </p:cBhvr>
                                      <p:to>
                                        <p:strVal val="visible"/>
                                      </p:to>
                                    </p:set>
                                    <p:animEffect transition="in" filter="wipe(down)">
                                      <p:cBhvr>
                                        <p:cTn id="45" dur="500"/>
                                        <p:tgtEl>
                                          <p:spTgt spid="5222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0"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Common LNA architectures</a:t>
            </a:r>
            <a:r>
              <a:rPr lang="en-IN" sz="3200" b="1" baseline="30000" dirty="0"/>
              <a:t>[9]</a:t>
            </a:r>
            <a:endParaRPr lang="en-IN" sz="3200" baseline="30000" dirty="0"/>
          </a:p>
        </p:txBody>
      </p:sp>
      <p:sp>
        <p:nvSpPr>
          <p:cNvPr id="3" name="Content Placeholder 2"/>
          <p:cNvSpPr>
            <a:spLocks noGrp="1"/>
          </p:cNvSpPr>
          <p:nvPr>
            <p:ph idx="1"/>
          </p:nvPr>
        </p:nvSpPr>
        <p:spPr>
          <a:xfrm>
            <a:off x="1981200" y="1600202"/>
            <a:ext cx="2971800" cy="1600199"/>
          </a:xfrm>
        </p:spPr>
        <p:txBody>
          <a:bodyPr/>
          <a:lstStyle/>
          <a:p>
            <a:pPr lvl="0">
              <a:buFont typeface="+mj-lt"/>
              <a:buAutoNum type="alphaLcParenR"/>
            </a:pPr>
            <a:r>
              <a:rPr lang="en-IN" sz="1800" dirty="0"/>
              <a:t>Resistive termination</a:t>
            </a:r>
          </a:p>
          <a:p>
            <a:pPr lvl="0">
              <a:buFont typeface="+mj-lt"/>
              <a:buAutoNum type="alphaLcParenR"/>
            </a:pPr>
            <a:r>
              <a:rPr lang="en-IN" sz="1800" dirty="0"/>
              <a:t>1/gm termination</a:t>
            </a:r>
          </a:p>
          <a:p>
            <a:pPr lvl="0">
              <a:buFont typeface="+mj-lt"/>
              <a:buAutoNum type="alphaLcParenR"/>
            </a:pPr>
            <a:r>
              <a:rPr lang="en-IN" sz="1800" dirty="0"/>
              <a:t>Shunt series feedback</a:t>
            </a:r>
          </a:p>
          <a:p>
            <a:pPr lvl="0">
              <a:buFont typeface="+mj-lt"/>
              <a:buAutoNum type="alphaLcParenR"/>
            </a:pPr>
            <a:r>
              <a:rPr lang="en-IN" sz="1800" dirty="0"/>
              <a:t>Inductive degeneration</a:t>
            </a:r>
          </a:p>
          <a:p>
            <a:endParaRPr lang="en-IN" dirty="0"/>
          </a:p>
        </p:txBody>
      </p:sp>
      <p:sp>
        <p:nvSpPr>
          <p:cNvPr id="4" name="Date Placeholder 3"/>
          <p:cNvSpPr>
            <a:spLocks noGrp="1"/>
          </p:cNvSpPr>
          <p:nvPr>
            <p:ph type="dt" sz="half" idx="10"/>
          </p:nvPr>
        </p:nvSpPr>
        <p:spPr/>
        <p:txBody>
          <a:bodyPr/>
          <a:lstStyle/>
          <a:p>
            <a:r>
              <a:rPr lang="en-US" dirty="0" smtClean="0"/>
              <a:t>12/13/2013</a:t>
            </a:r>
            <a:endParaRPr lang="en-US" dirty="0"/>
          </a:p>
        </p:txBody>
      </p:sp>
      <p:sp>
        <p:nvSpPr>
          <p:cNvPr id="6" name="Footer Placeholder 5"/>
          <p:cNvSpPr>
            <a:spLocks noGrp="1"/>
          </p:cNvSpPr>
          <p:nvPr>
            <p:ph type="ftr" sz="quarter" idx="11"/>
          </p:nvPr>
        </p:nvSpPr>
        <p:spPr/>
        <p:txBody>
          <a:bodyPr/>
          <a:lstStyle/>
          <a:p>
            <a:r>
              <a:rPr lang="en-IN" dirty="0" smtClean="0"/>
              <a:t>presented by: Nilakantha Singh Deo under the guidance of Asst.Prof. Srinibas Padhy</a:t>
            </a:r>
            <a:endParaRPr lang="en-US" dirty="0"/>
          </a:p>
        </p:txBody>
      </p:sp>
      <p:pic>
        <p:nvPicPr>
          <p:cNvPr id="7" name="Picture 6"/>
          <p:cNvPicPr/>
          <p:nvPr/>
        </p:nvPicPr>
        <p:blipFill>
          <a:blip r:embed="rId2" cstate="print">
            <a:lum bright="-16000" contrast="36000"/>
          </a:blip>
          <a:srcRect/>
          <a:stretch>
            <a:fillRect/>
          </a:stretch>
        </p:blipFill>
        <p:spPr bwMode="auto">
          <a:xfrm>
            <a:off x="4419600" y="2895600"/>
            <a:ext cx="4800600" cy="3048000"/>
          </a:xfrm>
          <a:prstGeom prst="rect">
            <a:avLst/>
          </a:prstGeom>
          <a:noFill/>
          <a:ln w="9525">
            <a:noFill/>
            <a:miter lim="800000"/>
            <a:headEnd/>
            <a:tailEnd/>
          </a:ln>
        </p:spPr>
      </p:pic>
    </p:spTree>
    <p:extLst>
      <p:ext uri="{BB962C8B-B14F-4D97-AF65-F5344CB8AC3E}">
        <p14:creationId xmlns:p14="http://schemas.microsoft.com/office/powerpoint/2010/main" val="1988399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Microsoft Office PowerPoint</Application>
  <PresentationFormat>Widescreen</PresentationFormat>
  <Paragraphs>262</Paragraphs>
  <Slides>34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Times New Roman</vt:lpstr>
      <vt:lpstr>Office Theme</vt:lpstr>
      <vt:lpstr>Equation</vt:lpstr>
      <vt:lpstr>A Technique for Impedance matching in Design of Low Noise Amplifier for ZigBee Receiver frontend </vt:lpstr>
      <vt:lpstr>contents</vt:lpstr>
      <vt:lpstr>ZigBee standard[1]</vt:lpstr>
      <vt:lpstr>ZigBee vs. Wifi vs. Bluetooth</vt:lpstr>
      <vt:lpstr>Need of ZigBee </vt:lpstr>
      <vt:lpstr>Receiver architecture </vt:lpstr>
      <vt:lpstr>The need for Low Noise Amplifiers motivation</vt:lpstr>
      <vt:lpstr>Motivation Cont…</vt:lpstr>
      <vt:lpstr>Common LNA architectures[9]</vt:lpstr>
      <vt:lpstr>Desirable characteristic of LNA</vt:lpstr>
      <vt:lpstr>LNA design consideration</vt:lpstr>
      <vt:lpstr>The small signal analysis </vt:lpstr>
      <vt:lpstr>The small signal analysis[7]</vt:lpstr>
      <vt:lpstr>Analysis of impendence</vt:lpstr>
      <vt:lpstr>Analysis of impedance</vt:lpstr>
      <vt:lpstr>Matching for gain </vt:lpstr>
      <vt:lpstr>Final circuit </vt:lpstr>
      <vt:lpstr>The impendence matching </vt:lpstr>
      <vt:lpstr>Impendence matching </vt:lpstr>
      <vt:lpstr>PowerPoint Presentation</vt:lpstr>
      <vt:lpstr>PowerPoint Presentation</vt:lpstr>
      <vt:lpstr>ZY smith </vt:lpstr>
      <vt:lpstr>Matching with IOWA</vt:lpstr>
      <vt:lpstr>The proposed circuit</vt:lpstr>
      <vt:lpstr>Matching circuit modification</vt:lpstr>
      <vt:lpstr>Cont…</vt:lpstr>
      <vt:lpstr>Noise figure calculation</vt:lpstr>
      <vt:lpstr>The final circuit and responses</vt:lpstr>
      <vt:lpstr>S parameter and smith</vt:lpstr>
      <vt:lpstr>Results :responses after matching[10]</vt:lpstr>
      <vt:lpstr>Comparison with previous work</vt:lpstr>
      <vt:lpstr>References</vt:lpstr>
      <vt:lpstr>Contribution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Technique for Impedance matching in Design of Low Noise Amplifier for ZigBee Receiver frontend </dc:title>
  <dc:creator>Nilakantha</dc:creator>
  <cp:lastModifiedBy>Nilakantha</cp:lastModifiedBy>
  <cp:revision>1</cp:revision>
  <dcterms:created xsi:type="dcterms:W3CDTF">2014-07-10T03:40:44Z</dcterms:created>
  <dcterms:modified xsi:type="dcterms:W3CDTF">2014-07-10T03:41:01Z</dcterms:modified>
</cp:coreProperties>
</file>