
<file path=[Content_Types].xml><?xml version="1.0" encoding="utf-8"?>
<Types xmlns="http://schemas.openxmlformats.org/package/2006/content-types">
  <Default ContentType="image/jpeg" Extension="jpg"/>
  <Default ContentType="application/x-fontdata" Extension="fntdata"/>
  <Default ContentType="application/xml" Extension="xml"/>
  <Default ContentType="image/png" Extension="png"/>
  <Default ContentType="application/vnd.openxmlformats-package.relationships+xml" Extension="rels"/>
  <Override ContentType="application/vnd.openxmlformats-officedocument.presentationml.notesSlide+xml" PartName="/ppt/notesSlides/notesSlide6.xml"/>
  <Override ContentType="application/vnd.openxmlformats-officedocument.presentationml.notesSlide+xml" PartName="/ppt/notesSlides/notesSlide1.xml"/>
  <Override ContentType="application/vnd.openxmlformats-officedocument.presentationml.notesSlide+xml" PartName="/ppt/notesSlides/notesSlide3.xml"/>
  <Override ContentType="application/vnd.openxmlformats-officedocument.presentationml.notesSlide+xml" PartName="/ppt/notesSlides/notesSlide9.xml"/>
  <Override ContentType="application/vnd.openxmlformats-officedocument.presentationml.notesSlide+xml" PartName="/ppt/notesSlides/notesSlide8.xml"/>
  <Override ContentType="application/vnd.openxmlformats-officedocument.presentationml.notesSlide+xml" PartName="/ppt/notesSlides/notesSlide7.xml"/>
  <Override ContentType="application/vnd.openxmlformats-officedocument.presentationml.notesSlide+xml" PartName="/ppt/notesSlides/notesSlide11.xml"/>
  <Override ContentType="application/vnd.openxmlformats-officedocument.presentationml.notesSlide+xml" PartName="/ppt/notesSlides/notesSlide2.xml"/>
  <Override ContentType="application/vnd.openxmlformats-officedocument.presentationml.notesSlide+xml" PartName="/ppt/notesSlides/notesSlide5.xml"/>
  <Override ContentType="application/vnd.openxmlformats-officedocument.presentationml.notesSlide+xml" PartName="/ppt/notesSlides/notesSlide4.xml"/>
  <Override ContentType="application/vnd.openxmlformats-officedocument.presentationml.notesSlide+xml" PartName="/ppt/notesSlides/notesSlide10.xml"/>
  <Override ContentType="application/vnd.openxmlformats-officedocument.presentationml.slideLayout+xml" PartName="/ppt/slideLayouts/slideLayout3.xml"/>
  <Override ContentType="application/vnd.openxmlformats-officedocument.presentationml.slideLayout+xml" PartName="/ppt/slideLayouts/slideLayout4.xml"/>
  <Override ContentType="application/vnd.openxmlformats-officedocument.presentationml.slideLayout+xml" PartName="/ppt/slideLayouts/slideLayout5.xml"/>
  <Override ContentType="application/vnd.openxmlformats-officedocument.presentationml.slideLayout+xml" PartName="/ppt/slideLayouts/slideLayout2.xml"/>
  <Override ContentType="application/vnd.openxmlformats-officedocument.presentationml.slideLayout+xml" PartName="/ppt/slideLayouts/slideLayout11.xml"/>
  <Override ContentType="application/vnd.openxmlformats-officedocument.presentationml.slideLayout+xml" PartName="/ppt/slideLayouts/slideLayout1.xml"/>
  <Override ContentType="application/vnd.openxmlformats-officedocument.presentationml.slideLayout+xml" PartName="/ppt/slideLayouts/slideLayout10.xml"/>
  <Override ContentType="application/vnd.openxmlformats-officedocument.presentationml.slideLayout+xml" PartName="/ppt/slideLayouts/slideLayout7.xml"/>
  <Override ContentType="application/vnd.openxmlformats-officedocument.presentationml.slideLayout+xml" PartName="/ppt/slideLayouts/slideLayout6.xml"/>
  <Override ContentType="application/vnd.openxmlformats-officedocument.presentationml.slideLayout+xml" PartName="/ppt/slideLayouts/slideLayout8.xml"/>
  <Override ContentType="application/vnd.openxmlformats-officedocument.presentationml.slideLayout+xml" PartName="/ppt/slideLayouts/slideLayout9.xml"/>
  <Override ContentType="application/vnd.openxmlformats-officedocument.presentationml.slideMaster+xml" PartName="/ppt/slideMasters/slideMaster1.xml"/>
  <Override ContentType="application/binary" PartName="/ppt/metadata"/>
  <Override ContentType="application/vnd.openxmlformats-officedocument.presentationml.slide+xml" PartName="/ppt/slides/slide4.xml"/>
  <Override ContentType="application/vnd.openxmlformats-officedocument.presentationml.slide+xml" PartName="/ppt/slides/slide11.xml"/>
  <Override ContentType="application/vnd.openxmlformats-officedocument.presentationml.slide+xml" PartName="/ppt/slides/slide1.xml"/>
  <Override ContentType="application/vnd.openxmlformats-officedocument.presentationml.slide+xml" PartName="/ppt/slides/slide10.xml"/>
  <Override ContentType="application/vnd.openxmlformats-officedocument.presentationml.slide+xml" PartName="/ppt/slides/slide2.xml"/>
  <Override ContentType="application/vnd.openxmlformats-officedocument.presentationml.slide+xml" PartName="/ppt/slides/slide3.xml"/>
  <Override ContentType="application/vnd.openxmlformats-officedocument.presentationml.slide+xml" PartName="/ppt/slides/slide6.xml"/>
  <Override ContentType="application/vnd.openxmlformats-officedocument.presentationml.slide+xml" PartName="/ppt/slides/slide9.xml"/>
  <Override ContentType="application/vnd.openxmlformats-officedocument.presentationml.slide+xml" PartName="/ppt/slides/slide5.xml"/>
  <Override ContentType="application/vnd.openxmlformats-officedocument.presentationml.slide+xml" PartName="/ppt/slides/slide8.xml"/>
  <Override ContentType="application/vnd.openxmlformats-officedocument.presentationml.slide+xml" PartName="/ppt/slides/slide7.xml"/>
  <Override ContentType="application/vnd.openxmlformats-officedocument.presentationml.notesMaster+xml" PartName="/ppt/notesMasters/notesMaster1.xml"/>
  <Override ContentType="application/vnd.openxmlformats-package.core-properties+xml" PartName="/docProps/core.xml"/>
  <Override ContentType="application/vnd.openxmlformats-officedocument.presentationml.presentation.main+xml" PartName="/ppt/presentation.xml"/>
  <Override ContentType="application/vnd.openxmlformats-officedocument.presentationml.presProps+xml" PartName="/ppt/presProps.xml"/>
  <Override ContentType="application/vnd.openxmlformats-officedocument.theme+xml" PartName="/ppt/theme/theme1.xml"/>
  <Override ContentType="application/vnd.openxmlformats-officedocument.theme+xml" PartName="/ppt/theme/theme2.xml"/>
</Types>
</file>

<file path=_rels/.rels><?xml version="1.0" encoding="UTF-8" standalone="yes"?><Relationships xmlns="http://schemas.openxmlformats.org/package/2006/relationships"><Relationship Id="rId1" Type="http://schemas.openxmlformats.org/package/2006/relationships/metadata/core-properties" Target="docProps/core.xml"/><Relationship Id="rId2" Type="http://schemas.openxmlformats.org/officeDocument/2006/relationships/officeDocument" Target="ppt/presentation.xml"/></Relationships>
</file>

<file path=ppt/presentation.xml><?xml version="1.0" encoding="utf-8"?>
<p:presentation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autoCompressPictures="0" embedTrueTypeFonts="1" strictFirstAndLastChars="0" saveSubsetFonts="1">
  <p:sldMasterIdLst>
    <p:sldMasterId id="2147483648" r:id="rId3"/>
  </p:sldMasterIdLst>
  <p:notesMasterIdLst>
    <p:notesMasterId r:id="rId4"/>
  </p:notesMasterIdLst>
  <p:sldIdLst>
    <p:sldId id="256" r:id="rId5"/>
    <p:sldId id="257" r:id="rId6"/>
    <p:sldId id="258" r:id="rId7"/>
    <p:sldId id="259" r:id="rId8"/>
    <p:sldId id="260" r:id="rId9"/>
    <p:sldId id="261" r:id="rId10"/>
    <p:sldId id="262" r:id="rId11"/>
    <p:sldId id="263" r:id="rId12"/>
    <p:sldId id="264" r:id="rId13"/>
    <p:sldId id="265" r:id="rId14"/>
    <p:sldId id="266" r:id="rId15"/>
  </p:sldIdLst>
  <p:sldSz cy="6858000" cx="12192000"/>
  <p:notesSz cx="6858000" cy="9144000"/>
  <p:embeddedFontLst>
    <p:embeddedFont>
      <p:font typeface="Arial Black"/>
      <p:regular r:id="rId16"/>
    </p:embeddedFont>
  </p:embeddedFontLst>
  <p:defaultText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defaultTextStyle>
  <p:extLst>
    <p:ext uri="http://customooxmlschemas.google.com/">
      <go:slidesCustomData xmlns:go="http://customooxmlschemas.google.com/" r:id="rId17" roundtripDataSignature="AMtx7mjHpkdqhgmeVOEIBU4usb5oR8DiXw==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/>
</file>

<file path=ppt/_rels/presentation.xml.rels><?xml version="1.0" encoding="UTF-8" standalone="yes"?><Relationships xmlns="http://schemas.openxmlformats.org/package/2006/relationships"><Relationship Id="rId11" Type="http://schemas.openxmlformats.org/officeDocument/2006/relationships/slide" Target="slides/slide7.xml"/><Relationship Id="rId10" Type="http://schemas.openxmlformats.org/officeDocument/2006/relationships/slide" Target="slides/slide6.xml"/><Relationship Id="rId13" Type="http://schemas.openxmlformats.org/officeDocument/2006/relationships/slide" Target="slides/slide9.xml"/><Relationship Id="rId12" Type="http://schemas.openxmlformats.org/officeDocument/2006/relationships/slide" Target="slides/slide8.xml"/><Relationship Id="rId1" Type="http://schemas.openxmlformats.org/officeDocument/2006/relationships/theme" Target="theme/theme2.xml"/><Relationship Id="rId2" Type="http://schemas.openxmlformats.org/officeDocument/2006/relationships/presProps" Target="presProps.xml"/><Relationship Id="rId3" Type="http://schemas.openxmlformats.org/officeDocument/2006/relationships/slideMaster" Target="slideMasters/slideMaster1.xml"/><Relationship Id="rId4" Type="http://schemas.openxmlformats.org/officeDocument/2006/relationships/notesMaster" Target="notesMasters/notesMaster1.xml"/><Relationship Id="rId9" Type="http://schemas.openxmlformats.org/officeDocument/2006/relationships/slide" Target="slides/slide5.xml"/><Relationship Id="rId15" Type="http://schemas.openxmlformats.org/officeDocument/2006/relationships/slide" Target="slides/slide11.xml"/><Relationship Id="rId14" Type="http://schemas.openxmlformats.org/officeDocument/2006/relationships/slide" Target="slides/slide10.xml"/><Relationship Id="rId17" Type="http://customschemas.google.com/relationships/presentationmetadata" Target="metadata"/><Relationship Id="rId16" Type="http://schemas.openxmlformats.org/officeDocument/2006/relationships/font" Target="fonts/ArialBlack-regular.fntdata"/><Relationship Id="rId5" Type="http://schemas.openxmlformats.org/officeDocument/2006/relationships/slide" Target="slides/slide1.xml"/><Relationship Id="rId6" Type="http://schemas.openxmlformats.org/officeDocument/2006/relationships/slide" Target="slides/slide2.xml"/><Relationship Id="rId7" Type="http://schemas.openxmlformats.org/officeDocument/2006/relationships/slide" Target="slides/slide3.xml"/><Relationship Id="rId8" Type="http://schemas.openxmlformats.org/officeDocument/2006/relationships/slide" Target="slides/slide4.xml"/></Relationships>
</file>

<file path=ppt/notesMasters/_rels/notesMaster1.xml.rels><?xml version="1.0" encoding="UTF-8" standalone="yes"?><Relationships xmlns="http://schemas.openxmlformats.org/package/2006/relationships"><Relationship Id="rId1" Type="http://schemas.openxmlformats.org/officeDocument/2006/relationships/theme" Target="../theme/theme1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2" name="Shape 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" name="Google Shape;3;n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  <a:noFill/>
          <a:ln cap="flat" cmpd="sng" w="9525">
            <a:solidFill>
              <a:srgbClr val="000000"/>
            </a:solidFill>
            <a:prstDash val="solid"/>
            <a:round/>
            <a:headEnd len="sm" w="sm" type="none"/>
            <a:tailEnd len="sm" w="sm" type="none"/>
          </a:ln>
        </p:spPr>
      </p:sp>
      <p:sp>
        <p:nvSpPr>
          <p:cNvPr id="4" name="Google Shape;4;n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  <a:noFill/>
          <a:ln>
            <a:noFill/>
          </a:ln>
        </p:spPr>
        <p:txBody>
          <a:bodyPr anchorCtr="0" anchor="t" bIns="91425" lIns="91425" spcFirstLastPara="1" rIns="91425" wrap="square" tIns="91425">
            <a:noAutofit/>
          </a:bodyPr>
          <a:lstStyle>
            <a:lvl1pPr indent="-298450" lvl="0" marL="4572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1pPr>
            <a:lvl2pPr indent="-298450" lvl="1" marL="9144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2pPr>
            <a:lvl3pPr indent="-298450" lvl="2" marL="13716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3pPr>
            <a:lvl4pPr indent="-298450" lvl="3" marL="18288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4pPr>
            <a:lvl5pPr indent="-298450" lvl="4" marL="22860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5pPr>
            <a:lvl6pPr indent="-298450" lvl="5" marL="27432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6pPr>
            <a:lvl7pPr indent="-298450" lvl="6" marL="3200400">
              <a:spcBef>
                <a:spcPts val="0"/>
              </a:spcBef>
              <a:spcAft>
                <a:spcPts val="0"/>
              </a:spcAft>
              <a:buSzPts val="1100"/>
              <a:buChar char="●"/>
              <a:defRPr sz="1100"/>
            </a:lvl7pPr>
            <a:lvl8pPr indent="-298450" lvl="7" marL="3657600">
              <a:spcBef>
                <a:spcPts val="0"/>
              </a:spcBef>
              <a:spcAft>
                <a:spcPts val="0"/>
              </a:spcAft>
              <a:buSzPts val="1100"/>
              <a:buChar char="○"/>
              <a:defRPr sz="1100"/>
            </a:lvl8pPr>
            <a:lvl9pPr indent="-298450" lvl="8" marL="4114800">
              <a:spcBef>
                <a:spcPts val="0"/>
              </a:spcBef>
              <a:spcAft>
                <a:spcPts val="0"/>
              </a:spcAft>
              <a:buSzPts val="1100"/>
              <a:buChar char="■"/>
              <a:defRPr sz="1100"/>
            </a:lvl9pPr>
          </a:lstStyle>
          <a:p/>
        </p:txBody>
      </p:sp>
    </p:spTree>
  </p:cSld>
  <p:clrMap accent1="accent1" accent2="accent2" accent3="accent3" accent4="accent4" accent5="accent5" accent6="accent6" bg1="lt1" bg2="dk2" tx1="dk1" tx2="lt2" folHlink="folHlink" hlink="hlink"/>
  <p:notesStyle>
    <a:defPPr lvl="0" marR="0" rtl="0" algn="l">
      <a:lnSpc>
        <a:spcPct val="100000"/>
      </a:lnSpc>
      <a:spcBef>
        <a:spcPts val="0"/>
      </a:spcBef>
      <a:spcAft>
        <a:spcPts val="0"/>
      </a:spcAft>
    </a:defPPr>
    <a:lvl1pPr lvl="0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1pPr>
    <a:lvl2pPr lvl="1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2pPr>
    <a:lvl3pPr lvl="2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3pPr>
    <a:lvl4pPr lvl="3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4pPr>
    <a:lvl5pPr lvl="4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5pPr>
    <a:lvl6pPr lvl="5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6pPr>
    <a:lvl7pPr lvl="6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7pPr>
    <a:lvl8pPr lvl="7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8pPr>
    <a:lvl9pPr lvl="8" marR="0" rtl="0" algn="l">
      <a:lnSpc>
        <a:spcPct val="100000"/>
      </a:lnSpc>
      <a:spcBef>
        <a:spcPts val="0"/>
      </a:spcBef>
      <a:spcAft>
        <a:spcPts val="0"/>
      </a:spcAft>
      <a:buClr>
        <a:srgbClr val="000000"/>
      </a:buClr>
      <a:buFont typeface="Arial"/>
      <a:defRPr b="0" i="0" sz="1400" u="none" cap="none" strike="noStrike">
        <a:solidFill>
          <a:srgbClr val="000000"/>
        </a:solidFill>
        <a:latin typeface="Arial"/>
        <a:ea typeface="Arial"/>
        <a:cs typeface="Arial"/>
        <a:sym typeface="Arial"/>
      </a:defRPr>
    </a:lvl9pPr>
  </p:notesStyle>
</p:notesMaster>
</file>

<file path=ppt/notesSlides/_rels/notesSlide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0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11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2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3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4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5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6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7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8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_rels/notesSlide9.xml.rels><?xml version="1.0" encoding="UTF-8" standalone="yes"?><Relationships xmlns="http://schemas.openxmlformats.org/package/2006/relationships"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48" name="Shape 4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9" name="Google Shape;49;p1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0" name="Google Shape;50;p1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0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0" name="Shape 11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1" name="Google Shape;111;p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12" name="Google Shape;112;p8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11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16" name="Shape 11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7" name="Google Shape;117;g11617553354_0_18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18" name="Google Shape;118;g11617553354_0_18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notesSlides/notesSlide2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57" name="Shape 5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58" name="Google Shape;58;p2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59" name="Google Shape;59;p2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3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64" name="Shape 6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5" name="Google Shape;65;p3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6" name="Google Shape;66;p3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4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0" name="Shape 7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1" name="Google Shape;71;p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2" name="Google Shape;72;p4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5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77" name="Shape 7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8" name="Google Shape;78;p5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79" name="Google Shape;79;p5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6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3" name="Shape 8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4" name="Google Shape;84;p6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85" name="Google Shape;85;p6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7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89" name="Shape 8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0" name="Google Shape;90;g11617553354_0_9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91" name="Google Shape;91;g11617553354_0_9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8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98" name="Shape 9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9" name="Google Shape;99;p7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100" name="Google Shape;100;p7:notes"/>
          <p:cNvSpPr/>
          <p:nvPr>
            <p:ph idx="2" type="sldImg"/>
          </p:nvPr>
        </p:nvSpPr>
        <p:spPr>
          <a:xfrm>
            <a:off x="1143225" y="685800"/>
            <a:ext cx="4572225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</p:spTree>
  </p:cSld>
  <p:clrMapOvr>
    <a:masterClrMapping/>
  </p:clrMapOvr>
</p:notes>
</file>

<file path=ppt/notesSlides/notesSlide9.xml><?xml version="1.0" encoding="utf-8"?>
<p:notes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showMasterPhAnim="0" showMasterSp="0">
  <p:cSld>
    <p:spTree>
      <p:nvGrpSpPr>
        <p:cNvPr id="104" name="Shape 10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5" name="Google Shape;105;g11617553354_0_4:notes"/>
          <p:cNvSpPr/>
          <p:nvPr>
            <p:ph idx="2" type="sldImg"/>
          </p:nvPr>
        </p:nvSpPr>
        <p:spPr>
          <a:xfrm>
            <a:off x="1143225" y="685800"/>
            <a:ext cx="4572300" cy="3429000"/>
          </a:xfrm>
          <a:custGeom>
            <a:rect b="b" l="l" r="r" t="t"/>
            <a:pathLst>
              <a:path extrusionOk="0" h="120000" w="120000">
                <a:moveTo>
                  <a:pt x="0" y="0"/>
                </a:moveTo>
                <a:lnTo>
                  <a:pt x="120000" y="0"/>
                </a:lnTo>
                <a:lnTo>
                  <a:pt x="120000" y="120000"/>
                </a:lnTo>
                <a:lnTo>
                  <a:pt x="0" y="120000"/>
                </a:lnTo>
                <a:close/>
              </a:path>
            </a:pathLst>
          </a:custGeom>
        </p:spPr>
      </p:sp>
      <p:sp>
        <p:nvSpPr>
          <p:cNvPr id="106" name="Google Shape;106;g11617553354_0_4:notes"/>
          <p:cNvSpPr txBox="1"/>
          <p:nvPr>
            <p:ph idx="1" type="body"/>
          </p:nvPr>
        </p:nvSpPr>
        <p:spPr>
          <a:xfrm>
            <a:off x="685800" y="4343400"/>
            <a:ext cx="5486400" cy="4114800"/>
          </a:xfrm>
          <a:prstGeom prst="rect">
            <a:avLst/>
          </a:prstGeom>
        </p:spPr>
        <p:txBody>
          <a:bodyPr anchorCtr="0" anchor="t" bIns="91425" lIns="91425" spcFirstLastPara="1" rIns="91425" wrap="square" tIns="91425">
            <a:no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notes>
</file>

<file path=ppt/slideLayouts/_rels/slideLayout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Slide" type="title">
  <p:cSld name="TITLE">
    <p:spTree>
      <p:nvGrpSpPr>
        <p:cNvPr id="12" name="Shape 1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3" name="Google Shape;13;p10"/>
          <p:cNvSpPr txBox="1"/>
          <p:nvPr>
            <p:ph type="ctrTitle"/>
          </p:nvPr>
        </p:nvSpPr>
        <p:spPr>
          <a:xfrm>
            <a:off x="1524000" y="1122363"/>
            <a:ext cx="9144000" cy="23876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4" name="Google Shape;14;p10"/>
          <p:cNvSpPr txBox="1"/>
          <p:nvPr>
            <p:ph idx="1" type="subTitle"/>
          </p:nvPr>
        </p:nvSpPr>
        <p:spPr>
          <a:xfrm>
            <a:off x="1524000" y="3602038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lvl="0" algn="ctr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sz="2400"/>
            </a:lvl1pPr>
            <a:lvl2pPr lvl="1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sz="2000"/>
            </a:lvl2pPr>
            <a:lvl3pPr lvl="2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sz="1800"/>
            </a:lvl3pPr>
            <a:lvl4pPr lvl="3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4pPr>
            <a:lvl5pPr lvl="4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5pPr>
            <a:lvl6pPr lvl="5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6pPr>
            <a:lvl7pPr lvl="6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7pPr>
            <a:lvl8pPr lvl="7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8pPr>
            <a:lvl9pPr lvl="8" algn="ctr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9pPr>
          </a:lstStyle>
          <a:p/>
        </p:txBody>
      </p:sp>
    </p:spTree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Vertical Text" type="vertTx">
  <p:cSld name="VERTICAL_TEXT">
    <p:spTree>
      <p:nvGrpSpPr>
        <p:cNvPr id="42" name="Shape 4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3" name="Google Shape;43;p1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4" name="Google Shape;44;p19"/>
          <p:cNvSpPr txBox="1"/>
          <p:nvPr>
            <p:ph idx="1" type="body"/>
          </p:nvPr>
        </p:nvSpPr>
        <p:spPr>
          <a:xfrm rot="5400000">
            <a:off x="3920331" y="-1256506"/>
            <a:ext cx="4351338" cy="105156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Vertical Title and Text" type="vertTitleAndTx">
  <p:cSld name="VERTICAL_TITLE_AND_VERTICAL_TEXT">
    <p:spTree>
      <p:nvGrpSpPr>
        <p:cNvPr id="45" name="Shape 4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6" name="Google Shape;46;p20"/>
          <p:cNvSpPr txBox="1"/>
          <p:nvPr>
            <p:ph type="title"/>
          </p:nvPr>
        </p:nvSpPr>
        <p:spPr>
          <a:xfrm rot="5400000">
            <a:off x="7133431" y="1956594"/>
            <a:ext cx="5811838" cy="26289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7" name="Google Shape;47;p20"/>
          <p:cNvSpPr txBox="1"/>
          <p:nvPr>
            <p:ph idx="1" type="body"/>
          </p:nvPr>
        </p:nvSpPr>
        <p:spPr>
          <a:xfrm rot="5400000">
            <a:off x="1799431" y="-596106"/>
            <a:ext cx="5811838" cy="77343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and Content" type="obj">
  <p:cSld name="OBJECT">
    <p:spTree>
      <p:nvGrpSpPr>
        <p:cNvPr id="15" name="Shape 1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6" name="Google Shape;16;p11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17" name="Google Shape;17;p11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Section Header" type="secHead">
  <p:cSld name="SECTION_HEADER">
    <p:spTree>
      <p:nvGrpSpPr>
        <p:cNvPr id="18" name="Shape 1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9" name="Google Shape;19;p12"/>
          <p:cNvSpPr txBox="1"/>
          <p:nvPr>
            <p:ph type="title"/>
          </p:nvPr>
        </p:nvSpPr>
        <p:spPr>
          <a:xfrm>
            <a:off x="831850" y="1709738"/>
            <a:ext cx="10515600" cy="2852737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6000"/>
              <a:buFont typeface="Arial"/>
              <a:buNone/>
              <a:defRPr sz="60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0" name="Google Shape;20;p12"/>
          <p:cNvSpPr txBox="1"/>
          <p:nvPr>
            <p:ph idx="1" type="body"/>
          </p:nvPr>
        </p:nvSpPr>
        <p:spPr>
          <a:xfrm>
            <a:off x="831850" y="4589463"/>
            <a:ext cx="10515600" cy="150018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rgbClr val="888888"/>
              </a:buClr>
              <a:buSzPts val="2400"/>
              <a:buNone/>
              <a:defRPr sz="2400">
                <a:solidFill>
                  <a:srgbClr val="888888"/>
                </a:solidFill>
              </a:defRPr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2000"/>
              <a:buNone/>
              <a:defRPr sz="2000">
                <a:solidFill>
                  <a:srgbClr val="888888"/>
                </a:solidFill>
              </a:defRPr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800"/>
              <a:buNone/>
              <a:defRPr sz="1800">
                <a:solidFill>
                  <a:srgbClr val="888888"/>
                </a:solidFill>
              </a:defRPr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rgbClr val="888888"/>
              </a:buClr>
              <a:buSzPts val="1600"/>
              <a:buNone/>
              <a:defRPr sz="1600">
                <a:solidFill>
                  <a:srgbClr val="888888"/>
                </a:solidFill>
              </a:defRPr>
            </a:lvl9pPr>
          </a:lstStyle>
          <a:p/>
        </p:txBody>
      </p:sp>
    </p:spTree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wo Content" type="twoObj">
  <p:cSld name="TWO_OBJECTS">
    <p:spTree>
      <p:nvGrpSpPr>
        <p:cNvPr id="21" name="Shape 2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Google Shape;22;p1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3" name="Google Shape;23;p13"/>
          <p:cNvSpPr txBox="1"/>
          <p:nvPr>
            <p:ph idx="1" type="body"/>
          </p:nvPr>
        </p:nvSpPr>
        <p:spPr>
          <a:xfrm>
            <a:off x="838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4" name="Google Shape;24;p13"/>
          <p:cNvSpPr txBox="1"/>
          <p:nvPr>
            <p:ph idx="2" type="body"/>
          </p:nvPr>
        </p:nvSpPr>
        <p:spPr>
          <a:xfrm>
            <a:off x="6172200" y="1825625"/>
            <a:ext cx="5181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mparison" type="twoTxTwoObj">
  <p:cSld name="TWO_OBJECTS_WITH_TEXT">
    <p:spTree>
      <p:nvGrpSpPr>
        <p:cNvPr id="25" name="Shape 2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6" name="Google Shape;26;p14"/>
          <p:cNvSpPr txBox="1"/>
          <p:nvPr>
            <p:ph type="title"/>
          </p:nvPr>
        </p:nvSpPr>
        <p:spPr>
          <a:xfrm>
            <a:off x="839788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27" name="Google Shape;27;p14"/>
          <p:cNvSpPr txBox="1"/>
          <p:nvPr>
            <p:ph idx="1" type="body"/>
          </p:nvPr>
        </p:nvSpPr>
        <p:spPr>
          <a:xfrm>
            <a:off x="839788" y="1681163"/>
            <a:ext cx="5157787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28" name="Google Shape;28;p14"/>
          <p:cNvSpPr txBox="1"/>
          <p:nvPr>
            <p:ph idx="2" type="body"/>
          </p:nvPr>
        </p:nvSpPr>
        <p:spPr>
          <a:xfrm>
            <a:off x="839788" y="2505075"/>
            <a:ext cx="5157787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  <p:sp>
        <p:nvSpPr>
          <p:cNvPr id="29" name="Google Shape;29;p14"/>
          <p:cNvSpPr txBox="1"/>
          <p:nvPr>
            <p:ph idx="3" type="body"/>
          </p:nvPr>
        </p:nvSpPr>
        <p:spPr>
          <a:xfrm>
            <a:off x="6172200" y="1681163"/>
            <a:ext cx="5183188" cy="823912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400"/>
              <a:buNone/>
              <a:defRPr b="1" sz="24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None/>
              <a:defRPr b="1" sz="20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 b="1" sz="18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b="1" sz="1600"/>
            </a:lvl9pPr>
          </a:lstStyle>
          <a:p/>
        </p:txBody>
      </p:sp>
      <p:sp>
        <p:nvSpPr>
          <p:cNvPr id="30" name="Google Shape;30;p14"/>
          <p:cNvSpPr txBox="1"/>
          <p:nvPr>
            <p:ph idx="4" type="body"/>
          </p:nvPr>
        </p:nvSpPr>
        <p:spPr>
          <a:xfrm>
            <a:off x="6172200" y="2505075"/>
            <a:ext cx="5183188" cy="3684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3429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1pPr>
            <a:lvl2pPr indent="-3429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2pPr>
            <a:lvl3pPr indent="-3429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3pPr>
            <a:lvl4pPr indent="-3429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4pPr>
            <a:lvl5pPr indent="-3429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5pPr>
            <a:lvl6pPr indent="-3429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6pPr>
            <a:lvl7pPr indent="-3429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7pPr>
            <a:lvl8pPr indent="-3429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8pPr>
            <a:lvl9pPr indent="-3429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Char char="•"/>
              <a:defRPr/>
            </a:lvl9pPr>
          </a:lstStyle>
          <a:p/>
        </p:txBody>
      </p:sp>
    </p:spTree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Title Only" type="titleOnly">
  <p:cSld name="TITLE_ONLY">
    <p:spTree>
      <p:nvGrpSpPr>
        <p:cNvPr id="31" name="Shape 3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2" name="Google Shape;32;p15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1800"/>
              <a:buNone/>
              <a:defRPr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</p:spTree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Blank" type="blank">
  <p:cSld name="BLANK">
    <p:spTree>
      <p:nvGrpSpPr>
        <p:cNvPr id="33" name="Shape 33"/>
        <p:cNvGrpSpPr/>
        <p:nvPr/>
      </p:nvGrpSpPr>
      <p:grpSpPr>
        <a:xfrm>
          <a:off x="0" y="0"/>
          <a:ext cx="0" cy="0"/>
          <a:chOff x="0" y="0"/>
          <a:chExt cx="0" cy="0"/>
        </a:xfrm>
      </p:grpSpPr>
    </p:spTree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Content with Caption" type="objTx">
  <p:cSld name="OBJECT_WITH_CAPTION_TEXT">
    <p:spTree>
      <p:nvGrpSpPr>
        <p:cNvPr id="34" name="Shape 34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5" name="Google Shape;35;p17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36" name="Google Shape;36;p17"/>
          <p:cNvSpPr txBox="1"/>
          <p:nvPr>
            <p:ph idx="1" type="body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318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3200"/>
              <a:buChar char="•"/>
              <a:defRPr sz="3200"/>
            </a:lvl1pPr>
            <a:lvl2pPr indent="-4064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  <a:defRPr sz="2800"/>
            </a:lvl2pPr>
            <a:lvl3pPr indent="-3810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  <a:defRPr sz="2400"/>
            </a:lvl3pPr>
            <a:lvl4pPr indent="-355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4pPr>
            <a:lvl5pPr indent="-355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5pPr>
            <a:lvl6pPr indent="-355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6pPr>
            <a:lvl7pPr indent="-355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7pPr>
            <a:lvl8pPr indent="-355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8pPr>
            <a:lvl9pPr indent="-355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  <a:defRPr sz="2000"/>
            </a:lvl9pPr>
          </a:lstStyle>
          <a:p/>
        </p:txBody>
      </p:sp>
      <p:sp>
        <p:nvSpPr>
          <p:cNvPr id="37" name="Google Shape;37;p17"/>
          <p:cNvSpPr txBox="1"/>
          <p:nvPr>
            <p:ph idx="2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 matchingName="Picture with Caption" type="picTx">
  <p:cSld name="PICTURE_WITH_CAPTION_TEXT">
    <p:spTree>
      <p:nvGrpSpPr>
        <p:cNvPr id="38" name="Shape 38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39" name="Google Shape;39;p18"/>
          <p:cNvSpPr txBox="1"/>
          <p:nvPr>
            <p:ph type="title"/>
          </p:nvPr>
        </p:nvSpPr>
        <p:spPr>
          <a:xfrm>
            <a:off x="839788" y="457200"/>
            <a:ext cx="3932237" cy="1600200"/>
          </a:xfrm>
          <a:prstGeom prst="rect">
            <a:avLst/>
          </a:prstGeom>
          <a:noFill/>
          <a:ln>
            <a:noFill/>
          </a:ln>
        </p:spPr>
        <p:txBody>
          <a:bodyPr anchorCtr="0" anchor="b" bIns="45700" lIns="91425" spcFirstLastPara="1" rIns="91425" wrap="square" tIns="45700">
            <a:normAutofit/>
          </a:bodyPr>
          <a:lstStyle>
            <a:lvl1pPr lv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3200"/>
              <a:buFont typeface="Arial"/>
              <a:buNone/>
              <a:defRPr sz="3200"/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/>
            </a:lvl9pPr>
          </a:lstStyle>
          <a:p/>
        </p:txBody>
      </p:sp>
      <p:sp>
        <p:nvSpPr>
          <p:cNvPr id="40" name="Google Shape;40;p18"/>
          <p:cNvSpPr/>
          <p:nvPr>
            <p:ph idx="2" type="pic"/>
          </p:nvPr>
        </p:nvSpPr>
        <p:spPr>
          <a:xfrm>
            <a:off x="5183188" y="987425"/>
            <a:ext cx="6172200" cy="4873625"/>
          </a:xfrm>
          <a:prstGeom prst="rect">
            <a:avLst/>
          </a:prstGeom>
          <a:noFill/>
          <a:ln>
            <a:noFill/>
          </a:ln>
        </p:spPr>
      </p:sp>
      <p:sp>
        <p:nvSpPr>
          <p:cNvPr id="41" name="Google Shape;41;p18"/>
          <p:cNvSpPr txBox="1"/>
          <p:nvPr>
            <p:ph idx="1" type="body"/>
          </p:nvPr>
        </p:nvSpPr>
        <p:spPr>
          <a:xfrm>
            <a:off x="839788" y="2057400"/>
            <a:ext cx="3932237" cy="381158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228600" lvl="0" marL="45720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1600"/>
              <a:buNone/>
              <a:defRPr sz="1600"/>
            </a:lvl1pPr>
            <a:lvl2pPr indent="-228600" lvl="1" marL="914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400"/>
              <a:buNone/>
              <a:defRPr sz="1400"/>
            </a:lvl2pPr>
            <a:lvl3pPr indent="-228600" lvl="2" marL="1371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200"/>
              <a:buNone/>
              <a:defRPr sz="1200"/>
            </a:lvl3pPr>
            <a:lvl4pPr indent="-228600" lvl="3" marL="1828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4pPr>
            <a:lvl5pPr indent="-228600" lvl="4" marL="22860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5pPr>
            <a:lvl6pPr indent="-228600" lvl="5" marL="27432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6pPr>
            <a:lvl7pPr indent="-228600" lvl="6" marL="32004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7pPr>
            <a:lvl8pPr indent="-228600" lvl="7" marL="36576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8pPr>
            <a:lvl9pPr indent="-228600" lvl="8" marL="411480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000"/>
              <a:buNone/>
              <a:defRPr sz="1000"/>
            </a:lvl9pPr>
          </a:lstStyle>
          <a:p/>
        </p:txBody>
      </p:sp>
    </p:spTree>
  </p:cSld>
  <p:clrMapOvr>
    <a:masterClrMapping/>
  </p:clrMapOvr>
</p:sldLayout>
</file>

<file path=ppt/slideMasters/_rels/slideMaster1.xml.rels><?xml version="1.0" encoding="UTF-8" standalone="yes"?><Relationships xmlns="http://schemas.openxmlformats.org/package/2006/relationships"><Relationship Id="rId11" Type="http://schemas.openxmlformats.org/officeDocument/2006/relationships/slideLayout" Target="../slideLayouts/slideLayout9.xml"/><Relationship Id="rId10" Type="http://schemas.openxmlformats.org/officeDocument/2006/relationships/slideLayout" Target="../slideLayouts/slideLayout8.xml"/><Relationship Id="rId13" Type="http://schemas.openxmlformats.org/officeDocument/2006/relationships/slideLayout" Target="../slideLayouts/slideLayout11.xml"/><Relationship Id="rId12" Type="http://schemas.openxmlformats.org/officeDocument/2006/relationships/slideLayout" Target="../slideLayouts/slideLayout10.xml"/><Relationship Id="rId1" Type="http://schemas.openxmlformats.org/officeDocument/2006/relationships/image" Target="../media/image2.png"/><Relationship Id="rId2" Type="http://schemas.openxmlformats.org/officeDocument/2006/relationships/image" Target="../media/image1.jpg"/><Relationship Id="rId3" Type="http://schemas.openxmlformats.org/officeDocument/2006/relationships/slideLayout" Target="../slideLayouts/slideLayout1.xml"/><Relationship Id="rId4" Type="http://schemas.openxmlformats.org/officeDocument/2006/relationships/slideLayout" Target="../slideLayouts/slideLayout2.xml"/><Relationship Id="rId9" Type="http://schemas.openxmlformats.org/officeDocument/2006/relationships/slideLayout" Target="../slideLayouts/slideLayout7.xml"/><Relationship Id="rId14" Type="http://schemas.openxmlformats.org/officeDocument/2006/relationships/theme" Target="../theme/theme2.xml"/><Relationship Id="rId5" Type="http://schemas.openxmlformats.org/officeDocument/2006/relationships/slideLayout" Target="../slideLayouts/slideLayout3.xml"/><Relationship Id="rId6" Type="http://schemas.openxmlformats.org/officeDocument/2006/relationships/slideLayout" Target="../slideLayouts/slideLayout4.xml"/><Relationship Id="rId7" Type="http://schemas.openxmlformats.org/officeDocument/2006/relationships/slideLayout" Target="../slideLayouts/slideLayout5.xml"/><Relationship Id="rId8" Type="http://schemas.openxmlformats.org/officeDocument/2006/relationships/slideLayout" Target="../slideLayouts/slideLayout6.xml"/></Relationships>
</file>

<file path=ppt/slideMasters/slideMaster1.xml><?xml version="1.0" encoding="utf-8"?>
<p:sldMaster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bg>
      <p:bgPr>
        <a:solidFill>
          <a:schemeClr val="lt1"/>
        </a:solidFill>
      </p:bgPr>
    </p:bg>
    <p:spTree>
      <p:nvGrpSpPr>
        <p:cNvPr id="5" name="Shape 5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" name="Google Shape;6;p9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>
            <a:lvl1pPr lvl="0" marR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  <a:defRPr b="0" i="0" sz="4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lvl="1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2pPr>
            <a:lvl3pPr lvl="2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3pPr>
            <a:lvl4pPr lvl="3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4pPr>
            <a:lvl5pPr lvl="4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5pPr>
            <a:lvl6pPr lvl="5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6pPr>
            <a:lvl7pPr lvl="6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7pPr>
            <a:lvl8pPr lvl="7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8pPr>
            <a:lvl9pPr lvl="8">
              <a:spcBef>
                <a:spcPts val="0"/>
              </a:spcBef>
              <a:spcAft>
                <a:spcPts val="0"/>
              </a:spcAft>
              <a:buSzPts val="1400"/>
              <a:buNone/>
              <a:defRPr sz="1800"/>
            </a:lvl9pPr>
          </a:lstStyle>
          <a:p/>
        </p:txBody>
      </p:sp>
      <p:sp>
        <p:nvSpPr>
          <p:cNvPr id="7" name="Google Shape;7;p9"/>
          <p:cNvSpPr txBox="1"/>
          <p:nvPr>
            <p:ph idx="1" type="body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>
            <a:lvl1pPr indent="-406400" lvl="0" marL="457200" marR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Font typeface="Arial"/>
              <a:buChar char="•"/>
              <a:defRPr b="0" i="0" sz="2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1pPr>
            <a:lvl2pPr indent="-381000" lvl="1" marL="914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Char char="•"/>
              <a:defRPr b="0" i="0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2pPr>
            <a:lvl3pPr indent="-355600" lvl="2" marL="1371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Font typeface="Arial"/>
              <a:buChar char="•"/>
              <a:defRPr b="0" i="0" sz="20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3pPr>
            <a:lvl4pPr indent="-342900" lvl="3" marL="1828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4pPr>
            <a:lvl5pPr indent="-342900" lvl="4" marL="22860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5pPr>
            <a:lvl6pPr indent="-342900" lvl="5" marL="27432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6pPr>
            <a:lvl7pPr indent="-342900" lvl="6" marL="32004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7pPr>
            <a:lvl8pPr indent="-342900" lvl="7" marL="36576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8pPr>
            <a:lvl9pPr indent="-342900" lvl="8" marL="4114800" marR="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1800"/>
              <a:buFont typeface="Arial"/>
              <a:buChar char="•"/>
              <a:defRPr b="0" i="0" sz="18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defRPr>
            </a:lvl9pPr>
          </a:lstStyle>
          <a:p/>
        </p:txBody>
      </p:sp>
      <p:pic>
        <p:nvPicPr>
          <p:cNvPr id="8" name="Google Shape;8;p9"/>
          <p:cNvPicPr preferRelativeResize="0"/>
          <p:nvPr/>
        </p:nvPicPr>
        <p:blipFill rotWithShape="1">
          <a:blip r:embed="rId1">
            <a:alphaModFix/>
          </a:blip>
          <a:srcRect b="0" l="0" r="0" t="0"/>
          <a:stretch/>
        </p:blipFill>
        <p:spPr>
          <a:xfrm>
            <a:off x="280295" y="6244273"/>
            <a:ext cx="1041877" cy="544618"/>
          </a:xfrm>
          <a:prstGeom prst="rect">
            <a:avLst/>
          </a:prstGeom>
          <a:noFill/>
          <a:ln>
            <a:noFill/>
          </a:ln>
        </p:spPr>
      </p:pic>
      <p:sp>
        <p:nvSpPr>
          <p:cNvPr id="9" name="Google Shape;9;p9"/>
          <p:cNvSpPr txBox="1"/>
          <p:nvPr/>
        </p:nvSpPr>
        <p:spPr>
          <a:xfrm>
            <a:off x="1266568" y="6351365"/>
            <a:ext cx="3002692" cy="338554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spAutoFit/>
          </a:bodyPr>
          <a:lstStyle/>
          <a:p>
            <a:pPr indent="0" lvl="0" marL="0" marR="0" rtl="0" algn="r">
              <a:spcBef>
                <a:spcPts val="0"/>
              </a:spcBef>
              <a:spcAft>
                <a:spcPts val="0"/>
              </a:spcAft>
              <a:buNone/>
            </a:pPr>
            <a:r>
              <a:rPr b="1" i="0" lang="en-US" sz="1600" u="none" cap="none" strike="noStrike">
                <a:solidFill>
                  <a:srgbClr val="4481AA"/>
                </a:solidFill>
                <a:latin typeface="Arial"/>
                <a:ea typeface="Arial"/>
                <a:cs typeface="Arial"/>
                <a:sym typeface="Arial"/>
              </a:rPr>
              <a:t>National Science Data Fabric</a:t>
            </a:r>
            <a:endParaRPr b="1" i="0" sz="1600" u="none" cap="none" strike="noStrike">
              <a:solidFill>
                <a:srgbClr val="4481AA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pic>
        <p:nvPicPr>
          <p:cNvPr id="10" name="Google Shape;10;p9"/>
          <p:cNvPicPr preferRelativeResize="0"/>
          <p:nvPr/>
        </p:nvPicPr>
        <p:blipFill rotWithShape="1">
          <a:blip r:embed="rId2">
            <a:alphaModFix/>
          </a:blip>
          <a:srcRect b="0" l="0" r="0" t="97906"/>
          <a:stretch/>
        </p:blipFill>
        <p:spPr>
          <a:xfrm rot="10800000">
            <a:off x="0" y="1716582"/>
            <a:ext cx="12192000" cy="81727"/>
          </a:xfrm>
          <a:prstGeom prst="rect">
            <a:avLst/>
          </a:prstGeom>
          <a:noFill/>
          <a:ln>
            <a:noFill/>
          </a:ln>
        </p:spPr>
      </p:pic>
      <p:sp>
        <p:nvSpPr>
          <p:cNvPr id="11" name="Google Shape;11;p9"/>
          <p:cNvSpPr/>
          <p:nvPr/>
        </p:nvSpPr>
        <p:spPr>
          <a:xfrm>
            <a:off x="0" y="1623906"/>
            <a:ext cx="12192000" cy="45719"/>
          </a:xfrm>
          <a:prstGeom prst="rect">
            <a:avLst/>
          </a:prstGeom>
          <a:solidFill>
            <a:srgbClr val="054B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 accent1="accent1" accent2="accent2" accent3="accent3" accent4="accent4" accent5="accent5" accent6="accent6" bg1="lt1" bg2="dk2" tx1="dk1" tx2="lt2" folHlink="folHlink" hlink="hlink"/>
  <p:sldLayoutIdLst>
    <p:sldLayoutId id="2147483649" r:id="rId3"/>
    <p:sldLayoutId id="2147483650" r:id="rId4"/>
    <p:sldLayoutId id="2147483651" r:id="rId5"/>
    <p:sldLayoutId id="2147483652" r:id="rId6"/>
    <p:sldLayoutId id="2147483653" r:id="rId7"/>
    <p:sldLayoutId id="2147483654" r:id="rId8"/>
    <p:sldLayoutId id="2147483655" r:id="rId9"/>
    <p:sldLayoutId id="2147483656" r:id="rId10"/>
    <p:sldLayoutId id="2147483657" r:id="rId11"/>
    <p:sldLayoutId id="2147483658" r:id="rId12"/>
    <p:sldLayoutId id="2147483659" r:id="rId13"/>
  </p:sldLayoutIdLst>
  <p:hf dt="0" ftr="0" hdr="0" sldNum="0"/>
  <p:txStyles>
    <p:title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titleStyle>
    <p:body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bodyStyle>
    <p:otherStyle>
      <a:defPPr lvl="0" marR="0" rtl="0" algn="l">
        <a:lnSpc>
          <a:spcPct val="100000"/>
        </a:lnSpc>
        <a:spcBef>
          <a:spcPts val="0"/>
        </a:spcBef>
        <a:spcAft>
          <a:spcPts val="0"/>
        </a:spcAft>
      </a:defPPr>
      <a:lvl1pPr lvl="0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1pPr>
      <a:lvl2pPr lvl="1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2pPr>
      <a:lvl3pPr lvl="2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3pPr>
      <a:lvl4pPr lvl="3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4pPr>
      <a:lvl5pPr lvl="4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5pPr>
      <a:lvl6pPr lvl="5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6pPr>
      <a:lvl7pPr lvl="6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7pPr>
      <a:lvl8pPr lvl="7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8pPr>
      <a:lvl9pPr lvl="8" marR="0" rtl="0" algn="l">
        <a:lnSpc>
          <a:spcPct val="100000"/>
        </a:lnSpc>
        <a:spcBef>
          <a:spcPts val="0"/>
        </a:spcBef>
        <a:spcAft>
          <a:spcPts val="0"/>
        </a:spcAft>
        <a:buClr>
          <a:srgbClr val="000000"/>
        </a:buClr>
        <a:buFont typeface="Arial"/>
        <a:defRPr b="0" i="0" sz="1400" u="none" cap="none" strike="noStrike">
          <a:solidFill>
            <a:srgbClr val="000000"/>
          </a:solidFill>
          <a:latin typeface="Arial"/>
          <a:ea typeface="Arial"/>
          <a:cs typeface="Arial"/>
          <a:sym typeface="Arial"/>
        </a:defRPr>
      </a:lvl9pPr>
    </p:otherStyle>
  </p:txStyles>
</p:sldMaster>
</file>

<file path=ppt/slides/_rels/slide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notesSlide" Target="../notesSlides/notesSlide1.xml"/><Relationship Id="rId3" Type="http://schemas.openxmlformats.org/officeDocument/2006/relationships/image" Target="../media/image3.jpg"/></Relationships>
</file>

<file path=ppt/slides/_rels/slide10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0.xml"/></Relationships>
</file>

<file path=ppt/slides/_rels/slide11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11.xml"/></Relationships>
</file>

<file path=ppt/slides/_rels/slide2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2.xml"/></Relationships>
</file>

<file path=ppt/slides/_rels/slide3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3.xml"/></Relationships>
</file>

<file path=ppt/slides/_rels/slide4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4.xml"/></Relationships>
</file>

<file path=ppt/slides/_rels/slide5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5.xml"/></Relationships>
</file>

<file path=ppt/slides/_rels/slide6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6.xml"/></Relationships>
</file>

<file path=ppt/slides/_rels/slide7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7.xml"/></Relationships>
</file>

<file path=ppt/slides/_rels/slide8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8.xml"/><Relationship Id="rId3" Type="http://schemas.openxmlformats.org/officeDocument/2006/relationships/hyperlink" Target="https://docs.google.com/document/d/1QAehXwkOIVLsl8L6HSHWtX5SwQ1QVWXfdlkTwJlW1V0/edit?usp=sharing" TargetMode="External"/><Relationship Id="rId4" Type="http://schemas.openxmlformats.org/officeDocument/2006/relationships/hyperlink" Target="https://docs.google.com/document/d/1hUSULrSgOf_dAkU1Rt2_Q7mJ5VP87g0qzAyc8luwoyU/edit?usp=sharing" TargetMode="External"/></Relationships>
</file>

<file path=ppt/slides/_rels/slide9.xml.rels><?xml version="1.0" encoding="UTF-8" standalone="yes"?>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notesSlide" Target="../notesSlides/notesSlide9.xml"/></Relationships>
</file>

<file path=ppt/slides/slide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51" name="Shape 5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52" name="Google Shape;52;p1"/>
          <p:cNvPicPr preferRelativeResize="0"/>
          <p:nvPr/>
        </p:nvPicPr>
        <p:blipFill rotWithShape="1">
          <a:blip r:embed="rId3">
            <a:alphaModFix/>
          </a:blip>
          <a:srcRect b="0" l="0" r="0" t="0"/>
          <a:stretch/>
        </p:blipFill>
        <p:spPr>
          <a:xfrm rot="10800000">
            <a:off x="0" y="685800"/>
            <a:ext cx="12192000" cy="3903698"/>
          </a:xfrm>
          <a:prstGeom prst="rect">
            <a:avLst/>
          </a:prstGeom>
          <a:noFill/>
          <a:ln>
            <a:noFill/>
          </a:ln>
        </p:spPr>
      </p:pic>
      <p:sp>
        <p:nvSpPr>
          <p:cNvPr id="53" name="Google Shape;53;p1"/>
          <p:cNvSpPr txBox="1"/>
          <p:nvPr>
            <p:ph type="ctrTitle"/>
          </p:nvPr>
        </p:nvSpPr>
        <p:spPr>
          <a:xfrm>
            <a:off x="905164" y="1116183"/>
            <a:ext cx="9806085" cy="2818507"/>
          </a:xfrm>
          <a:prstGeom prst="rect">
            <a:avLst/>
          </a:prstGeom>
          <a:noFill/>
          <a:ln>
            <a:noFill/>
          </a:ln>
          <a:effectLst>
            <a:outerShdw blurRad="50800" rotWithShape="0" algn="tl" dir="2700000" dist="38100">
              <a:srgbClr val="000000">
                <a:alpha val="40000"/>
              </a:srgbClr>
            </a:outerShdw>
          </a:effectLst>
        </p:spPr>
        <p:txBody>
          <a:bodyPr anchorCtr="0" anchor="b" bIns="45700" lIns="91425" spcFirstLastPara="1" rIns="91425" wrap="square" tIns="45700">
            <a:normAutofit/>
          </a:bodyPr>
          <a:lstStyle/>
          <a:p>
            <a:pPr indent="0" lvl="0" marL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lt1"/>
              </a:buClr>
              <a:buSzPts val="6000"/>
              <a:buFont typeface="Arial Black"/>
              <a:buNone/>
            </a:pPr>
            <a:r>
              <a:rPr lang="en-US">
                <a:solidFill>
                  <a:schemeClr val="lt1"/>
                </a:solidFill>
                <a:latin typeface="Arial Black"/>
                <a:ea typeface="Arial Black"/>
                <a:cs typeface="Arial Black"/>
                <a:sym typeface="Arial Black"/>
              </a:rPr>
              <a:t>NSDF User Communities Workgroup Update</a:t>
            </a:r>
            <a:endParaRPr>
              <a:solidFill>
                <a:schemeClr val="lt1"/>
              </a:solidFill>
              <a:latin typeface="Arial Black"/>
              <a:ea typeface="Arial Black"/>
              <a:cs typeface="Arial Black"/>
              <a:sym typeface="Arial Black"/>
            </a:endParaRPr>
          </a:p>
        </p:txBody>
      </p:sp>
      <p:sp>
        <p:nvSpPr>
          <p:cNvPr id="54" name="Google Shape;54;p1"/>
          <p:cNvSpPr/>
          <p:nvPr/>
        </p:nvSpPr>
        <p:spPr>
          <a:xfrm>
            <a:off x="0" y="593124"/>
            <a:ext cx="12192000" cy="45719"/>
          </a:xfrm>
          <a:prstGeom prst="rect">
            <a:avLst/>
          </a:prstGeom>
          <a:solidFill>
            <a:srgbClr val="054B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5" name="Google Shape;55;p1"/>
          <p:cNvSpPr/>
          <p:nvPr/>
        </p:nvSpPr>
        <p:spPr>
          <a:xfrm>
            <a:off x="0" y="4637902"/>
            <a:ext cx="12192000" cy="45719"/>
          </a:xfrm>
          <a:prstGeom prst="rect">
            <a:avLst/>
          </a:prstGeom>
          <a:solidFill>
            <a:srgbClr val="054B81"/>
          </a:solidFill>
          <a:ln>
            <a:noFill/>
          </a:ln>
        </p:spPr>
        <p:txBody>
          <a:bodyPr anchorCtr="0" anchor="ctr" bIns="45700" lIns="91425" spcFirstLastPara="1" rIns="91425" wrap="square" tIns="45700">
            <a:noAutofit/>
          </a:bodyPr>
          <a:lstStyle/>
          <a:p>
            <a:pPr indent="0" lvl="0" marL="0" marR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 b="0" i="0" sz="1800" u="none" cap="none" strike="noStrike">
              <a:solidFill>
                <a:schemeClr val="lt1"/>
              </a:solidFill>
              <a:latin typeface="Arial"/>
              <a:ea typeface="Arial"/>
              <a:cs typeface="Arial"/>
              <a:sym typeface="Arial"/>
            </a:endParaRPr>
          </a:p>
        </p:txBody>
      </p:sp>
      <p:sp>
        <p:nvSpPr>
          <p:cNvPr id="56" name="Google Shape;56;p1"/>
          <p:cNvSpPr txBox="1"/>
          <p:nvPr/>
        </p:nvSpPr>
        <p:spPr>
          <a:xfrm>
            <a:off x="1480751" y="4732024"/>
            <a:ext cx="9144000" cy="1655762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marR="0" rtl="0" algn="ctr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400"/>
              <a:buFont typeface="Arial"/>
              <a:buNone/>
            </a:pPr>
            <a:r>
              <a:rPr b="1" i="0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Attila Gyulassy, </a:t>
            </a:r>
            <a:r>
              <a:rPr b="0" i="1" lang="en-US" sz="2400" u="none" cap="none" strike="noStrike">
                <a:solidFill>
                  <a:schemeClr val="dk1"/>
                </a:solidFill>
                <a:latin typeface="Arial"/>
                <a:ea typeface="Arial"/>
                <a:cs typeface="Arial"/>
                <a:sym typeface="Arial"/>
              </a:rPr>
              <a:t>Jakob Luettgau, Steve Petruzza, Giorgio Scorzelli, Glenn Tarcea, Michela Taufer, Naweiluo Zhou</a:t>
            </a:r>
            <a:endParaRPr b="1" i="0" sz="2400" u="none" cap="none" strike="noStrike">
              <a:solidFill>
                <a:schemeClr val="dk1"/>
              </a:solidFill>
              <a:latin typeface="Arial"/>
              <a:ea typeface="Arial"/>
              <a:cs typeface="Arial"/>
              <a:sym typeface="Arial"/>
            </a:endParaRPr>
          </a:p>
        </p:txBody>
      </p:sp>
    </p:spTree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3" name="Shape 11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4" name="Google Shape;114;p8"/>
          <p:cNvSpPr txBox="1"/>
          <p:nvPr>
            <p:ph type="title"/>
          </p:nvPr>
        </p:nvSpPr>
        <p:spPr>
          <a:xfrm>
            <a:off x="838200" y="365125"/>
            <a:ext cx="107534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Gaps in our questioning?</a:t>
            </a:r>
            <a:endParaRPr/>
          </a:p>
        </p:txBody>
      </p:sp>
      <p:sp>
        <p:nvSpPr>
          <p:cNvPr id="115" name="Google Shape;115;p8"/>
          <p:cNvSpPr txBox="1"/>
          <p:nvPr>
            <p:ph idx="1" type="body"/>
          </p:nvPr>
        </p:nvSpPr>
        <p:spPr>
          <a:xfrm>
            <a:off x="736764" y="1929482"/>
            <a:ext cx="105156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Did we actually learn anything useful for NSDF?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Is there critical information missing to assess “fitness” of NSDF  solutions?</a:t>
            </a:r>
            <a:endParaRPr/>
          </a:p>
          <a:p>
            <a:pPr indent="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 Suggestions for additional/alternative questions?</a:t>
            </a:r>
            <a:endParaRPr/>
          </a:p>
        </p:txBody>
      </p:sp>
    </p:spTree>
  </p:cSld>
  <p:clrMapOvr>
    <a:masterClrMapping/>
  </p:clrMapOvr>
</p:sld>
</file>

<file path=ppt/slides/slide11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19" name="Shape 119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20" name="Google Shape;120;g11617553354_0_18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Gaps in NSDF vision we want to fill…	</a:t>
            </a:r>
            <a:endParaRPr/>
          </a:p>
        </p:txBody>
      </p:sp>
      <p:sp>
        <p:nvSpPr>
          <p:cNvPr id="121" name="Google Shape;121;g11617553354_0_18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For user X, in their everyday work, they experience Y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some kind of a pain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as a result, </a:t>
            </a:r>
            <a:endParaRPr/>
          </a:p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this slows research progress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this limits impact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this prevents some kind of discovery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rPr lang="en-US"/>
              <a:t>NSDF will address Y by doing Z. [vision of how activities of X change for the better]</a:t>
            </a:r>
            <a:endParaRPr/>
          </a:p>
        </p:txBody>
      </p:sp>
    </p:spTree>
  </p:cSld>
  <p:clrMapOvr>
    <a:masterClrMapping/>
  </p:clrMapOvr>
</p:sld>
</file>

<file path=ppt/slides/slide2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0" name="Shape 6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1" name="Google Shape;61;p2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 What is a User Communities?</a:t>
            </a:r>
            <a:endParaRPr/>
          </a:p>
        </p:txBody>
      </p:sp>
      <p:sp>
        <p:nvSpPr>
          <p:cNvPr id="62" name="Google Shape;62;p2"/>
          <p:cNvSpPr txBox="1"/>
          <p:nvPr>
            <p:ph idx="1" type="body"/>
          </p:nvPr>
        </p:nvSpPr>
        <p:spPr>
          <a:xfrm>
            <a:off x="727364" y="1976582"/>
            <a:ext cx="10515600" cy="4181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Individuals organized around scientific investigations, projects, infrastructure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e.g. materials science / Material Commons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Domain scientists contributing and using data</a:t>
            </a:r>
            <a:endParaRPr/>
          </a:p>
          <a:p>
            <a:pPr indent="-228600" lvl="2" marL="11430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Faculty/Staff supporting the software infrastructure/deployment</a:t>
            </a:r>
            <a:endParaRPr sz="2400"/>
          </a:p>
          <a:p>
            <a:pPr indent="-241300" lvl="0" marL="2286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000"/>
              <a:buChar char="•"/>
            </a:pPr>
            <a:r>
              <a:rPr lang="en-US"/>
              <a:t>Domain scientists who would be served by NSDF architecture</a:t>
            </a:r>
            <a:endParaRPr/>
          </a:p>
          <a:p>
            <a:pPr indent="-292100" lvl="0" marL="228600" rtl="0" algn="l">
              <a:spcBef>
                <a:spcPts val="500"/>
              </a:spcBef>
              <a:spcAft>
                <a:spcPts val="0"/>
              </a:spcAft>
              <a:buSzPts val="2800"/>
              <a:buChar char="•"/>
            </a:pPr>
            <a:r>
              <a:rPr lang="en-US"/>
              <a:t>Educators accessing the data </a:t>
            </a:r>
            <a:endParaRPr/>
          </a:p>
          <a:p>
            <a:pPr indent="0" lvl="0" marL="228600" rtl="0" algn="l">
              <a:spcBef>
                <a:spcPts val="5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  <p:sp>
        <p:nvSpPr>
          <p:cNvPr id="63" name="Google Shape;63;p2"/>
          <p:cNvSpPr/>
          <p:nvPr/>
        </p:nvSpPr>
        <p:spPr>
          <a:xfrm>
            <a:off x="571950" y="4990800"/>
            <a:ext cx="11048100" cy="1307400"/>
          </a:xfrm>
          <a:prstGeom prst="rect">
            <a:avLst/>
          </a:prstGeom>
          <a:gradFill>
            <a:gsLst>
              <a:gs pos="0">
                <a:srgbClr val="FDECDB"/>
              </a:gs>
              <a:gs pos="100000">
                <a:srgbClr val="F0A963"/>
              </a:gs>
            </a:gsLst>
            <a:path path="circle">
              <a:fillToRect b="50%" l="50%" r="50%" t="50%"/>
            </a:path>
            <a:tileRect/>
          </a:gra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i="1" lang="en-US" sz="2900"/>
              <a:t>Who is the missing middle?</a:t>
            </a:r>
            <a:endParaRPr i="1" sz="29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2900"/>
              <a:t>Small (no NEED) –  </a:t>
            </a:r>
            <a:r>
              <a:rPr b="1" lang="en-US" sz="2900"/>
              <a:t>Middle (NEED+PAIN)</a:t>
            </a:r>
            <a:r>
              <a:rPr lang="en-US" sz="2900"/>
              <a:t> – Large (no PAIN)</a:t>
            </a:r>
            <a:endParaRPr sz="2900"/>
          </a:p>
        </p:txBody>
      </p:sp>
    </p:spTree>
  </p:cSld>
  <p:clrMapOvr>
    <a:masterClrMapping/>
  </p:clrMapOvr>
</p:sld>
</file>

<file path=ppt/slides/slide3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67" name="Shape 6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" name="Google Shape;68;p3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User Communities Workgroup Goals</a:t>
            </a:r>
            <a:endParaRPr/>
          </a:p>
        </p:txBody>
      </p:sp>
      <p:sp>
        <p:nvSpPr>
          <p:cNvPr id="69" name="Google Shape;69;p3"/>
          <p:cNvSpPr txBox="1"/>
          <p:nvPr>
            <p:ph idx="1" type="body"/>
          </p:nvPr>
        </p:nvSpPr>
        <p:spPr>
          <a:xfrm>
            <a:off x="727364" y="1976582"/>
            <a:ext cx="10515600" cy="4181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Assess User Community needs, document opportunities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the data management problems real?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there technical gaps in existing workflows we can help with?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Is there an opportunity to inject NSDF in workflow?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Gather preliminary buy-in/interest/intent to collaborate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Report on existing UC software/hardware/practices to guide NSDF technical development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Do the solutions we are proposing fit reality of UC workflow?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Are there specific barriers to NSDF deployment with UC?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Can we adjust our designs to reduce friction of future integration?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slides/slide4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73" name="Shape 73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4" name="Google Shape;74;p4"/>
          <p:cNvSpPr txBox="1"/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We want to understand the current data lifecycle of User Community</a:t>
            </a:r>
            <a:endParaRPr/>
          </a:p>
        </p:txBody>
      </p:sp>
      <p:sp>
        <p:nvSpPr>
          <p:cNvPr id="75" name="Google Shape;75;p4"/>
          <p:cNvSpPr txBox="1"/>
          <p:nvPr>
            <p:ph idx="1" type="body"/>
          </p:nvPr>
        </p:nvSpPr>
        <p:spPr>
          <a:xfrm>
            <a:off x="727364" y="1976582"/>
            <a:ext cx="10515600" cy="4181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 lnSpcReduction="10000"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Quantity/rate of generated 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Kinds of data/metadata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Organizational principles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Access patterns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Duration of storage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Software infrastructure/tools/APIs in use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Physical infrastructure in use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Security or access restrictions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Funding for support</a:t>
            </a:r>
            <a:endParaRPr/>
          </a:p>
        </p:txBody>
      </p:sp>
      <p:sp>
        <p:nvSpPr>
          <p:cNvPr id="76" name="Google Shape;76;p4"/>
          <p:cNvSpPr/>
          <p:nvPr/>
        </p:nvSpPr>
        <p:spPr>
          <a:xfrm>
            <a:off x="7941350" y="2555588"/>
            <a:ext cx="3721032" cy="3023892"/>
          </a:xfrm>
          <a:prstGeom prst="cloud">
            <a:avLst/>
          </a:prstGeom>
          <a:solidFill>
            <a:schemeClr val="lt2"/>
          </a:solidFill>
          <a:ln cap="flat" cmpd="sng" w="9525">
            <a:solidFill>
              <a:schemeClr val="dk2"/>
            </a:solidFill>
            <a:prstDash val="solid"/>
            <a:round/>
            <a:headEnd len="sm" w="sm" type="none"/>
            <a:tailEnd len="sm" w="sm" type="none"/>
          </a:ln>
        </p:spPr>
        <p:txBody>
          <a:bodyPr anchorCtr="0" anchor="ctr" bIns="91425" lIns="91425" spcFirstLastPara="1" rIns="91425" wrap="square" tIns="91425">
            <a:noAutofit/>
          </a:bodyPr>
          <a:lstStyle/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PAINS</a:t>
            </a:r>
            <a:endParaRPr sz="4500"/>
          </a:p>
          <a:p>
            <a:pPr indent="0" lvl="0" marL="0" rtl="0" algn="ctr">
              <a:spcBef>
                <a:spcPts val="0"/>
              </a:spcBef>
              <a:spcAft>
                <a:spcPts val="0"/>
              </a:spcAft>
              <a:buNone/>
            </a:pPr>
            <a:r>
              <a:rPr lang="en-US" sz="4500"/>
              <a:t>GAINS</a:t>
            </a:r>
            <a:endParaRPr sz="4500"/>
          </a:p>
        </p:txBody>
      </p:sp>
    </p:spTree>
  </p:cSld>
  <p:clrMapOvr>
    <a:masterClrMapping/>
  </p:clrMapOvr>
</p:sld>
</file>

<file path=ppt/slides/slide5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0" name="Shape 80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1" name="Google Shape;81;p5"/>
          <p:cNvSpPr txBox="1"/>
          <p:nvPr>
            <p:ph type="title"/>
          </p:nvPr>
        </p:nvSpPr>
        <p:spPr>
          <a:xfrm>
            <a:off x="838200" y="365125"/>
            <a:ext cx="107534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User Communities Workgroup - Approach</a:t>
            </a:r>
            <a:endParaRPr/>
          </a:p>
        </p:txBody>
      </p:sp>
      <p:sp>
        <p:nvSpPr>
          <p:cNvPr id="82" name="Google Shape;82;p5"/>
          <p:cNvSpPr txBox="1"/>
          <p:nvPr>
            <p:ph idx="1" type="body"/>
          </p:nvPr>
        </p:nvSpPr>
        <p:spPr>
          <a:xfrm>
            <a:off x="727364" y="1976582"/>
            <a:ext cx="10515600" cy="4181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Conduct interviews with potential “customers”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Virtual meetings, 30-60 minutes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2 UC workgroup interviewers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List of questions – but open ended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Record transcripts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Recruiting 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Friend-of-a-friend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500"/>
              </a:spcBef>
              <a:spcAft>
                <a:spcPts val="0"/>
              </a:spcAft>
              <a:buClr>
                <a:schemeClr val="dk1"/>
              </a:buClr>
              <a:buSzPts val="2400"/>
              <a:buChar char="•"/>
            </a:pPr>
            <a:r>
              <a:rPr lang="en-US"/>
              <a:t>Contact authors of Data-intensive science publications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Identify commonalities, make internal reports </a:t>
            </a:r>
            <a:endParaRPr/>
          </a:p>
        </p:txBody>
      </p:sp>
    </p:spTree>
  </p:cSld>
  <p:clrMapOvr>
    <a:masterClrMapping/>
  </p:clrMapOvr>
</p:sld>
</file>

<file path=ppt/slides/slide6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86" name="Shape 86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87" name="Google Shape;87;p6"/>
          <p:cNvSpPr txBox="1"/>
          <p:nvPr>
            <p:ph type="title"/>
          </p:nvPr>
        </p:nvSpPr>
        <p:spPr>
          <a:xfrm>
            <a:off x="838200" y="365125"/>
            <a:ext cx="107534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User Communities Workgroup - Progress</a:t>
            </a:r>
            <a:endParaRPr/>
          </a:p>
        </p:txBody>
      </p:sp>
      <p:sp>
        <p:nvSpPr>
          <p:cNvPr id="88" name="Google Shape;88;p6"/>
          <p:cNvSpPr txBox="1"/>
          <p:nvPr>
            <p:ph idx="1" type="body"/>
          </p:nvPr>
        </p:nvSpPr>
        <p:spPr>
          <a:xfrm>
            <a:off x="727364" y="1976582"/>
            <a:ext cx="10515600" cy="4181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Created interview scripts, list of questions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Preliminary list of potential interviewees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Applied for IRB approval for human subjects study (under review)</a:t>
            </a:r>
            <a:endParaRPr/>
          </a:p>
          <a:p>
            <a:pPr indent="-228600" lvl="0" marL="2286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Conducted 4 “internal” test interviews </a:t>
            </a:r>
            <a:endParaRPr/>
          </a:p>
        </p:txBody>
      </p:sp>
    </p:spTree>
  </p:cSld>
  <p:clrMapOvr>
    <a:masterClrMapping/>
  </p:clrMapOvr>
</p:sld>
</file>

<file path=ppt/slides/slide7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92" name="Shape 92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93" name="Google Shape;93;g11617553354_0_9"/>
          <p:cNvSpPr txBox="1"/>
          <p:nvPr>
            <p:ph type="title"/>
          </p:nvPr>
        </p:nvSpPr>
        <p:spPr>
          <a:xfrm>
            <a:off x="838200" y="365125"/>
            <a:ext cx="10753500" cy="1325700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Overview of interview questions</a:t>
            </a:r>
            <a:endParaRPr/>
          </a:p>
        </p:txBody>
      </p:sp>
      <p:sp>
        <p:nvSpPr>
          <p:cNvPr id="94" name="Google Shape;94;g11617553354_0_9"/>
          <p:cNvSpPr txBox="1"/>
          <p:nvPr>
            <p:ph idx="1" type="body"/>
          </p:nvPr>
        </p:nvSpPr>
        <p:spPr>
          <a:xfrm>
            <a:off x="197443" y="1929475"/>
            <a:ext cx="3970200" cy="41820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 u="sng"/>
              <a:t>Story of your data</a:t>
            </a:r>
            <a:endParaRPr b="1" sz="24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ask subject about the path of data towards a scientific result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origin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sizes/growth/formats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physical locations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processing steps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data transfers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longevity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sharing/access restrictions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etc.</a:t>
            </a:r>
            <a:endParaRPr sz="2400"/>
          </a:p>
        </p:txBody>
      </p:sp>
      <p:sp>
        <p:nvSpPr>
          <p:cNvPr id="95" name="Google Shape;95;g11617553354_0_9"/>
          <p:cNvSpPr txBox="1"/>
          <p:nvPr>
            <p:ph idx="1" type="body"/>
          </p:nvPr>
        </p:nvSpPr>
        <p:spPr>
          <a:xfrm>
            <a:off x="4093650" y="1929475"/>
            <a:ext cx="4242600" cy="49284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 u="sng"/>
              <a:t>Describe infrastructure</a:t>
            </a:r>
            <a:endParaRPr b="1" sz="24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what is the technology landscape subject works within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physical infrastructure available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software infrastructure/tools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size of group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data policies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workflow management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metadata</a:t>
            </a:r>
            <a:endParaRPr sz="2400"/>
          </a:p>
        </p:txBody>
      </p:sp>
      <p:sp>
        <p:nvSpPr>
          <p:cNvPr id="96" name="Google Shape;96;g11617553354_0_9"/>
          <p:cNvSpPr txBox="1"/>
          <p:nvPr>
            <p:ph idx="1" type="body"/>
          </p:nvPr>
        </p:nvSpPr>
        <p:spPr>
          <a:xfrm>
            <a:off x="7873025" y="1929475"/>
            <a:ext cx="4242600" cy="17967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 u="sng"/>
              <a:t>Costs</a:t>
            </a:r>
            <a:endParaRPr b="1" sz="24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how is infrastructure/specific investigation paid for</a:t>
            </a:r>
            <a:endParaRPr sz="2400"/>
          </a:p>
        </p:txBody>
      </p:sp>
      <p:sp>
        <p:nvSpPr>
          <p:cNvPr id="97" name="Google Shape;97;g11617553354_0_9"/>
          <p:cNvSpPr txBox="1"/>
          <p:nvPr>
            <p:ph idx="1" type="body"/>
          </p:nvPr>
        </p:nvSpPr>
        <p:spPr>
          <a:xfrm>
            <a:off x="7949400" y="3422025"/>
            <a:ext cx="4242600" cy="3435900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b="1" lang="en-US" sz="2400" u="sng"/>
              <a:t>Open ended wish list</a:t>
            </a:r>
            <a:endParaRPr b="1" sz="2400" u="sng"/>
          </a:p>
          <a:p>
            <a:pPr indent="0" lvl="0" marL="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None/>
            </a:pPr>
            <a:r>
              <a:rPr lang="en-US" sz="2400"/>
              <a:t>does subject have specific parts of data cycle they would like to see improved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100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will it scale in future?</a:t>
            </a:r>
            <a:endParaRPr sz="2400"/>
          </a:p>
          <a:p>
            <a:pPr indent="-3810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 sz="2400"/>
              <a:t>unfulfilled desires</a:t>
            </a:r>
            <a:endParaRPr sz="2400"/>
          </a:p>
          <a:p>
            <a:pPr indent="-3810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2400"/>
              <a:buChar char="-"/>
            </a:pPr>
            <a:r>
              <a:rPr lang="en-US"/>
              <a:t>sharing (to/from)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control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-"/>
            </a:pPr>
            <a:r>
              <a:rPr lang="en-US"/>
              <a:t>speed/storage</a:t>
            </a:r>
            <a:endParaRPr/>
          </a:p>
        </p:txBody>
      </p:sp>
    </p:spTree>
  </p:cSld>
  <p:clrMapOvr>
    <a:masterClrMapping/>
  </p:clrMapOvr>
</p:sld>
</file>

<file path=ppt/slides/slide8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1" name="Shape 101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2" name="Google Shape;102;p7"/>
          <p:cNvSpPr txBox="1"/>
          <p:nvPr>
            <p:ph type="title"/>
          </p:nvPr>
        </p:nvSpPr>
        <p:spPr>
          <a:xfrm>
            <a:off x="838200" y="365125"/>
            <a:ext cx="10753436" cy="1325563"/>
          </a:xfrm>
          <a:prstGeom prst="rect">
            <a:avLst/>
          </a:prstGeom>
          <a:noFill/>
          <a:ln>
            <a:noFill/>
          </a:ln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4400"/>
              <a:buFont typeface="Arial"/>
              <a:buNone/>
            </a:pPr>
            <a:r>
              <a:rPr lang="en-US"/>
              <a:t>Example internal interview</a:t>
            </a:r>
            <a:endParaRPr/>
          </a:p>
        </p:txBody>
      </p:sp>
      <p:sp>
        <p:nvSpPr>
          <p:cNvPr id="103" name="Google Shape;103;p7"/>
          <p:cNvSpPr txBox="1"/>
          <p:nvPr>
            <p:ph idx="1" type="body"/>
          </p:nvPr>
        </p:nvSpPr>
        <p:spPr>
          <a:xfrm>
            <a:off x="727364" y="1976582"/>
            <a:ext cx="10515600" cy="4181907"/>
          </a:xfrm>
          <a:prstGeom prst="rect">
            <a:avLst/>
          </a:prstGeom>
          <a:noFill/>
          <a:ln>
            <a:noFill/>
          </a:ln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228600" lvl="0" marL="2286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Clr>
                <a:schemeClr val="dk1"/>
              </a:buClr>
              <a:buSzPts val="2800"/>
              <a:buChar char="•"/>
            </a:pPr>
            <a:r>
              <a:rPr lang="en-US"/>
              <a:t>Steve interviews Glenn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Glenn helps run The Materials Commons and part of PRISMS</a:t>
            </a:r>
            <a:endParaRPr/>
          </a:p>
          <a:p>
            <a:pPr indent="-228600" lvl="1" marL="6858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3"/>
              </a:rPr>
              <a:t>https://docs.google.com/document/d/1QAehXwkOIVLsl8L6HSHWtX5SwQ1QVWXfdlkTwJlW1V0/edit?usp=sharing</a:t>
            </a:r>
            <a:endParaRPr/>
          </a:p>
          <a:p>
            <a:pPr indent="0" lvl="0" marL="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None/>
            </a:pPr>
            <a:r>
              <a:t/>
            </a:r>
            <a:endParaRPr/>
          </a:p>
          <a:p>
            <a:pPr indent="-342900" lvl="0" marL="4572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Jakob Interviews Attila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Workflow: Attila describes analysis of </a:t>
            </a:r>
            <a:r>
              <a:rPr lang="en-US"/>
              <a:t>explosives data with LLNL</a:t>
            </a:r>
            <a:endParaRPr/>
          </a:p>
          <a:p>
            <a:pPr indent="-342900" lvl="1" marL="914400" rtl="0" algn="l">
              <a:lnSpc>
                <a:spcPct val="90000"/>
              </a:lnSpc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 u="sng">
                <a:solidFill>
                  <a:schemeClr val="hlink"/>
                </a:solidFill>
                <a:hlinkClick r:id="rId4"/>
              </a:rPr>
              <a:t>https://docs.google.com/document/d/1hUSULrSgOf_dAkU1Rt2_Q7mJ5VP87g0qzAyc8luwoyU/edit?usp=sharing</a:t>
            </a:r>
            <a:br>
              <a:rPr lang="en-US"/>
            </a:br>
            <a:endParaRPr/>
          </a:p>
        </p:txBody>
      </p:sp>
    </p:spTree>
  </p:cSld>
  <p:clrMapOvr>
    <a:masterClrMapping/>
  </p:clrMapOvr>
</p:sld>
</file>

<file path=ppt/slides/slide9.xml><?xml version="1.0" encoding="utf-8"?>
<p:sld xmlns:a="http://schemas.openxmlformats.org/drawingml/2006/main" xmlns:r="http://schemas.openxmlformats.org/officeDocument/2006/relationships" xmlns:mc="http://schemas.openxmlformats.org/markup-compatibility/2006" xmlns:mv="urn:schemas-microsoft-com:mac:vml" xmlns:p="http://schemas.openxmlformats.org/presentationml/2006/main" xmlns:c="http://schemas.openxmlformats.org/drawingml/2006/chart" xmlns:dgm="http://schemas.openxmlformats.org/drawingml/2006/diagram" xmlns:o="urn:schemas-microsoft-com:office:office" xmlns:v="urn:schemas-microsoft-com:vml" xmlns:pvml="urn:schemas-microsoft-com:office:powerpoint" xmlns:com="http://schemas.openxmlformats.org/drawingml/2006/compatibility" xmlns:p14="http://schemas.microsoft.com/office/powerpoint/2010/main" xmlns:p15="http://schemas.microsoft.com/office/powerpoint/2012/main" xmlns:ahyp="http://schemas.microsoft.com/office/drawing/2018/hyperlinkcolor">
  <p:cSld>
    <p:spTree>
      <p:nvGrpSpPr>
        <p:cNvPr id="107" name="Shape 107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08" name="Google Shape;108;g11617553354_0_4"/>
          <p:cNvSpPr txBox="1"/>
          <p:nvPr>
            <p:ph type="title"/>
          </p:nvPr>
        </p:nvSpPr>
        <p:spPr>
          <a:xfrm>
            <a:off x="838200" y="365125"/>
            <a:ext cx="10515600" cy="1325700"/>
          </a:xfrm>
          <a:prstGeom prst="rect">
            <a:avLst/>
          </a:prstGeom>
        </p:spPr>
        <p:txBody>
          <a:bodyPr anchorCtr="0" anchor="ctr" bIns="45700" lIns="91425" spcFirstLastPara="1" rIns="91425" wrap="square" tIns="45700">
            <a:normAutofit/>
          </a:bodyPr>
          <a:lstStyle/>
          <a:p>
            <a:pPr indent="0" lvl="0" marL="0" rtl="0" algn="l">
              <a:spcBef>
                <a:spcPts val="0"/>
              </a:spcBef>
              <a:spcAft>
                <a:spcPts val="0"/>
              </a:spcAft>
              <a:buNone/>
            </a:pPr>
            <a:r>
              <a:rPr lang="en-US"/>
              <a:t>Some immediate lessons learned</a:t>
            </a:r>
            <a:endParaRPr/>
          </a:p>
        </p:txBody>
      </p:sp>
      <p:sp>
        <p:nvSpPr>
          <p:cNvPr id="109" name="Google Shape;109;g11617553354_0_4"/>
          <p:cNvSpPr txBox="1"/>
          <p:nvPr>
            <p:ph idx="1" type="body"/>
          </p:nvPr>
        </p:nvSpPr>
        <p:spPr>
          <a:xfrm>
            <a:off x="838200" y="1825625"/>
            <a:ext cx="10515600" cy="4351200"/>
          </a:xfrm>
          <a:prstGeom prst="rect">
            <a:avLst/>
          </a:prstGeom>
        </p:spPr>
        <p:txBody>
          <a:bodyPr anchorCtr="0" anchor="t" bIns="45700" lIns="91425" spcFirstLastPara="1" rIns="91425" wrap="square" tIns="45700">
            <a:normAutofit/>
          </a:bodyPr>
          <a:lstStyle/>
          <a:p>
            <a:pPr indent="-342900" lvl="0" marL="457200" rtl="0" algn="l">
              <a:spcBef>
                <a:spcPts val="100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Have 2 UCWG members on each call – too easy to miss things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Will modify IRB to ask for audio recording, taking notes disrupts flow/ misses information</a:t>
            </a:r>
            <a:endParaRPr/>
          </a:p>
          <a:p>
            <a:pPr indent="-342900" lvl="0" marL="4572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Maybe more speculative questions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“is there data you would like access to that you don’t have now?”</a:t>
            </a:r>
            <a:endParaRPr/>
          </a:p>
          <a:p>
            <a:pPr indent="-342900" lvl="1" marL="914400" rtl="0" algn="l">
              <a:spcBef>
                <a:spcPts val="0"/>
              </a:spcBef>
              <a:spcAft>
                <a:spcPts val="0"/>
              </a:spcAft>
              <a:buSzPts val="1800"/>
              <a:buChar char="•"/>
            </a:pPr>
            <a:r>
              <a:rPr lang="en-US"/>
              <a:t>“if you could do ____________ would you?”</a:t>
            </a:r>
            <a:endParaRPr/>
          </a:p>
          <a:p>
            <a:pPr indent="0" lvl="0" marL="0" rtl="0" algn="l">
              <a:spcBef>
                <a:spcPts val="1000"/>
              </a:spcBef>
              <a:spcAft>
                <a:spcPts val="0"/>
              </a:spcAft>
              <a:buNone/>
            </a:pPr>
            <a:r>
              <a:t/>
            </a:r>
            <a:endParaRPr/>
          </a:p>
        </p:txBody>
      </p:sp>
    </p:spTree>
  </p:cSld>
  <p:clrMapOvr>
    <a:masterClrMapping/>
  </p:clrMapOvr>
</p:sld>
</file>

<file path=ppt/theme/theme1.xml><?xml version="1.0" encoding="utf-8"?>
<a:theme xmlns:a="http://schemas.openxmlformats.org/drawingml/2006/main" xmlns:r="http://schemas.openxmlformats.org/officeDocument/2006/relationships">
  <a:themeElements>
    <a:clrScheme name="Default">
      <a:dk1>
        <a:srgbClr val="000000"/>
      </a:dk1>
      <a:lt1>
        <a:srgbClr val="FFFFFF"/>
      </a:lt1>
      <a:dk2>
        <a:srgbClr val="158158"/>
      </a:dk2>
      <a:lt2>
        <a:srgbClr val="F3F3F3"/>
      </a:lt2>
      <a:accent1>
        <a:srgbClr val="058DC7"/>
      </a:accent1>
      <a:accent2>
        <a:srgbClr val="50B432"/>
      </a:accent2>
      <a:accent3>
        <a:srgbClr val="ED561B"/>
      </a:accent3>
      <a:accent4>
        <a:srgbClr val="EDEF00"/>
      </a:accent4>
      <a:accent5>
        <a:srgbClr val="24CBE5"/>
      </a:accent5>
      <a:accent6>
        <a:srgbClr val="64E572"/>
      </a:accent6>
      <a:hlink>
        <a:srgbClr val="2200CC"/>
      </a:hlink>
      <a:folHlink>
        <a:srgbClr val="551A8B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ppt/theme/theme2.xml><?xml version="1.0" encoding="utf-8"?>
<a:theme xmlns:a="http://schemas.openxmlformats.org/drawingml/2006/main" xmlns:r="http://schemas.openxmlformats.org/officeDocument/2006/relationships" name="Office Theme">
  <a:themeElements>
    <a:clrScheme name="Blue Warm">
      <a:dk1>
        <a:srgbClr val="000000"/>
      </a:dk1>
      <a:lt1>
        <a:srgbClr val="FFFFFF"/>
      </a:lt1>
      <a:dk2>
        <a:srgbClr val="242852"/>
      </a:dk2>
      <a:lt2>
        <a:srgbClr val="ACCBF9"/>
      </a:lt2>
      <a:accent1>
        <a:srgbClr val="4A66AC"/>
      </a:accent1>
      <a:accent2>
        <a:srgbClr val="629DD1"/>
      </a:accent2>
      <a:accent3>
        <a:srgbClr val="297FD5"/>
      </a:accent3>
      <a:accent4>
        <a:srgbClr val="7F8FA9"/>
      </a:accent4>
      <a:accent5>
        <a:srgbClr val="5AA2AE"/>
      </a:accent5>
      <a:accent6>
        <a:srgbClr val="9D90A0"/>
      </a:accent6>
      <a:hlink>
        <a:srgbClr val="9454C3"/>
      </a:hlink>
      <a:folHlink>
        <a:srgbClr val="3EBBF0"/>
      </a:folHlink>
    </a:clrScheme>
    <a:fontScheme name="Office">
      <a:maj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Arial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</a:theme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terms:created xsi:type="dcterms:W3CDTF">2021-10-26T17:06:07Z</dcterms:created>
  <dc:creator>Nathan</dc:creator>
</cp:coreProperties>
</file>