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7772400" cy="10058400"/>
  <p:embeddedFontLs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56a9cc81b_0_4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e56a9cc81b_0_4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56a9cc81b_0_5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e56a9cc81b_0_5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56a9cc81b_0_8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e56a9cc81b_0_8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56a9cc81b_0_7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e56a9cc81b_0_7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a46d29382_0_1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ba46d29382_0_1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a46d29382_0_2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ba46d29382_0_2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56a9cc81b_0_9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e56a9cc81b_0_9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56a9cc81b_0_3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e56a9cc81b_0_3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56a9cc81b_0_6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e56a9cc81b_0_6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3da1801b5_0_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13da1801b5_0_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a46d29382_0_5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ba46d29382_0_5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a46d29382_0_5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ba46d29382_0_5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56a9cc81b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e56a9cc81b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hyperlink" Target="https://materialscommons.org" TargetMode="External"/><Relationship Id="rId6" Type="http://schemas.openxmlformats.org/officeDocument/2006/relationships/hyperlink" Target="https://materials-commons.github.i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685800" y="1395360"/>
            <a:ext cx="7770960" cy="146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Materials Commons 2.0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Collaboration Platform and Information Repository for the Global Materials Community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417600" y="2660040"/>
            <a:ext cx="8039160" cy="2327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Staff: </a:t>
            </a:r>
            <a:r>
              <a:rPr b="0" i="0" lang="en-US" sz="26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Glenn Tarcea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Domain Scientists: Brian Puchala, Tracy Berman, 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John Allison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University of Michigan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Supported by DOE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013 Michigan Logo.png" id="116" name="Google Shape;1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5560200"/>
            <a:ext cx="965160" cy="1060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isms-logo-blue.png" id="117" name="Google Shape;11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3840" y="177840"/>
            <a:ext cx="1975680" cy="418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rizontal-logo-green-text.jpg" id="118" name="Google Shape;11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520" y="5831640"/>
            <a:ext cx="2585160" cy="41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/>
          <p:nvPr/>
        </p:nvSpPr>
        <p:spPr>
          <a:xfrm>
            <a:off x="-14040" y="0"/>
            <a:ext cx="9156600" cy="9300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6"/>
          <p:cNvSpPr/>
          <p:nvPr/>
        </p:nvSpPr>
        <p:spPr>
          <a:xfrm>
            <a:off x="546120" y="-127080"/>
            <a:ext cx="8228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MC File</a:t>
            </a:r>
            <a:r>
              <a:rPr b="0" lang="en-US" sz="4000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Uploader/Downloader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6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239" name="Google Shape;2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/>
        </p:nvSpPr>
        <p:spPr>
          <a:xfrm>
            <a:off x="205550" y="1205300"/>
            <a:ext cx="8754600" cy="5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File Upload Option for sites that have </a:t>
            </a:r>
            <a:r>
              <a:rPr lang="en-US" sz="2200"/>
              <a:t>trouble</a:t>
            </a:r>
            <a:r>
              <a:rPr lang="en-US" sz="2200"/>
              <a:t> using Globus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Allows for Directory, multiple and large file upload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Also available from the command line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Easier to configure and install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Coming Soon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/>
          <p:nvPr/>
        </p:nvSpPr>
        <p:spPr>
          <a:xfrm>
            <a:off x="-14040" y="0"/>
            <a:ext cx="9156600" cy="92988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7"/>
          <p:cNvSpPr/>
          <p:nvPr/>
        </p:nvSpPr>
        <p:spPr>
          <a:xfrm>
            <a:off x="546120" y="-114480"/>
            <a:ext cx="822816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Upload from spreadsheets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7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248" name="Google Shape;24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/>
          <p:nvPr/>
        </p:nvSpPr>
        <p:spPr>
          <a:xfrm>
            <a:off x="698400" y="5821920"/>
            <a:ext cx="951120" cy="5464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7"/>
          <p:cNvSpPr/>
          <p:nvPr/>
        </p:nvSpPr>
        <p:spPr>
          <a:xfrm>
            <a:off x="393840" y="3251160"/>
            <a:ext cx="8494920" cy="13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440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 researchers record data in spreadsheets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Formats vary, but often: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84400" lvl="1" marL="742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Rows -&gt; Samples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400" lvl="1" marL="742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Columns -&gt; Process parameters and Measurements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defined meta-data and format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40" y="2073600"/>
            <a:ext cx="9142560" cy="89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/>
          <p:nvPr/>
        </p:nvSpPr>
        <p:spPr>
          <a:xfrm>
            <a:off x="-14040" y="0"/>
            <a:ext cx="9156600" cy="92988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8"/>
          <p:cNvSpPr/>
          <p:nvPr/>
        </p:nvSpPr>
        <p:spPr>
          <a:xfrm>
            <a:off x="546120" y="-114480"/>
            <a:ext cx="822816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Upload from spreadsheets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8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/>
          <p:nvPr/>
        </p:nvSpPr>
        <p:spPr>
          <a:xfrm>
            <a:off x="698400" y="5821920"/>
            <a:ext cx="951120" cy="5464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8"/>
          <p:cNvSpPr/>
          <p:nvPr/>
        </p:nvSpPr>
        <p:spPr>
          <a:xfrm>
            <a:off x="412920" y="4419000"/>
            <a:ext cx="8494920" cy="194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Materials Commons Excel upload 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84400" lvl="1" marL="742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Very simple format for Spreadsheet: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424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column is name of sample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424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Second column is optional for constructing a workflow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424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Remaining columns are attributes, files or notes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424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Worksheet name determines the processing step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05840"/>
            <a:ext cx="9052200" cy="3215160"/>
          </a:xfrm>
          <a:prstGeom prst="rect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_casm_help.png" id="267" name="Google Shape;267;p39"/>
          <p:cNvPicPr preferRelativeResize="0"/>
          <p:nvPr/>
        </p:nvPicPr>
        <p:blipFill rotWithShape="1">
          <a:blip r:embed="rId3">
            <a:alphaModFix/>
          </a:blip>
          <a:srcRect b="0" l="0" r="10554" t="0"/>
          <a:stretch/>
        </p:blipFill>
        <p:spPr>
          <a:xfrm>
            <a:off x="2824920" y="3336840"/>
            <a:ext cx="6272280" cy="2975760"/>
          </a:xfrm>
          <a:prstGeom prst="rect">
            <a:avLst/>
          </a:prstGeom>
          <a:noFill/>
          <a:ln cap="flat" cmpd="sng" w="38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8" name="Google Shape;268;p39"/>
          <p:cNvSpPr/>
          <p:nvPr/>
        </p:nvSpPr>
        <p:spPr>
          <a:xfrm>
            <a:off x="-14040" y="0"/>
            <a:ext cx="9156600" cy="92988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9"/>
          <p:cNvSpPr/>
          <p:nvPr/>
        </p:nvSpPr>
        <p:spPr>
          <a:xfrm>
            <a:off x="546120" y="-127080"/>
            <a:ext cx="822816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Materials Commons - CLI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9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271" name="Google Shape;27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_help.png" id="272" name="Google Shape;27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440" y="1089360"/>
            <a:ext cx="5633640" cy="3961080"/>
          </a:xfrm>
          <a:prstGeom prst="rect">
            <a:avLst/>
          </a:prstGeom>
          <a:noFill/>
          <a:ln cap="flat" cmpd="sng" w="38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3" name="Google Shape;273;p39"/>
          <p:cNvSpPr/>
          <p:nvPr/>
        </p:nvSpPr>
        <p:spPr>
          <a:xfrm>
            <a:off x="4610160" y="1316160"/>
            <a:ext cx="4202280" cy="644760"/>
          </a:xfrm>
          <a:prstGeom prst="rect">
            <a:avLst/>
          </a:prstGeom>
          <a:solidFill>
            <a:srgbClr val="C2D59B"/>
          </a:solidFill>
          <a:ln cap="flat" cmpd="sng" w="381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 project actions: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/ download / query / etc.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/>
          <p:nvPr/>
        </p:nvSpPr>
        <p:spPr>
          <a:xfrm>
            <a:off x="-14040" y="0"/>
            <a:ext cx="9156600" cy="92988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0"/>
          <p:cNvSpPr/>
          <p:nvPr/>
        </p:nvSpPr>
        <p:spPr>
          <a:xfrm>
            <a:off x="546120" y="-114480"/>
            <a:ext cx="822816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API – materials-commons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281" name="Google Shape;28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0"/>
          <p:cNvSpPr/>
          <p:nvPr/>
        </p:nvSpPr>
        <p:spPr>
          <a:xfrm>
            <a:off x="698400" y="5821920"/>
            <a:ext cx="951120" cy="5464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0"/>
          <p:cNvPicPr preferRelativeResize="0"/>
          <p:nvPr/>
        </p:nvPicPr>
        <p:blipFill rotWithShape="1">
          <a:blip r:embed="rId4">
            <a:alphaModFix/>
          </a:blip>
          <a:srcRect b="22799" l="0" r="20141" t="0"/>
          <a:stretch/>
        </p:blipFill>
        <p:spPr>
          <a:xfrm>
            <a:off x="546120" y="1112400"/>
            <a:ext cx="7301160" cy="516744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/>
          <p:nvPr/>
        </p:nvSpPr>
        <p:spPr>
          <a:xfrm>
            <a:off x="2012400" y="1341000"/>
            <a:ext cx="7059600" cy="1198800"/>
          </a:xfrm>
          <a:prstGeom prst="rect">
            <a:avLst/>
          </a:prstGeom>
          <a:solidFill>
            <a:srgbClr val="C2D59B"/>
          </a:solidFill>
          <a:ln cap="flat" cmpd="sng" w="38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440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Enables writing scripts to interact with Materials Commons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Install with: `pip install materials-commons`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Documentation: https://materials-commons.github.io/python-api/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992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/>
          <p:nvPr/>
        </p:nvSpPr>
        <p:spPr>
          <a:xfrm>
            <a:off x="-14040" y="0"/>
            <a:ext cx="9156600" cy="9300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1"/>
          <p:cNvSpPr/>
          <p:nvPr/>
        </p:nvSpPr>
        <p:spPr>
          <a:xfrm>
            <a:off x="546120" y="-114480"/>
            <a:ext cx="8228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Jupyter Notebook Support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1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292" name="Google Shape;29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/>
          <p:nvPr/>
        </p:nvSpPr>
        <p:spPr>
          <a:xfrm>
            <a:off x="698400" y="5821920"/>
            <a:ext cx="951000" cy="54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4820"/>
            <a:ext cx="8839200" cy="443341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5" name="Google Shape;295;p41"/>
          <p:cNvSpPr txBox="1"/>
          <p:nvPr/>
        </p:nvSpPr>
        <p:spPr>
          <a:xfrm>
            <a:off x="3167375" y="4391350"/>
            <a:ext cx="5652600" cy="13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Create Projects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Upload/Download Files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Store files in Materials Commons, but work with them locally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Upload/Download Changes Easily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Integrate in with your computational and analysis tools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/>
          <p:nvPr/>
        </p:nvSpPr>
        <p:spPr>
          <a:xfrm>
            <a:off x="-14040" y="0"/>
            <a:ext cx="9156600" cy="92988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2"/>
          <p:cNvSpPr/>
          <p:nvPr/>
        </p:nvSpPr>
        <p:spPr>
          <a:xfrm>
            <a:off x="546120" y="-127080"/>
            <a:ext cx="822816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2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303" name="Google Shape;30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2"/>
          <p:cNvSpPr/>
          <p:nvPr/>
        </p:nvSpPr>
        <p:spPr>
          <a:xfrm>
            <a:off x="389520" y="2052360"/>
            <a:ext cx="8541720" cy="3710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Upload, Share, and Collaborate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Publish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Search and Explore Data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Communities of Practice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Future Plans and Summary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/>
          <p:nvPr/>
        </p:nvSpPr>
        <p:spPr>
          <a:xfrm>
            <a:off x="-14040" y="0"/>
            <a:ext cx="9156600" cy="92988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3"/>
          <p:cNvSpPr/>
          <p:nvPr/>
        </p:nvSpPr>
        <p:spPr>
          <a:xfrm>
            <a:off x="546120" y="-127080"/>
            <a:ext cx="822816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A Dataset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3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312" name="Google Shape;3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2273"/>
            <a:ext cx="8764448" cy="4494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4" name="Google Shape;314;p43"/>
          <p:cNvSpPr/>
          <p:nvPr/>
        </p:nvSpPr>
        <p:spPr>
          <a:xfrm>
            <a:off x="2502000" y="4289760"/>
            <a:ext cx="6414840" cy="19501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794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DOI Support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to add lots of data and metadata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Nicely formatted and presented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Automatically available on Google Datasets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794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Download Zipfile or use Globus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/>
          <p:nvPr/>
        </p:nvSpPr>
        <p:spPr>
          <a:xfrm>
            <a:off x="-14040" y="0"/>
            <a:ext cx="9156600" cy="9300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4"/>
          <p:cNvSpPr/>
          <p:nvPr/>
        </p:nvSpPr>
        <p:spPr>
          <a:xfrm>
            <a:off x="546120" y="-127080"/>
            <a:ext cx="8228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Published Datasets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322" name="Google Shape;32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125" y="1063725"/>
            <a:ext cx="8675275" cy="4364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4" name="Google Shape;32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0625" y="2837275"/>
            <a:ext cx="5890175" cy="2992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5" name="Google Shape;325;p44"/>
          <p:cNvSpPr/>
          <p:nvPr/>
        </p:nvSpPr>
        <p:spPr>
          <a:xfrm>
            <a:off x="1804320" y="5191920"/>
            <a:ext cx="5494200" cy="11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60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Search published datasets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60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Browse by Author, Tags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60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Easily view files and data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160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Download files over the web, using Globus, or in a single Zip file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/>
          <p:nvPr/>
        </p:nvSpPr>
        <p:spPr>
          <a:xfrm>
            <a:off x="-14040" y="0"/>
            <a:ext cx="9156600" cy="9300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5"/>
          <p:cNvSpPr/>
          <p:nvPr/>
        </p:nvSpPr>
        <p:spPr>
          <a:xfrm>
            <a:off x="546120" y="-127080"/>
            <a:ext cx="8228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Google Dataset Search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5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333" name="Google Shape;33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2400"/>
            <a:ext cx="8835875" cy="4482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5" name="Google Shape;335;p45"/>
          <p:cNvSpPr/>
          <p:nvPr/>
        </p:nvSpPr>
        <p:spPr>
          <a:xfrm>
            <a:off x="1804320" y="5191920"/>
            <a:ext cx="5494200" cy="11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60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Published Datasets are automatically made available in Google Dataset Search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60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Changes are updated nightly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/>
          <p:nvPr/>
        </p:nvSpPr>
        <p:spPr>
          <a:xfrm>
            <a:off x="-14040" y="0"/>
            <a:ext cx="9156600" cy="92988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8"/>
          <p:cNvSpPr/>
          <p:nvPr/>
        </p:nvSpPr>
        <p:spPr>
          <a:xfrm>
            <a:off x="546120" y="-127080"/>
            <a:ext cx="822816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126" name="Google Shape;1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/>
          <p:nvPr/>
        </p:nvSpPr>
        <p:spPr>
          <a:xfrm>
            <a:off x="389525" y="2052347"/>
            <a:ext cx="85416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301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Upload, Share, and Collaborate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Publish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And Explore Data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Communities of Practice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Plans and Summary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/>
          <p:nvPr/>
        </p:nvSpPr>
        <p:spPr>
          <a:xfrm>
            <a:off x="-14040" y="0"/>
            <a:ext cx="9156600" cy="92988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6"/>
          <p:cNvSpPr/>
          <p:nvPr/>
        </p:nvSpPr>
        <p:spPr>
          <a:xfrm>
            <a:off x="546120" y="-127080"/>
            <a:ext cx="822816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6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343" name="Google Shape;34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6"/>
          <p:cNvSpPr/>
          <p:nvPr/>
        </p:nvSpPr>
        <p:spPr>
          <a:xfrm>
            <a:off x="389520" y="2052360"/>
            <a:ext cx="8541720" cy="3710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Upload, Share, and Collaborate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Publish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and Explore Data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Communities of Practice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Future Plans and Summary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/>
          <p:nvPr/>
        </p:nvSpPr>
        <p:spPr>
          <a:xfrm>
            <a:off x="-14040" y="0"/>
            <a:ext cx="9156600" cy="92988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7"/>
          <p:cNvSpPr/>
          <p:nvPr/>
        </p:nvSpPr>
        <p:spPr>
          <a:xfrm>
            <a:off x="546120" y="-127080"/>
            <a:ext cx="822816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7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352" name="Google Shape;35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2273"/>
            <a:ext cx="8772648" cy="4468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4" name="Google Shape;354;p47"/>
          <p:cNvSpPr/>
          <p:nvPr/>
        </p:nvSpPr>
        <p:spPr>
          <a:xfrm>
            <a:off x="1888200" y="4334400"/>
            <a:ext cx="5503320" cy="188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35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0" lang="en-US" sz="1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Published Datasets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-335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0" lang="en-US" sz="1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within or across projects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-335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0" lang="en-US" sz="1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multiple elements such as files, processes, samples, datasets, etc…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-335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0" lang="en-US" sz="1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future will be able to do more structured searches (multiple elements, attributes, etc…)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/>
          <p:nvPr/>
        </p:nvSpPr>
        <p:spPr>
          <a:xfrm>
            <a:off x="-14040" y="0"/>
            <a:ext cx="9156600" cy="9300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8"/>
          <p:cNvSpPr/>
          <p:nvPr/>
        </p:nvSpPr>
        <p:spPr>
          <a:xfrm>
            <a:off x="546120" y="-127080"/>
            <a:ext cx="8228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</a:t>
            </a:r>
            <a: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r>
              <a:rPr b="0" lang="en-US" sz="4000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Online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8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362" name="Google Shape;36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2400"/>
            <a:ext cx="8852549" cy="45328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4" name="Google Shape;364;p48"/>
          <p:cNvSpPr/>
          <p:nvPr/>
        </p:nvSpPr>
        <p:spPr>
          <a:xfrm>
            <a:off x="1806480" y="4243680"/>
            <a:ext cx="5543700" cy="192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668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View Samples, processes, attributes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3668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View relationships and files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3668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See processing step order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3668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Group/Ungroup similar processing steps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/>
          <p:nvPr/>
        </p:nvSpPr>
        <p:spPr>
          <a:xfrm>
            <a:off x="-14040" y="0"/>
            <a:ext cx="9156600" cy="9300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9"/>
          <p:cNvSpPr/>
          <p:nvPr/>
        </p:nvSpPr>
        <p:spPr>
          <a:xfrm>
            <a:off x="546120" y="-127080"/>
            <a:ext cx="8228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</a:t>
            </a:r>
            <a:r>
              <a:rPr b="0" lang="en-US" sz="4000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r>
              <a:rPr b="0" lang="en-US" sz="4000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Online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9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372" name="Google Shape;37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2400"/>
            <a:ext cx="8919600" cy="457653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4" name="Google Shape;374;p49"/>
          <p:cNvSpPr/>
          <p:nvPr/>
        </p:nvSpPr>
        <p:spPr>
          <a:xfrm>
            <a:off x="1806480" y="4243680"/>
            <a:ext cx="5543700" cy="192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668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View Samples, processes, attributes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3668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Compare and filter samples and processes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3668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View processing step order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3668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Hide/Show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68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Select any 2 samples to compare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/>
          <p:nvPr/>
        </p:nvSpPr>
        <p:spPr>
          <a:xfrm>
            <a:off x="-14040" y="0"/>
            <a:ext cx="9156600" cy="9300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0"/>
          <p:cNvSpPr/>
          <p:nvPr/>
        </p:nvSpPr>
        <p:spPr>
          <a:xfrm>
            <a:off x="546120" y="-127080"/>
            <a:ext cx="8228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Dictionary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0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382" name="Google Shape;38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2400"/>
            <a:ext cx="8919599" cy="452057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4" name="Google Shape;384;p50"/>
          <p:cNvSpPr/>
          <p:nvPr/>
        </p:nvSpPr>
        <p:spPr>
          <a:xfrm>
            <a:off x="1806475" y="4243675"/>
            <a:ext cx="5543700" cy="21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668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View Attributes across your experiments for both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samples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and processes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68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Validate data, names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68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View min/max and number of values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68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See units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68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View all values and origins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/>
          <p:nvPr/>
        </p:nvSpPr>
        <p:spPr>
          <a:xfrm>
            <a:off x="-14040" y="0"/>
            <a:ext cx="9156600" cy="9300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1"/>
          <p:cNvSpPr/>
          <p:nvPr/>
        </p:nvSpPr>
        <p:spPr>
          <a:xfrm>
            <a:off x="546120" y="-127080"/>
            <a:ext cx="8228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 Builder UI 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1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392" name="Google Shape;39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25" y="998325"/>
            <a:ext cx="8621827" cy="430642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4" name="Google Shape;394;p51"/>
          <p:cNvSpPr/>
          <p:nvPr/>
        </p:nvSpPr>
        <p:spPr>
          <a:xfrm>
            <a:off x="1728650" y="4433850"/>
            <a:ext cx="5671200" cy="192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541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Construct complex queries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541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Explore Samples, Process, and Attributes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541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Save And Reuse Queries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541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Filter Attributes Based on Previous Query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41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Show Min/Max, and Snapshot of attribute values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"/>
          <p:cNvSpPr/>
          <p:nvPr/>
        </p:nvSpPr>
        <p:spPr>
          <a:xfrm>
            <a:off x="-14040" y="0"/>
            <a:ext cx="9156600" cy="92988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2"/>
          <p:cNvSpPr/>
          <p:nvPr/>
        </p:nvSpPr>
        <p:spPr>
          <a:xfrm>
            <a:off x="546120" y="-127080"/>
            <a:ext cx="822816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2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402" name="Google Shape;40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2"/>
          <p:cNvSpPr/>
          <p:nvPr/>
        </p:nvSpPr>
        <p:spPr>
          <a:xfrm>
            <a:off x="293400" y="2040840"/>
            <a:ext cx="854172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Upload, Share, and Collaborate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Publish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Search And Explore Data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Communities of Practice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Future Plans and Summary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/>
          <p:nvPr/>
        </p:nvSpPr>
        <p:spPr>
          <a:xfrm>
            <a:off x="-14040" y="0"/>
            <a:ext cx="9156600" cy="92988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3"/>
          <p:cNvSpPr/>
          <p:nvPr/>
        </p:nvSpPr>
        <p:spPr>
          <a:xfrm>
            <a:off x="546120" y="-127080"/>
            <a:ext cx="822816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Community Of Practice – Providing value to communities with similar interests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3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411" name="Google Shape;41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60" y="987120"/>
            <a:ext cx="8989920" cy="45831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80">
              <a:srgbClr val="000000">
                <a:alpha val="49803"/>
              </a:srgbClr>
            </a:outerShdw>
          </a:effectLst>
        </p:spPr>
      </p:pic>
      <p:sp>
        <p:nvSpPr>
          <p:cNvPr id="413" name="Google Shape;413;p53"/>
          <p:cNvSpPr/>
          <p:nvPr/>
        </p:nvSpPr>
        <p:spPr>
          <a:xfrm>
            <a:off x="1683360" y="4214520"/>
            <a:ext cx="6414840" cy="20127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794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means to attract more information providers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Gathers similar data together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 can be in multiple communities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Another way to find data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6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6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4"/>
          <p:cNvSpPr/>
          <p:nvPr/>
        </p:nvSpPr>
        <p:spPr>
          <a:xfrm>
            <a:off x="-14040" y="0"/>
            <a:ext cx="9156600" cy="92988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4"/>
          <p:cNvSpPr/>
          <p:nvPr/>
        </p:nvSpPr>
        <p:spPr>
          <a:xfrm>
            <a:off x="546120" y="-127080"/>
            <a:ext cx="822816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4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421" name="Google Shape;42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4"/>
          <p:cNvSpPr/>
          <p:nvPr/>
        </p:nvSpPr>
        <p:spPr>
          <a:xfrm>
            <a:off x="389520" y="2052360"/>
            <a:ext cx="8541720" cy="3710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Upload, Share, and Collaborate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Publish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Search and Explore Data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Communities of Practice (Work in Progress)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Plans and Summary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/>
          <p:nvPr/>
        </p:nvSpPr>
        <p:spPr>
          <a:xfrm>
            <a:off x="-14040" y="0"/>
            <a:ext cx="9156600" cy="9300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5"/>
          <p:cNvSpPr/>
          <p:nvPr/>
        </p:nvSpPr>
        <p:spPr>
          <a:xfrm>
            <a:off x="546120" y="-127080"/>
            <a:ext cx="8228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NSDF Integration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5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430" name="Google Shape;4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5"/>
          <p:cNvSpPr/>
          <p:nvPr/>
        </p:nvSpPr>
        <p:spPr>
          <a:xfrm>
            <a:off x="464275" y="1136700"/>
            <a:ext cx="8541600" cy="49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301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Make data available in the CDN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01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Metadata repository for Materials Data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01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Integration with OpenVisus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01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Federation of Materials Commons Storage to support locality of access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/>
          <p:nvPr/>
        </p:nvSpPr>
        <p:spPr>
          <a:xfrm>
            <a:off x="-14040" y="0"/>
            <a:ext cx="9156600" cy="92988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/>
          <p:nvPr/>
        </p:nvSpPr>
        <p:spPr>
          <a:xfrm>
            <a:off x="546120" y="-328320"/>
            <a:ext cx="8228160" cy="25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5270400" y="1858680"/>
            <a:ext cx="3656160" cy="3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9639" lvl="0" marL="18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9639" lvl="0" marL="18108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Experimental &amp; Simulation Information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9639" lvl="0" marL="18108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Seamless, Continuous Workflow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9639" lvl="0" marL="18108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Provenance Tracking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9639" lvl="0" marL="18108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Accelerate model building and validation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136" name="Google Shape;1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29"/>
          <p:cNvGrpSpPr/>
          <p:nvPr/>
        </p:nvGrpSpPr>
        <p:grpSpPr>
          <a:xfrm>
            <a:off x="1181520" y="1689840"/>
            <a:ext cx="3892680" cy="3918960"/>
            <a:chOff x="1181520" y="1689840"/>
            <a:chExt cx="3892680" cy="3918960"/>
          </a:xfrm>
        </p:grpSpPr>
        <p:sp>
          <p:nvSpPr>
            <p:cNvPr id="138" name="Google Shape;138;p29"/>
            <p:cNvSpPr/>
            <p:nvPr/>
          </p:nvSpPr>
          <p:spPr>
            <a:xfrm>
              <a:off x="2988720" y="3090600"/>
              <a:ext cx="2085480" cy="2023200"/>
            </a:xfrm>
            <a:prstGeom prst="ellipse">
              <a:avLst/>
            </a:prstGeom>
            <a:solidFill>
              <a:srgbClr val="D5CAA7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9"/>
            <p:cNvSpPr/>
            <p:nvPr/>
          </p:nvSpPr>
          <p:spPr>
            <a:xfrm>
              <a:off x="1181520" y="3103560"/>
              <a:ext cx="2085480" cy="2023200"/>
            </a:xfrm>
            <a:prstGeom prst="ellipse">
              <a:avLst/>
            </a:prstGeom>
            <a:solidFill>
              <a:srgbClr val="ABAB87">
                <a:alpha val="76862"/>
              </a:srgbClr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2116800" y="1689840"/>
              <a:ext cx="1985040" cy="1935000"/>
            </a:xfrm>
            <a:prstGeom prst="ellipse">
              <a:avLst/>
            </a:prstGeom>
            <a:solidFill>
              <a:srgbClr val="B5ADA7">
                <a:alpha val="76862"/>
              </a:srgbClr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9"/>
            <p:cNvSpPr/>
            <p:nvPr/>
          </p:nvSpPr>
          <p:spPr>
            <a:xfrm>
              <a:off x="4269240" y="4925880"/>
              <a:ext cx="453600" cy="6814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D5CAA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160">
                <a:srgbClr val="000000">
                  <a:alpha val="36862"/>
                </a:srgbClr>
              </a:outerShdw>
            </a:effectLst>
          </p:spPr>
        </p:sp>
        <p:sp>
          <p:nvSpPr>
            <p:cNvPr id="142" name="Google Shape;142;p29"/>
            <p:cNvSpPr/>
            <p:nvPr/>
          </p:nvSpPr>
          <p:spPr>
            <a:xfrm>
              <a:off x="4136760" y="4826160"/>
              <a:ext cx="170280" cy="170280"/>
            </a:xfrm>
            <a:prstGeom prst="ellipse">
              <a:avLst/>
            </a:prstGeom>
            <a:solidFill>
              <a:srgbClr val="DDD9C3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9"/>
            <p:cNvSpPr/>
            <p:nvPr/>
          </p:nvSpPr>
          <p:spPr>
            <a:xfrm>
              <a:off x="4724280" y="5608440"/>
              <a:ext cx="195480" cy="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D5CAA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160">
                <a:srgbClr val="000000">
                  <a:alpha val="36862"/>
                </a:srgbClr>
              </a:outerShdw>
            </a:effectLst>
          </p:spPr>
        </p:sp>
        <p:sp>
          <p:nvSpPr>
            <p:cNvPr id="144" name="Google Shape;144;p29"/>
            <p:cNvSpPr/>
            <p:nvPr/>
          </p:nvSpPr>
          <p:spPr>
            <a:xfrm>
              <a:off x="1306440" y="3602520"/>
              <a:ext cx="1771560" cy="1014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PRISMS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Computational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Tools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9"/>
            <p:cNvSpPr/>
            <p:nvPr/>
          </p:nvSpPr>
          <p:spPr>
            <a:xfrm>
              <a:off x="3244320" y="3774240"/>
              <a:ext cx="1649880" cy="70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The Materials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Commons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2253240" y="2153160"/>
              <a:ext cx="1773360" cy="1014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Leading Edge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Metals Science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29"/>
          <p:cNvSpPr/>
          <p:nvPr/>
        </p:nvSpPr>
        <p:spPr>
          <a:xfrm>
            <a:off x="1014480" y="74880"/>
            <a:ext cx="73144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PRISMS Overarching Vision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Enable accelerated predictive materials science.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6"/>
          <p:cNvSpPr/>
          <p:nvPr/>
        </p:nvSpPr>
        <p:spPr>
          <a:xfrm>
            <a:off x="-14040" y="0"/>
            <a:ext cx="9156600" cy="9300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6"/>
          <p:cNvSpPr/>
          <p:nvPr/>
        </p:nvSpPr>
        <p:spPr>
          <a:xfrm>
            <a:off x="546120" y="-127080"/>
            <a:ext cx="8228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NSDF Integration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6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439" name="Google Shape;4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25" y="1033300"/>
            <a:ext cx="6088425" cy="45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6"/>
          <p:cNvSpPr/>
          <p:nvPr/>
        </p:nvSpPr>
        <p:spPr>
          <a:xfrm>
            <a:off x="6933250" y="2144900"/>
            <a:ext cx="2060400" cy="87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Materials Commons</a:t>
            </a:r>
            <a:endParaRPr/>
          </a:p>
        </p:txBody>
      </p:sp>
      <p:cxnSp>
        <p:nvCxnSpPr>
          <p:cNvPr id="442" name="Google Shape;442;p56"/>
          <p:cNvCxnSpPr>
            <a:stCxn id="441" idx="1"/>
          </p:cNvCxnSpPr>
          <p:nvPr/>
        </p:nvCxnSpPr>
        <p:spPr>
          <a:xfrm rot="10800000">
            <a:off x="5898550" y="2492900"/>
            <a:ext cx="1034700" cy="8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43" name="Google Shape;443;p56"/>
          <p:cNvCxnSpPr>
            <a:stCxn id="441" idx="1"/>
          </p:cNvCxnSpPr>
          <p:nvPr/>
        </p:nvCxnSpPr>
        <p:spPr>
          <a:xfrm flipH="1">
            <a:off x="5898550" y="2582300"/>
            <a:ext cx="1034700" cy="43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4" name="Google Shape;444;p56"/>
          <p:cNvSpPr txBox="1"/>
          <p:nvPr/>
        </p:nvSpPr>
        <p:spPr>
          <a:xfrm>
            <a:off x="6190075" y="3198525"/>
            <a:ext cx="2775300" cy="2339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Materials specific provenance and meta data services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Materials Commons storage and transfer services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Materials Commons XRootD Node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Materials Commons Jupyter Notebooks</a:t>
            </a:r>
            <a:endParaRPr/>
          </a:p>
        </p:txBody>
      </p:sp>
      <p:sp>
        <p:nvSpPr>
          <p:cNvPr id="445" name="Google Shape;445;p56"/>
          <p:cNvSpPr/>
          <p:nvPr/>
        </p:nvSpPr>
        <p:spPr>
          <a:xfrm>
            <a:off x="1128900" y="2295400"/>
            <a:ext cx="4816500" cy="37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6"/>
          <p:cNvSpPr/>
          <p:nvPr/>
        </p:nvSpPr>
        <p:spPr>
          <a:xfrm>
            <a:off x="5061175" y="5653850"/>
            <a:ext cx="2464800" cy="45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Materials Commons Storage Services</a:t>
            </a:r>
            <a:endParaRPr/>
          </a:p>
        </p:txBody>
      </p:sp>
      <p:sp>
        <p:nvSpPr>
          <p:cNvPr id="447" name="Google Shape;447;p56"/>
          <p:cNvSpPr/>
          <p:nvPr/>
        </p:nvSpPr>
        <p:spPr>
          <a:xfrm>
            <a:off x="5098825" y="4261550"/>
            <a:ext cx="357600" cy="13923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6"/>
          <p:cNvSpPr/>
          <p:nvPr/>
        </p:nvSpPr>
        <p:spPr>
          <a:xfrm rot="10800000">
            <a:off x="5540950" y="4261550"/>
            <a:ext cx="357600" cy="13923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6"/>
          <p:cNvSpPr/>
          <p:nvPr/>
        </p:nvSpPr>
        <p:spPr>
          <a:xfrm>
            <a:off x="564450" y="5719700"/>
            <a:ext cx="2060400" cy="45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Materials Commons API Services</a:t>
            </a:r>
            <a:endParaRPr/>
          </a:p>
        </p:txBody>
      </p:sp>
      <p:sp>
        <p:nvSpPr>
          <p:cNvPr id="450" name="Google Shape;450;p56"/>
          <p:cNvSpPr/>
          <p:nvPr/>
        </p:nvSpPr>
        <p:spPr>
          <a:xfrm>
            <a:off x="1222975" y="3066825"/>
            <a:ext cx="809100" cy="45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1" name="Google Shape;451;p56"/>
          <p:cNvCxnSpPr>
            <a:stCxn id="449" idx="0"/>
            <a:endCxn id="450" idx="2"/>
          </p:cNvCxnSpPr>
          <p:nvPr/>
        </p:nvCxnSpPr>
        <p:spPr>
          <a:xfrm flipH="1" rot="10800000">
            <a:off x="1594650" y="3520400"/>
            <a:ext cx="33000" cy="219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2" name="Google Shape;452;p56"/>
          <p:cNvSpPr/>
          <p:nvPr/>
        </p:nvSpPr>
        <p:spPr>
          <a:xfrm>
            <a:off x="5268150" y="2831625"/>
            <a:ext cx="677400" cy="37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7"/>
          <p:cNvSpPr/>
          <p:nvPr/>
        </p:nvSpPr>
        <p:spPr>
          <a:xfrm>
            <a:off x="-14040" y="0"/>
            <a:ext cx="9156600" cy="92988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7"/>
          <p:cNvSpPr/>
          <p:nvPr/>
        </p:nvSpPr>
        <p:spPr>
          <a:xfrm>
            <a:off x="457200" y="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Plans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57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460" name="Google Shape;46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7"/>
          <p:cNvSpPr/>
          <p:nvPr/>
        </p:nvSpPr>
        <p:spPr>
          <a:xfrm>
            <a:off x="464225" y="984175"/>
            <a:ext cx="8228100" cy="5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035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Coming This Year (Hopefully!)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S3 support for storing your files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Visus Integration for 3D Image Exploration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Query Support for Samples, Processes and Attributes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Materials Commons File Uploader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Other Plans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Customize your published dataset pages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Additional ways to upload data (processes, samples, Attributes)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Communities of Practice improvements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Sharing with non-Materials Commons users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8"/>
          <p:cNvSpPr/>
          <p:nvPr/>
        </p:nvSpPr>
        <p:spPr>
          <a:xfrm>
            <a:off x="-14040" y="0"/>
            <a:ext cx="9156600" cy="9300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8"/>
          <p:cNvSpPr/>
          <p:nvPr/>
        </p:nvSpPr>
        <p:spPr>
          <a:xfrm>
            <a:off x="546120" y="-127080"/>
            <a:ext cx="8228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Materials </a:t>
            </a:r>
            <a: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Commons 2.0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8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469" name="Google Shape;46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2400"/>
            <a:ext cx="8839200" cy="448210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1" name="Google Shape;471;p58"/>
          <p:cNvSpPr txBox="1"/>
          <p:nvPr/>
        </p:nvSpPr>
        <p:spPr>
          <a:xfrm>
            <a:off x="968225" y="4220925"/>
            <a:ext cx="6736500" cy="18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u="sng">
                <a:solidFill>
                  <a:schemeClr val="hlink"/>
                </a:solidFill>
                <a:hlinkClick r:id="rId5"/>
              </a:rPr>
              <a:t>https://materialscommons.org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Documentation: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u="sng">
                <a:solidFill>
                  <a:schemeClr val="hlink"/>
                </a:solidFill>
                <a:hlinkClick r:id="rId6"/>
              </a:rPr>
              <a:t>https://materials-commons.github.io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Questions/Feedback -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Glenn Tarcea - gtarcea@umich.edu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/>
          <p:nvPr/>
        </p:nvSpPr>
        <p:spPr>
          <a:xfrm>
            <a:off x="-14040" y="0"/>
            <a:ext cx="9156600" cy="92988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"/>
          <p:cNvSpPr/>
          <p:nvPr/>
        </p:nvSpPr>
        <p:spPr>
          <a:xfrm>
            <a:off x="546120" y="-127080"/>
            <a:ext cx="822816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Materials Data Infrastructure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0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155" name="Google Shape;1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1240" y="1095480"/>
            <a:ext cx="4418280" cy="414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/>
          <p:nvPr/>
        </p:nvSpPr>
        <p:spPr>
          <a:xfrm>
            <a:off x="462600" y="5377680"/>
            <a:ext cx="831168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Minerals, Metals &amp; Materials Society (TMS), Building a Materials Data Infrastructure: Opening New Pathways to Discovery and Innovation in Science and Engineering (Pittsburgh, PA: TMS, 2017). Electronic copies available at www.tms.org/mdistudy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/>
          <p:nvPr/>
        </p:nvSpPr>
        <p:spPr>
          <a:xfrm>
            <a:off x="-14040" y="0"/>
            <a:ext cx="9156600" cy="9300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546120" y="-127080"/>
            <a:ext cx="8228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Materials </a:t>
            </a:r>
            <a: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Commons 2.0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165" name="Google Shape;1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50" y="1187950"/>
            <a:ext cx="8839200" cy="448210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31"/>
          <p:cNvSpPr txBox="1"/>
          <p:nvPr/>
        </p:nvSpPr>
        <p:spPr>
          <a:xfrm>
            <a:off x="5081375" y="3424400"/>
            <a:ext cx="3737400" cy="1908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August 2016 - MC 1.0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April 2020 - MC 2.0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Over 600 Registered Users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Over 3.5 Million files uploaded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20TB of Published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390 TB Storage Available (28TB used)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470,000 Sample and Process Attributes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2"/>
          <p:cNvGrpSpPr/>
          <p:nvPr/>
        </p:nvGrpSpPr>
        <p:grpSpPr>
          <a:xfrm>
            <a:off x="-185760" y="1118880"/>
            <a:ext cx="9329400" cy="4788360"/>
            <a:chOff x="-185760" y="1118880"/>
            <a:chExt cx="9329400" cy="4788360"/>
          </a:xfrm>
        </p:grpSpPr>
        <p:sp>
          <p:nvSpPr>
            <p:cNvPr id="173" name="Google Shape;173;p32"/>
            <p:cNvSpPr/>
            <p:nvPr/>
          </p:nvSpPr>
          <p:spPr>
            <a:xfrm>
              <a:off x="1782360" y="1760040"/>
              <a:ext cx="4246920" cy="2572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4" name="Google Shape;174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95840" y="1936080"/>
              <a:ext cx="1368360" cy="140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32"/>
            <p:cNvSpPr/>
            <p:nvPr/>
          </p:nvSpPr>
          <p:spPr>
            <a:xfrm>
              <a:off x="1890720" y="1118880"/>
              <a:ext cx="3560040" cy="730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Materials Commons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2224440" y="3372120"/>
              <a:ext cx="1075320" cy="468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Files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3531240" y="3336120"/>
              <a:ext cx="2275920" cy="468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&amp; Relationships 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8" name="Google Shape;178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05960" y="1990440"/>
              <a:ext cx="742320" cy="764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50160" y="2474280"/>
              <a:ext cx="742320" cy="764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50160" y="3291480"/>
              <a:ext cx="742320" cy="764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32"/>
            <p:cNvSpPr/>
            <p:nvPr/>
          </p:nvSpPr>
          <p:spPr>
            <a:xfrm flipH="1">
              <a:off x="5405040" y="2820960"/>
              <a:ext cx="799920" cy="3322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190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2" name="Google Shape;182;p32"/>
            <p:cNvSpPr/>
            <p:nvPr/>
          </p:nvSpPr>
          <p:spPr>
            <a:xfrm rot="10800000">
              <a:off x="5428800" y="3427560"/>
              <a:ext cx="794880" cy="3031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190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3" name="Google Shape;183;p32"/>
            <p:cNvSpPr/>
            <p:nvPr/>
          </p:nvSpPr>
          <p:spPr>
            <a:xfrm>
              <a:off x="5270040" y="4350600"/>
              <a:ext cx="1356840" cy="468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Datasets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4" name="Google Shape;184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92520" y="1682640"/>
              <a:ext cx="491760" cy="506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40360" y="1682640"/>
              <a:ext cx="491760" cy="506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744680" y="1682640"/>
              <a:ext cx="491760" cy="506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32"/>
            <p:cNvSpPr/>
            <p:nvPr/>
          </p:nvSpPr>
          <p:spPr>
            <a:xfrm>
              <a:off x="6050160" y="1118880"/>
              <a:ext cx="3093480" cy="734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Materials Community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8" name="Google Shape;188;p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22320" y="1986480"/>
              <a:ext cx="1287360" cy="1325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32"/>
            <p:cNvSpPr/>
            <p:nvPr/>
          </p:nvSpPr>
          <p:spPr>
            <a:xfrm flipH="1" rot="5400000">
              <a:off x="3484440" y="4222800"/>
              <a:ext cx="887760" cy="1129320"/>
            </a:xfrm>
            <a:prstGeom prst="bentArrow">
              <a:avLst>
                <a:gd fmla="val 5938" name="adj1"/>
                <a:gd fmla="val 14522" name="adj2"/>
                <a:gd fmla="val 16635" name="adj3"/>
                <a:gd fmla="val 43750" name="adj4"/>
              </a:avLst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-185760" y="4328640"/>
              <a:ext cx="3516840" cy="468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Spreadsheet import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PRISMS Software Tools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Globus file transfer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Cloud Storage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2"/>
            <p:cNvSpPr/>
            <p:nvPr/>
          </p:nvSpPr>
          <p:spPr>
            <a:xfrm flipH="1" rot="5400000">
              <a:off x="6960240" y="2112840"/>
              <a:ext cx="606240" cy="973800"/>
            </a:xfrm>
            <a:prstGeom prst="bentArrow">
              <a:avLst>
                <a:gd fmla="val 10487" name="adj1"/>
                <a:gd fmla="val 25176" name="adj2"/>
                <a:gd fmla="val 23681" name="adj3"/>
                <a:gd fmla="val 43750" name="adj4"/>
              </a:avLst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5534280" y="5438880"/>
              <a:ext cx="1774080" cy="468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MII Services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6916320" y="4122000"/>
              <a:ext cx="1194120" cy="66744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GDS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7194600" y="4455720"/>
              <a:ext cx="1250280" cy="66744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Citrine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2"/>
            <p:cNvSpPr/>
            <p:nvPr/>
          </p:nvSpPr>
          <p:spPr>
            <a:xfrm rot="5400000">
              <a:off x="6961320" y="3284280"/>
              <a:ext cx="606240" cy="973800"/>
            </a:xfrm>
            <a:prstGeom prst="bentArrow">
              <a:avLst>
                <a:gd fmla="val 10487" name="adj1"/>
                <a:gd fmla="val 25176" name="adj2"/>
                <a:gd fmla="val 23681" name="adj3"/>
                <a:gd fmla="val 43750" name="adj4"/>
              </a:avLst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7594560" y="4789800"/>
              <a:ext cx="1112040" cy="66744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MDF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32"/>
          <p:cNvSpPr/>
          <p:nvPr/>
        </p:nvSpPr>
        <p:spPr>
          <a:xfrm>
            <a:off x="7793280" y="5131800"/>
            <a:ext cx="1112040" cy="64836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7985520" y="5477400"/>
            <a:ext cx="1112040" cy="64836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NIST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-14040" y="11520"/>
            <a:ext cx="9156600" cy="92988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/>
        </p:nvSpPr>
        <p:spPr>
          <a:xfrm>
            <a:off x="1367640" y="140760"/>
            <a:ext cx="640476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Materials Commons Hub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0" y="641448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202" name="Google Shape;202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04720" y="6470280"/>
            <a:ext cx="1367280" cy="28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/>
          <p:nvPr/>
        </p:nvSpPr>
        <p:spPr>
          <a:xfrm>
            <a:off x="-14040" y="0"/>
            <a:ext cx="9156600" cy="9300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546120" y="-127080"/>
            <a:ext cx="8228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3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/>
          <p:nvPr/>
        </p:nvSpPr>
        <p:spPr>
          <a:xfrm>
            <a:off x="389525" y="2052350"/>
            <a:ext cx="85416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301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32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01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●"/>
            </a:pPr>
            <a:r>
              <a:rPr b="0" lang="en-US" sz="3200" strike="noStrike">
                <a:latin typeface="Calibri"/>
                <a:ea typeface="Calibri"/>
                <a:cs typeface="Calibri"/>
                <a:sym typeface="Calibri"/>
              </a:rPr>
              <a:t>Upload, Share, and Collaborate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1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Publish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1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Search and Explore Data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1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Communities of Practice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01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Font typeface="Calibri"/>
              <a:buChar char="●"/>
            </a:pPr>
            <a:r>
              <a:rPr b="0" lang="en-US" sz="3200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Future Plans and Summary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2273"/>
            <a:ext cx="8826850" cy="45053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7" name="Google Shape;217;p34"/>
          <p:cNvSpPr/>
          <p:nvPr/>
        </p:nvSpPr>
        <p:spPr>
          <a:xfrm>
            <a:off x="-14040" y="0"/>
            <a:ext cx="9156600" cy="92988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/>
          <p:nvPr/>
        </p:nvSpPr>
        <p:spPr>
          <a:xfrm>
            <a:off x="546120" y="-127080"/>
            <a:ext cx="822816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 Upload/Download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220" name="Google Shape;22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/>
          <p:nvPr/>
        </p:nvSpPr>
        <p:spPr>
          <a:xfrm>
            <a:off x="3359880" y="4262040"/>
            <a:ext cx="5273280" cy="20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Directly upload files to Materials Commons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great option if you don’t have a lot of files to upload and your files are small in size (no larger than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200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Mb in size)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Images and Office documents are automatically converted for display in the website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Directly download individual files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-14040" y="0"/>
            <a:ext cx="9156600" cy="92988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546120" y="-127080"/>
            <a:ext cx="822816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Globus Upload/Download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5"/>
          <p:cNvSpPr/>
          <p:nvPr/>
        </p:nvSpPr>
        <p:spPr>
          <a:xfrm>
            <a:off x="0" y="6402960"/>
            <a:ext cx="9156600" cy="453600"/>
          </a:xfrm>
          <a:prstGeom prst="rect">
            <a:avLst/>
          </a:prstGeom>
          <a:solidFill>
            <a:srgbClr val="21486E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isms-logo.png" id="229" name="Google Shape;2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720" y="6469920"/>
            <a:ext cx="1367280" cy="28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280" y="1083960"/>
            <a:ext cx="8837640" cy="45057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1" name="Google Shape;231;p35"/>
          <p:cNvSpPr/>
          <p:nvPr/>
        </p:nvSpPr>
        <p:spPr>
          <a:xfrm>
            <a:off x="2264400" y="3120625"/>
            <a:ext cx="5374500" cy="317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Easily upload/download any size files, including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Globus uploads imported into Materials Commons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 are automatically published with a Globus download point as well as a zipfile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Images and Office documents are automatically converted for display in the website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New version of Globus Upload/Download coming out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16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Use from API/Command Line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