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529">
          <p15:clr>
            <a:srgbClr val="A4A3A4"/>
          </p15:clr>
        </p15:guide>
        <p15:guide id="2" pos="288">
          <p15:clr>
            <a:srgbClr val="9AA0A6"/>
          </p15:clr>
        </p15:guide>
        <p15:guide id="3" orient="horz" pos="2894">
          <p15:clr>
            <a:srgbClr val="9AA0A6"/>
          </p15:clr>
        </p15:guide>
        <p15:guide id="4" pos="5472">
          <p15:clr>
            <a:srgbClr val="9AA0A6"/>
          </p15:clr>
        </p15:guide>
        <p15:guide id="5" orient="horz" pos="864">
          <p15:clr>
            <a:srgbClr val="9AA0A6"/>
          </p15:clr>
        </p15:guide>
        <p15:guide id="6" pos="2402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7" roundtripDataSignature="AMtx7mjupsvRZRU3jMylFZiJBEK8OJow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A8D784-9C3E-4E76-AAF1-4FE82272D1CC}">
  <a:tblStyle styleId="{20A8D784-9C3E-4E76-AAF1-4FE82272D1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529"/>
        <p:guide pos="288"/>
        <p:guide pos="2894" orient="horz"/>
        <p:guide pos="5472"/>
        <p:guide pos="864" orient="horz"/>
        <p:guide pos="24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51e008d2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151e008d24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51e0080b9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51e0080b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51e0080b9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51e0080b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51e0080b9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51e0080b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51e008d24_0_4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51e008d24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51e0080b9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51e0080b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CHPC operates 6 clusters (2 over 7000 nodes, </a:t>
            </a:r>
            <a:r>
              <a:rPr lang="en-US">
                <a:solidFill>
                  <a:schemeClr val="dk1"/>
                </a:solidFill>
              </a:rPr>
              <a:t>3 with 1000-2100 nodes, 1 with only 150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51e008d24_0_5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51e008d24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CHPC operates 6 clusters (2 over 7000 nodes, </a:t>
            </a:r>
            <a:r>
              <a:rPr lang="en-US">
                <a:solidFill>
                  <a:schemeClr val="dk1"/>
                </a:solidFill>
              </a:rPr>
              <a:t>3 with 1000-2100 nodes, 1 with only 150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51e008d24_0_4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51e008d24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CHPC operates 6 clusters (2 over 7000 nodes, </a:t>
            </a:r>
            <a:r>
              <a:rPr lang="en-US">
                <a:solidFill>
                  <a:schemeClr val="dk1"/>
                </a:solidFill>
              </a:rPr>
              <a:t>3 with 1000-2100 nodes, 1 with only 150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51e008d24_0_5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51e008d24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CHPC operates 6 clusters (2 over 7000 nodes, </a:t>
            </a:r>
            <a:r>
              <a:rPr lang="en-US">
                <a:solidFill>
                  <a:schemeClr val="dk1"/>
                </a:solidFill>
              </a:rPr>
              <a:t>3 with 1000-2100 nodes, 1 with only 150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51e008d24_0_4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51e008d24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51e008d24_0_3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51e008d24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51e008d24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51e008d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51e008d24_0_4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51e008d24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51e0080b9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51e0080b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151e0080b9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151e0080b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51e0080b9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51e0080b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51e0080b9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51e0080b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51e0080b9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51e0080b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51e0080b9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51e0080b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51e008d24_0_3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51e008d24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51e0080b9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51e0080b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51e0080b9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51e0080b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51e0080b9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51e0080b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51e0080b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51e0080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51e008d24_0_5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51e008d24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51e008d24_0_5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51e008d24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51e008d24_0_3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51e008d2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NSDF has to cater to all of those to a degree, but we are a small team!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CHPC operates 6 clusters (2 over 7000 nodes, </a:t>
            </a:r>
            <a:r>
              <a:rPr lang="en-US">
                <a:solidFill>
                  <a:schemeClr val="dk1"/>
                </a:solidFill>
              </a:rPr>
              <a:t>3 with 1000-2100 nodes, 1 with only 150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51e0080b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51e0080b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NSDF has to cater to all of those to a degree, but we are a small team!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CHPC operates 6 clusters (2 over 7000 nodes, </a:t>
            </a:r>
            <a:r>
              <a:rPr lang="en-US">
                <a:solidFill>
                  <a:schemeClr val="dk1"/>
                </a:solidFill>
              </a:rPr>
              <a:t>3 with 1000-2100 nodes, 1 with only 150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000"/>
              <a:buFont typeface="Arial"/>
              <a:buNone/>
              <a:defRPr sz="4000">
                <a:solidFill>
                  <a:srgbClr val="3B3C3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ts val="3200"/>
              <a:buChar char="•"/>
              <a:defRPr>
                <a:solidFill>
                  <a:srgbClr val="3B3C3E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Char char="•"/>
              <a:defRPr>
                <a:solidFill>
                  <a:srgbClr val="3B3C3E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Char char="•"/>
              <a:defRPr>
                <a:solidFill>
                  <a:srgbClr val="3B3C3E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Char char="•"/>
              <a:defRPr>
                <a:solidFill>
                  <a:srgbClr val="3B3C3E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Char char="•"/>
              <a:defRPr>
                <a:solidFill>
                  <a:srgbClr val="3B3C3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3" y="4767264"/>
            <a:ext cx="13978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1855063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960463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9"/>
          <p:cNvCxnSpPr/>
          <p:nvPr/>
        </p:nvCxnSpPr>
        <p:spPr>
          <a:xfrm>
            <a:off x="457200" y="1063229"/>
            <a:ext cx="8229600" cy="0"/>
          </a:xfrm>
          <a:prstGeom prst="straightConnector1">
            <a:avLst/>
          </a:prstGeom>
          <a:noFill/>
          <a:ln cap="flat" cmpd="sng" w="41275">
            <a:solidFill>
              <a:srgbClr val="FD6D0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1" name="Google Shape;21;p1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15"/>
          <p:cNvCxnSpPr/>
          <p:nvPr/>
        </p:nvCxnSpPr>
        <p:spPr>
          <a:xfrm>
            <a:off x="457200" y="1063229"/>
            <a:ext cx="8229600" cy="0"/>
          </a:xfrm>
          <a:prstGeom prst="straightConnector1">
            <a:avLst/>
          </a:prstGeom>
          <a:noFill/>
          <a:ln cap="flat" cmpd="sng" w="41275">
            <a:solidFill>
              <a:srgbClr val="FD6D0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None/>
              <a:defRPr b="1" sz="2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457200" y="1479158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20"/>
          <p:cNvSpPr txBox="1"/>
          <p:nvPr>
            <p:ph idx="2" type="body"/>
          </p:nvPr>
        </p:nvSpPr>
        <p:spPr>
          <a:xfrm>
            <a:off x="475574" y="1958979"/>
            <a:ext cx="4021814" cy="2449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20"/>
          <p:cNvSpPr txBox="1"/>
          <p:nvPr>
            <p:ph idx="3" type="body"/>
          </p:nvPr>
        </p:nvSpPr>
        <p:spPr>
          <a:xfrm>
            <a:off x="4645028" y="1479158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0"/>
          <p:cNvSpPr txBox="1"/>
          <p:nvPr>
            <p:ph idx="4" type="body"/>
          </p:nvPr>
        </p:nvSpPr>
        <p:spPr>
          <a:xfrm>
            <a:off x="4663409" y="1958979"/>
            <a:ext cx="4023394" cy="2449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20"/>
          <p:cNvCxnSpPr/>
          <p:nvPr/>
        </p:nvCxnSpPr>
        <p:spPr>
          <a:xfrm>
            <a:off x="457200" y="1063229"/>
            <a:ext cx="8229600" cy="0"/>
          </a:xfrm>
          <a:prstGeom prst="straightConnector1">
            <a:avLst/>
          </a:prstGeom>
          <a:noFill/>
          <a:ln cap="flat" cmpd="sng" w="41275">
            <a:solidFill>
              <a:srgbClr val="FD6D0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idx="10" type="dt"/>
          </p:nvPr>
        </p:nvSpPr>
        <p:spPr>
          <a:xfrm>
            <a:off x="457203" y="4767264"/>
            <a:ext cx="13106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>
            <a:off x="1767809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151e008d24_0_272"/>
          <p:cNvSpPr txBox="1"/>
          <p:nvPr>
            <p:ph type="title"/>
          </p:nvPr>
        </p:nvSpPr>
        <p:spPr>
          <a:xfrm>
            <a:off x="457200" y="79043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000"/>
              <a:buFont typeface="Arial"/>
              <a:buNone/>
              <a:defRPr b="1" sz="4000">
                <a:solidFill>
                  <a:srgbClr val="3B3C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1151e008d24_0_272"/>
          <p:cNvSpPr txBox="1"/>
          <p:nvPr>
            <p:ph idx="1" type="subTitle"/>
          </p:nvPr>
        </p:nvSpPr>
        <p:spPr>
          <a:xfrm>
            <a:off x="1371600" y="1723725"/>
            <a:ext cx="6400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ts val="3200"/>
              <a:buNone/>
              <a:defRPr>
                <a:solidFill>
                  <a:srgbClr val="3B3C3E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g1151e008d24_0_272"/>
          <p:cNvSpPr/>
          <p:nvPr/>
        </p:nvSpPr>
        <p:spPr>
          <a:xfrm>
            <a:off x="0" y="4673274"/>
            <a:ext cx="9144000" cy="470100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g1151e008d24_0_272"/>
          <p:cNvSpPr txBox="1"/>
          <p:nvPr>
            <p:ph idx="12" type="sldNum"/>
          </p:nvPr>
        </p:nvSpPr>
        <p:spPr>
          <a:xfrm>
            <a:off x="6960463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0" y="4637997"/>
            <a:ext cx="9144000" cy="505504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T_logo_RIGHT_KNOCKOUT.eps" id="7" name="Google Shape;7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283" y="4728769"/>
            <a:ext cx="1461429" cy="32610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github.com/nsdf-fabric/sdlc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51e008d24_0_230"/>
          <p:cNvSpPr txBox="1"/>
          <p:nvPr>
            <p:ph type="title"/>
          </p:nvPr>
        </p:nvSpPr>
        <p:spPr>
          <a:xfrm>
            <a:off x="457200" y="79043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000"/>
              <a:buFont typeface="Arial"/>
              <a:buNone/>
            </a:pPr>
            <a:r>
              <a:rPr lang="en-US" sz="3600"/>
              <a:t>NSDF Software Development Life Cycle Procedures</a:t>
            </a:r>
            <a:endParaRPr sz="3600"/>
          </a:p>
        </p:txBody>
      </p:sp>
      <p:sp>
        <p:nvSpPr>
          <p:cNvPr id="56" name="Google Shape;56;g1151e008d24_0_230"/>
          <p:cNvSpPr txBox="1"/>
          <p:nvPr>
            <p:ph idx="1" type="subTitle"/>
          </p:nvPr>
        </p:nvSpPr>
        <p:spPr>
          <a:xfrm>
            <a:off x="1371600" y="1799925"/>
            <a:ext cx="64008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ct val="115463"/>
              <a:buNone/>
            </a:pPr>
            <a:r>
              <a:rPr lang="en-US" sz="1940">
                <a:solidFill>
                  <a:srgbClr val="666666"/>
                </a:solidFill>
              </a:rPr>
              <a:t>Daniel Balouek</a:t>
            </a:r>
            <a:r>
              <a:rPr baseline="30000" lang="en-US" sz="1940">
                <a:solidFill>
                  <a:srgbClr val="666666"/>
                </a:solidFill>
              </a:rPr>
              <a:t>1</a:t>
            </a:r>
            <a:r>
              <a:rPr lang="en-US" sz="1940">
                <a:solidFill>
                  <a:srgbClr val="666666"/>
                </a:solidFill>
              </a:rPr>
              <a:t>, Kevin Coakley</a:t>
            </a:r>
            <a:r>
              <a:rPr baseline="30000" lang="en-US" sz="1940">
                <a:solidFill>
                  <a:srgbClr val="666666"/>
                </a:solidFill>
              </a:rPr>
              <a:t>2</a:t>
            </a:r>
            <a:r>
              <a:rPr lang="en-US" sz="1940">
                <a:solidFill>
                  <a:srgbClr val="666666"/>
                </a:solidFill>
              </a:rPr>
              <a:t>, </a:t>
            </a:r>
            <a:r>
              <a:rPr lang="en-US" sz="1940" u="sng">
                <a:solidFill>
                  <a:srgbClr val="666666"/>
                </a:solidFill>
              </a:rPr>
              <a:t>Jakob Luettgau</a:t>
            </a:r>
            <a:r>
              <a:rPr baseline="30000" lang="en-US" sz="1940">
                <a:solidFill>
                  <a:srgbClr val="666666"/>
                </a:solidFill>
              </a:rPr>
              <a:t>3</a:t>
            </a:r>
            <a:r>
              <a:rPr lang="en-US" sz="1940">
                <a:solidFill>
                  <a:srgbClr val="666666"/>
                </a:solidFill>
              </a:rPr>
              <a:t>, Paula Olaya</a:t>
            </a:r>
            <a:r>
              <a:rPr baseline="30000" lang="en-US" sz="1940">
                <a:solidFill>
                  <a:srgbClr val="666666"/>
                </a:solidFill>
              </a:rPr>
              <a:t>3</a:t>
            </a:r>
            <a:r>
              <a:rPr lang="en-US" sz="1940">
                <a:solidFill>
                  <a:srgbClr val="666666"/>
                </a:solidFill>
              </a:rPr>
              <a:t>, </a:t>
            </a:r>
            <a:endParaRPr sz="194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ct val="115463"/>
              <a:buNone/>
            </a:pPr>
            <a:r>
              <a:rPr lang="en-US" sz="1940">
                <a:solidFill>
                  <a:srgbClr val="666666"/>
                </a:solidFill>
              </a:rPr>
              <a:t>Giorgio Scorzelli</a:t>
            </a:r>
            <a:r>
              <a:rPr baseline="30000" lang="en-US" sz="1940">
                <a:solidFill>
                  <a:srgbClr val="666666"/>
                </a:solidFill>
              </a:rPr>
              <a:t>4</a:t>
            </a:r>
            <a:r>
              <a:rPr lang="en-US" sz="1940">
                <a:solidFill>
                  <a:srgbClr val="666666"/>
                </a:solidFill>
              </a:rPr>
              <a:t>, Glenn Tarcea</a:t>
            </a:r>
            <a:r>
              <a:rPr baseline="30000" lang="en-US" sz="1940">
                <a:solidFill>
                  <a:srgbClr val="666666"/>
                </a:solidFill>
              </a:rPr>
              <a:t>5</a:t>
            </a:r>
            <a:r>
              <a:rPr lang="en-US" sz="1940">
                <a:solidFill>
                  <a:srgbClr val="666666"/>
                </a:solidFill>
              </a:rPr>
              <a:t>, Naweiluo Zhou</a:t>
            </a:r>
            <a:r>
              <a:rPr baseline="30000" lang="en-US" sz="1940">
                <a:solidFill>
                  <a:srgbClr val="666666"/>
                </a:solidFill>
              </a:rPr>
              <a:t>3</a:t>
            </a:r>
            <a:endParaRPr baseline="30000" sz="194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ct val="115463"/>
              <a:buNone/>
            </a:pPr>
            <a:r>
              <a:t/>
            </a:r>
            <a:endParaRPr baseline="30000" sz="194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3846"/>
              <a:buNone/>
            </a:pPr>
            <a:r>
              <a:rPr baseline="30000" lang="en-US" sz="1300">
                <a:solidFill>
                  <a:srgbClr val="666666"/>
                </a:solidFill>
              </a:rPr>
              <a:t>1</a:t>
            </a:r>
            <a:r>
              <a:rPr lang="en-US" sz="1300">
                <a:solidFill>
                  <a:srgbClr val="666666"/>
                </a:solidFill>
              </a:rPr>
              <a:t> Rutgers University;  </a:t>
            </a:r>
            <a:r>
              <a:rPr baseline="30000" lang="en-US" sz="1300">
                <a:solidFill>
                  <a:srgbClr val="666666"/>
                </a:solidFill>
              </a:rPr>
              <a:t>2</a:t>
            </a:r>
            <a:r>
              <a:rPr lang="en-US" sz="1300">
                <a:solidFill>
                  <a:srgbClr val="666666"/>
                </a:solidFill>
              </a:rPr>
              <a:t> San Diego Supercomputer Center;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23846"/>
              <a:buNone/>
            </a:pPr>
            <a:r>
              <a:rPr baseline="30000" lang="en-US" sz="1300">
                <a:solidFill>
                  <a:srgbClr val="666666"/>
                </a:solidFill>
              </a:rPr>
              <a:t>3</a:t>
            </a:r>
            <a:r>
              <a:rPr lang="en-US" sz="1300">
                <a:solidFill>
                  <a:srgbClr val="666666"/>
                </a:solidFill>
              </a:rPr>
              <a:t> University of Tennessee, Knoxville; </a:t>
            </a:r>
            <a:r>
              <a:rPr baseline="30000" lang="en-US" sz="1300">
                <a:solidFill>
                  <a:srgbClr val="666666"/>
                </a:solidFill>
              </a:rPr>
              <a:t>4 </a:t>
            </a:r>
            <a:r>
              <a:rPr lang="en-US" sz="1300">
                <a:solidFill>
                  <a:srgbClr val="666666"/>
                </a:solidFill>
              </a:rPr>
              <a:t>University of Utah; </a:t>
            </a:r>
            <a:r>
              <a:rPr baseline="30000" lang="en-US" sz="1300">
                <a:solidFill>
                  <a:srgbClr val="666666"/>
                </a:solidFill>
              </a:rPr>
              <a:t>5</a:t>
            </a:r>
            <a:r>
              <a:rPr lang="en-US" sz="1300">
                <a:solidFill>
                  <a:srgbClr val="666666"/>
                </a:solidFill>
              </a:rPr>
              <a:t> University of Michigan; </a:t>
            </a:r>
            <a:endParaRPr sz="1940">
              <a:solidFill>
                <a:srgbClr val="666666"/>
              </a:solidFill>
            </a:endParaRPr>
          </a:p>
        </p:txBody>
      </p:sp>
      <p:sp>
        <p:nvSpPr>
          <p:cNvPr id="57" name="Google Shape;57;g1151e008d24_0_230"/>
          <p:cNvSpPr txBox="1"/>
          <p:nvPr/>
        </p:nvSpPr>
        <p:spPr>
          <a:xfrm>
            <a:off x="345231" y="20342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g1151e008d24_0_230"/>
          <p:cNvPicPr preferRelativeResize="0"/>
          <p:nvPr/>
        </p:nvPicPr>
        <p:blipFill rotWithShape="1">
          <a:blip r:embed="rId3">
            <a:alphaModFix/>
          </a:blip>
          <a:srcRect b="17415" l="14619" r="13292" t="18555"/>
          <a:stretch/>
        </p:blipFill>
        <p:spPr>
          <a:xfrm>
            <a:off x="1583875" y="3519225"/>
            <a:ext cx="1091175" cy="9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1151e008d24_0_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5301" y="3553250"/>
            <a:ext cx="874699" cy="920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1151e008d24_0_2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5738" y="3601225"/>
            <a:ext cx="1605666" cy="839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g1151e008d24_0_230"/>
          <p:cNvGrpSpPr/>
          <p:nvPr/>
        </p:nvGrpSpPr>
        <p:grpSpPr>
          <a:xfrm>
            <a:off x="2853669" y="3560186"/>
            <a:ext cx="1323996" cy="920266"/>
            <a:chOff x="3615775" y="2834640"/>
            <a:chExt cx="2039112" cy="1417320"/>
          </a:xfrm>
        </p:grpSpPr>
        <p:sp>
          <p:nvSpPr>
            <p:cNvPr id="62" name="Google Shape;62;g1151e008d24_0_230"/>
            <p:cNvSpPr/>
            <p:nvPr/>
          </p:nvSpPr>
          <p:spPr>
            <a:xfrm>
              <a:off x="4302329" y="2860001"/>
              <a:ext cx="576300" cy="579600"/>
            </a:xfrm>
            <a:prstGeom prst="rect">
              <a:avLst/>
            </a:prstGeom>
            <a:solidFill>
              <a:srgbClr val="FF82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UT_logo_RGB.eps" id="63" name="Google Shape;63;g1151e008d24_0_230"/>
            <p:cNvPicPr preferRelativeResize="0"/>
            <p:nvPr/>
          </p:nvPicPr>
          <p:blipFill rotWithShape="1">
            <a:blip r:embed="rId6">
              <a:alphaModFix/>
            </a:blip>
            <a:srcRect b="-7762" l="0" r="-4558" t="-7061"/>
            <a:stretch/>
          </p:blipFill>
          <p:spPr>
            <a:xfrm>
              <a:off x="3615775" y="2834640"/>
              <a:ext cx="2039112" cy="14173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51e0080b9_0_17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Quality</a:t>
            </a:r>
            <a:endParaRPr/>
          </a:p>
        </p:txBody>
      </p:sp>
      <p:graphicFrame>
        <p:nvGraphicFramePr>
          <p:cNvPr id="181" name="Google Shape;181;g1151e0080b9_0_170"/>
          <p:cNvGraphicFramePr/>
          <p:nvPr/>
        </p:nvGraphicFramePr>
        <p:xfrm>
          <a:off x="4572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{20A8D784-9C3E-4E76-AAF1-4FE82272D1CC}</a:tableStyleId>
              </a:tblPr>
              <a:tblGrid>
                <a:gridCol w="2743200"/>
                <a:gridCol w="5486400"/>
              </a:tblGrid>
              <a:tr h="5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Reliability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How NSDF builds reliable code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Efficiency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How NSDF builds efficient code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Security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The practices that NSDF takes</a:t>
                      </a:r>
                      <a:r>
                        <a:rPr lang="en-US"/>
                        <a:t> to ensure secured code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Maintainability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The practices that NSDF takes </a:t>
                      </a:r>
                      <a:r>
                        <a:rPr lang="en-US"/>
                        <a:t>for code maintenance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Rate of Delivery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NSDF adopts the agile software development approach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/>
                        <a:t>Automatic tools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NSDF utilizes the CI/CD pipeline tool for checking software quality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g1151e0080b9_0_170"/>
          <p:cNvSpPr txBox="1"/>
          <p:nvPr>
            <p:ph idx="12" type="sldNum"/>
          </p:nvPr>
        </p:nvSpPr>
        <p:spPr>
          <a:xfrm>
            <a:off x="6960463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51e0080b9_0_3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does the SDLC include?</a:t>
            </a:r>
            <a:endParaRPr/>
          </a:p>
        </p:txBody>
      </p:sp>
      <p:sp>
        <p:nvSpPr>
          <p:cNvPr id="188" name="Google Shape;188;g1151e0080b9_0_3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7084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Best practices, guidelines, and norms for the NSDF software development activities</a:t>
            </a:r>
            <a:endParaRPr/>
          </a:p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Software Robustness (CI, Testing, Security)</a:t>
            </a:r>
            <a:endParaRPr/>
          </a:p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Software Portability (Automation, Containerization)</a:t>
            </a:r>
            <a:endParaRPr/>
          </a:p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Make software </a:t>
            </a:r>
            <a:r>
              <a:rPr lang="en-US"/>
              <a:t>accessible (Docs, Jupyter Notebooks, Open Source)</a:t>
            </a:r>
            <a:r>
              <a:rPr lang="en-US"/>
              <a:t> and </a:t>
            </a:r>
            <a:r>
              <a:rPr lang="en-US"/>
              <a:t>citable</a:t>
            </a:r>
            <a:r>
              <a:rPr lang="en-US"/>
              <a:t> (DOI)</a:t>
            </a:r>
            <a:endParaRPr/>
          </a:p>
          <a:p>
            <a:pPr indent="-3708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“Keep it Simple”: Encapsulate complexity (microservices, containers), encourage limited programming languages (e.g., Python, C++/Go, Javascript)</a:t>
            </a:r>
            <a:endParaRPr/>
          </a:p>
        </p:txBody>
      </p:sp>
      <p:sp>
        <p:nvSpPr>
          <p:cNvPr id="189" name="Google Shape;189;g1151e0080b9_0_38"/>
          <p:cNvSpPr txBox="1"/>
          <p:nvPr>
            <p:ph idx="12" type="sldNum"/>
          </p:nvPr>
        </p:nvSpPr>
        <p:spPr>
          <a:xfrm>
            <a:off x="6960463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51e0080b9_0_4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Continuous Everything</a:t>
            </a:r>
            <a:endParaRPr/>
          </a:p>
        </p:txBody>
      </p:sp>
      <p:sp>
        <p:nvSpPr>
          <p:cNvPr id="195" name="Google Shape;195;g1151e0080b9_0_4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/>
          </a:bodyPr>
          <a:lstStyle/>
          <a:p>
            <a:pPr indent="-34036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Integration</a:t>
            </a:r>
            <a:endParaRPr/>
          </a:p>
          <a:p>
            <a:pPr indent="-3403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Delivery and Deployment</a:t>
            </a:r>
            <a:endParaRPr/>
          </a:p>
          <a:p>
            <a:pPr indent="-3403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Testing</a:t>
            </a:r>
            <a:endParaRPr/>
          </a:p>
          <a:p>
            <a:pPr indent="-3403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Documentation</a:t>
            </a:r>
            <a:endParaRPr/>
          </a:p>
          <a:p>
            <a:pPr indent="-3403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Monitoring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While we are tasked with “only” </a:t>
            </a:r>
            <a:r>
              <a:rPr b="1" lang="en-US"/>
              <a:t>developing a testbed/pilot</a:t>
            </a:r>
            <a:r>
              <a:rPr lang="en-US"/>
              <a:t>, we are dealing with </a:t>
            </a:r>
            <a:r>
              <a:rPr b="1" lang="en-US"/>
              <a:t>many moving parts</a:t>
            </a:r>
            <a:r>
              <a:rPr lang="en-US"/>
              <a:t> and the </a:t>
            </a:r>
            <a:r>
              <a:rPr lang="en-US"/>
              <a:t>integration</a:t>
            </a:r>
            <a:r>
              <a:rPr lang="en-US"/>
              <a:t> and </a:t>
            </a:r>
            <a:r>
              <a:rPr b="1" lang="en-US"/>
              <a:t>maintenance burden will outgrow us </a:t>
            </a:r>
            <a:r>
              <a:rPr lang="en-US"/>
              <a:t>when not</a:t>
            </a:r>
            <a:r>
              <a:rPr b="1" lang="en-US"/>
              <a:t> establishing some consensus</a:t>
            </a:r>
            <a:r>
              <a:rPr lang="en-US"/>
              <a:t>. This is necessary overhead on developers for </a:t>
            </a:r>
            <a:r>
              <a:rPr b="1" lang="en-US"/>
              <a:t>security</a:t>
            </a:r>
            <a:r>
              <a:rPr lang="en-US"/>
              <a:t> and to </a:t>
            </a:r>
            <a:r>
              <a:rPr b="1" i="1" lang="en-US"/>
              <a:t>save time and effort</a:t>
            </a:r>
            <a:r>
              <a:rPr lang="en-US"/>
              <a:t> in the big picture.</a:t>
            </a:r>
            <a:endParaRPr/>
          </a:p>
        </p:txBody>
      </p:sp>
      <p:sp>
        <p:nvSpPr>
          <p:cNvPr id="196" name="Google Shape;196;g1151e0080b9_0_43"/>
          <p:cNvSpPr txBox="1"/>
          <p:nvPr>
            <p:ph idx="12" type="sldNum"/>
          </p:nvPr>
        </p:nvSpPr>
        <p:spPr>
          <a:xfrm>
            <a:off x="6960463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51e008d24_0_40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Life-Cycle</a:t>
            </a:r>
            <a:endParaRPr/>
          </a:p>
        </p:txBody>
      </p:sp>
      <p:sp>
        <p:nvSpPr>
          <p:cNvPr id="202" name="Google Shape;202;g1151e008d24_0_40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g1151e008d24_0_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87" y="2274700"/>
            <a:ext cx="3606448" cy="21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1151e008d24_0_406"/>
          <p:cNvSpPr txBox="1"/>
          <p:nvPr>
            <p:ph idx="12" type="sldNum"/>
          </p:nvPr>
        </p:nvSpPr>
        <p:spPr>
          <a:xfrm>
            <a:off x="6960463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g1151e008d24_0_4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6192" y="1308775"/>
            <a:ext cx="5450599" cy="1369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51e0080b9_0_184"/>
          <p:cNvSpPr/>
          <p:nvPr/>
        </p:nvSpPr>
        <p:spPr>
          <a:xfrm>
            <a:off x="2644150" y="345250"/>
            <a:ext cx="1431900" cy="993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Scientists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>
                <a:solidFill>
                  <a:schemeClr val="lt1"/>
                </a:solidFill>
              </a:rPr>
              <a:t>Educators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Students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1" name="Google Shape;211;g1151e0080b9_0_184"/>
          <p:cNvSpPr/>
          <p:nvPr/>
        </p:nvSpPr>
        <p:spPr>
          <a:xfrm>
            <a:off x="1630550" y="3102875"/>
            <a:ext cx="1914600" cy="609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Middleware/Service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>
                <a:solidFill>
                  <a:schemeClr val="lt1"/>
                </a:solidFill>
              </a:rPr>
              <a:t>Developers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2" name="Google Shape;212;g1151e0080b9_0_184"/>
          <p:cNvSpPr/>
          <p:nvPr/>
        </p:nvSpPr>
        <p:spPr>
          <a:xfrm>
            <a:off x="3766424" y="3675925"/>
            <a:ext cx="1593600" cy="68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Infrastructure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Providers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3" name="Google Shape;213;g1151e0080b9_0_184"/>
          <p:cNvSpPr/>
          <p:nvPr/>
        </p:nvSpPr>
        <p:spPr>
          <a:xfrm>
            <a:off x="1727375" y="1813675"/>
            <a:ext cx="1352700" cy="609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Application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>
                <a:solidFill>
                  <a:schemeClr val="lt1"/>
                </a:solidFill>
              </a:rPr>
              <a:t>Developers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4" name="Google Shape;214;g1151e0080b9_0_184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g1151e0080b9_0_184"/>
          <p:cNvSpPr/>
          <p:nvPr/>
        </p:nvSpPr>
        <p:spPr>
          <a:xfrm>
            <a:off x="4332600" y="918475"/>
            <a:ext cx="1431900" cy="1431900"/>
          </a:xfrm>
          <a:prstGeom prst="ellipse">
            <a:avLst/>
          </a:prstGeom>
          <a:solidFill>
            <a:srgbClr val="F1F1C1">
              <a:alpha val="7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Javascript</a:t>
            </a:r>
            <a:endParaRPr b="1" sz="1300"/>
          </a:p>
        </p:txBody>
      </p:sp>
      <p:sp>
        <p:nvSpPr>
          <p:cNvPr id="216" name="Google Shape;216;g1151e0080b9_0_184"/>
          <p:cNvSpPr/>
          <p:nvPr/>
        </p:nvSpPr>
        <p:spPr>
          <a:xfrm>
            <a:off x="3226925" y="1480875"/>
            <a:ext cx="1431900" cy="1431900"/>
          </a:xfrm>
          <a:prstGeom prst="ellipse">
            <a:avLst/>
          </a:prstGeom>
          <a:solidFill>
            <a:srgbClr val="BCEFF7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Python</a:t>
            </a:r>
            <a:endParaRPr b="1"/>
          </a:p>
        </p:txBody>
      </p:sp>
      <p:pic>
        <p:nvPicPr>
          <p:cNvPr id="217" name="Google Shape;217;g1151e0080b9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7409" y="3984746"/>
            <a:ext cx="1166789" cy="6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151e0080b9_0_184"/>
          <p:cNvSpPr/>
          <p:nvPr/>
        </p:nvSpPr>
        <p:spPr>
          <a:xfrm>
            <a:off x="4276000" y="2111400"/>
            <a:ext cx="1431900" cy="1431900"/>
          </a:xfrm>
          <a:prstGeom prst="ellipse">
            <a:avLst/>
          </a:prstGeom>
          <a:solidFill>
            <a:srgbClr val="F9CB9C">
              <a:alpha val="56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C++/Go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51e008d24_0_536"/>
          <p:cNvSpPr/>
          <p:nvPr/>
        </p:nvSpPr>
        <p:spPr>
          <a:xfrm>
            <a:off x="1732181" y="-190125"/>
            <a:ext cx="4323600" cy="4323600"/>
          </a:xfrm>
          <a:prstGeom prst="ellipse">
            <a:avLst/>
          </a:prstGeom>
          <a:solidFill>
            <a:srgbClr val="000000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Containers/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Microservices/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Applications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4" name="Google Shape;224;g1151e008d24_0_536"/>
          <p:cNvSpPr/>
          <p:nvPr/>
        </p:nvSpPr>
        <p:spPr>
          <a:xfrm>
            <a:off x="4332600" y="918475"/>
            <a:ext cx="1431900" cy="1431900"/>
          </a:xfrm>
          <a:prstGeom prst="ellipse">
            <a:avLst/>
          </a:prstGeom>
          <a:solidFill>
            <a:srgbClr val="F1F1C1">
              <a:alpha val="7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Javascript</a:t>
            </a:r>
            <a:endParaRPr b="1" sz="1300"/>
          </a:p>
        </p:txBody>
      </p:sp>
      <p:sp>
        <p:nvSpPr>
          <p:cNvPr id="225" name="Google Shape;225;g1151e008d24_0_536"/>
          <p:cNvSpPr/>
          <p:nvPr/>
        </p:nvSpPr>
        <p:spPr>
          <a:xfrm>
            <a:off x="3226925" y="1480875"/>
            <a:ext cx="1431900" cy="1431900"/>
          </a:xfrm>
          <a:prstGeom prst="ellipse">
            <a:avLst/>
          </a:prstGeom>
          <a:solidFill>
            <a:srgbClr val="BCEFF7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Python</a:t>
            </a:r>
            <a:endParaRPr b="1"/>
          </a:p>
        </p:txBody>
      </p:sp>
      <p:pic>
        <p:nvPicPr>
          <p:cNvPr id="226" name="Google Shape;226;g1151e008d24_0_5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7409" y="3984746"/>
            <a:ext cx="1166789" cy="6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151e008d24_0_536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g1151e008d24_0_536"/>
          <p:cNvSpPr/>
          <p:nvPr/>
        </p:nvSpPr>
        <p:spPr>
          <a:xfrm>
            <a:off x="4276000" y="2111400"/>
            <a:ext cx="1431900" cy="1431900"/>
          </a:xfrm>
          <a:prstGeom prst="ellipse">
            <a:avLst/>
          </a:prstGeom>
          <a:solidFill>
            <a:srgbClr val="F9CB9C">
              <a:alpha val="56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C++/Go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51e008d24_0_476"/>
          <p:cNvSpPr/>
          <p:nvPr/>
        </p:nvSpPr>
        <p:spPr>
          <a:xfrm>
            <a:off x="-176600" y="-1828050"/>
            <a:ext cx="6399300" cy="6399300"/>
          </a:xfrm>
          <a:prstGeom prst="ellipse">
            <a:avLst/>
          </a:prstGeom>
          <a:solidFill>
            <a:srgbClr val="000000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4" name="Google Shape;234;g1151e008d24_0_476"/>
          <p:cNvSpPr/>
          <p:nvPr/>
        </p:nvSpPr>
        <p:spPr>
          <a:xfrm>
            <a:off x="1732181" y="-190125"/>
            <a:ext cx="4323600" cy="4323600"/>
          </a:xfrm>
          <a:prstGeom prst="ellipse">
            <a:avLst/>
          </a:prstGeom>
          <a:solidFill>
            <a:srgbClr val="000000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Containers/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Microservices/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Applications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5" name="Google Shape;235;g1151e008d24_0_476"/>
          <p:cNvSpPr/>
          <p:nvPr/>
        </p:nvSpPr>
        <p:spPr>
          <a:xfrm>
            <a:off x="4332600" y="918475"/>
            <a:ext cx="1431900" cy="1431900"/>
          </a:xfrm>
          <a:prstGeom prst="ellipse">
            <a:avLst/>
          </a:prstGeom>
          <a:solidFill>
            <a:srgbClr val="F1F1C1">
              <a:alpha val="7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Javascript</a:t>
            </a:r>
            <a:endParaRPr b="1" sz="1300"/>
          </a:p>
        </p:txBody>
      </p:sp>
      <p:sp>
        <p:nvSpPr>
          <p:cNvPr id="236" name="Google Shape;236;g1151e008d24_0_476"/>
          <p:cNvSpPr/>
          <p:nvPr/>
        </p:nvSpPr>
        <p:spPr>
          <a:xfrm>
            <a:off x="3226925" y="1480875"/>
            <a:ext cx="1431900" cy="1431900"/>
          </a:xfrm>
          <a:prstGeom prst="ellipse">
            <a:avLst/>
          </a:prstGeom>
          <a:solidFill>
            <a:srgbClr val="BCEFF7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Python</a:t>
            </a:r>
            <a:endParaRPr b="1"/>
          </a:p>
        </p:txBody>
      </p:sp>
      <p:pic>
        <p:nvPicPr>
          <p:cNvPr id="237" name="Google Shape;237;g1151e008d24_0_4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7409" y="3984746"/>
            <a:ext cx="1166789" cy="6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1151e008d24_0_476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g1151e008d24_0_476"/>
          <p:cNvSpPr/>
          <p:nvPr/>
        </p:nvSpPr>
        <p:spPr>
          <a:xfrm>
            <a:off x="381000" y="-101675"/>
            <a:ext cx="1988700" cy="1988700"/>
          </a:xfrm>
          <a:prstGeom prst="ellipse">
            <a:avLst/>
          </a:prstGeom>
          <a:solidFill>
            <a:srgbClr val="000000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Orchestration</a:t>
            </a:r>
            <a:endParaRPr b="1"/>
          </a:p>
        </p:txBody>
      </p:sp>
      <p:sp>
        <p:nvSpPr>
          <p:cNvPr id="240" name="Google Shape;240;g1151e008d24_0_476"/>
          <p:cNvSpPr txBox="1"/>
          <p:nvPr/>
        </p:nvSpPr>
        <p:spPr>
          <a:xfrm>
            <a:off x="547150" y="2888125"/>
            <a:ext cx="106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Dev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Ops</a:t>
            </a:r>
            <a:endParaRPr b="1"/>
          </a:p>
        </p:txBody>
      </p:sp>
      <p:sp>
        <p:nvSpPr>
          <p:cNvPr id="241" name="Google Shape;241;g1151e008d24_0_476"/>
          <p:cNvSpPr/>
          <p:nvPr/>
        </p:nvSpPr>
        <p:spPr>
          <a:xfrm>
            <a:off x="4276000" y="2111400"/>
            <a:ext cx="1431900" cy="1431900"/>
          </a:xfrm>
          <a:prstGeom prst="ellipse">
            <a:avLst/>
          </a:prstGeom>
          <a:solidFill>
            <a:srgbClr val="F9CB9C">
              <a:alpha val="56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C++/Go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51e008d24_0_516"/>
          <p:cNvSpPr/>
          <p:nvPr/>
        </p:nvSpPr>
        <p:spPr>
          <a:xfrm>
            <a:off x="-176600" y="-1828050"/>
            <a:ext cx="6399300" cy="6399300"/>
          </a:xfrm>
          <a:prstGeom prst="ellipse">
            <a:avLst/>
          </a:prstGeom>
          <a:solidFill>
            <a:srgbClr val="000000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7" name="Google Shape;247;g1151e008d24_0_516"/>
          <p:cNvSpPr/>
          <p:nvPr/>
        </p:nvSpPr>
        <p:spPr>
          <a:xfrm>
            <a:off x="1732181" y="-190125"/>
            <a:ext cx="4323600" cy="4323600"/>
          </a:xfrm>
          <a:prstGeom prst="ellipse">
            <a:avLst/>
          </a:prstGeom>
          <a:solidFill>
            <a:srgbClr val="000000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Containers/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Microservices/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Applications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8" name="Google Shape;248;g1151e008d24_0_516"/>
          <p:cNvSpPr/>
          <p:nvPr/>
        </p:nvSpPr>
        <p:spPr>
          <a:xfrm>
            <a:off x="4332600" y="918475"/>
            <a:ext cx="1431900" cy="1431900"/>
          </a:xfrm>
          <a:prstGeom prst="ellipse">
            <a:avLst/>
          </a:prstGeom>
          <a:solidFill>
            <a:srgbClr val="F1F1C1">
              <a:alpha val="7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Javascript</a:t>
            </a:r>
            <a:endParaRPr b="1" sz="1300"/>
          </a:p>
        </p:txBody>
      </p:sp>
      <p:sp>
        <p:nvSpPr>
          <p:cNvPr id="249" name="Google Shape;249;g1151e008d24_0_516"/>
          <p:cNvSpPr/>
          <p:nvPr/>
        </p:nvSpPr>
        <p:spPr>
          <a:xfrm>
            <a:off x="3226925" y="1480875"/>
            <a:ext cx="1431900" cy="1431900"/>
          </a:xfrm>
          <a:prstGeom prst="ellipse">
            <a:avLst/>
          </a:prstGeom>
          <a:solidFill>
            <a:srgbClr val="BCEFF7">
              <a:alpha val="55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Python</a:t>
            </a:r>
            <a:endParaRPr b="1"/>
          </a:p>
        </p:txBody>
      </p:sp>
      <p:sp>
        <p:nvSpPr>
          <p:cNvPr id="250" name="Google Shape;250;g1151e008d24_0_516"/>
          <p:cNvSpPr/>
          <p:nvPr/>
        </p:nvSpPr>
        <p:spPr>
          <a:xfrm>
            <a:off x="4276000" y="2111400"/>
            <a:ext cx="1431900" cy="1431900"/>
          </a:xfrm>
          <a:prstGeom prst="ellipse">
            <a:avLst/>
          </a:prstGeom>
          <a:solidFill>
            <a:srgbClr val="F9CB9C">
              <a:alpha val="56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C++/Go</a:t>
            </a:r>
            <a:endParaRPr i="1"/>
          </a:p>
        </p:txBody>
      </p:sp>
      <p:pic>
        <p:nvPicPr>
          <p:cNvPr id="251" name="Google Shape;251;g1151e008d24_0_5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7409" y="3984746"/>
            <a:ext cx="1166789" cy="6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151e008d24_0_516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g1151e008d24_0_516"/>
          <p:cNvSpPr txBox="1"/>
          <p:nvPr/>
        </p:nvSpPr>
        <p:spPr>
          <a:xfrm>
            <a:off x="2365950" y="3260425"/>
            <a:ext cx="1910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</a:t>
            </a:r>
            <a:r>
              <a:rPr b="1" lang="en-US"/>
              <a:t>Sphinx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(Breathe Doxygen Bridge for C++)</a:t>
            </a:r>
            <a:endParaRPr/>
          </a:p>
        </p:txBody>
      </p:sp>
      <p:sp>
        <p:nvSpPr>
          <p:cNvPr id="254" name="Google Shape;254;g1151e008d24_0_516"/>
          <p:cNvSpPr txBox="1"/>
          <p:nvPr/>
        </p:nvSpPr>
        <p:spPr>
          <a:xfrm>
            <a:off x="2296450" y="2191975"/>
            <a:ext cx="260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Packaging: PyPi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Guidelines: PEP, Manylinux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Code Quality: pytest, MyPy, Flake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…</a:t>
            </a:r>
            <a:endParaRPr i="1" sz="1000"/>
          </a:p>
        </p:txBody>
      </p:sp>
      <p:sp>
        <p:nvSpPr>
          <p:cNvPr id="255" name="Google Shape;255;g1151e008d24_0_516"/>
          <p:cNvSpPr txBox="1"/>
          <p:nvPr/>
        </p:nvSpPr>
        <p:spPr>
          <a:xfrm>
            <a:off x="2380325" y="234600"/>
            <a:ext cx="116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Docker,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Singularity</a:t>
            </a:r>
            <a:endParaRPr b="1" sz="1000"/>
          </a:p>
        </p:txBody>
      </p:sp>
      <p:sp>
        <p:nvSpPr>
          <p:cNvPr id="256" name="Google Shape;256;g1151e008d24_0_516"/>
          <p:cNvSpPr txBox="1"/>
          <p:nvPr/>
        </p:nvSpPr>
        <p:spPr>
          <a:xfrm>
            <a:off x="4926300" y="909200"/>
            <a:ext cx="3311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Packaging: NPM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MVC Frameworks: Vue/Rest/Angular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Code Quality: …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</p:txBody>
      </p:sp>
      <p:sp>
        <p:nvSpPr>
          <p:cNvPr id="257" name="Google Shape;257;g1151e008d24_0_516"/>
          <p:cNvSpPr txBox="1"/>
          <p:nvPr/>
        </p:nvSpPr>
        <p:spPr>
          <a:xfrm>
            <a:off x="3327750" y="0"/>
            <a:ext cx="135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Container</a:t>
            </a:r>
            <a:br>
              <a:rPr lang="en-US" sz="1000"/>
            </a:br>
            <a:r>
              <a:rPr lang="en-US" sz="1000"/>
              <a:t>Registries?</a:t>
            </a:r>
            <a:endParaRPr sz="1000"/>
          </a:p>
        </p:txBody>
      </p:sp>
      <p:sp>
        <p:nvSpPr>
          <p:cNvPr id="258" name="Google Shape;258;g1151e008d24_0_516"/>
          <p:cNvSpPr/>
          <p:nvPr/>
        </p:nvSpPr>
        <p:spPr>
          <a:xfrm>
            <a:off x="381000" y="-101675"/>
            <a:ext cx="1988700" cy="1988700"/>
          </a:xfrm>
          <a:prstGeom prst="ellipse">
            <a:avLst/>
          </a:prstGeom>
          <a:solidFill>
            <a:srgbClr val="000000">
              <a:alpha val="14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Orchestration</a:t>
            </a:r>
            <a:endParaRPr b="1"/>
          </a:p>
        </p:txBody>
      </p:sp>
      <p:sp>
        <p:nvSpPr>
          <p:cNvPr id="259" name="Google Shape;259;g1151e008d24_0_516"/>
          <p:cNvSpPr txBox="1"/>
          <p:nvPr/>
        </p:nvSpPr>
        <p:spPr>
          <a:xfrm>
            <a:off x="5255725" y="2778375"/>
            <a:ext cx="275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Packaging/Libraries: 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Code Quality: 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/>
              <a:t>…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</p:txBody>
      </p:sp>
      <p:sp>
        <p:nvSpPr>
          <p:cNvPr id="260" name="Google Shape;260;g1151e008d24_0_516"/>
          <p:cNvSpPr txBox="1"/>
          <p:nvPr/>
        </p:nvSpPr>
        <p:spPr>
          <a:xfrm>
            <a:off x="563400" y="1064475"/>
            <a:ext cx="116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Ansible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Kubernetes, Helm</a:t>
            </a:r>
            <a:endParaRPr b="1" sz="1000"/>
          </a:p>
        </p:txBody>
      </p:sp>
      <p:sp>
        <p:nvSpPr>
          <p:cNvPr id="261" name="Google Shape;261;g1151e008d24_0_516"/>
          <p:cNvSpPr txBox="1"/>
          <p:nvPr/>
        </p:nvSpPr>
        <p:spPr>
          <a:xfrm>
            <a:off x="470250" y="2191975"/>
            <a:ext cx="135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Monitoring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Logging</a:t>
            </a:r>
            <a:endParaRPr sz="1000"/>
          </a:p>
        </p:txBody>
      </p:sp>
      <p:sp>
        <p:nvSpPr>
          <p:cNvPr id="262" name="Google Shape;262;g1151e008d24_0_516"/>
          <p:cNvSpPr txBox="1"/>
          <p:nvPr/>
        </p:nvSpPr>
        <p:spPr>
          <a:xfrm>
            <a:off x="547150" y="2888125"/>
            <a:ext cx="106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Dev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Ops</a:t>
            </a:r>
            <a:endParaRPr b="1"/>
          </a:p>
        </p:txBody>
      </p:sp>
      <p:sp>
        <p:nvSpPr>
          <p:cNvPr id="263" name="Google Shape;263;g1151e008d24_0_516"/>
          <p:cNvSpPr txBox="1"/>
          <p:nvPr/>
        </p:nvSpPr>
        <p:spPr>
          <a:xfrm>
            <a:off x="4100775" y="2035200"/>
            <a:ext cx="135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REST APIs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51e008d24_0_46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&amp; Discussion</a:t>
            </a:r>
            <a:endParaRPr/>
          </a:p>
        </p:txBody>
      </p:sp>
      <p:sp>
        <p:nvSpPr>
          <p:cNvPr id="269" name="Google Shape;269;g1151e008d24_0_46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2512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Committed</a:t>
            </a:r>
            <a:r>
              <a:rPr lang="en-US"/>
              <a:t> to FAIR agile software development of microservices</a:t>
            </a:r>
            <a:endParaRPr/>
          </a:p>
          <a:p>
            <a:pPr indent="-3251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Continuous … </a:t>
            </a:r>
            <a:endParaRPr/>
          </a:p>
          <a:p>
            <a:pPr indent="-3130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</a:t>
            </a:r>
            <a:r>
              <a:rPr lang="en-US"/>
              <a:t>ntegration, Delivery and Deployment, Testing, Documentation, Monitoring</a:t>
            </a:r>
            <a:endParaRPr/>
          </a:p>
          <a:p>
            <a:pPr indent="-3251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Reduce technologies to the bare minimum, but leverage existings solutions</a:t>
            </a:r>
            <a:endParaRPr/>
          </a:p>
          <a:p>
            <a:pPr indent="-3251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Encapsulate complexity (containers) and focus on Interfaces/APIs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We certainly overlooked many details, so we would like to engage all of you!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151e008d24_0_467"/>
          <p:cNvSpPr txBox="1"/>
          <p:nvPr>
            <p:ph idx="12" type="sldNum"/>
          </p:nvPr>
        </p:nvSpPr>
        <p:spPr>
          <a:xfrm>
            <a:off x="6960463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1" name="Google Shape;271;g1151e008d24_0_467"/>
          <p:cNvGrpSpPr/>
          <p:nvPr/>
        </p:nvGrpSpPr>
        <p:grpSpPr>
          <a:xfrm>
            <a:off x="7525" y="3662125"/>
            <a:ext cx="7008000" cy="828387"/>
            <a:chOff x="7525" y="3357325"/>
            <a:chExt cx="7008000" cy="828387"/>
          </a:xfrm>
        </p:grpSpPr>
        <p:sp>
          <p:nvSpPr>
            <p:cNvPr id="272" name="Google Shape;272;g1151e008d24_0_467"/>
            <p:cNvSpPr/>
            <p:nvPr/>
          </p:nvSpPr>
          <p:spPr>
            <a:xfrm>
              <a:off x="7525" y="3357325"/>
              <a:ext cx="7008000" cy="825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g1151e008d24_0_467"/>
            <p:cNvSpPr txBox="1"/>
            <p:nvPr/>
          </p:nvSpPr>
          <p:spPr>
            <a:xfrm>
              <a:off x="241150" y="3646912"/>
              <a:ext cx="6300300" cy="5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00">
                  <a:solidFill>
                    <a:srgbClr val="3B3C3E"/>
                  </a:solidFill>
                </a:rPr>
                <a:t>https://github.com/nsdf-fabric/sdlc</a:t>
              </a:r>
              <a:endParaRPr sz="900"/>
            </a:p>
          </p:txBody>
        </p:sp>
        <p:sp>
          <p:nvSpPr>
            <p:cNvPr id="274" name="Google Shape;274;g1151e008d24_0_467"/>
            <p:cNvSpPr txBox="1"/>
            <p:nvPr/>
          </p:nvSpPr>
          <p:spPr>
            <a:xfrm>
              <a:off x="238982" y="3357326"/>
              <a:ext cx="42444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64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888888"/>
                  </a:solidFill>
                </a:rPr>
                <a:t>Have a look yourself:</a:t>
              </a:r>
              <a:endParaRPr sz="9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C3E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51e008d24_0_372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Not integrated (TODO)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0" name="Google Shape;280;g1151e008d24_0_372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151e008d24_0_372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51e008d24_0_27"/>
          <p:cNvSpPr txBox="1"/>
          <p:nvPr>
            <p:ph type="title"/>
          </p:nvPr>
        </p:nvSpPr>
        <p:spPr>
          <a:xfrm>
            <a:off x="457200" y="79043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000"/>
              <a:buFont typeface="Arial"/>
              <a:buNone/>
            </a:pPr>
            <a:r>
              <a:rPr lang="en-US" sz="3600"/>
              <a:t>NSDF Software Development Life Cycle Procedures</a:t>
            </a:r>
            <a:endParaRPr sz="3600"/>
          </a:p>
        </p:txBody>
      </p:sp>
      <p:sp>
        <p:nvSpPr>
          <p:cNvPr id="69" name="Google Shape;69;g1151e008d24_0_27"/>
          <p:cNvSpPr txBox="1"/>
          <p:nvPr>
            <p:ph idx="4294967295" type="subTitle"/>
          </p:nvPr>
        </p:nvSpPr>
        <p:spPr>
          <a:xfrm>
            <a:off x="1371600" y="1799925"/>
            <a:ext cx="64008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240"/>
              <a:buNone/>
            </a:pPr>
            <a:r>
              <a:rPr lang="en-US" sz="1940">
                <a:solidFill>
                  <a:srgbClr val="666666"/>
                </a:solidFill>
              </a:rPr>
              <a:t>Daniel Balouek, Kevin Coakley, </a:t>
            </a:r>
            <a:r>
              <a:rPr lang="en-US" sz="1940" u="sng">
                <a:solidFill>
                  <a:srgbClr val="666666"/>
                </a:solidFill>
              </a:rPr>
              <a:t>Jakob Luettgau</a:t>
            </a:r>
            <a:r>
              <a:rPr lang="en-US" sz="1940">
                <a:solidFill>
                  <a:srgbClr val="666666"/>
                </a:solidFill>
              </a:rPr>
              <a:t>, Paula Olaya, Giorgio Scorzelli, Glenn Tarcea, Naweiluo Zhou</a:t>
            </a:r>
            <a:endParaRPr sz="1940">
              <a:solidFill>
                <a:srgbClr val="666666"/>
              </a:solidFill>
            </a:endParaRPr>
          </a:p>
        </p:txBody>
      </p:sp>
      <p:grpSp>
        <p:nvGrpSpPr>
          <p:cNvPr id="70" name="Google Shape;70;g1151e008d24_0_27"/>
          <p:cNvGrpSpPr/>
          <p:nvPr/>
        </p:nvGrpSpPr>
        <p:grpSpPr>
          <a:xfrm>
            <a:off x="7525" y="3360375"/>
            <a:ext cx="7008000" cy="1127400"/>
            <a:chOff x="7525" y="3055575"/>
            <a:chExt cx="7008000" cy="1127400"/>
          </a:xfrm>
        </p:grpSpPr>
        <p:sp>
          <p:nvSpPr>
            <p:cNvPr id="71" name="Google Shape;71;g1151e008d24_0_27"/>
            <p:cNvSpPr/>
            <p:nvPr/>
          </p:nvSpPr>
          <p:spPr>
            <a:xfrm>
              <a:off x="7525" y="3055575"/>
              <a:ext cx="7008000" cy="112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1151e008d24_0_27"/>
            <p:cNvSpPr txBox="1"/>
            <p:nvPr/>
          </p:nvSpPr>
          <p:spPr>
            <a:xfrm>
              <a:off x="241150" y="3418312"/>
              <a:ext cx="6300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B3C3E"/>
                  </a:solidFill>
                </a:rPr>
                <a:t>https://github.com/nsdf-fabric/sdlc</a:t>
              </a:r>
              <a:endParaRPr/>
            </a:p>
          </p:txBody>
        </p:sp>
        <p:sp>
          <p:nvSpPr>
            <p:cNvPr id="73" name="Google Shape;73;g1151e008d24_0_27"/>
            <p:cNvSpPr txBox="1"/>
            <p:nvPr/>
          </p:nvSpPr>
          <p:spPr>
            <a:xfrm>
              <a:off x="238982" y="3128726"/>
              <a:ext cx="4244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64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888888"/>
                  </a:solidFill>
                </a:rPr>
                <a:t>Have a look yourself:</a:t>
              </a:r>
              <a:endParaRPr/>
            </a:p>
          </p:txBody>
        </p:sp>
      </p:grpSp>
      <p:sp>
        <p:nvSpPr>
          <p:cNvPr id="74" name="Google Shape;74;g1151e008d24_0_27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000"/>
              <a:buFont typeface="Arial"/>
              <a:buNone/>
            </a:pPr>
            <a:r>
              <a:rPr lang="en-US"/>
              <a:t>Common Gotches</a:t>
            </a:r>
            <a:endParaRPr/>
          </a:p>
        </p:txBody>
      </p:sp>
      <p:sp>
        <p:nvSpPr>
          <p:cNvPr id="287" name="Google Shape;287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800"/>
              <a:buNone/>
            </a:pPr>
            <a:r>
              <a:rPr lang="en-US"/>
              <a:t>Security</a:t>
            </a:r>
            <a:endParaRPr/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800"/>
              <a:buNone/>
            </a:pPr>
            <a:r>
              <a:rPr lang="en-US"/>
              <a:t>Licences</a:t>
            </a:r>
            <a:endParaRPr/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800"/>
              <a:buNone/>
            </a:pPr>
            <a:r>
              <a:rPr lang="en-US"/>
              <a:t>Regressions</a:t>
            </a:r>
            <a:endParaRPr/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800"/>
              <a:buNone/>
            </a:pPr>
            <a:r>
              <a:rPr lang="en-US"/>
              <a:t>Deployment</a:t>
            </a:r>
            <a:endParaRPr/>
          </a:p>
        </p:txBody>
      </p:sp>
      <p:sp>
        <p:nvSpPr>
          <p:cNvPr id="288" name="Google Shape;288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9" name="Google Shape;289;p6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C3E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51e008d24_0_461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Backup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g1151e008d24_0_461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1151e008d24_0_461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51e0080b9_0_9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500"/>
              <a:t>Continuous Integration</a:t>
            </a:r>
            <a:endParaRPr sz="3500"/>
          </a:p>
        </p:txBody>
      </p:sp>
      <p:sp>
        <p:nvSpPr>
          <p:cNvPr id="302" name="Google Shape;302;g1151e0080b9_0_97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Version Control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Development Workflows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Code Quality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Release Versioning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(in detail later: testing)</a:t>
            </a:r>
            <a:endParaRPr/>
          </a:p>
        </p:txBody>
      </p:sp>
      <p:sp>
        <p:nvSpPr>
          <p:cNvPr id="303" name="Google Shape;303;g1151e0080b9_0_97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Git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Agile with with “git flow”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	feature, release branches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Code Reviews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Semantic Versioning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151e0080b9_0_97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51e0080b9_0_13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500"/>
              <a:t>Continuous Delivery and Deployment</a:t>
            </a:r>
            <a:endParaRPr sz="3500"/>
          </a:p>
        </p:txBody>
      </p:sp>
      <p:sp>
        <p:nvSpPr>
          <p:cNvPr id="310" name="Google Shape;310;g1151e0080b9_0_137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Deployment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Containerization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and Microservices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integration HPC platfroms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=&gt; Artifacts</a:t>
            </a:r>
            <a:endParaRPr/>
          </a:p>
        </p:txBody>
      </p:sp>
      <p:sp>
        <p:nvSpPr>
          <p:cNvPr id="311" name="Google Shape;311;g1151e0080b9_0_137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Docker, Singularity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Kubernetes, Helm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Ansible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Package Repositories Language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Container Images</a:t>
            </a:r>
            <a:endParaRPr/>
          </a:p>
        </p:txBody>
      </p:sp>
      <p:sp>
        <p:nvSpPr>
          <p:cNvPr id="312" name="Google Shape;312;g1151e0080b9_0_137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51e0080b9_0_10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Continuous</a:t>
            </a:r>
            <a:r>
              <a:rPr lang="en-US"/>
              <a:t> Testing</a:t>
            </a:r>
            <a:endParaRPr/>
          </a:p>
        </p:txBody>
      </p:sp>
      <p:sp>
        <p:nvSpPr>
          <p:cNvPr id="318" name="Google Shape;318;g1151e0080b9_0_103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TDD overkill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but we can meet half-way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unit tests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code analysis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automation with CI</a:t>
            </a:r>
            <a:endParaRPr/>
          </a:p>
        </p:txBody>
      </p:sp>
      <p:sp>
        <p:nvSpPr>
          <p:cNvPr id="319" name="Google Shape;319;g1151e0080b9_0_103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Best Practices for different languages: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C++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Python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Go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151e0080b9_0_103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51e0080b9_0_10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Continuous Documentation</a:t>
            </a:r>
            <a:endParaRPr/>
          </a:p>
        </p:txBody>
      </p:sp>
      <p:sp>
        <p:nvSpPr>
          <p:cNvPr id="326" name="Google Shape;326;g1151e0080b9_0_109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700"/>
              <a:t>Format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700"/>
              <a:t>Documentation as Code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700"/>
              <a:t>Code as Documentation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/>
              <a:t>Code Examples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/>
              <a:t>API Definition Standards</a:t>
            </a:r>
            <a:endParaRPr sz="2700"/>
          </a:p>
        </p:txBody>
      </p:sp>
      <p:sp>
        <p:nvSpPr>
          <p:cNvPr id="327" name="Google Shape;327;g1151e0080b9_0_109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700"/>
              <a:t>Markdown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700"/>
              <a:t>“inline” = always updated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700"/>
              <a:t>code speaks for itself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700"/>
              <a:t>autogenerated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700"/>
              <a:t>Jupyter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700"/>
              <a:t>REST, OpenAPI </a:t>
            </a:r>
            <a:endParaRPr sz="2700"/>
          </a:p>
        </p:txBody>
      </p:sp>
      <p:sp>
        <p:nvSpPr>
          <p:cNvPr id="328" name="Google Shape;328;g1151e0080b9_0_109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51e0080b9_0_14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Continuous</a:t>
            </a:r>
            <a:r>
              <a:rPr lang="en-US"/>
              <a:t> Monitoring</a:t>
            </a:r>
            <a:endParaRPr/>
          </a:p>
        </p:txBody>
      </p:sp>
      <p:sp>
        <p:nvSpPr>
          <p:cNvPr id="334" name="Google Shape;334;g1151e0080b9_0_143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Granularity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Logging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Performance/Availability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QoS Optimization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Research Opportunity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Integration</a:t>
            </a:r>
            <a:endParaRPr/>
          </a:p>
        </p:txBody>
      </p:sp>
      <p:sp>
        <p:nvSpPr>
          <p:cNvPr id="335" name="Google Shape;335;g1151e0080b9_0_143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Infrastructure, Applications, Network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Elastic Search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Prometheus/Grafana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Kubernetes+ Monitoring?</a:t>
            </a:r>
            <a:endParaRPr/>
          </a:p>
        </p:txBody>
      </p:sp>
      <p:sp>
        <p:nvSpPr>
          <p:cNvPr id="336" name="Google Shape;336;g1151e0080b9_0_143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51e0080b9_0_14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Security</a:t>
            </a:r>
            <a:endParaRPr/>
          </a:p>
        </p:txBody>
      </p:sp>
      <p:sp>
        <p:nvSpPr>
          <p:cNvPr id="342" name="Google Shape;342;g1151e0080b9_0_149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Enforce Sensitivity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Enforce Security of CI</a:t>
            </a: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Enforce security of </a:t>
            </a:r>
            <a:r>
              <a:rPr lang="en-US"/>
              <a:t>continuous</a:t>
            </a:r>
            <a:r>
              <a:rPr lang="en-US"/>
              <a:t> deployment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Security Scans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Automatic Tools</a:t>
            </a:r>
            <a:endParaRPr/>
          </a:p>
        </p:txBody>
      </p:sp>
      <p:sp>
        <p:nvSpPr>
          <p:cNvPr id="343" name="Google Shape;343;g1151e0080b9_0_149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We may store sensitive data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We expose attack surface because of our accounts across CI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Allow effortless revocation of credentials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Entropy/Play being the attacker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See Software Quality</a:t>
            </a:r>
            <a:endParaRPr/>
          </a:p>
        </p:txBody>
      </p:sp>
      <p:sp>
        <p:nvSpPr>
          <p:cNvPr id="344" name="Google Shape;344;g1151e0080b9_0_149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C3E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51e008d24_0_377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Screenshots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0" name="Google Shape;350;g1151e008d24_0_37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151e008d24_0_377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g1151e0080b9_0_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2"/>
            <a:ext cx="7492124" cy="739660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1151e0080b9_0_208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g1151e0080b9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5" y="171450"/>
            <a:ext cx="4531790" cy="447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1151e0080b9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511" y="171450"/>
            <a:ext cx="4614114" cy="44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151e0080b9_0_23"/>
          <p:cNvSpPr/>
          <p:nvPr/>
        </p:nvSpPr>
        <p:spPr>
          <a:xfrm>
            <a:off x="4200525" y="2114550"/>
            <a:ext cx="723900" cy="55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g1151e0080b9_0_23"/>
          <p:cNvGrpSpPr/>
          <p:nvPr/>
        </p:nvGrpSpPr>
        <p:grpSpPr>
          <a:xfrm>
            <a:off x="7525" y="3360375"/>
            <a:ext cx="7008000" cy="1127400"/>
            <a:chOff x="7525" y="3055575"/>
            <a:chExt cx="7008000" cy="1127400"/>
          </a:xfrm>
        </p:grpSpPr>
        <p:sp>
          <p:nvSpPr>
            <p:cNvPr id="83" name="Google Shape;83;g1151e0080b9_0_23"/>
            <p:cNvSpPr/>
            <p:nvPr/>
          </p:nvSpPr>
          <p:spPr>
            <a:xfrm>
              <a:off x="7525" y="3055575"/>
              <a:ext cx="7008000" cy="1127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1151e0080b9_0_23"/>
            <p:cNvSpPr txBox="1"/>
            <p:nvPr/>
          </p:nvSpPr>
          <p:spPr>
            <a:xfrm>
              <a:off x="241150" y="3418312"/>
              <a:ext cx="6300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uFill>
                    <a:noFill/>
                  </a:uFill>
                  <a:hlinkClick r:id="rId5"/>
                </a:rPr>
                <a:t>https://github.com/nsdf-fabric/sdlc</a:t>
              </a:r>
              <a:endParaRPr/>
            </a:p>
          </p:txBody>
        </p:sp>
        <p:sp>
          <p:nvSpPr>
            <p:cNvPr id="85" name="Google Shape;85;g1151e0080b9_0_23"/>
            <p:cNvSpPr txBox="1"/>
            <p:nvPr/>
          </p:nvSpPr>
          <p:spPr>
            <a:xfrm>
              <a:off x="238982" y="3128726"/>
              <a:ext cx="4244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64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888888"/>
                  </a:solidFill>
                </a:rPr>
                <a:t>Have a look yourself:</a:t>
              </a:r>
              <a:endParaRPr/>
            </a:p>
          </p:txBody>
        </p:sp>
      </p:grpSp>
      <p:sp>
        <p:nvSpPr>
          <p:cNvPr id="86" name="Google Shape;86;g1151e0080b9_0_23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g1151e0080b9_0_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92125" cy="72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1151e0080b9_0_213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3600"/>
              <a:buFont typeface="Arial"/>
              <a:buNone/>
            </a:pPr>
            <a:r>
              <a:rPr lang="en-US" sz="3200"/>
              <a:t>Why we took the time to define the SDLC</a:t>
            </a:r>
            <a:endParaRPr sz="3000"/>
          </a:p>
        </p:txBody>
      </p:sp>
      <p:sp>
        <p:nvSpPr>
          <p:cNvPr id="92" name="Google Shape;92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3403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Inventory of existing </a:t>
            </a:r>
            <a:r>
              <a:rPr lang="en-US"/>
              <a:t>S</a:t>
            </a:r>
            <a:r>
              <a:rPr lang="en-US"/>
              <a:t>kills and </a:t>
            </a:r>
            <a:r>
              <a:rPr lang="en-US"/>
              <a:t>C</a:t>
            </a:r>
            <a:r>
              <a:rPr lang="en-US"/>
              <a:t>apabilities</a:t>
            </a:r>
            <a:endParaRPr/>
          </a:p>
          <a:p>
            <a:pPr indent="-3403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Identification of Needs (Skill &amp; Infrastructure)</a:t>
            </a:r>
            <a:endParaRPr/>
          </a:p>
          <a:p>
            <a:pPr indent="-3403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Software development is very opinionated.</a:t>
            </a:r>
            <a:endParaRPr/>
          </a:p>
          <a:p>
            <a:pPr indent="-3403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High-Level Technology Exploration</a:t>
            </a:r>
            <a:endParaRPr/>
          </a:p>
          <a:p>
            <a:pPr indent="-32639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State of the Practice (Full-Stack, but also Niche)</a:t>
            </a:r>
            <a:endParaRPr/>
          </a:p>
          <a:p>
            <a:pPr indent="-3403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Sanity Check and Guide Development/Integration Strategy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SDLC serves as an entry-point for our development activities, to prevent us from thinning out to much across too many technology choices.</a:t>
            </a:r>
            <a:endParaRPr/>
          </a:p>
        </p:txBody>
      </p:sp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6960463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1151e0080b9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2400"/>
            <a:ext cx="7327050" cy="440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151e0080b9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97" y="156146"/>
            <a:ext cx="1166789" cy="6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151e0080b9_0_5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1151e008d24_0_5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2400"/>
            <a:ext cx="7327050" cy="440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151e008d24_0_5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97" y="156146"/>
            <a:ext cx="1166789" cy="6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151e008d24_0_570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g1151e008d24_0_570"/>
          <p:cNvSpPr/>
          <p:nvPr/>
        </p:nvSpPr>
        <p:spPr>
          <a:xfrm>
            <a:off x="6290544" y="40600"/>
            <a:ext cx="1431900" cy="993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Scientists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>
                <a:solidFill>
                  <a:schemeClr val="lt1"/>
                </a:solidFill>
              </a:rPr>
              <a:t>Educators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Students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9" name="Google Shape;109;g1151e008d24_0_570"/>
          <p:cNvSpPr/>
          <p:nvPr/>
        </p:nvSpPr>
        <p:spPr>
          <a:xfrm>
            <a:off x="6256700" y="1584875"/>
            <a:ext cx="1914600" cy="609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Middleware/Service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>
                <a:solidFill>
                  <a:schemeClr val="lt1"/>
                </a:solidFill>
              </a:rPr>
              <a:t>Developers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0" name="Google Shape;110;g1151e008d24_0_570"/>
          <p:cNvSpPr/>
          <p:nvPr/>
        </p:nvSpPr>
        <p:spPr>
          <a:xfrm>
            <a:off x="4104650" y="634675"/>
            <a:ext cx="1352700" cy="609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Application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>
                <a:solidFill>
                  <a:schemeClr val="lt1"/>
                </a:solidFill>
              </a:rPr>
              <a:t>Developers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1" name="Google Shape;111;g1151e008d24_0_570"/>
          <p:cNvSpPr/>
          <p:nvPr/>
        </p:nvSpPr>
        <p:spPr>
          <a:xfrm>
            <a:off x="121087" y="3314675"/>
            <a:ext cx="1593600" cy="68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Infrastructure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Providers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1151e008d24_0_5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52400"/>
            <a:ext cx="7327050" cy="440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151e008d24_0_5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97" y="156146"/>
            <a:ext cx="1166789" cy="6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151e008d24_0_557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g1151e008d24_0_557"/>
          <p:cNvSpPr/>
          <p:nvPr/>
        </p:nvSpPr>
        <p:spPr>
          <a:xfrm>
            <a:off x="2545550" y="3946375"/>
            <a:ext cx="720900" cy="500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HPC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0" name="Google Shape;120;g1151e008d24_0_557"/>
          <p:cNvSpPr/>
          <p:nvPr/>
        </p:nvSpPr>
        <p:spPr>
          <a:xfrm>
            <a:off x="3730049" y="3946375"/>
            <a:ext cx="1593600" cy="68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Commercial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Clouds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1" name="Google Shape;121;g1151e008d24_0_557"/>
          <p:cNvSpPr/>
          <p:nvPr/>
        </p:nvSpPr>
        <p:spPr>
          <a:xfrm>
            <a:off x="6130775" y="3946375"/>
            <a:ext cx="1549800" cy="578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Science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Clouds/Grids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2" name="Google Shape;122;g1151e008d24_0_557"/>
          <p:cNvSpPr/>
          <p:nvPr/>
        </p:nvSpPr>
        <p:spPr>
          <a:xfrm>
            <a:off x="6290544" y="40600"/>
            <a:ext cx="1431900" cy="993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Scientists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>
                <a:solidFill>
                  <a:schemeClr val="lt1"/>
                </a:solidFill>
              </a:rPr>
              <a:t>Educators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Students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3" name="Google Shape;123;g1151e008d24_0_557"/>
          <p:cNvSpPr/>
          <p:nvPr/>
        </p:nvSpPr>
        <p:spPr>
          <a:xfrm>
            <a:off x="6256700" y="1584875"/>
            <a:ext cx="1914600" cy="609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Middleware/Service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>
                <a:solidFill>
                  <a:schemeClr val="lt1"/>
                </a:solidFill>
              </a:rPr>
              <a:t>Developers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g1151e008d24_0_557"/>
          <p:cNvSpPr/>
          <p:nvPr/>
        </p:nvSpPr>
        <p:spPr>
          <a:xfrm>
            <a:off x="4104650" y="634675"/>
            <a:ext cx="1352700" cy="609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Application</a:t>
            </a:r>
            <a:br>
              <a:rPr b="1" lang="en-US">
                <a:solidFill>
                  <a:schemeClr val="lt1"/>
                </a:solidFill>
              </a:rPr>
            </a:br>
            <a:r>
              <a:rPr b="1" lang="en-US">
                <a:solidFill>
                  <a:schemeClr val="lt1"/>
                </a:solidFill>
              </a:rPr>
              <a:t>Developers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5" name="Google Shape;125;g1151e008d24_0_557"/>
          <p:cNvSpPr/>
          <p:nvPr/>
        </p:nvSpPr>
        <p:spPr>
          <a:xfrm>
            <a:off x="121087" y="3314675"/>
            <a:ext cx="1593600" cy="68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Infrastructure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Providers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1151e008d24_0_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" y="3130675"/>
            <a:ext cx="1549826" cy="5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151e008d24_0_3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00" y="697225"/>
            <a:ext cx="1642950" cy="6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151e008d24_0_3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897" y="4052700"/>
            <a:ext cx="1986378" cy="5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151e008d24_0_3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550" y="3584475"/>
            <a:ext cx="1676401" cy="578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151e008d24_0_3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59388" y="4252062"/>
            <a:ext cx="1676399" cy="291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151e008d24_0_3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70449" y="132630"/>
            <a:ext cx="1673475" cy="785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151e008d24_0_38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00850" y="3996375"/>
            <a:ext cx="1676400" cy="358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151e008d24_0_38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96644" y="1285775"/>
            <a:ext cx="1673477" cy="8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151e008d24_0_38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74400" y="2297550"/>
            <a:ext cx="1676400" cy="45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151e008d24_0_38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41850" y="3307813"/>
            <a:ext cx="1673475" cy="33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151e008d24_0_38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67200" y="1740475"/>
            <a:ext cx="1673477" cy="63327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151e008d24_0_382"/>
          <p:cNvSpPr/>
          <p:nvPr/>
        </p:nvSpPr>
        <p:spPr>
          <a:xfrm>
            <a:off x="-663200" y="2800175"/>
            <a:ext cx="5606675" cy="1863525"/>
          </a:xfrm>
          <a:custGeom>
            <a:rect b="b" l="l" r="r" t="t"/>
            <a:pathLst>
              <a:path extrusionOk="0" h="74541" w="224267">
                <a:moveTo>
                  <a:pt x="0" y="2620"/>
                </a:moveTo>
                <a:lnTo>
                  <a:pt x="133525" y="0"/>
                </a:lnTo>
                <a:lnTo>
                  <a:pt x="224267" y="18295"/>
                </a:lnTo>
                <a:lnTo>
                  <a:pt x="209277" y="40349"/>
                </a:lnTo>
                <a:lnTo>
                  <a:pt x="198371" y="74541"/>
                </a:lnTo>
                <a:lnTo>
                  <a:pt x="12085" y="74541"/>
                </a:lnTo>
                <a:close/>
              </a:path>
            </a:pathLst>
          </a:custGeom>
          <a:solidFill>
            <a:srgbClr val="A6CBD5">
              <a:alpha val="43020"/>
            </a:srgbClr>
          </a:solidFill>
          <a:ln>
            <a:noFill/>
          </a:ln>
        </p:spPr>
      </p:sp>
      <p:sp>
        <p:nvSpPr>
          <p:cNvPr id="142" name="Google Shape;142;g1151e008d24_0_382"/>
          <p:cNvSpPr/>
          <p:nvPr/>
        </p:nvSpPr>
        <p:spPr>
          <a:xfrm>
            <a:off x="-478975" y="-104775"/>
            <a:ext cx="8413300" cy="3907125"/>
          </a:xfrm>
          <a:custGeom>
            <a:rect b="b" l="l" r="r" t="t"/>
            <a:pathLst>
              <a:path extrusionOk="0" h="156285" w="336532">
                <a:moveTo>
                  <a:pt x="16506" y="654"/>
                </a:moveTo>
                <a:lnTo>
                  <a:pt x="113647" y="0"/>
                </a:lnTo>
                <a:lnTo>
                  <a:pt x="152128" y="58103"/>
                </a:lnTo>
                <a:lnTo>
                  <a:pt x="209278" y="80391"/>
                </a:lnTo>
                <a:lnTo>
                  <a:pt x="273858" y="37338"/>
                </a:lnTo>
                <a:lnTo>
                  <a:pt x="336532" y="72200"/>
                </a:lnTo>
                <a:lnTo>
                  <a:pt x="319006" y="120015"/>
                </a:lnTo>
                <a:lnTo>
                  <a:pt x="216646" y="135947"/>
                </a:lnTo>
                <a:lnTo>
                  <a:pt x="177274" y="128016"/>
                </a:lnTo>
                <a:lnTo>
                  <a:pt x="123934" y="117729"/>
                </a:lnTo>
                <a:lnTo>
                  <a:pt x="87837" y="146853"/>
                </a:lnTo>
                <a:lnTo>
                  <a:pt x="0" y="156285"/>
                </a:lnTo>
                <a:lnTo>
                  <a:pt x="7074" y="20992"/>
                </a:lnTo>
                <a:close/>
              </a:path>
            </a:pathLst>
          </a:custGeom>
          <a:solidFill>
            <a:srgbClr val="999999">
              <a:alpha val="22910"/>
            </a:srgbClr>
          </a:solidFill>
          <a:ln>
            <a:noFill/>
          </a:ln>
        </p:spPr>
      </p:sp>
      <p:sp>
        <p:nvSpPr>
          <p:cNvPr id="143" name="Google Shape;143;g1151e008d24_0_382"/>
          <p:cNvSpPr/>
          <p:nvPr/>
        </p:nvSpPr>
        <p:spPr>
          <a:xfrm>
            <a:off x="-589525" y="-132650"/>
            <a:ext cx="10183850" cy="2829675"/>
          </a:xfrm>
          <a:custGeom>
            <a:rect b="b" l="l" r="r" t="t"/>
            <a:pathLst>
              <a:path extrusionOk="0" h="113187" w="407354">
                <a:moveTo>
                  <a:pt x="0" y="73984"/>
                </a:moveTo>
                <a:lnTo>
                  <a:pt x="127041" y="62194"/>
                </a:lnTo>
                <a:lnTo>
                  <a:pt x="155217" y="59789"/>
                </a:lnTo>
                <a:lnTo>
                  <a:pt x="213510" y="82840"/>
                </a:lnTo>
                <a:lnTo>
                  <a:pt x="278280" y="39977"/>
                </a:lnTo>
                <a:lnTo>
                  <a:pt x="407354" y="113187"/>
                </a:lnTo>
                <a:lnTo>
                  <a:pt x="395564" y="3832"/>
                </a:lnTo>
                <a:lnTo>
                  <a:pt x="0" y="0"/>
                </a:lnTo>
                <a:close/>
              </a:path>
            </a:pathLst>
          </a:custGeom>
          <a:solidFill>
            <a:srgbClr val="00FF72">
              <a:alpha val="19550"/>
            </a:srgbClr>
          </a:solidFill>
          <a:ln>
            <a:noFill/>
          </a:ln>
        </p:spPr>
      </p:sp>
      <p:sp>
        <p:nvSpPr>
          <p:cNvPr id="144" name="Google Shape;144;g1151e008d24_0_382"/>
          <p:cNvSpPr/>
          <p:nvPr/>
        </p:nvSpPr>
        <p:spPr>
          <a:xfrm>
            <a:off x="4262450" y="2857500"/>
            <a:ext cx="5582425" cy="1875500"/>
          </a:xfrm>
          <a:custGeom>
            <a:rect b="b" l="l" r="r" t="t"/>
            <a:pathLst>
              <a:path extrusionOk="0" h="75020" w="223297">
                <a:moveTo>
                  <a:pt x="0" y="71247"/>
                </a:moveTo>
                <a:lnTo>
                  <a:pt x="10096" y="36576"/>
                </a:lnTo>
                <a:lnTo>
                  <a:pt x="25146" y="15621"/>
                </a:lnTo>
                <a:lnTo>
                  <a:pt x="130111" y="0"/>
                </a:lnTo>
                <a:lnTo>
                  <a:pt x="207969" y="40533"/>
                </a:lnTo>
                <a:lnTo>
                  <a:pt x="223297" y="75020"/>
                </a:lnTo>
                <a:lnTo>
                  <a:pt x="197063" y="71483"/>
                </a:lnTo>
                <a:close/>
              </a:path>
            </a:pathLst>
          </a:custGeom>
          <a:solidFill>
            <a:srgbClr val="1B6174">
              <a:alpha val="27930"/>
            </a:srgbClr>
          </a:solidFill>
          <a:ln>
            <a:noFill/>
          </a:ln>
        </p:spPr>
      </p:sp>
      <p:sp>
        <p:nvSpPr>
          <p:cNvPr id="145" name="Google Shape;145;g1151e008d24_0_382"/>
          <p:cNvSpPr/>
          <p:nvPr/>
        </p:nvSpPr>
        <p:spPr>
          <a:xfrm>
            <a:off x="3638550" y="828675"/>
            <a:ext cx="4295775" cy="2465225"/>
          </a:xfrm>
          <a:custGeom>
            <a:rect b="b" l="l" r="r" t="t"/>
            <a:pathLst>
              <a:path extrusionOk="0" h="98609" w="171831">
                <a:moveTo>
                  <a:pt x="7620" y="76581"/>
                </a:moveTo>
                <a:lnTo>
                  <a:pt x="17907" y="64770"/>
                </a:lnTo>
                <a:lnTo>
                  <a:pt x="27813" y="56007"/>
                </a:lnTo>
                <a:lnTo>
                  <a:pt x="44577" y="43053"/>
                </a:lnTo>
                <a:lnTo>
                  <a:pt x="109157" y="0"/>
                </a:lnTo>
                <a:lnTo>
                  <a:pt x="171831" y="34862"/>
                </a:lnTo>
                <a:lnTo>
                  <a:pt x="154305" y="82677"/>
                </a:lnTo>
                <a:lnTo>
                  <a:pt x="51945" y="98609"/>
                </a:lnTo>
                <a:lnTo>
                  <a:pt x="4953" y="87630"/>
                </a:lnTo>
                <a:lnTo>
                  <a:pt x="5334" y="83058"/>
                </a:lnTo>
                <a:lnTo>
                  <a:pt x="3429" y="80391"/>
                </a:lnTo>
                <a:lnTo>
                  <a:pt x="0" y="73914"/>
                </a:lnTo>
                <a:lnTo>
                  <a:pt x="2667" y="78105"/>
                </a:lnTo>
                <a:close/>
              </a:path>
            </a:pathLst>
          </a:custGeom>
          <a:solidFill>
            <a:srgbClr val="999999">
              <a:alpha val="38550"/>
            </a:srgbClr>
          </a:solidFill>
          <a:ln>
            <a:noFill/>
          </a:ln>
        </p:spPr>
      </p:sp>
      <p:sp>
        <p:nvSpPr>
          <p:cNvPr id="146" name="Google Shape;146;g1151e008d24_0_382"/>
          <p:cNvSpPr/>
          <p:nvPr/>
        </p:nvSpPr>
        <p:spPr>
          <a:xfrm>
            <a:off x="2457450" y="381000"/>
            <a:ext cx="720900" cy="500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HPC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7" name="Google Shape;147;g1151e008d24_0_382"/>
          <p:cNvSpPr/>
          <p:nvPr/>
        </p:nvSpPr>
        <p:spPr>
          <a:xfrm>
            <a:off x="6331274" y="3246325"/>
            <a:ext cx="1593600" cy="68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Commercial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Clouds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8" name="Google Shape;148;g1151e008d24_0_382"/>
          <p:cNvSpPr/>
          <p:nvPr/>
        </p:nvSpPr>
        <p:spPr>
          <a:xfrm>
            <a:off x="2343150" y="2583750"/>
            <a:ext cx="1549800" cy="578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Science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Clouds/Grids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9" name="Google Shape;149;g1151e008d24_0_382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1151e0080b9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00" y="3130675"/>
            <a:ext cx="1549826" cy="5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151e0080b9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00" y="697225"/>
            <a:ext cx="1642950" cy="6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151e0080b9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2897" y="4052700"/>
            <a:ext cx="1986378" cy="5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1151e0080b9_0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550" y="3584475"/>
            <a:ext cx="1676401" cy="578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151e0080b9_0_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59388" y="4252062"/>
            <a:ext cx="1676399" cy="291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151e0080b9_0_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70449" y="132630"/>
            <a:ext cx="1673475" cy="785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151e0080b9_0_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00850" y="3996375"/>
            <a:ext cx="1676400" cy="358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151e0080b9_0_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96644" y="1285775"/>
            <a:ext cx="1673477" cy="8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151e0080b9_0_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74400" y="2297550"/>
            <a:ext cx="1676400" cy="45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1151e0080b9_0_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41850" y="3307813"/>
            <a:ext cx="1673475" cy="33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151e0080b9_0_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67200" y="1740475"/>
            <a:ext cx="1673477" cy="63327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151e0080b9_0_9"/>
          <p:cNvSpPr/>
          <p:nvPr/>
        </p:nvSpPr>
        <p:spPr>
          <a:xfrm>
            <a:off x="-663200" y="2800175"/>
            <a:ext cx="5606675" cy="1863525"/>
          </a:xfrm>
          <a:custGeom>
            <a:rect b="b" l="l" r="r" t="t"/>
            <a:pathLst>
              <a:path extrusionOk="0" h="74541" w="224267">
                <a:moveTo>
                  <a:pt x="0" y="2620"/>
                </a:moveTo>
                <a:lnTo>
                  <a:pt x="133525" y="0"/>
                </a:lnTo>
                <a:lnTo>
                  <a:pt x="224267" y="18295"/>
                </a:lnTo>
                <a:lnTo>
                  <a:pt x="209277" y="40349"/>
                </a:lnTo>
                <a:lnTo>
                  <a:pt x="198371" y="74541"/>
                </a:lnTo>
                <a:lnTo>
                  <a:pt x="12085" y="74541"/>
                </a:lnTo>
                <a:close/>
              </a:path>
            </a:pathLst>
          </a:custGeom>
          <a:solidFill>
            <a:srgbClr val="A6CBD5">
              <a:alpha val="43020"/>
            </a:srgbClr>
          </a:solidFill>
          <a:ln>
            <a:noFill/>
          </a:ln>
        </p:spPr>
      </p:sp>
      <p:sp>
        <p:nvSpPr>
          <p:cNvPr id="166" name="Google Shape;166;g1151e0080b9_0_9"/>
          <p:cNvSpPr/>
          <p:nvPr/>
        </p:nvSpPr>
        <p:spPr>
          <a:xfrm>
            <a:off x="-478975" y="-104775"/>
            <a:ext cx="8413300" cy="3907125"/>
          </a:xfrm>
          <a:custGeom>
            <a:rect b="b" l="l" r="r" t="t"/>
            <a:pathLst>
              <a:path extrusionOk="0" h="156285" w="336532">
                <a:moveTo>
                  <a:pt x="16506" y="654"/>
                </a:moveTo>
                <a:lnTo>
                  <a:pt x="113647" y="0"/>
                </a:lnTo>
                <a:lnTo>
                  <a:pt x="152128" y="58103"/>
                </a:lnTo>
                <a:lnTo>
                  <a:pt x="209278" y="80391"/>
                </a:lnTo>
                <a:lnTo>
                  <a:pt x="273858" y="37338"/>
                </a:lnTo>
                <a:lnTo>
                  <a:pt x="336532" y="72200"/>
                </a:lnTo>
                <a:lnTo>
                  <a:pt x="319006" y="120015"/>
                </a:lnTo>
                <a:lnTo>
                  <a:pt x="216646" y="135947"/>
                </a:lnTo>
                <a:lnTo>
                  <a:pt x="177274" y="128016"/>
                </a:lnTo>
                <a:lnTo>
                  <a:pt x="123934" y="117729"/>
                </a:lnTo>
                <a:lnTo>
                  <a:pt x="87837" y="146853"/>
                </a:lnTo>
                <a:lnTo>
                  <a:pt x="0" y="156285"/>
                </a:lnTo>
                <a:lnTo>
                  <a:pt x="7074" y="20992"/>
                </a:lnTo>
                <a:close/>
              </a:path>
            </a:pathLst>
          </a:custGeom>
          <a:solidFill>
            <a:srgbClr val="999999">
              <a:alpha val="22910"/>
            </a:srgbClr>
          </a:solidFill>
          <a:ln>
            <a:noFill/>
          </a:ln>
        </p:spPr>
      </p:sp>
      <p:sp>
        <p:nvSpPr>
          <p:cNvPr id="167" name="Google Shape;167;g1151e0080b9_0_9"/>
          <p:cNvSpPr/>
          <p:nvPr/>
        </p:nvSpPr>
        <p:spPr>
          <a:xfrm>
            <a:off x="-589525" y="-132650"/>
            <a:ext cx="10183850" cy="2829675"/>
          </a:xfrm>
          <a:custGeom>
            <a:rect b="b" l="l" r="r" t="t"/>
            <a:pathLst>
              <a:path extrusionOk="0" h="113187" w="407354">
                <a:moveTo>
                  <a:pt x="0" y="73984"/>
                </a:moveTo>
                <a:lnTo>
                  <a:pt x="127041" y="62194"/>
                </a:lnTo>
                <a:lnTo>
                  <a:pt x="155217" y="59789"/>
                </a:lnTo>
                <a:lnTo>
                  <a:pt x="213510" y="82840"/>
                </a:lnTo>
                <a:lnTo>
                  <a:pt x="278280" y="39977"/>
                </a:lnTo>
                <a:lnTo>
                  <a:pt x="407354" y="113187"/>
                </a:lnTo>
                <a:lnTo>
                  <a:pt x="395564" y="3832"/>
                </a:lnTo>
                <a:lnTo>
                  <a:pt x="0" y="0"/>
                </a:lnTo>
                <a:close/>
              </a:path>
            </a:pathLst>
          </a:custGeom>
          <a:solidFill>
            <a:srgbClr val="00FF72">
              <a:alpha val="19550"/>
            </a:srgbClr>
          </a:solidFill>
          <a:ln>
            <a:noFill/>
          </a:ln>
        </p:spPr>
      </p:sp>
      <p:sp>
        <p:nvSpPr>
          <p:cNvPr id="168" name="Google Shape;168;g1151e0080b9_0_9"/>
          <p:cNvSpPr/>
          <p:nvPr/>
        </p:nvSpPr>
        <p:spPr>
          <a:xfrm>
            <a:off x="4262450" y="2857500"/>
            <a:ext cx="5582425" cy="1875500"/>
          </a:xfrm>
          <a:custGeom>
            <a:rect b="b" l="l" r="r" t="t"/>
            <a:pathLst>
              <a:path extrusionOk="0" h="75020" w="223297">
                <a:moveTo>
                  <a:pt x="0" y="71247"/>
                </a:moveTo>
                <a:lnTo>
                  <a:pt x="10096" y="36576"/>
                </a:lnTo>
                <a:lnTo>
                  <a:pt x="25146" y="15621"/>
                </a:lnTo>
                <a:lnTo>
                  <a:pt x="130111" y="0"/>
                </a:lnTo>
                <a:lnTo>
                  <a:pt x="207969" y="40533"/>
                </a:lnTo>
                <a:lnTo>
                  <a:pt x="223297" y="75020"/>
                </a:lnTo>
                <a:lnTo>
                  <a:pt x="197063" y="71483"/>
                </a:lnTo>
                <a:close/>
              </a:path>
            </a:pathLst>
          </a:custGeom>
          <a:solidFill>
            <a:srgbClr val="1B6174">
              <a:alpha val="27930"/>
            </a:srgbClr>
          </a:solidFill>
          <a:ln>
            <a:noFill/>
          </a:ln>
        </p:spPr>
      </p:sp>
      <p:sp>
        <p:nvSpPr>
          <p:cNvPr id="169" name="Google Shape;169;g1151e0080b9_0_9"/>
          <p:cNvSpPr/>
          <p:nvPr/>
        </p:nvSpPr>
        <p:spPr>
          <a:xfrm>
            <a:off x="3638550" y="828675"/>
            <a:ext cx="4295775" cy="2465225"/>
          </a:xfrm>
          <a:custGeom>
            <a:rect b="b" l="l" r="r" t="t"/>
            <a:pathLst>
              <a:path extrusionOk="0" h="98609" w="171831">
                <a:moveTo>
                  <a:pt x="7620" y="76581"/>
                </a:moveTo>
                <a:lnTo>
                  <a:pt x="17907" y="64770"/>
                </a:lnTo>
                <a:lnTo>
                  <a:pt x="27813" y="56007"/>
                </a:lnTo>
                <a:lnTo>
                  <a:pt x="44577" y="43053"/>
                </a:lnTo>
                <a:lnTo>
                  <a:pt x="109157" y="0"/>
                </a:lnTo>
                <a:lnTo>
                  <a:pt x="171831" y="34862"/>
                </a:lnTo>
                <a:lnTo>
                  <a:pt x="154305" y="82677"/>
                </a:lnTo>
                <a:lnTo>
                  <a:pt x="51945" y="98609"/>
                </a:lnTo>
                <a:lnTo>
                  <a:pt x="4953" y="87630"/>
                </a:lnTo>
                <a:lnTo>
                  <a:pt x="5334" y="83058"/>
                </a:lnTo>
                <a:lnTo>
                  <a:pt x="3429" y="80391"/>
                </a:lnTo>
                <a:lnTo>
                  <a:pt x="0" y="73914"/>
                </a:lnTo>
                <a:lnTo>
                  <a:pt x="2667" y="78105"/>
                </a:lnTo>
                <a:close/>
              </a:path>
            </a:pathLst>
          </a:custGeom>
          <a:solidFill>
            <a:srgbClr val="999999">
              <a:alpha val="38550"/>
            </a:srgbClr>
          </a:solidFill>
          <a:ln>
            <a:noFill/>
          </a:ln>
        </p:spPr>
      </p:sp>
      <p:sp>
        <p:nvSpPr>
          <p:cNvPr id="170" name="Google Shape;170;g1151e0080b9_0_9"/>
          <p:cNvSpPr/>
          <p:nvPr/>
        </p:nvSpPr>
        <p:spPr>
          <a:xfrm>
            <a:off x="2457450" y="381000"/>
            <a:ext cx="720900" cy="500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HPC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1" name="Google Shape;171;g1151e0080b9_0_9"/>
          <p:cNvSpPr/>
          <p:nvPr/>
        </p:nvSpPr>
        <p:spPr>
          <a:xfrm>
            <a:off x="6331274" y="3246325"/>
            <a:ext cx="1593600" cy="685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Commercial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Clouds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2" name="Google Shape;172;g1151e0080b9_0_9"/>
          <p:cNvSpPr/>
          <p:nvPr/>
        </p:nvSpPr>
        <p:spPr>
          <a:xfrm>
            <a:off x="2343150" y="2583750"/>
            <a:ext cx="1549800" cy="578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Science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Clouds/Grids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3" name="Google Shape;173;g1151e0080b9_0_9"/>
          <p:cNvSpPr/>
          <p:nvPr/>
        </p:nvSpPr>
        <p:spPr>
          <a:xfrm rot="-3170610">
            <a:off x="3606462" y="-28283"/>
            <a:ext cx="2159127" cy="4416535"/>
          </a:xfrm>
          <a:prstGeom prst="ellipse">
            <a:avLst/>
          </a:prstGeom>
          <a:solidFill>
            <a:srgbClr val="FFFFFF">
              <a:alpha val="84920"/>
            </a:srgbClr>
          </a:solidFill>
          <a:ln cap="flat" cmpd="sng" w="2857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g1151e0080b9_0_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068297" y="1908746"/>
            <a:ext cx="1166789" cy="6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151e0080b9_0_9"/>
          <p:cNvSpPr txBox="1"/>
          <p:nvPr>
            <p:ph idx="12" type="sldNum"/>
          </p:nvPr>
        </p:nvSpPr>
        <p:spPr>
          <a:xfrm>
            <a:off x="6960605" y="4767264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: Meta Inf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2014-12-02T19:58:44Z</dcterms:created>
</cp:coreProperties>
</file>