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3"/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1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White+Seal">
  <p:cSld name="1_Title Slide - White+Se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39" y="2762128"/>
            <a:ext cx="6522720" cy="12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384929" y="4188485"/>
            <a:ext cx="114310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600"/>
              <a:buFont typeface="Calibri"/>
              <a:buNone/>
              <a:defRPr b="1" sz="3600" cap="non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84929" y="5804705"/>
            <a:ext cx="11431019" cy="749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C92"/>
              </a:buClr>
              <a:buSzPts val="2000"/>
              <a:buNone/>
              <a:defRPr sz="20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>
            <p:ph idx="2" type="pic"/>
          </p:nvPr>
        </p:nvPicPr>
        <p:blipFill/>
        <p:spPr>
          <a:xfrm>
            <a:off x="9" y="3"/>
            <a:ext cx="6094444" cy="685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4" name="Google Shape;54;p12"/>
          <p:cNvSpPr txBox="1"/>
          <p:nvPr>
            <p:ph type="ctrTitle"/>
          </p:nvPr>
        </p:nvSpPr>
        <p:spPr>
          <a:xfrm>
            <a:off x="6492942" y="259493"/>
            <a:ext cx="5835548" cy="1572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274300" wrap="square" tIns="182875">
            <a:no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13294A"/>
              </a:buClr>
              <a:buSzPts val="3200"/>
              <a:buFont typeface="Calibri"/>
              <a:buNone/>
              <a:defRPr b="1" sz="3200">
                <a:solidFill>
                  <a:srgbClr val="1329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731213" y="2005533"/>
            <a:ext cx="5022112" cy="4556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Slide">
  <p:cSld name="1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>
            <p:ph idx="2" type="pic"/>
          </p:nvPr>
        </p:nvPicPr>
        <p:blipFill/>
        <p:spPr>
          <a:xfrm>
            <a:off x="9" y="3"/>
            <a:ext cx="6094444" cy="685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8" name="Google Shape;58;p13"/>
          <p:cNvSpPr txBox="1"/>
          <p:nvPr>
            <p:ph type="ctrTitle"/>
          </p:nvPr>
        </p:nvSpPr>
        <p:spPr>
          <a:xfrm>
            <a:off x="6492942" y="259493"/>
            <a:ext cx="5835548" cy="1572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274300" wrap="square" tIns="182875">
            <a:no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200"/>
              <a:buFont typeface="Calibri"/>
              <a:buNone/>
              <a:defRPr b="1" sz="3200">
                <a:solidFill>
                  <a:srgbClr val="006C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731213" y="2005533"/>
            <a:ext cx="5022112" cy="4556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Slide">
  <p:cSld name="5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>
            <p:ph idx="2" type="pic"/>
          </p:nvPr>
        </p:nvPicPr>
        <p:blipFill/>
        <p:spPr>
          <a:xfrm>
            <a:off x="6097558" y="3"/>
            <a:ext cx="6094444" cy="685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-115329" y="259493"/>
            <a:ext cx="5835548" cy="1572619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182875" lIns="457200" spcFirstLastPara="1" rIns="182875" wrap="square" tIns="182875">
            <a:no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7680" y="2005533"/>
            <a:ext cx="5232539" cy="4556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ection Slide">
  <p:cSld name="7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>
            <p:ph idx="2" type="pic"/>
          </p:nvPr>
        </p:nvPicPr>
        <p:blipFill/>
        <p:spPr>
          <a:xfrm>
            <a:off x="6097558" y="3"/>
            <a:ext cx="6094444" cy="685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66" name="Google Shape;66;p15"/>
          <p:cNvSpPr txBox="1"/>
          <p:nvPr>
            <p:ph type="ctrTitle"/>
          </p:nvPr>
        </p:nvSpPr>
        <p:spPr>
          <a:xfrm>
            <a:off x="-115329" y="259493"/>
            <a:ext cx="5835548" cy="1572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457200" spcFirstLastPara="1" rIns="182875" wrap="square" tIns="182875">
            <a:no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13294A"/>
              </a:buClr>
              <a:buSzPts val="3200"/>
              <a:buFont typeface="Calibri"/>
              <a:buNone/>
              <a:defRPr b="1" sz="3200">
                <a:solidFill>
                  <a:srgbClr val="1329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7680" y="2005533"/>
            <a:ext cx="5232539" cy="4556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ection Slide">
  <p:cSld name="6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>
            <p:ph idx="2" type="pic"/>
          </p:nvPr>
        </p:nvPicPr>
        <p:blipFill/>
        <p:spPr>
          <a:xfrm>
            <a:off x="6097558" y="3"/>
            <a:ext cx="6094444" cy="685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0" name="Google Shape;70;p16"/>
          <p:cNvSpPr txBox="1"/>
          <p:nvPr>
            <p:ph type="ctrTitle"/>
          </p:nvPr>
        </p:nvSpPr>
        <p:spPr>
          <a:xfrm>
            <a:off x="-115329" y="259493"/>
            <a:ext cx="5835548" cy="1572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457200" spcFirstLastPara="1" rIns="182875" wrap="square" tIns="182875">
            <a:no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200"/>
              <a:buFont typeface="Calibri"/>
              <a:buNone/>
              <a:defRPr b="1" sz="3200">
                <a:solidFill>
                  <a:srgbClr val="006C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87680" y="2005533"/>
            <a:ext cx="5232539" cy="4556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+Content+PhotoLeft">
  <p:cSld name="1_Title+Content+Photo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423334" y="1352391"/>
            <a:ext cx="6347884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7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rgbClr val="13294A"/>
              </a:buClr>
              <a:buSzPts val="3000"/>
              <a:buFont typeface="Calibri"/>
              <a:buNone/>
              <a:defRPr b="1" sz="3000" cap="none">
                <a:solidFill>
                  <a:srgbClr val="1329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058525" y="1352391"/>
            <a:ext cx="4784560" cy="51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+Content+PhotoLeft">
  <p:cSld name="2_Title+Content+Photo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>
            <p:ph idx="2" type="pic"/>
          </p:nvPr>
        </p:nvSpPr>
        <p:spPr>
          <a:xfrm>
            <a:off x="423334" y="1352391"/>
            <a:ext cx="6347884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000"/>
              <a:buFont typeface="Calibri"/>
              <a:buNone/>
              <a:defRPr b="1" sz="3000" cap="none">
                <a:solidFill>
                  <a:srgbClr val="006C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7058525" y="1352391"/>
            <a:ext cx="4784560" cy="51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+Content+PhotoLeft">
  <p:cSld name="4_Title+Content+Photo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>
            <p:ph idx="2" type="pic"/>
          </p:nvPr>
        </p:nvSpPr>
        <p:spPr>
          <a:xfrm>
            <a:off x="5532276" y="1367759"/>
            <a:ext cx="6267451" cy="5151763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rgbClr val="13294A"/>
              </a:buClr>
              <a:buSzPts val="3000"/>
              <a:buFont typeface="Calibri"/>
              <a:buNone/>
              <a:defRPr b="1" sz="3000" cap="none">
                <a:solidFill>
                  <a:srgbClr val="1329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62012" y="1367758"/>
            <a:ext cx="4784560" cy="5148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+Content+PhotoLeft">
  <p:cSld name="5_Title+Content+Photo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>
            <p:ph idx="2" type="pic"/>
          </p:nvPr>
        </p:nvSpPr>
        <p:spPr>
          <a:xfrm>
            <a:off x="5532276" y="1367759"/>
            <a:ext cx="6267451" cy="5151763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000"/>
              <a:buFont typeface="Calibri"/>
              <a:buNone/>
              <a:defRPr b="1" sz="3000" cap="none">
                <a:solidFill>
                  <a:srgbClr val="006C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462012" y="1367758"/>
            <a:ext cx="4784560" cy="5148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>
            <p:ph idx="2" type="pic"/>
          </p:nvPr>
        </p:nvSpPr>
        <p:spPr>
          <a:xfrm>
            <a:off x="365762" y="1313971"/>
            <a:ext cx="11477324" cy="353465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65762" y="5099914"/>
            <a:ext cx="11477324" cy="1416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- White+Seal">
  <p:cSld name="2_Title Slide - White+Se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544" y="2767584"/>
            <a:ext cx="6522720" cy="12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384929" y="4188485"/>
            <a:ext cx="114310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1" sz="36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84929" y="5804705"/>
            <a:ext cx="11431019" cy="749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>
            <p:ph idx="2" type="pic"/>
          </p:nvPr>
        </p:nvSpPr>
        <p:spPr>
          <a:xfrm>
            <a:off x="365762" y="1313971"/>
            <a:ext cx="11477324" cy="3534655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2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rgbClr val="13294A"/>
              </a:buClr>
              <a:buSzPts val="3000"/>
              <a:buFont typeface="Calibri"/>
              <a:buNone/>
              <a:defRPr b="1" sz="3000" cap="none">
                <a:solidFill>
                  <a:srgbClr val="1329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65762" y="5099914"/>
            <a:ext cx="11477324" cy="1416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>
            <p:ph idx="2" type="pic"/>
          </p:nvPr>
        </p:nvSpPr>
        <p:spPr>
          <a:xfrm>
            <a:off x="365762" y="1313971"/>
            <a:ext cx="11477324" cy="353465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3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000"/>
              <a:buFont typeface="Calibri"/>
              <a:buNone/>
              <a:defRPr b="1" sz="3000" cap="none">
                <a:solidFill>
                  <a:srgbClr val="006C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65762" y="5099914"/>
            <a:ext cx="11477324" cy="1416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 - White+Seal">
  <p:cSld name="4_Title Slide - White+Se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41" y="256328"/>
            <a:ext cx="1956816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384929" y="1983180"/>
            <a:ext cx="11431019" cy="1995456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algn="ctr">
              <a:lnSpc>
                <a:spcPct val="86363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4400"/>
              <a:buFont typeface="Calibri"/>
              <a:buNone/>
              <a:defRPr b="1" sz="4400" cap="non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384929" y="4039763"/>
            <a:ext cx="11431019" cy="1953784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2000"/>
              <a:buNone/>
              <a:defRPr sz="20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 - White+Seal">
  <p:cSld name="5_Title Slide - White+Se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43" y="256328"/>
            <a:ext cx="1956816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>
            <p:ph type="ctrTitle"/>
          </p:nvPr>
        </p:nvSpPr>
        <p:spPr>
          <a:xfrm>
            <a:off x="384929" y="1983180"/>
            <a:ext cx="11431019" cy="1995456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algn="ctr">
              <a:lnSpc>
                <a:spcPct val="863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384929" y="4039763"/>
            <a:ext cx="11431019" cy="1953784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 - White+Seal">
  <p:cSld name="6_Title Slide - White+Se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>
            <a:off x="384929" y="1983180"/>
            <a:ext cx="11431019" cy="1995456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algn="ctr">
              <a:lnSpc>
                <a:spcPct val="863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1" sz="44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>
            <a:off x="384929" y="4039763"/>
            <a:ext cx="11431019" cy="1953784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43" y="256328"/>
            <a:ext cx="1956816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-White">
  <p:cSld name="Section Slide-Whi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1721" y="6287104"/>
            <a:ext cx="2041144" cy="38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/>
          <p:nvPr>
            <p:ph type="ctrTitle"/>
          </p:nvPr>
        </p:nvSpPr>
        <p:spPr>
          <a:xfrm>
            <a:off x="384936" y="1844897"/>
            <a:ext cx="1139761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600"/>
              <a:buFont typeface="Calibri"/>
              <a:buNone/>
              <a:defRPr b="1" sz="3600" cap="none">
                <a:solidFill>
                  <a:srgbClr val="006C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384936" y="3461119"/>
            <a:ext cx="11397616" cy="2286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C92"/>
              </a:buClr>
              <a:buSzPts val="2000"/>
              <a:buNone/>
              <a:defRPr sz="2000">
                <a:solidFill>
                  <a:srgbClr val="006C92"/>
                </a:solidFill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Slide">
  <p:cSld name="4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1408" y="6291072"/>
            <a:ext cx="2041144" cy="38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9"/>
          <p:cNvSpPr txBox="1"/>
          <p:nvPr>
            <p:ph type="ctrTitle"/>
          </p:nvPr>
        </p:nvSpPr>
        <p:spPr>
          <a:xfrm>
            <a:off x="384936" y="1844897"/>
            <a:ext cx="1139761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1" sz="36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384936" y="3461119"/>
            <a:ext cx="11397616" cy="2286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Slide">
  <p:cSld name="3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1408" y="6291072"/>
            <a:ext cx="2041144" cy="388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0"/>
          <p:cNvSpPr txBox="1"/>
          <p:nvPr>
            <p:ph type="ctrTitle"/>
          </p:nvPr>
        </p:nvSpPr>
        <p:spPr>
          <a:xfrm>
            <a:off x="384936" y="1844897"/>
            <a:ext cx="1139761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1" sz="36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subTitle"/>
          </p:nvPr>
        </p:nvSpPr>
        <p:spPr>
          <a:xfrm>
            <a:off x="384936" y="3461119"/>
            <a:ext cx="11397616" cy="2286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-Contact-White">
  <p:cSld name="Closing-Contact-White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432333" y="1076729"/>
            <a:ext cx="11360097" cy="544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1"/>
              </a:spcBef>
              <a:spcAft>
                <a:spcPts val="0"/>
              </a:spcAft>
              <a:buClr>
                <a:srgbClr val="006C92"/>
              </a:buClr>
              <a:buSzPts val="2000"/>
              <a:buFont typeface="Calibri"/>
              <a:buNone/>
              <a:defRPr sz="20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0037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5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75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341" y="256328"/>
            <a:ext cx="1956816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182B4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432333" y="1076729"/>
            <a:ext cx="11360097" cy="544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0037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5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75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343" y="256328"/>
            <a:ext cx="1956816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 - White+Seal">
  <p:cSld name="3_Title Slide - White+Se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384929" y="4188485"/>
            <a:ext cx="114310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1" sz="36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384929" y="5804705"/>
            <a:ext cx="11431019" cy="749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240"/>
              </a:spcBef>
              <a:spcAft>
                <a:spcPts val="0"/>
              </a:spcAft>
              <a:buClr>
                <a:srgbClr val="929293"/>
              </a:buClr>
              <a:buSzPts val="1200"/>
              <a:buNone/>
              <a:defRPr>
                <a:solidFill>
                  <a:srgbClr val="929293"/>
                </a:solidFill>
              </a:defRPr>
            </a:lvl2pPr>
            <a:lvl3pPr lvl="2" algn="ctr">
              <a:spcBef>
                <a:spcPts val="225"/>
              </a:spcBef>
              <a:spcAft>
                <a:spcPts val="0"/>
              </a:spcAft>
              <a:buClr>
                <a:srgbClr val="929293"/>
              </a:buClr>
              <a:buSzPts val="1125"/>
              <a:buNone/>
              <a:defRPr>
                <a:solidFill>
                  <a:srgbClr val="929293"/>
                </a:solidFill>
              </a:defRPr>
            </a:lvl3pPr>
            <a:lvl4pPr lvl="3" algn="ctr">
              <a:spcBef>
                <a:spcPts val="195"/>
              </a:spcBef>
              <a:spcAft>
                <a:spcPts val="0"/>
              </a:spcAft>
              <a:buClr>
                <a:srgbClr val="929293"/>
              </a:buClr>
              <a:buSzPts val="975"/>
              <a:buNone/>
              <a:defRPr>
                <a:solidFill>
                  <a:srgbClr val="929293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929293"/>
              </a:buClr>
              <a:buSzPts val="900"/>
              <a:buNone/>
              <a:defRPr>
                <a:solidFill>
                  <a:srgbClr val="929293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929293"/>
              </a:buClr>
              <a:buSzPts val="1500"/>
              <a:buNone/>
              <a:defRPr>
                <a:solidFill>
                  <a:srgbClr val="929293"/>
                </a:solidFill>
              </a:defRPr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544" y="2767584"/>
            <a:ext cx="6522720" cy="128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006A9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432333" y="1076729"/>
            <a:ext cx="11360097" cy="544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7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0037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5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75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Char char="•"/>
              <a:defRPr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8" name="Google Shape;13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2343" y="256328"/>
            <a:ext cx="1956816" cy="3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0480" y="3096995"/>
            <a:ext cx="4565904" cy="89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182B4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28579" y="3095244"/>
            <a:ext cx="4565904" cy="89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rgbClr val="006A9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28579" y="3095244"/>
            <a:ext cx="4565904" cy="89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34623" y="240772"/>
            <a:ext cx="113580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34637" y="1583274"/>
            <a:ext cx="11358033" cy="4932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Content+PhotoLeft">
  <p:cSld name="Title+Content+Photo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>
            <p:ph idx="2" type="pic"/>
          </p:nvPr>
        </p:nvSpPr>
        <p:spPr>
          <a:xfrm>
            <a:off x="423334" y="1352391"/>
            <a:ext cx="6347884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8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7058525" y="1352391"/>
            <a:ext cx="4784560" cy="51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+Content+PhotoLeft">
  <p:cSld name="3_Title+Content+Photo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>
            <p:ph idx="2" type="pic"/>
          </p:nvPr>
        </p:nvSpPr>
        <p:spPr>
          <a:xfrm>
            <a:off x="5532277" y="1352391"/>
            <a:ext cx="6310809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>
            <a:lvl1pPr lv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62012" y="1352391"/>
            <a:ext cx="4784560" cy="51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Slide">
  <p:cSld name="2_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>
            <p:ph idx="2" type="pic"/>
          </p:nvPr>
        </p:nvPicPr>
        <p:blipFill/>
        <p:spPr>
          <a:xfrm>
            <a:off x="9" y="3"/>
            <a:ext cx="6094444" cy="685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0" name="Google Shape;50;p11"/>
          <p:cNvSpPr txBox="1"/>
          <p:nvPr>
            <p:ph type="ctrTitle"/>
          </p:nvPr>
        </p:nvSpPr>
        <p:spPr>
          <a:xfrm>
            <a:off x="6492942" y="259493"/>
            <a:ext cx="5835548" cy="1572619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182875" lIns="182875" spcFirstLastPara="1" rIns="274300" wrap="square" tIns="182875">
            <a:no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6731213" y="2005533"/>
            <a:ext cx="5022112" cy="4556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  <a:defRPr sz="2000">
                <a:solidFill>
                  <a:srgbClr val="006C92"/>
                </a:solidFill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4623" y="240772"/>
            <a:ext cx="113580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34637" y="1583274"/>
            <a:ext cx="11358033" cy="4932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512" lvl="3" marL="1828800" marR="0" rtl="0" algn="l">
              <a:spcBef>
                <a:spcPts val="195"/>
              </a:spcBef>
              <a:spcAft>
                <a:spcPts val="0"/>
              </a:spcAft>
              <a:buClr>
                <a:schemeClr val="dk2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28495" y="152400"/>
            <a:ext cx="1137123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marR="0" rtl="0" algn="l">
              <a:lnSpc>
                <a:spcPct val="107190"/>
              </a:lnSpc>
              <a:spcBef>
                <a:spcPts val="0"/>
              </a:spcBef>
              <a:spcAft>
                <a:spcPts val="0"/>
              </a:spcAft>
              <a:buClr>
                <a:srgbClr val="007DBA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007DB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28495" y="1624042"/>
            <a:ext cx="11358032" cy="4899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C9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C9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C9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C9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6C9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2">
          <p15:clr>
            <a:srgbClr val="F26B43"/>
          </p15:clr>
        </p15:guide>
        <p15:guide id="4" pos="556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307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434623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Calibri"/>
              <a:buNone/>
              <a:defRPr b="0" i="0" sz="24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34623" y="1600207"/>
            <a:ext cx="10972800" cy="492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512" lvl="3" marL="1828800" marR="0" rtl="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423348" y="230684"/>
            <a:ext cx="11358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01D3A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101D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423333" y="1552923"/>
            <a:ext cx="1135803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451"/>
              </a:spcBef>
              <a:spcAft>
                <a:spcPts val="0"/>
              </a:spcAft>
              <a:buClr>
                <a:srgbClr val="101D3A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01D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01D3A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01D3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01D3A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rgbClr val="101D3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0512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01D3A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rgbClr val="101D3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01D3A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01D3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acr.iu.edu/" TargetMode="External"/><Relationship Id="rId4" Type="http://schemas.openxmlformats.org/officeDocument/2006/relationships/hyperlink" Target="https://www.trustedci.org/" TargetMode="External"/><Relationship Id="rId9" Type="http://schemas.openxmlformats.org/officeDocument/2006/relationships/hyperlink" Target="https://bit.ly/cmmc-2" TargetMode="External"/><Relationship Id="rId5" Type="http://schemas.openxmlformats.org/officeDocument/2006/relationships/hyperlink" Target="https://researchsoc.iu.edu/" TargetMode="External"/><Relationship Id="rId6" Type="http://schemas.openxmlformats.org/officeDocument/2006/relationships/hyperlink" Target="https://www.regulatedresearch.org/home" TargetMode="External"/><Relationship Id="rId7" Type="http://schemas.openxmlformats.org/officeDocument/2006/relationships/hyperlink" Target="https://ask.cyberinfrastructure.org/" TargetMode="External"/><Relationship Id="rId8" Type="http://schemas.openxmlformats.org/officeDocument/2006/relationships/hyperlink" Target="https://assure.ucsd.edu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ink.ucsd.edu/technology/security/ndaa/index.html" TargetMode="External"/><Relationship Id="rId4" Type="http://schemas.openxmlformats.org/officeDocument/2006/relationships/hyperlink" Target="https://www.whitehouse.gov/briefing-room/presidential-actions/2021/05/12/executive-order-on-improving-the-nations-cybersecurity/" TargetMode="External"/><Relationship Id="rId5" Type="http://schemas.openxmlformats.org/officeDocument/2006/relationships/hyperlink" Target="https://www.whitehouse.gov/wp-content/uploads/2022/01/010422-NSPM-33-Implementation-Guidance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ctrTitle"/>
          </p:nvPr>
        </p:nvSpPr>
        <p:spPr>
          <a:xfrm>
            <a:off x="384929" y="4188485"/>
            <a:ext cx="114310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3600"/>
              <a:buFont typeface="Calibri"/>
              <a:buNone/>
            </a:pPr>
            <a:r>
              <a:rPr b="0" lang="en-US" cap="none"/>
              <a:t>Intersecting Cybersecurity And Research Infrastructure: Partnership Not Rules</a:t>
            </a:r>
            <a:endParaRPr cap="none"/>
          </a:p>
        </p:txBody>
      </p:sp>
      <p:sp>
        <p:nvSpPr>
          <p:cNvPr id="150" name="Google Shape;150;p38"/>
          <p:cNvSpPr txBox="1"/>
          <p:nvPr>
            <p:ph idx="1" type="subTitle"/>
          </p:nvPr>
        </p:nvSpPr>
        <p:spPr>
          <a:xfrm>
            <a:off x="384929" y="5804705"/>
            <a:ext cx="11431019" cy="749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2000"/>
              <a:buNone/>
            </a:pPr>
            <a:r>
              <a:rPr lang="en-US"/>
              <a:t>Michael Corn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C92"/>
              </a:buClr>
              <a:buSzPts val="2000"/>
              <a:buNone/>
            </a:pPr>
            <a:r>
              <a:rPr lang="en-US"/>
              <a:t>UCSD Chief Information Security Officer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C92"/>
              </a:buClr>
              <a:buSzPts val="2000"/>
              <a:buNone/>
            </a:pPr>
            <a:r>
              <a:rPr lang="en-US"/>
              <a:t>mcorn@ucsd.edu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rt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lang="en-US" cap="none"/>
              <a:t>Resources</a:t>
            </a:r>
            <a:endParaRPr/>
          </a:p>
        </p:txBody>
      </p:sp>
      <p:sp>
        <p:nvSpPr>
          <p:cNvPr id="221" name="Google Shape;221;p47"/>
          <p:cNvSpPr txBox="1"/>
          <p:nvPr>
            <p:ph idx="1" type="body"/>
          </p:nvPr>
        </p:nvSpPr>
        <p:spPr>
          <a:xfrm>
            <a:off x="462011" y="1352391"/>
            <a:ext cx="4977735" cy="51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Center for Applied Research(CaCR)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https://cacr.iu.edu/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TrustedCI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https://www.trustedci.org/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Research Security Operations Center(RSoC)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https://researchsoc.iu.edu/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Regulated Research Community of Practice (RRCoP)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https://www.regulatedresearch.org/home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Ask CI (discord channel)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https://ask.cyberinfrastructure.org/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Cybersecurity Certification for Research (CCR) 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https://assure.ucsd.edu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CMMC and Higher Ed: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https://bit.ly/cmmc-2</a:t>
            </a:r>
            <a:r>
              <a:rPr lang="en-US"/>
              <a:t> </a:t>
            </a:r>
            <a:endParaRPr/>
          </a:p>
        </p:txBody>
      </p:sp>
      <p:pic>
        <p:nvPicPr>
          <p:cNvPr id="222" name="Google Shape;222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24526" y="2463282"/>
            <a:ext cx="2647735" cy="241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rt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lang="en-US" cap="none"/>
              <a:t>Why Am I Here?</a:t>
            </a:r>
            <a:endParaRPr/>
          </a:p>
        </p:txBody>
      </p:sp>
      <p:sp>
        <p:nvSpPr>
          <p:cNvPr id="156" name="Google Shape;156;p39"/>
          <p:cNvSpPr txBox="1"/>
          <p:nvPr>
            <p:ph idx="1" type="body"/>
          </p:nvPr>
        </p:nvSpPr>
        <p:spPr>
          <a:xfrm>
            <a:off x="337930" y="1352392"/>
            <a:ext cx="2256989" cy="402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No security porn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7" name="Google Shape;1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099" y="1161536"/>
            <a:ext cx="6467572" cy="290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6864" y="2405876"/>
            <a:ext cx="7676658" cy="56666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9"/>
          <p:cNvSpPr txBox="1"/>
          <p:nvPr/>
        </p:nvSpPr>
        <p:spPr>
          <a:xfrm>
            <a:off x="248478" y="1913248"/>
            <a:ext cx="446288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C9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No hectoring of security professionals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 txBox="1"/>
          <p:nvPr/>
        </p:nvSpPr>
        <p:spPr>
          <a:xfrm>
            <a:off x="1466424" y="2588303"/>
            <a:ext cx="981529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In 2022, addressing cybersecurity concerns within research programs will require researchers to actively and aggressively include security in the design and implementation of scientific workflows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rt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lang="en-US" cap="none"/>
              <a:t>Securing Research Cyberinfrastructure: Challenges</a:t>
            </a:r>
            <a:endParaRPr/>
          </a:p>
        </p:txBody>
      </p:sp>
      <p:sp>
        <p:nvSpPr>
          <p:cNvPr id="166" name="Google Shape;166;p40"/>
          <p:cNvSpPr txBox="1"/>
          <p:nvPr>
            <p:ph idx="1" type="body"/>
          </p:nvPr>
        </p:nvSpPr>
        <p:spPr>
          <a:xfrm>
            <a:off x="462012" y="1352391"/>
            <a:ext cx="4784560" cy="5163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</a:pPr>
            <a:r>
              <a:rPr lang="en-US"/>
              <a:t>Researcher Perceptions</a:t>
            </a:r>
            <a:endParaRPr/>
          </a:p>
          <a:p>
            <a:pPr indent="-342891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 is ‘free’</a:t>
            </a:r>
            <a:endParaRPr/>
          </a:p>
          <a:p>
            <a:pPr indent="-342891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 support = graduate students</a:t>
            </a:r>
            <a:endParaRPr/>
          </a:p>
          <a:p>
            <a:pPr indent="-342891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 can buy it cheaper at Best Buy</a:t>
            </a:r>
            <a:endParaRPr/>
          </a:p>
          <a:p>
            <a:pPr indent="-342891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 don’t need security, my data is public</a:t>
            </a:r>
            <a:endParaRPr/>
          </a:p>
          <a:p>
            <a:pPr indent="-215890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C68AC"/>
              </a:buClr>
              <a:buSzPts val="2000"/>
              <a:buNone/>
            </a:pPr>
            <a:r>
              <a:rPr lang="en-US"/>
              <a:t>Security Perceptions</a:t>
            </a:r>
            <a:endParaRPr/>
          </a:p>
          <a:p>
            <a:pPr indent="-342891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It’s no different than enterprise security</a:t>
            </a:r>
            <a:endParaRPr/>
          </a:p>
          <a:p>
            <a:pPr indent="-342891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We’re busy, we’ll be in touch</a:t>
            </a:r>
            <a:endParaRPr/>
          </a:p>
          <a:p>
            <a:pPr indent="-342891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Why can’t you just use Windows?</a:t>
            </a:r>
            <a:endParaRPr/>
          </a:p>
          <a:p>
            <a:pPr indent="-215890" lvl="0" marL="342891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67" name="Google Shape;167;p40"/>
          <p:cNvGrpSpPr/>
          <p:nvPr/>
        </p:nvGrpSpPr>
        <p:grpSpPr>
          <a:xfrm>
            <a:off x="5451987" y="1872204"/>
            <a:ext cx="5805796" cy="3770749"/>
            <a:chOff x="5451987" y="1872204"/>
            <a:chExt cx="5805796" cy="3770749"/>
          </a:xfrm>
        </p:grpSpPr>
        <p:grpSp>
          <p:nvGrpSpPr>
            <p:cNvPr id="168" name="Google Shape;168;p40"/>
            <p:cNvGrpSpPr/>
            <p:nvPr/>
          </p:nvGrpSpPr>
          <p:grpSpPr>
            <a:xfrm>
              <a:off x="5451987" y="1872204"/>
              <a:ext cx="2233602" cy="3770749"/>
              <a:chOff x="5451987" y="1872204"/>
              <a:chExt cx="2233602" cy="3770749"/>
            </a:xfrm>
          </p:grpSpPr>
          <p:pic>
            <p:nvPicPr>
              <p:cNvPr descr="Back with solid fill" id="169" name="Google Shape;169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5451989" y="1872204"/>
                <a:ext cx="2233600" cy="223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Back with solid fill" id="170" name="Google Shape;170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5451987" y="3409353"/>
                <a:ext cx="2233600" cy="2233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1" name="Google Shape;171;p40"/>
            <p:cNvSpPr txBox="1"/>
            <p:nvPr/>
          </p:nvSpPr>
          <p:spPr>
            <a:xfrm>
              <a:off x="7685587" y="3151737"/>
              <a:ext cx="357219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6C92"/>
                  </a:solidFill>
                  <a:latin typeface="Arial"/>
                  <a:ea typeface="Arial"/>
                  <a:cs typeface="Arial"/>
                  <a:sym typeface="Arial"/>
                </a:rPr>
                <a:t>Both cultures need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6C92"/>
                  </a:solidFill>
                  <a:latin typeface="Arial"/>
                  <a:ea typeface="Arial"/>
                  <a:cs typeface="Arial"/>
                  <a:sym typeface="Arial"/>
                </a:rPr>
                <a:t>to change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1673534" y="2274858"/>
            <a:ext cx="9535200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Cybersecurity can no longer be considered merely a </a:t>
            </a:r>
            <a:r>
              <a:rPr lang="en-US" sz="4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technical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issue, But is an element of </a:t>
            </a:r>
            <a:r>
              <a:rPr lang="en-US" sz="4800">
                <a:solidFill>
                  <a:srgbClr val="7D8604"/>
                </a:solidFill>
                <a:latin typeface="Calibri"/>
                <a:ea typeface="Calibri"/>
                <a:cs typeface="Calibri"/>
                <a:sym typeface="Calibri"/>
              </a:rPr>
              <a:t>geopolitics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35" y="4749590"/>
            <a:ext cx="7384775" cy="163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4020" y="3090359"/>
            <a:ext cx="8214697" cy="123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020" y="870830"/>
            <a:ext cx="4454997" cy="206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4086" y="681306"/>
            <a:ext cx="6740583" cy="163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rt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lang="en-US" cap="none"/>
              <a:t>Research Is Existentially Threatened By Cyber</a:t>
            </a:r>
            <a:endParaRPr/>
          </a:p>
        </p:txBody>
      </p:sp>
      <p:sp>
        <p:nvSpPr>
          <p:cNvPr id="190" name="Google Shape;190;p43"/>
          <p:cNvSpPr txBox="1"/>
          <p:nvPr>
            <p:ph idx="1" type="body"/>
          </p:nvPr>
        </p:nvSpPr>
        <p:spPr>
          <a:xfrm>
            <a:off x="560867" y="1782125"/>
            <a:ext cx="5308592" cy="32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727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Loss of system availability</a:t>
            </a:r>
            <a:endParaRPr/>
          </a:p>
          <a:p>
            <a:pPr indent="-342900" lvl="1" marL="685727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Loss of data collection</a:t>
            </a:r>
            <a:endParaRPr/>
          </a:p>
          <a:p>
            <a:pPr indent="-342900" lvl="1" marL="685727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Loss of data integrity</a:t>
            </a:r>
            <a:endParaRPr/>
          </a:p>
          <a:p>
            <a:pPr indent="-342900" lvl="1" marL="685727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Loss of reproducibility</a:t>
            </a:r>
            <a:endParaRPr/>
          </a:p>
          <a:p>
            <a:pPr indent="-342900" lvl="1" marL="685727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Loss of third-party IP</a:t>
            </a:r>
            <a:endParaRPr/>
          </a:p>
          <a:p>
            <a:pPr indent="-342900" lvl="1" marL="685727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Inability to submit new proposals</a:t>
            </a:r>
            <a:endParaRPr/>
          </a:p>
          <a:p>
            <a:pPr indent="-342900" lvl="1" marL="685727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Potential career damage</a:t>
            </a:r>
            <a:endParaRPr/>
          </a:p>
          <a:p>
            <a:pPr indent="-342900" lvl="1" marL="685727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Students unable to graduate</a:t>
            </a:r>
            <a:endParaRPr/>
          </a:p>
        </p:txBody>
      </p:sp>
      <p:sp>
        <p:nvSpPr>
          <p:cNvPr id="191" name="Google Shape;191;p43"/>
          <p:cNvSpPr txBox="1"/>
          <p:nvPr/>
        </p:nvSpPr>
        <p:spPr>
          <a:xfrm>
            <a:off x="6293709" y="1782125"/>
            <a:ext cx="5308592" cy="32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727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C68A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Regulatory fines</a:t>
            </a:r>
            <a:endParaRPr/>
          </a:p>
          <a:p>
            <a:pPr indent="-342900" lvl="1" marL="685727" marR="0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Clr>
                <a:srgbClr val="0C68A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Reporting obligations to sponsors</a:t>
            </a:r>
            <a:endParaRPr/>
          </a:p>
          <a:p>
            <a:pPr indent="-342900" lvl="1" marL="685727" marR="0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Clr>
                <a:srgbClr val="0C68A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Financial implications to third-party</a:t>
            </a:r>
            <a:endParaRPr/>
          </a:p>
          <a:p>
            <a:pPr indent="-342900" lvl="1" marL="685727" marR="0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Clr>
                <a:srgbClr val="0C68A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Competitive disadvantage with sponsors</a:t>
            </a:r>
            <a:endParaRPr/>
          </a:p>
          <a:p>
            <a:pPr indent="-342900" lvl="1" marL="685727" marR="0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Clr>
                <a:srgbClr val="0C68AC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rPr>
              <a:t>Reputational damage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539" y="457199"/>
            <a:ext cx="4344952" cy="240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0223" y="345993"/>
            <a:ext cx="4545700" cy="2518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/>
        </p:nvSpPr>
        <p:spPr>
          <a:xfrm>
            <a:off x="2706129" y="3169508"/>
            <a:ext cx="708042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It’s not 1984 anymore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we need to treat research cyberinfrastructure through the contemporary cybersecurity lens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rt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lang="en-US" cap="none"/>
              <a:t>Yada, Yada, Yada</a:t>
            </a:r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335902" y="1371599"/>
            <a:ext cx="1115008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Federal Funding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Federal agencies have been ordered to enhance cybersecurity with explicit mandates</a:t>
            </a:r>
            <a:endParaRPr/>
          </a:p>
          <a:p>
            <a:pPr indent="-285750" lvl="1" marL="74288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NDAA: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https://blink.ucsd.edu/technology/security/ndaa/index.html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88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https://www.whitehouse.gov/briefing-room/presidential-actions/2021/05/12/executive-order-on-improving-the-nations-cybersecurity/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285750" lvl="1" marL="74288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NSPM-33: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https://www.whitehouse.gov/wp-content/uploads/2022/01/010422-NSPM-33-Implementation-Guidance.pdf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1450" lvl="1" marL="74288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5309856" y="3550298"/>
            <a:ext cx="502167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equipment manufactured by certain Chinese companies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Trust security model writ large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 of compliance with security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5"/>
          <p:cNvSpPr txBox="1"/>
          <p:nvPr/>
        </p:nvSpPr>
        <p:spPr>
          <a:xfrm>
            <a:off x="335902" y="5374432"/>
            <a:ext cx="62696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DoD: Cybersecurity Maturity Model Certification (CMMC)</a:t>
            </a:r>
            <a:endParaRPr/>
          </a:p>
          <a:p>
            <a:pPr indent="-285750" lvl="1" marL="74288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closely monitored by NASA, NSF, NIH, DoE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type="ctrTitle"/>
          </p:nvPr>
        </p:nvSpPr>
        <p:spPr>
          <a:xfrm>
            <a:off x="-164758" y="250878"/>
            <a:ext cx="12007843" cy="811807"/>
          </a:xfrm>
          <a:prstGeom prst="rect">
            <a:avLst/>
          </a:prstGeom>
          <a:solidFill>
            <a:srgbClr val="006C92"/>
          </a:solidFill>
          <a:ln>
            <a:noFill/>
          </a:ln>
        </p:spPr>
        <p:txBody>
          <a:bodyPr anchorCtr="0" anchor="ctr" bIns="0" lIns="457200" spcFirstLastPara="1" rIns="0" wrap="square" tIns="0">
            <a:noAutofit/>
          </a:bodyPr>
          <a:lstStyle/>
          <a:p>
            <a:pPr indent="0" lvl="0" marL="0" rt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0" lang="en-US" cap="none"/>
              <a:t>Implications For Researchers And Research Programs</a:t>
            </a:r>
            <a:endParaRPr/>
          </a:p>
        </p:txBody>
      </p:sp>
      <p:sp>
        <p:nvSpPr>
          <p:cNvPr id="212" name="Google Shape;212;p46"/>
          <p:cNvSpPr txBox="1"/>
          <p:nvPr>
            <p:ph idx="1" type="body"/>
          </p:nvPr>
        </p:nvSpPr>
        <p:spPr>
          <a:xfrm>
            <a:off x="462012" y="1352391"/>
            <a:ext cx="11051964" cy="1222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Cybersecurity regulations in grants and contracts: has little or nothing to do with PII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Tremendous pressure on campuses to embrace cybersecurity practices broadly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Governing boards will issue top-down mandates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213" name="Google Shape;213;p46"/>
          <p:cNvGrpSpPr/>
          <p:nvPr/>
        </p:nvGrpSpPr>
        <p:grpSpPr>
          <a:xfrm>
            <a:off x="912004" y="3161374"/>
            <a:ext cx="10041703" cy="2523768"/>
            <a:chOff x="912004" y="3161374"/>
            <a:chExt cx="10041703" cy="2523768"/>
          </a:xfrm>
        </p:grpSpPr>
        <p:sp>
          <p:nvSpPr>
            <p:cNvPr id="214" name="Google Shape;214;p46"/>
            <p:cNvSpPr txBox="1"/>
            <p:nvPr/>
          </p:nvSpPr>
          <p:spPr>
            <a:xfrm>
              <a:off x="3461656" y="3161374"/>
              <a:ext cx="7492051" cy="2523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6C92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006C92"/>
                  </a:solidFill>
                  <a:latin typeface="Calibri"/>
                  <a:ea typeface="Calibri"/>
                  <a:cs typeface="Calibri"/>
                  <a:sym typeface="Calibri"/>
                </a:rPr>
                <a:t>Institutional officers will need to sign-off on security practices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6C92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006C92"/>
                  </a:solidFill>
                  <a:latin typeface="Calibri"/>
                  <a:ea typeface="Calibri"/>
                  <a:cs typeface="Calibri"/>
                  <a:sym typeface="Calibri"/>
                </a:rPr>
                <a:t>Personal, i.e., non-institutional accounts will be expressly forbidden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6C92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006C92"/>
                  </a:solidFill>
                  <a:latin typeface="Calibri"/>
                  <a:ea typeface="Calibri"/>
                  <a:cs typeface="Calibri"/>
                  <a:sym typeface="Calibri"/>
                </a:rPr>
                <a:t>External certifications of practice will be required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6C92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006C92"/>
                  </a:solidFill>
                  <a:latin typeface="Calibri"/>
                  <a:ea typeface="Calibri"/>
                  <a:cs typeface="Calibri"/>
                  <a:sym typeface="Calibri"/>
                </a:rPr>
                <a:t>Documented security plans will be required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6C92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006C92"/>
                  </a:solidFill>
                  <a:latin typeface="Calibri"/>
                  <a:ea typeface="Calibri"/>
                  <a:cs typeface="Calibri"/>
                  <a:sym typeface="Calibri"/>
                </a:rPr>
                <a:t>Background checks for all participants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6C92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006C92"/>
                  </a:solidFill>
                  <a:latin typeface="Calibri"/>
                  <a:ea typeface="Calibri"/>
                  <a:cs typeface="Calibri"/>
                  <a:sym typeface="Calibri"/>
                </a:rPr>
                <a:t>Attempted imposition of ‘enterprise’ security controls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06C92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rgbClr val="006C92"/>
                  </a:solidFill>
                  <a:latin typeface="Calibri"/>
                  <a:ea typeface="Calibri"/>
                  <a:cs typeface="Calibri"/>
                  <a:sym typeface="Calibri"/>
                </a:rPr>
                <a:t>Larger programs will require dedicated security engineers</a:t>
              </a:r>
              <a:endParaRPr/>
            </a:p>
            <a:p>
              <a:pPr indent="-1714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er wins grant for project on fear memory generalization |  University of Toronto Scarborough News" id="215" name="Google Shape;215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2004" y="3518188"/>
              <a:ext cx="2029526" cy="135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tent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osing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csddefault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