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82" r:id="rId2"/>
    <p:sldId id="1035" r:id="rId3"/>
    <p:sldId id="1028" r:id="rId4"/>
    <p:sldId id="980" r:id="rId5"/>
    <p:sldId id="995" r:id="rId6"/>
    <p:sldId id="999" r:id="rId7"/>
    <p:sldId id="1000" r:id="rId8"/>
    <p:sldId id="1001" r:id="rId9"/>
    <p:sldId id="1002" r:id="rId10"/>
    <p:sldId id="1003" r:id="rId11"/>
    <p:sldId id="1004" r:id="rId12"/>
    <p:sldId id="1005" r:id="rId13"/>
    <p:sldId id="1009" r:id="rId14"/>
    <p:sldId id="1010" r:id="rId15"/>
    <p:sldId id="1039" r:id="rId16"/>
    <p:sldId id="1014" r:id="rId17"/>
    <p:sldId id="1016" r:id="rId18"/>
    <p:sldId id="1015" r:id="rId19"/>
    <p:sldId id="1021" r:id="rId20"/>
    <p:sldId id="1022" r:id="rId21"/>
    <p:sldId id="1024" r:id="rId22"/>
    <p:sldId id="1041" r:id="rId23"/>
    <p:sldId id="950" r:id="rId24"/>
    <p:sldId id="1029" r:id="rId25"/>
    <p:sldId id="985" r:id="rId26"/>
    <p:sldId id="986" r:id="rId27"/>
    <p:sldId id="1046" r:id="rId28"/>
    <p:sldId id="990" r:id="rId29"/>
    <p:sldId id="1043" r:id="rId30"/>
    <p:sldId id="1044" r:id="rId31"/>
    <p:sldId id="1042" r:id="rId32"/>
    <p:sldId id="1045" r:id="rId33"/>
    <p:sldId id="969" r:id="rId34"/>
    <p:sldId id="968" r:id="rId35"/>
    <p:sldId id="1598" r:id="rId36"/>
    <p:sldId id="996" r:id="rId37"/>
    <p:sldId id="1030" r:id="rId38"/>
    <p:sldId id="1034" r:id="rId39"/>
    <p:sldId id="992" r:id="rId40"/>
    <p:sldId id="1027" r:id="rId41"/>
    <p:sldId id="1597" r:id="rId4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——2020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——2020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zh.wikipedia.org/wiki/File:Alfred_Marshall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</a:t>
            </a:r>
            <a:r>
              <a:rPr lang="en-US" altLang="zh-CN" sz="4000" dirty="0"/>
              <a:t>1</a:t>
            </a:r>
            <a:r>
              <a:rPr lang="zh-CN" altLang="en-US" sz="4000" dirty="0"/>
              <a:t>讲   课程介绍</a:t>
            </a:r>
            <a:br>
              <a:rPr lang="en-US" altLang="zh-CN" sz="40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前言及第</a:t>
            </a:r>
            <a:r>
              <a:rPr lang="en-US" altLang="zh-CN" sz="1800" dirty="0"/>
              <a:t>1</a:t>
            </a:r>
            <a:r>
              <a:rPr lang="zh-CN" altLang="en-US" sz="1800" dirty="0"/>
              <a:t>讲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2020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9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/>
              <a:t>26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还是像南美国家那样落入“中等收入陷阱”？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PWT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2725F-6195-41CD-B283-FB718EDA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增长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为什么人还是那些人、资源还是那些资源，中国经济增长的绩效在改革开放前后如此截然不同？</a:t>
            </a:r>
            <a:endParaRPr lang="en-US" altLang="zh-CN" dirty="0"/>
          </a:p>
          <a:p>
            <a:r>
              <a:rPr lang="zh-CN" altLang="en-US" dirty="0"/>
              <a:t>中国经济增长的源泉在哪里，障碍在哪里？</a:t>
            </a:r>
            <a:endParaRPr lang="en-US" altLang="zh-CN" dirty="0"/>
          </a:p>
          <a:p>
            <a:r>
              <a:rPr lang="zh-CN" altLang="en-US" dirty="0"/>
              <a:t>中国经济还能高速增长多久？</a:t>
            </a:r>
            <a:endParaRPr lang="en-US" altLang="zh-CN" dirty="0"/>
          </a:p>
          <a:p>
            <a:r>
              <a:rPr lang="zh-CN" altLang="en-US" dirty="0"/>
              <a:t>中国会落入“中等收入陷阱”吗？</a:t>
            </a:r>
            <a:endParaRPr lang="en-US" altLang="zh-CN" dirty="0"/>
          </a:p>
          <a:p>
            <a:r>
              <a:rPr lang="zh-CN" altLang="en-US" dirty="0"/>
              <a:t>为了尽可能长地延续高增长，应该采用什么样的政策？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5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中国经济增长波动不断，并出现了</a:t>
            </a:r>
            <a:r>
              <a:rPr lang="en-US" altLang="zh-CN" dirty="0"/>
              <a:t>2020</a:t>
            </a:r>
            <a:r>
              <a:rPr lang="zh-CN" altLang="en-US" dirty="0"/>
              <a:t>年新冠疫情导致的巨幅波动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AB9F1-C4D6-45D5-8A1F-D67568F7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波动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经济为什么会波动？</a:t>
            </a:r>
            <a:endParaRPr lang="en-US" altLang="zh-CN" dirty="0"/>
          </a:p>
          <a:p>
            <a:r>
              <a:rPr lang="zh-CN" altLang="en-US" dirty="0"/>
              <a:t>经济波动会摧毁经济吗？</a:t>
            </a:r>
            <a:endParaRPr lang="en-US" altLang="zh-CN" dirty="0"/>
          </a:p>
          <a:p>
            <a:r>
              <a:rPr lang="zh-CN" altLang="en-US" dirty="0"/>
              <a:t>什么样的政策可以平滑经济波动？</a:t>
            </a:r>
            <a:endParaRPr lang="en-US" altLang="zh-CN" dirty="0"/>
          </a:p>
          <a:p>
            <a:r>
              <a:rPr lang="zh-CN" altLang="en-US" dirty="0"/>
              <a:t>我们应该试图平滑经济的波动吗？</a:t>
            </a:r>
            <a:endParaRPr lang="en-US" altLang="zh-CN" dirty="0"/>
          </a:p>
          <a:p>
            <a:r>
              <a:rPr lang="zh-CN" altLang="en-US" dirty="0"/>
              <a:t>中国经济的波动为什么在次贷危机之后加大？</a:t>
            </a:r>
            <a:endParaRPr lang="en-US" altLang="zh-CN" dirty="0"/>
          </a:p>
          <a:p>
            <a:r>
              <a:rPr lang="zh-CN" altLang="en-US" dirty="0"/>
              <a:t>怎样预测经济波动？</a:t>
            </a:r>
            <a:endParaRPr lang="en-US" altLang="zh-CN" dirty="0"/>
          </a:p>
          <a:p>
            <a:r>
              <a:rPr lang="zh-CN" altLang="en-US" dirty="0"/>
              <a:t>新冠疫情带来的经济下滑是短期波动还是长期拐点？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3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中国居民消费为什么明显偏低？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PWT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779382-517E-4BEA-BEE3-74FA8927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中国的储蓄率为什么大幅高于其他国家和地区？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IMF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CE73E-505B-45EF-ABE4-8E2DE290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9" y="1447800"/>
            <a:ext cx="617172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结构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中国经济结构合适吗？</a:t>
            </a:r>
            <a:endParaRPr lang="en-US" altLang="zh-CN" dirty="0"/>
          </a:p>
          <a:p>
            <a:r>
              <a:rPr lang="zh-CN" altLang="en-US" dirty="0"/>
              <a:t>中国经济有什么问题？</a:t>
            </a:r>
            <a:endParaRPr lang="en-US" altLang="zh-CN" dirty="0"/>
          </a:p>
          <a:p>
            <a:r>
              <a:rPr lang="zh-CN" altLang="en-US" dirty="0"/>
              <a:t>中国经济适宜的结构是什么？</a:t>
            </a:r>
            <a:endParaRPr lang="en-US" altLang="zh-CN" dirty="0"/>
          </a:p>
          <a:p>
            <a:r>
              <a:rPr lang="zh-CN" altLang="en-US" dirty="0"/>
              <a:t>判断经济结构是否适宜的标准是什么？</a:t>
            </a:r>
            <a:endParaRPr lang="en-US" altLang="zh-CN" dirty="0"/>
          </a:p>
          <a:p>
            <a:r>
              <a:rPr lang="zh-CN" altLang="en-US" dirty="0"/>
              <a:t>中国经济为什么要调结构？</a:t>
            </a:r>
            <a:endParaRPr lang="en-US" altLang="zh-CN" dirty="0"/>
          </a:p>
          <a:p>
            <a:r>
              <a:rPr lang="zh-CN" altLang="en-US" dirty="0"/>
              <a:t>中国经济要怎样调结构？</a:t>
            </a:r>
            <a:endParaRPr lang="en-US" altLang="zh-CN" dirty="0"/>
          </a:p>
          <a:p>
            <a:r>
              <a:rPr lang="zh-CN" altLang="en-US" dirty="0"/>
              <a:t>中国内部经济结构与外部世界有什么关系？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次贷危机后中国国内债务总量上升得很快，会爆发债务危机吗？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BIS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9265B5-D13B-44AD-BF44-4ACA3B6D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中国广义货币（</a:t>
            </a:r>
            <a:r>
              <a:rPr lang="en-US" altLang="zh-CN" dirty="0"/>
              <a:t>M2</a:t>
            </a:r>
            <a:r>
              <a:rPr lang="zh-CN" altLang="en-US" dirty="0"/>
              <a:t>）余额均持续快速攀升，是否存在“货币超发”，货币政策还有空间吗？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0A5B4-6098-4A3D-9B8E-43D2F637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政策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中国存在货币超发吗？</a:t>
            </a:r>
            <a:endParaRPr lang="en-US" altLang="zh-CN" dirty="0"/>
          </a:p>
          <a:p>
            <a:r>
              <a:rPr lang="zh-CN" altLang="en-US" dirty="0"/>
              <a:t>中国的通胀真是货币引起的吗？</a:t>
            </a:r>
            <a:endParaRPr lang="en-US" altLang="zh-CN" dirty="0"/>
          </a:p>
          <a:p>
            <a:r>
              <a:rPr lang="zh-CN" altLang="en-US" dirty="0"/>
              <a:t>中国高涨的房价是不是货币吹出来的泡沫？</a:t>
            </a:r>
            <a:endParaRPr lang="en-US" altLang="zh-CN" dirty="0"/>
          </a:p>
          <a:p>
            <a:r>
              <a:rPr lang="zh-CN" altLang="en-US" dirty="0"/>
              <a:t>货币政策还有放松的空间吗？</a:t>
            </a:r>
            <a:endParaRPr lang="en-US" altLang="zh-CN" dirty="0"/>
          </a:p>
          <a:p>
            <a:r>
              <a:rPr lang="zh-CN" altLang="en-US" dirty="0"/>
              <a:t>怎样评价利率市场化？融资难融资贵因何而生？</a:t>
            </a:r>
            <a:endParaRPr lang="en-US" altLang="zh-CN" dirty="0"/>
          </a:p>
          <a:p>
            <a:r>
              <a:rPr lang="zh-CN" altLang="en-US" dirty="0"/>
              <a:t>对影子银行银行怎样评价和调控？</a:t>
            </a:r>
            <a:endParaRPr lang="en-US" altLang="zh-CN" dirty="0"/>
          </a:p>
          <a:p>
            <a:r>
              <a:rPr lang="zh-CN" altLang="en-US" dirty="0"/>
              <a:t>财政政策和货币政策的界限在哪里？</a:t>
            </a:r>
            <a:endParaRPr lang="en-US" altLang="zh-CN" dirty="0"/>
          </a:p>
          <a:p>
            <a:r>
              <a:rPr lang="zh-CN" altLang="en-US" dirty="0"/>
              <a:t>债务存量的上升是否会带来债务危机？</a:t>
            </a:r>
            <a:endParaRPr lang="en-US" altLang="zh-CN" dirty="0"/>
          </a:p>
          <a:p>
            <a:r>
              <a:rPr lang="zh-CN" altLang="en-US" dirty="0"/>
              <a:t>地方政府的融资是否可以持续？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B9A2D-CE1A-4A75-959D-A5757B39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谁应该听这个课？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020AD-0D32-452C-9477-8B1B039C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我期待选课同学</a:t>
            </a:r>
            <a:endParaRPr lang="en-US" altLang="zh-CN" dirty="0"/>
          </a:p>
          <a:p>
            <a:pPr lvl="1"/>
            <a:r>
              <a:rPr lang="zh-CN" altLang="en-US" dirty="0"/>
              <a:t>对中国经济充满好奇</a:t>
            </a:r>
            <a:endParaRPr lang="en-US" altLang="zh-CN" dirty="0"/>
          </a:p>
          <a:p>
            <a:pPr lvl="1"/>
            <a:r>
              <a:rPr lang="zh-CN" altLang="en-US" dirty="0"/>
              <a:t>有一定的经济学准备知识（先修课：经济学原理、中级微观经济学）</a:t>
            </a:r>
            <a:endParaRPr lang="en-US" altLang="zh-CN" dirty="0"/>
          </a:p>
          <a:p>
            <a:pPr lvl="1"/>
            <a:r>
              <a:rPr lang="zh-CN" altLang="en-US" dirty="0"/>
              <a:t>有投入足够精力的决心和准备</a:t>
            </a:r>
            <a:endParaRPr lang="en-US" altLang="zh-CN" dirty="0"/>
          </a:p>
          <a:p>
            <a:pPr lvl="1"/>
            <a:r>
              <a:rPr lang="zh-CN" altLang="en-US" dirty="0"/>
              <a:t>一颗不畏惧数学的心（对数学缺乏信心的同学可以选修</a:t>
            </a:r>
            <a:r>
              <a:rPr lang="en-US" altLang="zh-CN" dirty="0"/>
              <a:t>2021</a:t>
            </a:r>
            <a:r>
              <a:rPr lang="zh-CN" altLang="en-US" dirty="0"/>
              <a:t>年春季的课程）</a:t>
            </a:r>
            <a:endParaRPr lang="en-US" altLang="zh-CN" dirty="0"/>
          </a:p>
          <a:p>
            <a:r>
              <a:rPr lang="zh-CN" altLang="en-US" dirty="0"/>
              <a:t>我不需要选课同学</a:t>
            </a:r>
            <a:endParaRPr lang="en-US" altLang="zh-CN" dirty="0"/>
          </a:p>
          <a:p>
            <a:pPr lvl="1"/>
            <a:r>
              <a:rPr lang="zh-CN" altLang="en-US" dirty="0"/>
              <a:t>对中国经济很了解</a:t>
            </a:r>
            <a:endParaRPr lang="en-US" altLang="zh-CN" dirty="0"/>
          </a:p>
          <a:p>
            <a:pPr lvl="1"/>
            <a:r>
              <a:rPr lang="zh-CN" altLang="en-US" dirty="0"/>
              <a:t>学过中级宏观经济学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AFFEF-A079-47C6-8454-DC8E4B2A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7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股市是经济的晴雨表吗？为什么</a:t>
            </a:r>
            <a:r>
              <a:rPr lang="en-US" altLang="zh-CN" dirty="0"/>
              <a:t>2014~15</a:t>
            </a:r>
            <a:r>
              <a:rPr lang="zh-CN" altLang="en-US" dirty="0"/>
              <a:t>年</a:t>
            </a:r>
            <a:r>
              <a:rPr lang="en-US" altLang="zh-CN" dirty="0"/>
              <a:t>A</a:t>
            </a:r>
            <a:r>
              <a:rPr lang="zh-CN" altLang="en-US" dirty="0"/>
              <a:t>股与实体经济景气度之间出现明显背离？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72264" y="2786058"/>
            <a:ext cx="642942" cy="207170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D6ABF9-A8ED-4E14-8824-F86CD4FE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金融市场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资本市场与实体经济的关系是怎样的？</a:t>
            </a:r>
            <a:endParaRPr lang="en-US" altLang="zh-CN" dirty="0"/>
          </a:p>
          <a:p>
            <a:r>
              <a:rPr lang="zh-CN" altLang="en-US" dirty="0"/>
              <a:t>为什么在</a:t>
            </a:r>
            <a:r>
              <a:rPr lang="en-US" altLang="zh-CN" dirty="0"/>
              <a:t>2014~2015</a:t>
            </a:r>
            <a:r>
              <a:rPr lang="zh-CN" altLang="en-US" dirty="0"/>
              <a:t>年股市与实体经济增长大幅背离？</a:t>
            </a:r>
            <a:endParaRPr lang="en-US" altLang="zh-CN" dirty="0"/>
          </a:p>
          <a:p>
            <a:r>
              <a:rPr lang="zh-CN" altLang="en-US" dirty="0"/>
              <a:t>金融市场与宏观政策有什么关系？</a:t>
            </a:r>
            <a:endParaRPr lang="en-US" altLang="zh-CN" dirty="0"/>
          </a:p>
          <a:p>
            <a:r>
              <a:rPr lang="zh-CN" altLang="en-US" dirty="0"/>
              <a:t>资产价格泡沫如何识别？如何应对？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有关中国经济的真正关键问题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429288" cy="4714875"/>
          </a:xfrm>
        </p:spPr>
        <p:txBody>
          <a:bodyPr/>
          <a:lstStyle/>
          <a:p>
            <a:pPr indent="0"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“我可以在一个星期内写一本厚厚的批评中国的书。然而在有那么多的不利的困境下，中国的高速增长持续了那么久，历史从来没有出现过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中国一定是做了非常对的事才产生了我们见到的经济奇迹。那是什么呢？这才是真正的问题？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      ——</a:t>
            </a:r>
            <a:r>
              <a:rPr lang="zh-CN" altLang="en-US" dirty="0"/>
              <a:t>张五常，</a:t>
            </a:r>
            <a:r>
              <a:rPr lang="en-US" altLang="zh-CN" dirty="0"/>
              <a:t>《</a:t>
            </a:r>
            <a:r>
              <a:rPr lang="zh-CN" altLang="en-US" dirty="0"/>
              <a:t>中国的经济制度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56E045-8B93-40AF-A383-0EBFC0A5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0000"/>
            <a:ext cx="1922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4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西方学者回答不了这个问题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500725" cy="4714875"/>
          </a:xfrm>
        </p:spPr>
        <p:txBody>
          <a:bodyPr/>
          <a:lstStyle/>
          <a:p>
            <a:pPr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中国的增长是建立在采用当前技术和快速增加的投资，而不是创造性破坏的基础上的。中国产权的保护还不完善，劳动力的流动受到制约，为确保共产党在经济和政治决策方面的核心地位，政府对经济保持高度控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中国的增长或许不可持续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威权政治制度下的增长，尽管已经持续了一段时间，但是不会变成真正的持续增长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因为持续增长是由包容性经济制度和创造性破坏带来的。”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—— </a:t>
            </a:r>
            <a:r>
              <a:rPr lang="zh-CN" altLang="en-US" dirty="0"/>
              <a:t>阿西莫格鲁，</a:t>
            </a:r>
            <a:r>
              <a:rPr lang="en-US" altLang="zh-CN" dirty="0"/>
              <a:t>《</a:t>
            </a:r>
            <a:r>
              <a:rPr lang="zh-CN" altLang="en-US" dirty="0"/>
              <a:t>国家为什么会失败</a:t>
            </a:r>
            <a:r>
              <a:rPr lang="en-US" altLang="zh-CN" dirty="0"/>
              <a:t>》(2012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12917-BD31-4A0B-A5D7-A9343B88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00000"/>
            <a:ext cx="19057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有关中国经济的关键问题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教学理念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2564904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供需分析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43372" y="3143248"/>
          <a:ext cx="1220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" imgW="406080" imgH="177480" progId="Equation.DSMT4">
                  <p:embed/>
                </p:oleObj>
              </mc:Choice>
              <mc:Fallback>
                <p:oleObj name="Equation" r:id="rId3" imgW="40608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143248"/>
                        <a:ext cx="1220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从价量的相关关系来推断波动的来源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需求引发的波动价量同向变化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供给引发的波动价量反向变化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4212905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4212905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国内房地产销量与房价正相关，表明地产市场波动主要来自需求</a:t>
            </a:r>
            <a:r>
              <a:rPr lang="en-US" altLang="zh-CN" dirty="0"/>
              <a:t>——</a:t>
            </a:r>
            <a:r>
              <a:rPr lang="zh-CN" altLang="en-US" dirty="0"/>
              <a:t>高房价往往带来政策对地产行业的打压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D650B-62A3-434D-9BA8-EB7EDF5A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6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近几年我国</a:t>
            </a:r>
            <a:r>
              <a:rPr lang="en-US" altLang="zh-CN" dirty="0"/>
              <a:t>CPI</a:t>
            </a:r>
            <a:r>
              <a:rPr lang="zh-CN" altLang="en-US" dirty="0"/>
              <a:t>与</a:t>
            </a:r>
            <a:r>
              <a:rPr lang="en-US" altLang="zh-CN" dirty="0"/>
              <a:t>PPI</a:t>
            </a:r>
            <a:r>
              <a:rPr lang="zh-CN" altLang="en-US" dirty="0"/>
              <a:t>通胀走势差异明显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8C6BFE-A2F1-440E-8397-E410785F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年的</a:t>
            </a:r>
            <a:r>
              <a:rPr lang="en-US" altLang="zh-CN" dirty="0"/>
              <a:t>CPI</a:t>
            </a:r>
            <a:r>
              <a:rPr lang="zh-CN" altLang="en-US" dirty="0"/>
              <a:t>通胀主要来自猪肉价格上涨的贡献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CD84C5-F442-462C-8669-5DBDE3D5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FEA7-BC4D-4345-8A62-5529E23F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课程后勤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7665D-583D-4A27-9881-D36AFEC1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分数评定</a:t>
            </a:r>
            <a:endParaRPr lang="en-US" altLang="zh-CN" dirty="0"/>
          </a:p>
          <a:p>
            <a:pPr lvl="1"/>
            <a:r>
              <a:rPr lang="zh-CN" altLang="en-US" dirty="0"/>
              <a:t>期末闭卷考试一次，占总分的</a:t>
            </a:r>
            <a:r>
              <a:rPr lang="en-US" altLang="zh-CN" dirty="0"/>
              <a:t>60%</a:t>
            </a:r>
          </a:p>
          <a:p>
            <a:pPr lvl="1"/>
            <a:r>
              <a:rPr lang="zh-CN" altLang="en-US" dirty="0"/>
              <a:t>若干次课后作业，占总分的</a:t>
            </a:r>
            <a:r>
              <a:rPr lang="en-US" altLang="zh-CN" dirty="0"/>
              <a:t>20%</a:t>
            </a:r>
          </a:p>
          <a:p>
            <a:pPr lvl="1"/>
            <a:r>
              <a:rPr lang="zh-CN" altLang="en-US" dirty="0"/>
              <a:t>一篇课程小论文，占总分的</a:t>
            </a:r>
            <a:r>
              <a:rPr lang="en-US" altLang="zh-CN" dirty="0"/>
              <a:t>20%</a:t>
            </a:r>
          </a:p>
          <a:p>
            <a:r>
              <a:rPr lang="zh-CN" altLang="en-US" dirty="0"/>
              <a:t>授课时间：</a:t>
            </a:r>
            <a:endParaRPr lang="en-US" altLang="zh-CN" dirty="0"/>
          </a:p>
          <a:p>
            <a:pPr lvl="1"/>
            <a:r>
              <a:rPr lang="zh-CN" altLang="en-US" dirty="0"/>
              <a:t>正课：每周六下午</a:t>
            </a:r>
            <a:r>
              <a:rPr lang="en-US" altLang="zh-CN" dirty="0"/>
              <a:t>18</a:t>
            </a:r>
            <a:r>
              <a:rPr lang="zh-CN" altLang="en-US" dirty="0"/>
              <a:t>：</a:t>
            </a:r>
            <a:r>
              <a:rPr lang="en-US" altLang="zh-CN" dirty="0"/>
              <a:t>40—20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（</a:t>
            </a:r>
            <a:r>
              <a:rPr lang="en-US" altLang="zh-CN" dirty="0"/>
              <a:t>10-11</a:t>
            </a:r>
            <a:r>
              <a:rPr lang="zh-CN" altLang="en-US" dirty="0"/>
              <a:t>节）</a:t>
            </a:r>
            <a:endParaRPr lang="en-US" altLang="zh-CN" dirty="0"/>
          </a:p>
          <a:p>
            <a:pPr lvl="1"/>
            <a:r>
              <a:rPr lang="zh-CN" altLang="en-US" dirty="0"/>
              <a:t>习题课：时间临时通知</a:t>
            </a:r>
            <a:endParaRPr lang="en-US" altLang="zh-CN" dirty="0"/>
          </a:p>
          <a:p>
            <a:r>
              <a:rPr lang="zh-CN" altLang="en-US" dirty="0"/>
              <a:t>期末考试时间：</a:t>
            </a:r>
            <a:r>
              <a:rPr lang="en-US" altLang="zh-CN" b="1" dirty="0"/>
              <a:t>2021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23</a:t>
            </a:r>
            <a:r>
              <a:rPr lang="zh-CN" altLang="en-US" b="1" dirty="0"/>
              <a:t>日（周六）晚间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B0A42-56FB-4C52-870F-10D6162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8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年以来，国内猪价上升至极高水平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7E2222-716D-4B4A-B0C1-D89527C1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生猪价格与猪肉供给负相关，表明猪肉市场波动来自供给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521D35-2407-4AE6-80DE-0D01916C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1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生猪补栏量已经显著回升，生猪供给瓶颈将逐步放松，猪价有望回落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C06A68-8702-49BB-8A7F-ECB637AC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小心日常语言中的“模糊陷阱”</a:t>
            </a:r>
            <a:r>
              <a:rPr lang="en-US" altLang="zh-CN" dirty="0"/>
              <a:t>——</a:t>
            </a:r>
            <a:r>
              <a:rPr lang="zh-CN" altLang="en-US" dirty="0"/>
              <a:t>苹果悖论</a:t>
            </a:r>
          </a:p>
        </p:txBody>
      </p:sp>
      <p:sp>
        <p:nvSpPr>
          <p:cNvPr id="10243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苹果需求上升，苹果价格上升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苹果价格上升，苹果需求下降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1+2 </a:t>
            </a:r>
            <a:r>
              <a:rPr lang="zh-CN" altLang="en-US" dirty="0"/>
              <a:t>意味着苹果的需求不变。悖论！？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5DEB0-23BA-460E-9779-44FB0C3E8945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注：苹果悖论最早由霍德明老师提出。</a:t>
            </a:r>
            <a:endParaRPr lang="zh-CN" altLang="en-GB" sz="1000" dirty="0">
              <a:latin typeface="Frutiger 45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“苹果悖论”是不精确语言造成的假象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对概念要务求精确把握</a:t>
            </a:r>
          </a:p>
        </p:txBody>
      </p:sp>
      <p:sp>
        <p:nvSpPr>
          <p:cNvPr id="10243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苹果需求上升，苹果价格上升</a:t>
            </a:r>
            <a:r>
              <a:rPr lang="en-US" altLang="zh-CN" dirty="0">
                <a:solidFill>
                  <a:srgbClr val="990033"/>
                </a:solidFill>
              </a:rPr>
              <a:t>——</a:t>
            </a:r>
          </a:p>
          <a:p>
            <a:r>
              <a:rPr lang="zh-CN" altLang="en-US" dirty="0">
                <a:solidFill>
                  <a:srgbClr val="990033"/>
                </a:solidFill>
              </a:rPr>
              <a:t>需求曲线的外推令均衡价格上升</a:t>
            </a:r>
          </a:p>
        </p:txBody>
      </p:sp>
      <p:sp>
        <p:nvSpPr>
          <p:cNvPr id="10244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苹果价格上升，苹果需求下降</a:t>
            </a:r>
            <a:r>
              <a:rPr lang="en-US" altLang="zh-CN" dirty="0">
                <a:solidFill>
                  <a:srgbClr val="990033"/>
                </a:solidFill>
              </a:rPr>
              <a:t>——     </a:t>
            </a:r>
            <a:r>
              <a:rPr lang="zh-CN" altLang="en-US" dirty="0">
                <a:solidFill>
                  <a:srgbClr val="990033"/>
                </a:solidFill>
              </a:rPr>
              <a:t>给定需求曲线，价格上升令需求下降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5DEB0-23BA-460E-9779-44FB0C3E8945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作者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10251" name="TextBox 16"/>
          <p:cNvSpPr txBox="1">
            <a:spLocks noChangeArrowheads="1"/>
          </p:cNvSpPr>
          <p:nvPr/>
        </p:nvSpPr>
        <p:spPr bwMode="auto">
          <a:xfrm>
            <a:off x="4286248" y="5286388"/>
            <a:ext cx="449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0260" name="TextBox 28"/>
          <p:cNvSpPr txBox="1">
            <a:spLocks noChangeArrowheads="1"/>
          </p:cNvSpPr>
          <p:nvPr/>
        </p:nvSpPr>
        <p:spPr bwMode="auto">
          <a:xfrm>
            <a:off x="8429652" y="5286388"/>
            <a:ext cx="4905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327123" y="3008690"/>
            <a:ext cx="0" cy="21586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27123" y="5167309"/>
            <a:ext cx="330517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93835" y="3329017"/>
            <a:ext cx="2203450" cy="13584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928662" y="2928934"/>
            <a:ext cx="357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0252" name="TextBox 18"/>
          <p:cNvSpPr txBox="1">
            <a:spLocks noChangeArrowheads="1"/>
          </p:cNvSpPr>
          <p:nvPr/>
        </p:nvSpPr>
        <p:spPr bwMode="auto">
          <a:xfrm>
            <a:off x="3286098" y="4687471"/>
            <a:ext cx="1101725" cy="2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老需求曲线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306610" y="3249263"/>
            <a:ext cx="2203450" cy="1358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16659754">
            <a:off x="2930314" y="3692654"/>
            <a:ext cx="568728" cy="788463"/>
          </a:xfrm>
          <a:prstGeom prst="arc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5470498" y="3008690"/>
            <a:ext cx="0" cy="21586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0498" y="5167309"/>
            <a:ext cx="330676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837210" y="3329017"/>
            <a:ext cx="2205038" cy="13584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9" name="TextBox 27"/>
          <p:cNvSpPr txBox="1">
            <a:spLocks noChangeArrowheads="1"/>
          </p:cNvSpPr>
          <p:nvPr/>
        </p:nvSpPr>
        <p:spPr bwMode="auto">
          <a:xfrm>
            <a:off x="5000599" y="2928934"/>
            <a:ext cx="357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0261" name="TextBox 30"/>
          <p:cNvSpPr txBox="1">
            <a:spLocks noChangeArrowheads="1"/>
          </p:cNvSpPr>
          <p:nvPr/>
        </p:nvSpPr>
        <p:spPr bwMode="auto">
          <a:xfrm>
            <a:off x="7429473" y="4687471"/>
            <a:ext cx="1103312" cy="2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需求曲线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6977035" y="4052044"/>
            <a:ext cx="26988" cy="111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TextBox 35"/>
          <p:cNvSpPr txBox="1">
            <a:spLocks noChangeArrowheads="1"/>
          </p:cNvSpPr>
          <p:nvPr/>
        </p:nvSpPr>
        <p:spPr bwMode="auto">
          <a:xfrm>
            <a:off x="3706785" y="4035047"/>
            <a:ext cx="1101725" cy="2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新需求曲线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6515073" y="3739560"/>
            <a:ext cx="28575" cy="14081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弧形 45"/>
          <p:cNvSpPr/>
          <p:nvPr/>
        </p:nvSpPr>
        <p:spPr>
          <a:xfrm rot="21435762">
            <a:off x="6099148" y="3756558"/>
            <a:ext cx="890587" cy="534752"/>
          </a:xfrm>
          <a:prstGeom prst="arc">
            <a:avLst/>
          </a:prstGeom>
          <a:ln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57356" y="3429000"/>
            <a:ext cx="2071702" cy="1214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3714744" y="3500438"/>
            <a:ext cx="1101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供给曲线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071670" y="342900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E68E4-5990-4F4D-9BCA-47B573EC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用数学这种精确的语言来清楚表达意思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AA79A-F9F8-4848-BA81-5BED8E6F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8" y="1378421"/>
            <a:ext cx="7786687" cy="4714875"/>
          </a:xfrm>
        </p:spPr>
        <p:txBody>
          <a:bodyPr/>
          <a:lstStyle/>
          <a:p>
            <a:r>
              <a:rPr lang="zh-CN" altLang="en-US" dirty="0"/>
              <a:t>模型数学设定</a:t>
            </a:r>
            <a:endParaRPr lang="en-US" altLang="zh-CN" dirty="0"/>
          </a:p>
          <a:p>
            <a:pPr lvl="1"/>
            <a:r>
              <a:rPr lang="zh-CN" altLang="en-US" dirty="0"/>
              <a:t>需求与供给曲线</a:t>
            </a:r>
            <a:endParaRPr lang="en-US" altLang="zh-CN" dirty="0"/>
          </a:p>
          <a:p>
            <a:pPr lvl="1"/>
            <a:r>
              <a:rPr lang="zh-CN" altLang="en-US" dirty="0"/>
              <a:t>均衡时市场上供需相等</a:t>
            </a:r>
            <a:endParaRPr lang="en-US" altLang="zh-CN" dirty="0"/>
          </a:p>
          <a:p>
            <a:pPr lvl="1"/>
            <a:r>
              <a:rPr lang="zh-CN" altLang="en-US" dirty="0"/>
              <a:t>解出均衡价格及数量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苹果悖论的数学澄清</a:t>
            </a:r>
            <a:endParaRPr lang="en-US" altLang="zh-CN" dirty="0"/>
          </a:p>
          <a:p>
            <a:pPr lvl="1"/>
            <a:r>
              <a:rPr lang="zh-CN" altLang="en-US" dirty="0"/>
              <a:t>苹果需求上升，苹果价格上升</a:t>
            </a:r>
            <a:r>
              <a:rPr lang="en-US" altLang="zh-CN" dirty="0"/>
              <a:t>——</a:t>
            </a:r>
            <a:r>
              <a:rPr lang="zh-CN" altLang="en-US" dirty="0"/>
              <a:t>需求曲线的外推令均衡价格上升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苹果价格上升，苹果需求下降</a:t>
            </a:r>
            <a:r>
              <a:rPr lang="en-US" altLang="zh-CN" dirty="0"/>
              <a:t>——</a:t>
            </a:r>
            <a:r>
              <a:rPr lang="zh-CN" altLang="en-US" dirty="0"/>
              <a:t>给定需求曲线，价格上升令需求下降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供给与需求引致波动的价量相关性</a:t>
            </a:r>
            <a:endParaRPr lang="en-US" altLang="zh-CN" dirty="0"/>
          </a:p>
          <a:p>
            <a:pPr marL="685800" lvl="1"/>
            <a:r>
              <a:rPr lang="zh-CN" altLang="en-US" dirty="0"/>
              <a:t>需求引发的波动价量同向变化：</a:t>
            </a:r>
            <a:endParaRPr lang="en-US" altLang="zh-CN" dirty="0"/>
          </a:p>
          <a:p>
            <a:pPr marL="685800" lvl="1"/>
            <a:r>
              <a:rPr lang="zh-CN" altLang="en-US" dirty="0"/>
              <a:t>供给引发的波动价量反向变化：</a:t>
            </a:r>
            <a:endParaRPr lang="en-US" altLang="zh-CN" dirty="0"/>
          </a:p>
          <a:p>
            <a:pPr marL="685800"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D525D-FF4A-4F4C-9C2A-AC926908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831CD9-1333-460E-AB26-CD7D82D3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78" y="1629938"/>
            <a:ext cx="4121658" cy="358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FB9DD1-3793-4554-873E-454212C0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26" y="1937152"/>
            <a:ext cx="3010662" cy="358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215DB0-3C11-45CF-9279-CBC7DA4DD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35" y="2625474"/>
            <a:ext cx="2411730" cy="587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2EE97-EE81-484F-A70D-3BF5BF65B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367" y="4005064"/>
            <a:ext cx="985266" cy="315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2F0473-7075-4915-A25F-9127951C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0" y="4726282"/>
            <a:ext cx="1143000" cy="3589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6026D3-3592-462B-B4B5-F7FB3477E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28" y="5446362"/>
            <a:ext cx="1412748" cy="3589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AAAB68-2FA9-4FC5-B10B-8D4E5D0F25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28" y="5734394"/>
            <a:ext cx="1412748" cy="3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8E6B-AF1A-4E57-932C-1194B877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经济理论与中国特色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35130-FDCF-458B-92DA-3939C475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没有“中国经济理论”，只有经济理论在中国的应用</a:t>
            </a:r>
            <a:endParaRPr lang="en-US" altLang="zh-CN" dirty="0"/>
          </a:p>
          <a:p>
            <a:r>
              <a:rPr lang="zh-CN" altLang="en-US" dirty="0"/>
              <a:t>虽然经济理论都是一样的，但理论应用到不同环境中所得结论却可能很不相同</a:t>
            </a:r>
            <a:endParaRPr lang="en-US" altLang="zh-CN" dirty="0"/>
          </a:p>
          <a:p>
            <a:r>
              <a:rPr lang="zh-CN" altLang="en-US" dirty="0"/>
              <a:t>“水”和“石头”的双重视角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91016-3642-44DC-865C-BF64BCEA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60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有关中国经济的关键问题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教学理念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3212976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3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6C6D-8FA2-4658-9CEE-1E99F08B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传授知识的四重目标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36AE8-7D87-4954-8247-54164E4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zh-CN" altLang="en-US" b="1" dirty="0"/>
              <a:t>知识点</a:t>
            </a:r>
            <a:endParaRPr lang="en-US" altLang="zh-CN" b="1" dirty="0"/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“不能加以利用的知识是相当有害的”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传授由知识点组织起来可学以致用的</a:t>
            </a:r>
            <a:r>
              <a:rPr lang="zh-CN" altLang="en-US" b="1" dirty="0"/>
              <a:t>知识体系</a:t>
            </a:r>
            <a:endParaRPr lang="en-US" altLang="zh-CN" b="1" dirty="0"/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“知识的重要性在于它的运用，在于我们对它的能动的掌握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也就是说，在于智慧。”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“学习伊始，孩子就应该感受到发现世界的喜悦，他会发现，他所学到的东西，能够帮助他理解在他的生命中所发生的一系列事情。”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展现知识体系的</a:t>
            </a:r>
            <a:r>
              <a:rPr lang="zh-CN" altLang="en-US" b="1" dirty="0"/>
              <a:t>生命</a:t>
            </a:r>
            <a:endParaRPr lang="en-US" altLang="zh-CN" b="1" dirty="0"/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“不能让知识僵化，而要让它生动活泼起来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这是所有教育的核心问题”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/>
              <a:t>熏陶</a:t>
            </a:r>
            <a:r>
              <a:rPr lang="zh-CN" altLang="en-US" dirty="0"/>
              <a:t>和</a:t>
            </a:r>
            <a:r>
              <a:rPr lang="zh-CN" altLang="en-US" b="1" dirty="0"/>
              <a:t>塑造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“当你丢掉你的课本，烧掉你的听课笔记，忘掉你为了应付考试而背诵的细节，你的学习对你来说才是有用的。”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68833-D174-4586-8EAE-5280DF1D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4D27C5F-2157-48E2-82BF-73F0D6B34BA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注：本页所有引文均来自怀特海的</a:t>
            </a:r>
            <a:r>
              <a:rPr lang="en-US" altLang="zh-CN" sz="1000" dirty="0">
                <a:latin typeface="Frutiger 45 Light"/>
              </a:rPr>
              <a:t>《</a:t>
            </a:r>
            <a:r>
              <a:rPr lang="zh-CN" altLang="en-US" sz="1000" dirty="0">
                <a:latin typeface="Frutiger 45 Light"/>
              </a:rPr>
              <a:t>教育的目的</a:t>
            </a:r>
            <a:r>
              <a:rPr lang="en-US" altLang="zh-CN" sz="1000" dirty="0">
                <a:latin typeface="Frutiger 45 Light"/>
              </a:rPr>
              <a:t>》</a:t>
            </a:r>
            <a:r>
              <a:rPr lang="zh-CN" altLang="en-US" sz="1000" dirty="0">
                <a:latin typeface="Frutiger 45 Light"/>
              </a:rPr>
              <a:t>一书。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457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经济学大师需要什么能力？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429288" cy="471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经济学研究看起来并不要求那种出类拔萃的独特天赋。理智地说，与那些哲学和纯科学中的高深内容相比，经济学难道不是一个简单之极的学科吗？然而，优秀的，甚至是合格的经济学家却如凤毛麟角。一个简单的学科，而精通者寥寥！这种说法看似矛盾，但似乎能从这里得到解释：即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一位经济学中的大师必须是诸种天赋的综合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。他必须在各个方面都达到相当的水准，然后把这些很难捏合在一起的各种天分融为一体。在某种程度上，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他必须既是数学家又是历史学家，同时还是政治家和哲学家。他必须能理解符号而又能诉诸言语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。他必须在研究现在的同时回顾过去、展望未来。人类的天性与习俗没有哪些完全处于他的视野之外。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他必须富有激情，追寻目标而又排除先入之见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他必须像艺术家那样远离尘世，又像政治家那样脚踏实地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         —— </a:t>
            </a:r>
            <a:r>
              <a:rPr lang="zh-CN" altLang="en-US" dirty="0"/>
              <a:t>约翰 </a:t>
            </a:r>
            <a:r>
              <a:rPr lang="en-US" altLang="zh-CN" dirty="0"/>
              <a:t>· </a:t>
            </a:r>
            <a:r>
              <a:rPr lang="zh-CN" altLang="en-US" dirty="0"/>
              <a:t>梅纳德</a:t>
            </a:r>
            <a:r>
              <a:rPr lang="en-US" altLang="zh-CN" dirty="0"/>
              <a:t>· </a:t>
            </a:r>
            <a:r>
              <a:rPr lang="zh-CN" altLang="en-US" dirty="0"/>
              <a:t>凯恩斯，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   《</a:t>
            </a:r>
            <a:r>
              <a:rPr lang="zh-CN" altLang="en-US" dirty="0"/>
              <a:t>记念阿尔弗雷德</a:t>
            </a:r>
            <a:r>
              <a:rPr lang="en-US" altLang="zh-CN" dirty="0"/>
              <a:t>·</a:t>
            </a:r>
            <a:r>
              <a:rPr lang="zh-CN" altLang="en-US" dirty="0"/>
              <a:t>马歇尔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1924</a:t>
            </a:r>
            <a:r>
              <a:rPr lang="zh-CN" altLang="en-US" dirty="0"/>
              <a:t>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pic>
        <p:nvPicPr>
          <p:cNvPr id="6146" name="Picture 2" descr="Alfred Marshall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500174"/>
            <a:ext cx="2160000" cy="3043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572132" y="1357298"/>
            <a:ext cx="314321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u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6096" y="1357298"/>
            <a:ext cx="314321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ts val="1800"/>
              </a:spcBef>
              <a:buSzPct val="75000"/>
              <a:buFont typeface="Wingdings" pitchFamily="2" charset="2"/>
              <a:buChar char="u"/>
            </a:pPr>
            <a:endParaRPr lang="en-US" altLang="zh-CN" dirty="0"/>
          </a:p>
          <a:p>
            <a:pPr marL="342900" lvl="0" indent="-342900" eaLnBrk="0" hangingPunct="0">
              <a:spcBef>
                <a:spcPts val="1800"/>
              </a:spcBef>
              <a:buSzPct val="75000"/>
              <a:buFont typeface="Wingdings" pitchFamily="2" charset="2"/>
              <a:buChar char="u"/>
            </a:pPr>
            <a:endParaRPr lang="en-US" altLang="zh-CN" dirty="0"/>
          </a:p>
          <a:p>
            <a:pPr marL="342900" lvl="0" indent="-342900" eaLnBrk="0" hangingPunct="0">
              <a:spcBef>
                <a:spcPts val="1800"/>
              </a:spcBef>
              <a:buSzPct val="75000"/>
              <a:buFont typeface="Wingdings" pitchFamily="2" charset="2"/>
              <a:buChar char="u"/>
            </a:pPr>
            <a:r>
              <a:rPr lang="zh-CN" altLang="en-US" dirty="0"/>
              <a:t>徐高，</a:t>
            </a:r>
            <a:r>
              <a:rPr lang="en-US" altLang="zh-CN" dirty="0"/>
              <a:t>《</a:t>
            </a:r>
            <a:r>
              <a:rPr lang="zh-CN" altLang="en-US" dirty="0"/>
              <a:t>宏观经济学二十五讲：中国视角</a:t>
            </a:r>
            <a:r>
              <a:rPr lang="en-US" altLang="zh-CN" dirty="0"/>
              <a:t>》</a:t>
            </a:r>
            <a:r>
              <a:rPr lang="zh-CN" altLang="en-US" dirty="0"/>
              <a:t>，人民大学出版社，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endParaRPr lang="en-US" altLang="zh-CN" dirty="0"/>
          </a:p>
          <a:p>
            <a:pPr marL="742950" lvl="1" indent="-285750" eaLnBrk="0" hangingPunct="0">
              <a:spcBef>
                <a:spcPct val="20000"/>
              </a:spcBef>
              <a:buSzPct val="75000"/>
              <a:buFont typeface="Arial" pitchFamily="34" charset="0"/>
              <a:buChar char="–"/>
            </a:pPr>
            <a:r>
              <a:rPr lang="zh-CN" altLang="en-US" sz="1600" dirty="0"/>
              <a:t>要求动手推演一遍书中的数学推导</a:t>
            </a:r>
            <a:endParaRPr lang="en-US" altLang="zh-CN" sz="1600" dirty="0"/>
          </a:p>
          <a:p>
            <a:pPr marL="742950" lvl="1" indent="-285750" eaLnBrk="0" hangingPunct="0">
              <a:spcBef>
                <a:spcPct val="20000"/>
              </a:spcBef>
              <a:buSzPct val="75000"/>
              <a:buFont typeface="Arial" pitchFamily="34" charset="0"/>
              <a:buChar char="–"/>
            </a:pPr>
            <a:r>
              <a:rPr lang="zh-CN" altLang="en-US" sz="1600" dirty="0"/>
              <a:t>更要掌握书中文字所阐述的逻辑</a:t>
            </a:r>
            <a:endParaRPr lang="en-US" altLang="zh-CN" sz="1600" dirty="0"/>
          </a:p>
          <a:p>
            <a:pPr marL="742950" lvl="1" indent="-285750" eaLnBrk="0" hangingPunct="0">
              <a:spcBef>
                <a:spcPct val="20000"/>
              </a:spcBef>
              <a:buSzPct val="75000"/>
              <a:buFont typeface="Arial" pitchFamily="34" charset="0"/>
              <a:buChar char="–"/>
            </a:pPr>
            <a:endParaRPr lang="en-US" altLang="zh-CN" sz="1600" dirty="0"/>
          </a:p>
        </p:txBody>
      </p:sp>
      <p:sp>
        <p:nvSpPr>
          <p:cNvPr id="9" name="AutoShape 2" descr="https://gss1.bdstatic.com/9vo3dSag_xI4khGkpoWK1HF6hhy/baike/w%3D268%3Bg%3D0/sign=7c2bf8574c540923aa696478aa63b634/f3d3572c11dfa9ec7b89506367d0f703918fc11b.jpg">
            <a:extLst>
              <a:ext uri="{FF2B5EF4-FFF2-40B4-BE49-F238E27FC236}">
                <a16:creationId xmlns:a16="http://schemas.microsoft.com/office/drawing/2014/main" id="{A27AA67D-E599-484D-AD42-02B24661E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94F3A4-4072-4888-BAE4-057008D66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3030"/>
            <a:ext cx="4304897" cy="55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4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经济研究更是为了经济数字背后一个个真实的人</a:t>
            </a:r>
          </a:p>
        </p:txBody>
      </p:sp>
      <p:pic>
        <p:nvPicPr>
          <p:cNvPr id="5" name="内容占位符 4" descr="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357298"/>
            <a:ext cx="7541326" cy="430435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5929330"/>
            <a:ext cx="65940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en-US" altLang="zh-CN" sz="1000" dirty="0">
                <a:latin typeface="Frutiger 45 Light"/>
              </a:rPr>
              <a:t>2011</a:t>
            </a:r>
            <a:r>
              <a:rPr lang="zh-CN" altLang="en-US" sz="1000" dirty="0">
                <a:latin typeface="Frutiger 45 Light"/>
              </a:rPr>
              <a:t>年</a:t>
            </a:r>
            <a:r>
              <a:rPr lang="en-US" altLang="zh-CN" sz="1000" dirty="0">
                <a:latin typeface="Frutiger 45 Light"/>
              </a:rPr>
              <a:t>6</a:t>
            </a:r>
            <a:r>
              <a:rPr lang="zh-CN" altLang="en-US" sz="1000" dirty="0">
                <a:latin typeface="Frutiger 45 Light"/>
              </a:rPr>
              <a:t>月</a:t>
            </a:r>
            <a:r>
              <a:rPr lang="en-US" altLang="zh-CN" sz="1000" dirty="0">
                <a:latin typeface="Frutiger 45 Light"/>
              </a:rPr>
              <a:t>23</a:t>
            </a:r>
            <a:r>
              <a:rPr lang="zh-CN" altLang="en-US" sz="1000" dirty="0">
                <a:latin typeface="Frutiger 45 Light"/>
              </a:rPr>
              <a:t>日上午，义乌商贸城附近，一个中年妇女和一个女童在马路上发现被车碾压过的方便面后</a:t>
            </a:r>
            <a:r>
              <a:rPr lang="en-US" altLang="zh-CN" sz="1000" dirty="0">
                <a:latin typeface="Frutiger 45 Light"/>
              </a:rPr>
              <a:t>…… </a:t>
            </a:r>
          </a:p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图片来源：</a:t>
            </a:r>
            <a:r>
              <a:rPr lang="en-US" altLang="zh-CN" sz="1000" dirty="0">
                <a:latin typeface="Frutiger 45 Light"/>
              </a:rPr>
              <a:t>mop.com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111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latin typeface="黑体" pitchFamily="49" charset="-122"/>
              </a:rPr>
              <a:t>谢 谢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23913" y="1660635"/>
            <a:ext cx="4300562" cy="427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r>
              <a:rPr lang="zh-CN" altLang="en-US" sz="1600" b="1" dirty="0"/>
              <a:t>授课教师简介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dirty="0"/>
              <a:t>徐高博士是中银证券总裁助理兼首席经济学家，分管公司的研究部和机构业务部。他还是北京大学国家发展研究院兼职教授，在北京大学给研究生和本科生开设宏观经济学、金融经济学和投资研究等课程。他目前还是中国首席经济学家论坛理事，中国证券业协会证券分析师、投资顾问与首席经济学家委员会委员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sz="1600" dirty="0"/>
              <a:t>《</a:t>
            </a:r>
            <a:r>
              <a:rPr lang="zh-CN" altLang="en-US" sz="1600" dirty="0"/>
              <a:t>宏观经济学二十五讲：中国视角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</a:t>
            </a:r>
            <a:r>
              <a:rPr lang="zh-CN" altLang="en-US" sz="1600" dirty="0"/>
              <a:t>金融经济学二十五讲</a:t>
            </a:r>
            <a:r>
              <a:rPr lang="en-US" altLang="zh-CN" sz="1600" dirty="0"/>
              <a:t>》</a:t>
            </a:r>
            <a:r>
              <a:rPr lang="zh-CN" altLang="en-US" sz="1600" dirty="0"/>
              <a:t>两本畅销的经济学教科书。</a:t>
            </a:r>
            <a:endParaRPr lang="en-US" altLang="zh-CN" sz="1600" dirty="0"/>
          </a:p>
        </p:txBody>
      </p:sp>
      <p:pic>
        <p:nvPicPr>
          <p:cNvPr id="7" name="图片 6" descr="000-公众号二维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694066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有关中国经济的关键问题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教学理念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1916832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从人类历史的视角来看，中国经济在改革开放之后的快速发展有重要意义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Angus Maddison</a:t>
            </a:r>
            <a:r>
              <a:rPr lang="zh-CN" altLang="en-US" sz="1000" dirty="0">
                <a:latin typeface="Frutiger 45 Light"/>
              </a:rPr>
              <a:t>，</a:t>
            </a:r>
            <a:r>
              <a:rPr lang="en-US" altLang="zh-CN" sz="1000" dirty="0">
                <a:latin typeface="Frutiger 45 Light"/>
              </a:rPr>
              <a:t>IMF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D91C0F-C4CB-4ABC-AE60-1796CEDB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改革开放后中国经济增速明显加快，增长的平稳性也大为提升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6835F-88E1-466B-9413-0D8C3A75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复利的威力：改革前后人均</a:t>
            </a:r>
            <a:r>
              <a:rPr lang="en-US" altLang="zh-CN" dirty="0"/>
              <a:t>GDP</a:t>
            </a:r>
            <a:r>
              <a:rPr lang="zh-CN" altLang="en-US" dirty="0"/>
              <a:t>增速均值“微小”的差异带来了人均收入水平的巨大差别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6A11AF-2049-474D-935C-D959E979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279301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中国处在岔路口：是沿着“东亚奇迹”的轨迹继续高增长十年以上？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PWT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2DB7B-F6C9-43BE-91B0-B5DAC49F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13406</TotalTime>
  <Words>2065</Words>
  <Application>Microsoft Office PowerPoint</Application>
  <PresentationFormat>全屏显示(4:3)</PresentationFormat>
  <Paragraphs>236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Frutiger 45 Light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第1讲   课程介绍 《宏观经济学二十五讲：中国视角》前言及第1讲</vt:lpstr>
      <vt:lpstr>谁应该听这个课？</vt:lpstr>
      <vt:lpstr>课程后勤</vt:lpstr>
      <vt:lpstr>课程教材</vt:lpstr>
      <vt:lpstr>议程</vt:lpstr>
      <vt:lpstr>从人类历史的视角来看，中国经济在改革开放之后的快速发展有重要意义</vt:lpstr>
      <vt:lpstr>改革开放后中国经济增速明显加快，增长的平稳性也大为提升</vt:lpstr>
      <vt:lpstr>复利的威力：改革前后人均GDP增速均值“微小”的差异带来了人均收入水平的巨大差别</vt:lpstr>
      <vt:lpstr>中国处在岔路口：是沿着“东亚奇迹”的轨迹继续高增长十年以上？</vt:lpstr>
      <vt:lpstr>还是像南美国家那样落入“中等收入陷阱”？</vt:lpstr>
      <vt:lpstr>有关中国经济增长的关键问题</vt:lpstr>
      <vt:lpstr>中国经济增长波动不断，并出现了2020年新冠疫情导致的巨幅波动</vt:lpstr>
      <vt:lpstr>有关中国经济波动的关键问题</vt:lpstr>
      <vt:lpstr>中国居民消费为什么明显偏低？</vt:lpstr>
      <vt:lpstr>中国的储蓄率为什么大幅高于其他国家和地区？</vt:lpstr>
      <vt:lpstr>有关中国经济结构的关键问题</vt:lpstr>
      <vt:lpstr>次贷危机后中国国内债务总量上升得很快，会爆发债务危机吗？</vt:lpstr>
      <vt:lpstr>中国广义货币（M2）余额均持续快速攀升，是否存在“货币超发”，货币政策还有空间吗？</vt:lpstr>
      <vt:lpstr>有关中国经济政策的关键问题</vt:lpstr>
      <vt:lpstr>股市是经济的晴雨表吗？为什么2014~15年A股与实体经济景气度之间出现明显背离？</vt:lpstr>
      <vt:lpstr>有关中国经济金融市场的关键问题</vt:lpstr>
      <vt:lpstr>有关中国经济的真正关键问题</vt:lpstr>
      <vt:lpstr>西方学者回答不了这个问题</vt:lpstr>
      <vt:lpstr>议程</vt:lpstr>
      <vt:lpstr>供需分析</vt:lpstr>
      <vt:lpstr>从价量的相关关系来推断波动的来源</vt:lpstr>
      <vt:lpstr>国内房地产销量与房价正相关，表明地产市场波动主要来自需求——高房价往往带来政策对地产行业的打压</vt:lpstr>
      <vt:lpstr>近几年我国CPI与PPI通胀走势差异明显</vt:lpstr>
      <vt:lpstr>2019年的CPI通胀主要来自猪肉价格上涨的贡献</vt:lpstr>
      <vt:lpstr>2019年以来，国内猪价上升至极高水平</vt:lpstr>
      <vt:lpstr>生猪价格与猪肉供给负相关，表明猪肉市场波动来自供给</vt:lpstr>
      <vt:lpstr>生猪补栏量已经显著回升，生猪供给瓶颈将逐步放松，猪价有望回落</vt:lpstr>
      <vt:lpstr>小心日常语言中的“模糊陷阱”——苹果悖论</vt:lpstr>
      <vt:lpstr>“苹果悖论”是不精确语言造成的假象 ——对概念要务求精确把握</vt:lpstr>
      <vt:lpstr>用数学这种精确的语言来清楚表达意思</vt:lpstr>
      <vt:lpstr>经济理论与中国特色</vt:lpstr>
      <vt:lpstr>议程</vt:lpstr>
      <vt:lpstr>传授知识的四重目标</vt:lpstr>
      <vt:lpstr>经济学大师需要什么能力？</vt:lpstr>
      <vt:lpstr>经济研究更是为了经济数字背后一个个真实的人</vt:lpstr>
      <vt:lpstr>谢 谢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1499</cp:revision>
  <dcterms:created xsi:type="dcterms:W3CDTF">2011-05-10T08:48:38Z</dcterms:created>
  <dcterms:modified xsi:type="dcterms:W3CDTF">2020-09-26T08:07:21Z</dcterms:modified>
</cp:coreProperties>
</file>