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382" r:id="rId2"/>
    <p:sldId id="2226" r:id="rId3"/>
    <p:sldId id="848" r:id="rId4"/>
    <p:sldId id="857" r:id="rId5"/>
    <p:sldId id="858" r:id="rId6"/>
    <p:sldId id="859" r:id="rId7"/>
    <p:sldId id="2241" r:id="rId8"/>
    <p:sldId id="2227" r:id="rId9"/>
    <p:sldId id="2228" r:id="rId10"/>
    <p:sldId id="2234" r:id="rId11"/>
    <p:sldId id="2235" r:id="rId12"/>
    <p:sldId id="2236" r:id="rId13"/>
    <p:sldId id="2229" r:id="rId14"/>
    <p:sldId id="2230" r:id="rId15"/>
    <p:sldId id="2237" r:id="rId16"/>
    <p:sldId id="2238" r:id="rId17"/>
    <p:sldId id="2239" r:id="rId18"/>
    <p:sldId id="2240" r:id="rId19"/>
    <p:sldId id="2231" r:id="rId20"/>
    <p:sldId id="388" r:id="rId21"/>
    <p:sldId id="389" r:id="rId22"/>
    <p:sldId id="390" r:id="rId23"/>
    <p:sldId id="2232" r:id="rId24"/>
    <p:sldId id="2233" r:id="rId25"/>
    <p:sldId id="1597" r:id="rId26"/>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33"/>
    <a:srgbClr val="800000"/>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60"/>
  </p:normalViewPr>
  <p:slideViewPr>
    <p:cSldViewPr>
      <p:cViewPr varScale="1">
        <p:scale>
          <a:sx n="63" d="100"/>
          <a:sy n="63" d="100"/>
        </p:scale>
        <p:origin x="66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5" y="0"/>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2020/10/31</a:t>
            </a:fld>
            <a:endParaRPr lang="zh-CN" altLang="en-US"/>
          </a:p>
        </p:txBody>
      </p:sp>
      <p:sp>
        <p:nvSpPr>
          <p:cNvPr id="4" name="页脚占位符 3"/>
          <p:cNvSpPr>
            <a:spLocks noGrp="1"/>
          </p:cNvSpPr>
          <p:nvPr>
            <p:ph type="ftr" sz="quarter" idx="2"/>
          </p:nvPr>
        </p:nvSpPr>
        <p:spPr>
          <a:xfrm>
            <a:off x="0"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5"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5" y="0"/>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2020/10/31</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8"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5"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2020/10/31</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zh-CN" altLang="en-US" sz="2000" b="1" dirty="0">
                <a:solidFill>
                  <a:srgbClr val="990033"/>
                </a:solidFill>
                <a:latin typeface="+mn-ea"/>
                <a:ea typeface="+mn-ea"/>
              </a:rPr>
              <a:t>中国经济专题</a:t>
            </a:r>
            <a:r>
              <a:rPr lang="en-US" altLang="zh-CN" sz="2000" b="1" dirty="0">
                <a:solidFill>
                  <a:srgbClr val="990033"/>
                </a:solidFill>
                <a:latin typeface="+mn-ea"/>
                <a:ea typeface="+mn-ea"/>
              </a:rPr>
              <a:t>——2020</a:t>
            </a:r>
            <a:r>
              <a:rPr lang="zh-CN" altLang="en-US" sz="2000" b="1" dirty="0">
                <a:solidFill>
                  <a:srgbClr val="990033"/>
                </a:solidFill>
                <a:latin typeface="+mn-ea"/>
                <a:ea typeface="+mn-ea"/>
              </a:rPr>
              <a:t>秋北大国发院双学位课程</a:t>
            </a:r>
            <a:endParaRPr lang="en-US" altLang="zh-CN" sz="2000" b="1" dirty="0">
              <a:solidFill>
                <a:srgbClr val="990033"/>
              </a:solidFill>
              <a:latin typeface="+mn-ea"/>
              <a:ea typeface="+mn-ea"/>
            </a:endParaRPr>
          </a:p>
        </p:txBody>
      </p:sp>
      <p:pic>
        <p:nvPicPr>
          <p:cNvPr id="1026" name="CAD72016-337B-4FA5-A27B-225094BCEFF3" descr="CCD92320-4996-4281-9F88-FD4588A778DD"/>
          <p:cNvPicPr>
            <a:picLocks noChangeAspect="1" noChangeArrowheads="1"/>
          </p:cNvPicPr>
          <p:nvPr userDrawn="1"/>
        </p:nvPicPr>
        <p:blipFill>
          <a:blip r:embed="rId2"/>
          <a:srcRect/>
          <a:stretch>
            <a:fillRect/>
          </a:stretch>
        </p:blipFill>
        <p:spPr bwMode="auto">
          <a:xfrm>
            <a:off x="5786446" y="5857892"/>
            <a:ext cx="3025957" cy="64294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Arial" pitchFamily="34" charset="0"/>
                <a:ea typeface="宋体" pitchFamily="2" charset="-122"/>
              </a:defRPr>
            </a:lvl1pPr>
            <a:lvl2pPr>
              <a:defRPr sz="1600" baseline="0">
                <a:ea typeface="宋体" pitchFamily="2" charset="-122"/>
              </a:defRPr>
            </a:lvl2pPr>
            <a:lvl3pPr>
              <a:defRPr sz="1600" baseline="0">
                <a:ea typeface="宋体" pitchFamily="2" charset="-122"/>
              </a:defRPr>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2020/10/31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2020/10/31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2020/10/31</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2020/10/31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2020/10/31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2020/10/31</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2020/10/31</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200" baseline="0" dirty="0">
                <a:solidFill>
                  <a:schemeClr val="bg1"/>
                </a:solidFill>
                <a:latin typeface="Times New Roman" pitchFamily="18" charset="0"/>
                <a:ea typeface="宋体" pitchFamily="2" charset="-122"/>
              </a:rPr>
              <a:t>中国经济专题</a:t>
            </a:r>
            <a:r>
              <a:rPr lang="en-US" altLang="zh-CN" sz="1200" baseline="0" dirty="0">
                <a:solidFill>
                  <a:schemeClr val="bg1"/>
                </a:solidFill>
                <a:latin typeface="Times New Roman" pitchFamily="18" charset="0"/>
                <a:ea typeface="宋体" pitchFamily="2" charset="-122"/>
              </a:rPr>
              <a:t>——2020</a:t>
            </a:r>
            <a:r>
              <a:rPr lang="zh-CN" altLang="en-US" sz="1200" baseline="0" dirty="0">
                <a:solidFill>
                  <a:schemeClr val="bg1"/>
                </a:solidFill>
                <a:latin typeface="Times New Roman" pitchFamily="18" charset="0"/>
                <a:ea typeface="宋体" pitchFamily="2" charset="-122"/>
              </a:rPr>
              <a:t>年秋季学期</a:t>
            </a:r>
          </a:p>
        </p:txBody>
      </p:sp>
      <p:pic>
        <p:nvPicPr>
          <p:cNvPr id="11" name="CAD72016-337B-4FA5-A27B-225094BCEFF3" descr="CCD92320-4996-4281-9F88-FD4588A778DD"/>
          <p:cNvPicPr>
            <a:picLocks noChangeAspect="1" noChangeArrowheads="1"/>
          </p:cNvPicPr>
          <p:nvPr userDrawn="1"/>
        </p:nvPicPr>
        <p:blipFill>
          <a:blip r:embed="rId9" cstate="print"/>
          <a:srcRect/>
          <a:stretch>
            <a:fillRect/>
          </a:stretch>
        </p:blipFill>
        <p:spPr bwMode="auto">
          <a:xfrm>
            <a:off x="6663904" y="6355148"/>
            <a:ext cx="1694310" cy="36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Arial" pitchFamily="34"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Arial" pitchFamily="34"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fontScale="90000"/>
          </a:bodyPr>
          <a:lstStyle/>
          <a:p>
            <a:pPr eaLnBrk="1" hangingPunct="1">
              <a:lnSpc>
                <a:spcPct val="150000"/>
              </a:lnSpc>
            </a:pPr>
            <a:r>
              <a:rPr lang="zh-CN" altLang="en-US" sz="4000" dirty="0"/>
              <a:t>第六讲  消费与储蓄的决定</a:t>
            </a:r>
            <a:br>
              <a:rPr lang="en-US" altLang="zh-CN" sz="4000" dirty="0"/>
            </a:br>
            <a:r>
              <a:rPr lang="en-US" altLang="zh-CN" sz="1800" dirty="0"/>
              <a:t>《</a:t>
            </a:r>
            <a:r>
              <a:rPr lang="zh-CN" altLang="en-US" sz="1800" dirty="0"/>
              <a:t>宏观经济学二十五讲：中国视角</a:t>
            </a:r>
            <a:r>
              <a:rPr lang="en-US" altLang="zh-CN" sz="1800" dirty="0"/>
              <a:t>》</a:t>
            </a:r>
            <a:r>
              <a:rPr lang="zh-CN" altLang="en-US" sz="1800" dirty="0"/>
              <a:t>第</a:t>
            </a:r>
            <a:r>
              <a:rPr lang="en-US" altLang="zh-CN" sz="1800" dirty="0"/>
              <a:t>8</a:t>
            </a:r>
            <a:r>
              <a:rPr lang="zh-CN" altLang="en-US" sz="1800" dirty="0"/>
              <a:t>讲、第</a:t>
            </a:r>
            <a:r>
              <a:rPr lang="en-US" altLang="zh-CN" sz="1800" dirty="0"/>
              <a:t>9</a:t>
            </a:r>
            <a:r>
              <a:rPr lang="zh-CN" altLang="en-US" sz="1800" dirty="0"/>
              <a:t>讲</a:t>
            </a:r>
            <a:endParaRPr lang="zh-CN" altLang="en-US" sz="4000" dirty="0"/>
          </a:p>
        </p:txBody>
      </p:sp>
      <p:sp>
        <p:nvSpPr>
          <p:cNvPr id="4099" name="副标题 2"/>
          <p:cNvSpPr>
            <a:spLocks noGrp="1"/>
          </p:cNvSpPr>
          <p:nvPr>
            <p:ph type="subTitle" idx="1"/>
          </p:nvPr>
        </p:nvSpPr>
        <p:spPr>
          <a:xfrm>
            <a:off x="827088" y="335756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a:t>
            </a:r>
            <a:endParaRPr lang="en-US" altLang="zh-CN" dirty="0">
              <a:latin typeface="Arial" pitchFamily="34" charset="0"/>
            </a:endParaRPr>
          </a:p>
          <a:p>
            <a:pPr eaLnBrk="1" hangingPunct="1"/>
            <a:r>
              <a:rPr lang="en-US" altLang="zh-CN" sz="1800" dirty="0">
                <a:latin typeface="Arial" pitchFamily="34" charset="0"/>
              </a:rPr>
              <a:t>2020</a:t>
            </a:r>
            <a:r>
              <a:rPr lang="zh-CN" altLang="en-US" sz="1800" dirty="0">
                <a:latin typeface="Arial" pitchFamily="34" charset="0"/>
              </a:rPr>
              <a:t>年</a:t>
            </a:r>
            <a:r>
              <a:rPr lang="en-US" altLang="zh-CN" sz="1800" dirty="0">
                <a:latin typeface="Arial" pitchFamily="34" charset="0"/>
              </a:rPr>
              <a:t>10</a:t>
            </a:r>
            <a:r>
              <a:rPr lang="zh-CN" altLang="en-US" sz="1800" dirty="0">
                <a:latin typeface="Arial" pitchFamily="34" charset="0"/>
              </a:rPr>
              <a:t>月</a:t>
            </a:r>
            <a:r>
              <a:rPr lang="en-US" altLang="zh-CN" sz="1800" dirty="0"/>
              <a:t>31</a:t>
            </a:r>
            <a:r>
              <a:rPr lang="zh-CN" altLang="en-US" sz="1800" dirty="0">
                <a:latin typeface="Arial" pitchFamily="34" charset="0"/>
              </a:rPr>
              <a:t>日</a:t>
            </a: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2BDBA-0A7B-4595-A29F-F58E5F5654A8}"/>
              </a:ext>
            </a:extLst>
          </p:cNvPr>
          <p:cNvSpPr>
            <a:spLocks noGrp="1"/>
          </p:cNvSpPr>
          <p:nvPr>
            <p:ph type="title"/>
          </p:nvPr>
        </p:nvSpPr>
        <p:spPr/>
        <p:txBody>
          <a:bodyPr/>
          <a:lstStyle/>
          <a:p>
            <a:r>
              <a:rPr lang="zh-CN" altLang="en-US" dirty="0"/>
              <a:t>拉姆齐（</a:t>
            </a:r>
            <a:r>
              <a:rPr lang="en-US" altLang="zh-CN" dirty="0"/>
              <a:t>Ramsey</a:t>
            </a:r>
            <a:r>
              <a:rPr lang="zh-CN" altLang="en-US" dirty="0"/>
              <a:t>）模型：仅居民积累资本</a:t>
            </a:r>
          </a:p>
        </p:txBody>
      </p:sp>
      <p:sp>
        <p:nvSpPr>
          <p:cNvPr id="6" name="内容占位符 5">
            <a:extLst>
              <a:ext uri="{FF2B5EF4-FFF2-40B4-BE49-F238E27FC236}">
                <a16:creationId xmlns:a16="http://schemas.microsoft.com/office/drawing/2014/main" id="{D59055B5-7B4E-4634-A5A5-08DDBCEECB70}"/>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a:p>
            <a:r>
              <a:rPr lang="zh-CN" altLang="en-US" dirty="0"/>
              <a:t>两类内生变量</a:t>
            </a:r>
            <a:endParaRPr lang="en-US" altLang="zh-CN" dirty="0"/>
          </a:p>
          <a:p>
            <a:pPr lvl="1"/>
            <a:r>
              <a:rPr lang="zh-CN" altLang="en-US" dirty="0"/>
              <a:t>状态变量（</a:t>
            </a:r>
            <a:r>
              <a:rPr lang="en-US" altLang="zh-CN" dirty="0"/>
              <a:t>state variable</a:t>
            </a:r>
            <a:r>
              <a:rPr lang="zh-CN" altLang="en-US" dirty="0"/>
              <a:t>）</a:t>
            </a:r>
            <a:r>
              <a:rPr lang="en-US" altLang="zh-CN" dirty="0"/>
              <a:t>/</a:t>
            </a: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前定变量</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effectLst/>
                <a:latin typeface="Times New Roman" panose="02020603050405020304" pitchFamily="18" charset="0"/>
                <a:ea typeface="宋体" panose="02010600030101010101" pitchFamily="2" charset="-122"/>
              </a:rPr>
              <a:t>pre-determined variable</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：取值在上一期决定，时间下标在前一期</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t>控制变量（</a:t>
            </a:r>
            <a:r>
              <a:rPr lang="en-US" altLang="zh-CN" dirty="0"/>
              <a:t>control variable</a:t>
            </a:r>
            <a:r>
              <a:rPr lang="zh-CN" altLang="en-US" dirty="0"/>
              <a:t>）：取值在当期被决定（在当期可被自由选择），时间下标在当期</a:t>
            </a:r>
          </a:p>
        </p:txBody>
      </p:sp>
      <p:sp>
        <p:nvSpPr>
          <p:cNvPr id="4" name="灯片编号占位符 3">
            <a:extLst>
              <a:ext uri="{FF2B5EF4-FFF2-40B4-BE49-F238E27FC236}">
                <a16:creationId xmlns:a16="http://schemas.microsoft.com/office/drawing/2014/main" id="{73C6F3F7-F0CB-4C1E-8430-F379F351B2E0}"/>
              </a:ext>
            </a:extLst>
          </p:cNvPr>
          <p:cNvSpPr>
            <a:spLocks noGrp="1"/>
          </p:cNvSpPr>
          <p:nvPr>
            <p:ph type="sldNum" sz="quarter" idx="12"/>
          </p:nvPr>
        </p:nvSpPr>
        <p:spPr/>
        <p:txBody>
          <a:bodyPr/>
          <a:lstStyle/>
          <a:p>
            <a:pPr>
              <a:defRPr/>
            </a:pPr>
            <a:fld id="{DF4C29A2-310B-4614-9E82-82EDFD340A49}" type="slidenum">
              <a:rPr lang="zh-CN" altLang="en-US" smtClean="0"/>
              <a:pPr>
                <a:defRPr/>
              </a:pPr>
              <a:t>10</a:t>
            </a:fld>
            <a:endParaRPr lang="zh-CN" altLang="en-US"/>
          </a:p>
        </p:txBody>
      </p:sp>
      <p:pic>
        <p:nvPicPr>
          <p:cNvPr id="5" name="图片 4">
            <a:extLst>
              <a:ext uri="{FF2B5EF4-FFF2-40B4-BE49-F238E27FC236}">
                <a16:creationId xmlns:a16="http://schemas.microsoft.com/office/drawing/2014/main" id="{7C93DBA5-3E82-4CF1-93FD-A359E03460C2}"/>
              </a:ext>
            </a:extLst>
          </p:cNvPr>
          <p:cNvPicPr>
            <a:picLocks noChangeAspect="1"/>
          </p:cNvPicPr>
          <p:nvPr/>
        </p:nvPicPr>
        <p:blipFill>
          <a:blip r:embed="rId2"/>
          <a:srcRect/>
          <a:stretch>
            <a:fillRect/>
          </a:stretch>
        </p:blipFill>
        <p:spPr bwMode="auto">
          <a:xfrm>
            <a:off x="1043608" y="1383090"/>
            <a:ext cx="7902245" cy="3116275"/>
          </a:xfrm>
          <a:prstGeom prst="rect">
            <a:avLst/>
          </a:prstGeom>
          <a:noFill/>
          <a:ln w="9525">
            <a:noFill/>
            <a:miter lim="800000"/>
            <a:headEnd/>
            <a:tailEnd/>
          </a:ln>
        </p:spPr>
      </p:pic>
    </p:spTree>
    <p:extLst>
      <p:ext uri="{BB962C8B-B14F-4D97-AF65-F5344CB8AC3E}">
        <p14:creationId xmlns:p14="http://schemas.microsoft.com/office/powerpoint/2010/main" val="128383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FAD86-942E-4F7B-A8C1-5BA903A2BF75}"/>
              </a:ext>
            </a:extLst>
          </p:cNvPr>
          <p:cNvSpPr>
            <a:spLocks noGrp="1"/>
          </p:cNvSpPr>
          <p:nvPr>
            <p:ph type="title"/>
          </p:nvPr>
        </p:nvSpPr>
        <p:spPr/>
        <p:txBody>
          <a:bodyPr/>
          <a:lstStyle/>
          <a:p>
            <a:r>
              <a:rPr lang="zh-CN" altLang="en-US" sz="2000" dirty="0"/>
              <a:t>拉姆齐（</a:t>
            </a:r>
            <a:r>
              <a:rPr lang="en-US" altLang="zh-CN" sz="2000" dirty="0"/>
              <a:t>Ramsey</a:t>
            </a:r>
            <a:r>
              <a:rPr lang="zh-CN" altLang="en-US" sz="2000" dirty="0"/>
              <a:t>）模型仅居民积累资本：</a:t>
            </a:r>
            <a:br>
              <a:rPr lang="en-US" altLang="zh-CN" dirty="0"/>
            </a:br>
            <a:r>
              <a:rPr lang="zh-CN" altLang="en-US" dirty="0"/>
              <a:t>居民优化问题</a:t>
            </a:r>
          </a:p>
        </p:txBody>
      </p:sp>
      <p:sp>
        <p:nvSpPr>
          <p:cNvPr id="3" name="内容占位符 2">
            <a:extLst>
              <a:ext uri="{FF2B5EF4-FFF2-40B4-BE49-F238E27FC236}">
                <a16:creationId xmlns:a16="http://schemas.microsoft.com/office/drawing/2014/main" id="{33DC621F-C1B4-4878-BE9E-D152DD22DADF}"/>
              </a:ext>
            </a:extLst>
          </p:cNvPr>
          <p:cNvSpPr>
            <a:spLocks noGrp="1"/>
          </p:cNvSpPr>
          <p:nvPr>
            <p:ph idx="1"/>
          </p:nvPr>
        </p:nvSpPr>
        <p:spPr/>
        <p:txBody>
          <a:bodyPr/>
          <a:lstStyle/>
          <a:p>
            <a:r>
              <a:rPr lang="zh-CN" altLang="en-US" dirty="0"/>
              <a:t>居民优化问题</a:t>
            </a:r>
            <a:endParaRPr lang="en-US" altLang="zh-CN" dirty="0"/>
          </a:p>
          <a:p>
            <a:endParaRPr lang="en-US" altLang="zh-CN" dirty="0"/>
          </a:p>
          <a:p>
            <a:pPr lvl="1"/>
            <a:endParaRPr lang="en-US" altLang="zh-CN" dirty="0"/>
          </a:p>
          <a:p>
            <a:pPr lvl="1"/>
            <a:r>
              <a:rPr lang="zh-CN" altLang="en-US" dirty="0"/>
              <a:t>一阶条件</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欧拉方程</a:t>
            </a:r>
            <a:endParaRPr lang="en-US" altLang="zh-CN" dirty="0"/>
          </a:p>
          <a:p>
            <a:endParaRPr lang="zh-CN" altLang="en-US" dirty="0"/>
          </a:p>
        </p:txBody>
      </p:sp>
      <p:sp>
        <p:nvSpPr>
          <p:cNvPr id="4" name="灯片编号占位符 3">
            <a:extLst>
              <a:ext uri="{FF2B5EF4-FFF2-40B4-BE49-F238E27FC236}">
                <a16:creationId xmlns:a16="http://schemas.microsoft.com/office/drawing/2014/main" id="{13F3BCEA-D2A4-47CE-ABB0-24BF67D2313E}"/>
              </a:ext>
            </a:extLst>
          </p:cNvPr>
          <p:cNvSpPr>
            <a:spLocks noGrp="1"/>
          </p:cNvSpPr>
          <p:nvPr>
            <p:ph type="sldNum" sz="quarter" idx="12"/>
          </p:nvPr>
        </p:nvSpPr>
        <p:spPr/>
        <p:txBody>
          <a:bodyPr/>
          <a:lstStyle/>
          <a:p>
            <a:pPr>
              <a:defRPr/>
            </a:pPr>
            <a:fld id="{DF4C29A2-310B-4614-9E82-82EDFD340A49}" type="slidenum">
              <a:rPr lang="zh-CN" altLang="en-US" smtClean="0"/>
              <a:pPr>
                <a:defRPr/>
              </a:pPr>
              <a:t>11</a:t>
            </a:fld>
            <a:endParaRPr lang="zh-CN" altLang="en-US"/>
          </a:p>
        </p:txBody>
      </p:sp>
      <p:pic>
        <p:nvPicPr>
          <p:cNvPr id="13" name="图片 12">
            <a:extLst>
              <a:ext uri="{FF2B5EF4-FFF2-40B4-BE49-F238E27FC236}">
                <a16:creationId xmlns:a16="http://schemas.microsoft.com/office/drawing/2014/main" id="{17215726-2AF1-4D18-88D8-3C84EADDA761}"/>
              </a:ext>
            </a:extLst>
          </p:cNvPr>
          <p:cNvPicPr>
            <a:picLocks noChangeAspect="1"/>
          </p:cNvPicPr>
          <p:nvPr/>
        </p:nvPicPr>
        <p:blipFill>
          <a:blip r:embed="rId2"/>
          <a:stretch>
            <a:fillRect/>
          </a:stretch>
        </p:blipFill>
        <p:spPr>
          <a:xfrm>
            <a:off x="3315842" y="1353262"/>
            <a:ext cx="2512314" cy="1143000"/>
          </a:xfrm>
          <a:prstGeom prst="rect">
            <a:avLst/>
          </a:prstGeom>
        </p:spPr>
      </p:pic>
      <p:pic>
        <p:nvPicPr>
          <p:cNvPr id="14" name="图片 13">
            <a:extLst>
              <a:ext uri="{FF2B5EF4-FFF2-40B4-BE49-F238E27FC236}">
                <a16:creationId xmlns:a16="http://schemas.microsoft.com/office/drawing/2014/main" id="{E5E4E99B-A33C-47BA-8903-A8C9333ADE9F}"/>
              </a:ext>
            </a:extLst>
          </p:cNvPr>
          <p:cNvPicPr>
            <a:picLocks noChangeAspect="1"/>
          </p:cNvPicPr>
          <p:nvPr/>
        </p:nvPicPr>
        <p:blipFill>
          <a:blip r:embed="rId3"/>
          <a:stretch>
            <a:fillRect/>
          </a:stretch>
        </p:blipFill>
        <p:spPr>
          <a:xfrm>
            <a:off x="1690109" y="2920836"/>
            <a:ext cx="6549389" cy="2359152"/>
          </a:xfrm>
          <a:prstGeom prst="rect">
            <a:avLst/>
          </a:prstGeom>
        </p:spPr>
      </p:pic>
      <p:pic>
        <p:nvPicPr>
          <p:cNvPr id="15" name="图片 14">
            <a:extLst>
              <a:ext uri="{FF2B5EF4-FFF2-40B4-BE49-F238E27FC236}">
                <a16:creationId xmlns:a16="http://schemas.microsoft.com/office/drawing/2014/main" id="{268A58A9-8961-43D2-81A3-505863BF737A}"/>
              </a:ext>
            </a:extLst>
          </p:cNvPr>
          <p:cNvPicPr>
            <a:picLocks noChangeAspect="1"/>
          </p:cNvPicPr>
          <p:nvPr/>
        </p:nvPicPr>
        <p:blipFill>
          <a:blip r:embed="rId4"/>
          <a:stretch>
            <a:fillRect/>
          </a:stretch>
        </p:blipFill>
        <p:spPr>
          <a:xfrm>
            <a:off x="3549015" y="5441790"/>
            <a:ext cx="2045970" cy="363474"/>
          </a:xfrm>
          <a:prstGeom prst="rect">
            <a:avLst/>
          </a:prstGeom>
        </p:spPr>
      </p:pic>
      <p:sp>
        <p:nvSpPr>
          <p:cNvPr id="17" name="文本框 16">
            <a:extLst>
              <a:ext uri="{FF2B5EF4-FFF2-40B4-BE49-F238E27FC236}">
                <a16:creationId xmlns:a16="http://schemas.microsoft.com/office/drawing/2014/main" id="{C5F543DB-06FB-45F6-8587-BBAA961C57FD}"/>
              </a:ext>
            </a:extLst>
          </p:cNvPr>
          <p:cNvSpPr txBox="1"/>
          <p:nvPr/>
        </p:nvSpPr>
        <p:spPr>
          <a:xfrm>
            <a:off x="6179115" y="1312679"/>
            <a:ext cx="2476525" cy="1077218"/>
          </a:xfrm>
          <a:prstGeom prst="rect">
            <a:avLst/>
          </a:prstGeom>
          <a:solidFill>
            <a:schemeClr val="bg1">
              <a:lumMod val="75000"/>
            </a:schemeClr>
          </a:solidFill>
        </p:spPr>
        <p:txBody>
          <a:bodyPr wrap="square" rtlCol="0">
            <a:spAutoFit/>
          </a:bodyPr>
          <a:lstStyle/>
          <a:p>
            <a:r>
              <a:rPr lang="zh-CN" altLang="en-US" sz="1600" dirty="0"/>
              <a:t>注意：模型假定居民不对劳动供给做选择，而是刚性地把劳动量</a:t>
            </a:r>
            <a:r>
              <a:rPr lang="en-US" altLang="zh-CN" sz="1600" i="1" dirty="0">
                <a:latin typeface="Times New Roman" panose="02020603050405020304" pitchFamily="18" charset="0"/>
                <a:cs typeface="Times New Roman" panose="02020603050405020304" pitchFamily="18" charset="0"/>
              </a:rPr>
              <a:t>L</a:t>
            </a:r>
            <a:r>
              <a:rPr lang="zh-CN" altLang="en-US" sz="1600" dirty="0"/>
              <a:t>提供到市场上去</a:t>
            </a:r>
          </a:p>
        </p:txBody>
      </p:sp>
    </p:spTree>
    <p:extLst>
      <p:ext uri="{BB962C8B-B14F-4D97-AF65-F5344CB8AC3E}">
        <p14:creationId xmlns:p14="http://schemas.microsoft.com/office/powerpoint/2010/main" val="379038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FAD86-942E-4F7B-A8C1-5BA903A2BF75}"/>
              </a:ext>
            </a:extLst>
          </p:cNvPr>
          <p:cNvSpPr>
            <a:spLocks noGrp="1"/>
          </p:cNvSpPr>
          <p:nvPr>
            <p:ph type="title"/>
          </p:nvPr>
        </p:nvSpPr>
        <p:spPr/>
        <p:txBody>
          <a:bodyPr/>
          <a:lstStyle/>
          <a:p>
            <a:r>
              <a:rPr lang="zh-CN" altLang="en-US" sz="2000" dirty="0"/>
              <a:t>拉姆齐（</a:t>
            </a:r>
            <a:r>
              <a:rPr lang="en-US" altLang="zh-CN" sz="2000" dirty="0"/>
              <a:t>Ramsey</a:t>
            </a:r>
            <a:r>
              <a:rPr lang="zh-CN" altLang="en-US" sz="2000" dirty="0"/>
              <a:t>）模型仅居民积累资本：</a:t>
            </a:r>
            <a:br>
              <a:rPr lang="en-US" altLang="zh-CN" dirty="0"/>
            </a:br>
            <a:r>
              <a:rPr lang="zh-CN" altLang="en-US" dirty="0"/>
              <a:t>企业优化问题及均衡</a:t>
            </a:r>
          </a:p>
        </p:txBody>
      </p:sp>
      <p:sp>
        <p:nvSpPr>
          <p:cNvPr id="3" name="内容占位符 2">
            <a:extLst>
              <a:ext uri="{FF2B5EF4-FFF2-40B4-BE49-F238E27FC236}">
                <a16:creationId xmlns:a16="http://schemas.microsoft.com/office/drawing/2014/main" id="{33DC621F-C1B4-4878-BE9E-D152DD22DADF}"/>
              </a:ext>
            </a:extLst>
          </p:cNvPr>
          <p:cNvSpPr>
            <a:spLocks noGrp="1"/>
          </p:cNvSpPr>
          <p:nvPr>
            <p:ph idx="1"/>
          </p:nvPr>
        </p:nvSpPr>
        <p:spPr/>
        <p:txBody>
          <a:bodyPr/>
          <a:lstStyle/>
          <a:p>
            <a:r>
              <a:rPr lang="zh-CN" altLang="en-US" dirty="0"/>
              <a:t>居民优化问题</a:t>
            </a:r>
            <a:endParaRPr lang="en-US" altLang="zh-CN" dirty="0"/>
          </a:p>
          <a:p>
            <a:pPr lvl="1"/>
            <a:endParaRPr lang="en-US" altLang="zh-CN" dirty="0"/>
          </a:p>
          <a:p>
            <a:pPr lvl="1"/>
            <a:r>
              <a:rPr lang="zh-CN" altLang="en-US" dirty="0"/>
              <a:t>一阶条件</a:t>
            </a:r>
            <a:endParaRPr lang="en-US" altLang="zh-CN" dirty="0"/>
          </a:p>
          <a:p>
            <a:r>
              <a:rPr lang="zh-CN" altLang="en-US" dirty="0"/>
              <a:t>均衡时市场出清</a:t>
            </a:r>
            <a:endParaRPr lang="en-US" altLang="zh-CN" dirty="0"/>
          </a:p>
          <a:p>
            <a:pPr lvl="1"/>
            <a:endParaRPr lang="en-US" altLang="zh-CN" dirty="0"/>
          </a:p>
          <a:p>
            <a:pPr lvl="1"/>
            <a:r>
              <a:rPr lang="zh-CN" altLang="en-US" dirty="0"/>
              <a:t>代入企业一阶条件有</a:t>
            </a:r>
            <a:endParaRPr lang="en-US" altLang="zh-CN" dirty="0"/>
          </a:p>
          <a:p>
            <a:endParaRPr lang="en-US" altLang="zh-CN" dirty="0"/>
          </a:p>
          <a:p>
            <a:pPr lvl="1"/>
            <a:r>
              <a:rPr lang="zh-CN" altLang="en-US" dirty="0"/>
              <a:t>代入居民欧拉方程有</a:t>
            </a:r>
            <a:endParaRPr lang="en-US" altLang="zh-CN" dirty="0"/>
          </a:p>
          <a:p>
            <a:r>
              <a:rPr lang="zh-CN" altLang="en-US" dirty="0"/>
              <a:t>均衡时刻画经济状态的关键方程</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13F3BCEA-D2A4-47CE-ABB0-24BF67D2313E}"/>
              </a:ext>
            </a:extLst>
          </p:cNvPr>
          <p:cNvSpPr>
            <a:spLocks noGrp="1"/>
          </p:cNvSpPr>
          <p:nvPr>
            <p:ph type="sldNum" sz="quarter" idx="12"/>
          </p:nvPr>
        </p:nvSpPr>
        <p:spPr/>
        <p:txBody>
          <a:bodyPr/>
          <a:lstStyle/>
          <a:p>
            <a:pPr>
              <a:defRPr/>
            </a:pPr>
            <a:fld id="{DF4C29A2-310B-4614-9E82-82EDFD340A49}" type="slidenum">
              <a:rPr lang="zh-CN" altLang="en-US" smtClean="0"/>
              <a:pPr>
                <a:defRPr/>
              </a:pPr>
              <a:t>12</a:t>
            </a:fld>
            <a:endParaRPr lang="zh-CN" altLang="en-US"/>
          </a:p>
        </p:txBody>
      </p:sp>
      <p:pic>
        <p:nvPicPr>
          <p:cNvPr id="5" name="图片 4">
            <a:extLst>
              <a:ext uri="{FF2B5EF4-FFF2-40B4-BE49-F238E27FC236}">
                <a16:creationId xmlns:a16="http://schemas.microsoft.com/office/drawing/2014/main" id="{E0251D61-E576-4D3E-B9AD-BF33AD396029}"/>
              </a:ext>
            </a:extLst>
          </p:cNvPr>
          <p:cNvPicPr>
            <a:picLocks noChangeAspect="1"/>
          </p:cNvPicPr>
          <p:nvPr/>
        </p:nvPicPr>
        <p:blipFill>
          <a:blip r:embed="rId2"/>
          <a:stretch>
            <a:fillRect/>
          </a:stretch>
        </p:blipFill>
        <p:spPr>
          <a:xfrm>
            <a:off x="3220974" y="1348762"/>
            <a:ext cx="2702052" cy="496062"/>
          </a:xfrm>
          <a:prstGeom prst="rect">
            <a:avLst/>
          </a:prstGeom>
        </p:spPr>
      </p:pic>
      <p:pic>
        <p:nvPicPr>
          <p:cNvPr id="6" name="图片 5">
            <a:extLst>
              <a:ext uri="{FF2B5EF4-FFF2-40B4-BE49-F238E27FC236}">
                <a16:creationId xmlns:a16="http://schemas.microsoft.com/office/drawing/2014/main" id="{240C8DB1-5A9E-47C5-B178-E101B7376B9E}"/>
              </a:ext>
            </a:extLst>
          </p:cNvPr>
          <p:cNvPicPr>
            <a:picLocks noChangeAspect="1"/>
          </p:cNvPicPr>
          <p:nvPr/>
        </p:nvPicPr>
        <p:blipFill>
          <a:blip r:embed="rId3"/>
          <a:stretch>
            <a:fillRect/>
          </a:stretch>
        </p:blipFill>
        <p:spPr>
          <a:xfrm>
            <a:off x="2999208" y="1989978"/>
            <a:ext cx="3300984" cy="358902"/>
          </a:xfrm>
          <a:prstGeom prst="rect">
            <a:avLst/>
          </a:prstGeom>
        </p:spPr>
      </p:pic>
      <p:pic>
        <p:nvPicPr>
          <p:cNvPr id="7" name="图片 6">
            <a:extLst>
              <a:ext uri="{FF2B5EF4-FFF2-40B4-BE49-F238E27FC236}">
                <a16:creationId xmlns:a16="http://schemas.microsoft.com/office/drawing/2014/main" id="{4852D5D0-7872-42C9-ABB9-DB557F548B66}"/>
              </a:ext>
            </a:extLst>
          </p:cNvPr>
          <p:cNvPicPr>
            <a:picLocks noChangeAspect="1"/>
          </p:cNvPicPr>
          <p:nvPr/>
        </p:nvPicPr>
        <p:blipFill>
          <a:blip r:embed="rId4"/>
          <a:stretch>
            <a:fillRect/>
          </a:stretch>
        </p:blipFill>
        <p:spPr>
          <a:xfrm>
            <a:off x="3183255" y="2491748"/>
            <a:ext cx="2777490" cy="361188"/>
          </a:xfrm>
          <a:prstGeom prst="rect">
            <a:avLst/>
          </a:prstGeom>
        </p:spPr>
      </p:pic>
      <p:pic>
        <p:nvPicPr>
          <p:cNvPr id="8" name="图片 7">
            <a:extLst>
              <a:ext uri="{FF2B5EF4-FFF2-40B4-BE49-F238E27FC236}">
                <a16:creationId xmlns:a16="http://schemas.microsoft.com/office/drawing/2014/main" id="{A9D0CD60-67D6-4621-837C-FA2E2820DACD}"/>
              </a:ext>
            </a:extLst>
          </p:cNvPr>
          <p:cNvPicPr>
            <a:picLocks noChangeAspect="1"/>
          </p:cNvPicPr>
          <p:nvPr/>
        </p:nvPicPr>
        <p:blipFill>
          <a:blip r:embed="rId5"/>
          <a:stretch>
            <a:fillRect/>
          </a:stretch>
        </p:blipFill>
        <p:spPr>
          <a:xfrm>
            <a:off x="1770793" y="3440719"/>
            <a:ext cx="6073902" cy="345186"/>
          </a:xfrm>
          <a:prstGeom prst="rect">
            <a:avLst/>
          </a:prstGeom>
        </p:spPr>
      </p:pic>
      <p:pic>
        <p:nvPicPr>
          <p:cNvPr id="9" name="图片 8">
            <a:extLst>
              <a:ext uri="{FF2B5EF4-FFF2-40B4-BE49-F238E27FC236}">
                <a16:creationId xmlns:a16="http://schemas.microsoft.com/office/drawing/2014/main" id="{46D97020-2EDD-403E-ADF0-C037269F8849}"/>
              </a:ext>
            </a:extLst>
          </p:cNvPr>
          <p:cNvPicPr>
            <a:picLocks noChangeAspect="1"/>
          </p:cNvPicPr>
          <p:nvPr/>
        </p:nvPicPr>
        <p:blipFill>
          <a:blip r:embed="rId6"/>
          <a:stretch>
            <a:fillRect/>
          </a:stretch>
        </p:blipFill>
        <p:spPr>
          <a:xfrm>
            <a:off x="3771872" y="3911334"/>
            <a:ext cx="2816352" cy="381762"/>
          </a:xfrm>
          <a:prstGeom prst="rect">
            <a:avLst/>
          </a:prstGeom>
        </p:spPr>
      </p:pic>
      <p:pic>
        <p:nvPicPr>
          <p:cNvPr id="11" name="图片 10">
            <a:extLst>
              <a:ext uri="{FF2B5EF4-FFF2-40B4-BE49-F238E27FC236}">
                <a16:creationId xmlns:a16="http://schemas.microsoft.com/office/drawing/2014/main" id="{A71434CE-B069-4169-B4CC-308B6F655E4D}"/>
              </a:ext>
            </a:extLst>
          </p:cNvPr>
          <p:cNvPicPr>
            <a:picLocks noChangeAspect="1"/>
          </p:cNvPicPr>
          <p:nvPr/>
        </p:nvPicPr>
        <p:blipFill>
          <a:blip r:embed="rId7"/>
          <a:stretch>
            <a:fillRect/>
          </a:stretch>
        </p:blipFill>
        <p:spPr>
          <a:xfrm>
            <a:off x="3112389" y="4869160"/>
            <a:ext cx="2919222" cy="1207008"/>
          </a:xfrm>
          <a:prstGeom prst="rect">
            <a:avLst/>
          </a:prstGeom>
        </p:spPr>
      </p:pic>
    </p:spTree>
    <p:extLst>
      <p:ext uri="{BB962C8B-B14F-4D97-AF65-F5344CB8AC3E}">
        <p14:creationId xmlns:p14="http://schemas.microsoft.com/office/powerpoint/2010/main" val="317244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57A2E-0087-42A1-ACB1-2BD7C3A0D49C}"/>
              </a:ext>
            </a:extLst>
          </p:cNvPr>
          <p:cNvSpPr>
            <a:spLocks noGrp="1"/>
          </p:cNvSpPr>
          <p:nvPr>
            <p:ph type="title"/>
          </p:nvPr>
        </p:nvSpPr>
        <p:spPr/>
        <p:txBody>
          <a:bodyPr/>
          <a:lstStyle/>
          <a:p>
            <a:r>
              <a:rPr lang="zh-CN" altLang="en-US" dirty="0"/>
              <a:t>站在消费者（居民）的角度来理解消费储蓄决策</a:t>
            </a:r>
          </a:p>
        </p:txBody>
      </p:sp>
      <p:sp>
        <p:nvSpPr>
          <p:cNvPr id="3" name="内容占位符 2">
            <a:extLst>
              <a:ext uri="{FF2B5EF4-FFF2-40B4-BE49-F238E27FC236}">
                <a16:creationId xmlns:a16="http://schemas.microsoft.com/office/drawing/2014/main" id="{B3688CE9-CBE5-43F3-B621-79FB4E1EB705}"/>
              </a:ext>
            </a:extLst>
          </p:cNvPr>
          <p:cNvSpPr>
            <a:spLocks noGrp="1"/>
          </p:cNvSpPr>
          <p:nvPr>
            <p:ph idx="1"/>
          </p:nvPr>
        </p:nvSpPr>
        <p:spPr>
          <a:xfrm>
            <a:off x="928662" y="1234405"/>
            <a:ext cx="7786687" cy="4714875"/>
          </a:xfrm>
        </p:spPr>
        <p:txBody>
          <a:bodyPr/>
          <a:lstStyle/>
          <a:p>
            <a:r>
              <a:rPr lang="zh-CN" altLang="en-US" dirty="0"/>
              <a:t>消费者手中有若干稻谷，既可以当期吃掉（</a:t>
            </a:r>
            <a:r>
              <a:rPr lang="zh-CN" altLang="en-US" b="1" dirty="0"/>
              <a:t>消费</a:t>
            </a:r>
            <a:r>
              <a:rPr lang="zh-CN" altLang="en-US" dirty="0"/>
              <a:t>），也可以当期留下啦掉（</a:t>
            </a:r>
            <a:r>
              <a:rPr lang="zh-CN" altLang="en-US" b="1" dirty="0"/>
              <a:t>储蓄</a:t>
            </a:r>
            <a:r>
              <a:rPr lang="zh-CN" altLang="en-US" dirty="0"/>
              <a:t>），种到地里（</a:t>
            </a:r>
            <a:r>
              <a:rPr lang="zh-CN" altLang="en-US" b="1" dirty="0"/>
              <a:t>投资</a:t>
            </a:r>
            <a:r>
              <a:rPr lang="zh-CN" altLang="en-US" dirty="0"/>
              <a:t>），以待未来获得更多稻谷（</a:t>
            </a:r>
            <a:r>
              <a:rPr lang="zh-CN" altLang="en-US" b="1" dirty="0"/>
              <a:t>投资回报</a:t>
            </a:r>
            <a:r>
              <a:rPr lang="zh-CN" altLang="en-US" dirty="0"/>
              <a:t>）</a:t>
            </a:r>
            <a:endParaRPr lang="en-US" altLang="zh-CN" dirty="0"/>
          </a:p>
          <a:p>
            <a:r>
              <a:rPr lang="zh-CN" altLang="en-US" dirty="0"/>
              <a:t>消费者要最大化贴现效用和</a:t>
            </a:r>
            <a:endParaRPr lang="en-US" altLang="zh-CN" dirty="0"/>
          </a:p>
          <a:p>
            <a:pPr lvl="1"/>
            <a:r>
              <a:rPr lang="zh-CN" altLang="en-US" dirty="0"/>
              <a:t>既要考虑当期消费带来的效用、也要考虑未来消费带来的效用</a:t>
            </a:r>
            <a:endParaRPr lang="en-US" altLang="zh-CN" dirty="0"/>
          </a:p>
          <a:p>
            <a:pPr lvl="1"/>
            <a:r>
              <a:rPr lang="zh-CN" altLang="en-US" dirty="0"/>
              <a:t>因为人性不耐，所以未来的效用在与当期效用作比较的时候要被打折扣（贴现）</a:t>
            </a:r>
            <a:r>
              <a:rPr lang="en-US" altLang="zh-CN" dirty="0"/>
              <a:t>——</a:t>
            </a:r>
            <a:r>
              <a:rPr lang="zh-CN" altLang="en-US" dirty="0"/>
              <a:t>当期吃</a:t>
            </a:r>
            <a:r>
              <a:rPr lang="en-US" altLang="zh-CN" dirty="0"/>
              <a:t>1</a:t>
            </a:r>
            <a:r>
              <a:rPr lang="zh-CN" altLang="en-US" dirty="0"/>
              <a:t>碗饭带来的效用比未来吃</a:t>
            </a:r>
            <a:r>
              <a:rPr lang="en-US" altLang="zh-CN" dirty="0"/>
              <a:t>1</a:t>
            </a:r>
            <a:r>
              <a:rPr lang="zh-CN" altLang="en-US" dirty="0"/>
              <a:t>碗饭带来的效用更高</a:t>
            </a:r>
            <a:endParaRPr lang="en-US" altLang="zh-CN" dirty="0"/>
          </a:p>
          <a:p>
            <a:pPr lvl="1"/>
            <a:r>
              <a:rPr lang="zh-CN" altLang="en-US" dirty="0"/>
              <a:t>消费者要最大化当期和未来消费带来的贴现效用和</a:t>
            </a:r>
            <a:endParaRPr lang="en-US" altLang="zh-CN" dirty="0"/>
          </a:p>
          <a:p>
            <a:endParaRPr lang="en-US" altLang="zh-CN" dirty="0"/>
          </a:p>
          <a:p>
            <a:r>
              <a:rPr lang="zh-CN" altLang="en-US" dirty="0"/>
              <a:t>消费者选择消费储蓄行为来最大化贴现效用和</a:t>
            </a:r>
            <a:endParaRPr lang="en-US" altLang="zh-CN" dirty="0"/>
          </a:p>
          <a:p>
            <a:pPr lvl="1"/>
            <a:r>
              <a:rPr lang="zh-CN" altLang="en-US" dirty="0"/>
              <a:t>因为每一期中消费的边际效用都是递减的，所以消费要在各期平滑分布</a:t>
            </a:r>
            <a:endParaRPr lang="en-US" altLang="zh-CN" dirty="0"/>
          </a:p>
          <a:p>
            <a:pPr lvl="2"/>
            <a:r>
              <a:rPr lang="zh-CN" altLang="en-US" dirty="0"/>
              <a:t>当期和未来都吃得差不多，要好过当期吃多、未来饿肚子，也好过当期饿肚子、未来吃多</a:t>
            </a:r>
            <a:endParaRPr lang="en-US" altLang="zh-CN" dirty="0"/>
          </a:p>
          <a:p>
            <a:pPr lvl="1"/>
            <a:r>
              <a:rPr lang="zh-CN" altLang="en-US" dirty="0"/>
              <a:t>消费者通过储蓄来在不同时期间转移消费，以实现消费的平滑分布</a:t>
            </a:r>
            <a:endParaRPr lang="en-US" altLang="zh-CN" dirty="0"/>
          </a:p>
          <a:p>
            <a:pPr lvl="2"/>
            <a:r>
              <a:rPr lang="zh-CN" altLang="en-US" dirty="0"/>
              <a:t>增加储蓄：将当期的消费转移到未来</a:t>
            </a:r>
            <a:endParaRPr lang="en-US" altLang="zh-CN" dirty="0"/>
          </a:p>
          <a:p>
            <a:pPr lvl="2"/>
            <a:r>
              <a:rPr lang="zh-CN" altLang="en-US" dirty="0"/>
              <a:t>减少储蓄：将未来的消费转移到当期</a:t>
            </a:r>
            <a:endParaRPr lang="en-US" altLang="zh-CN" dirty="0"/>
          </a:p>
        </p:txBody>
      </p:sp>
      <p:sp>
        <p:nvSpPr>
          <p:cNvPr id="4" name="灯片编号占位符 3">
            <a:extLst>
              <a:ext uri="{FF2B5EF4-FFF2-40B4-BE49-F238E27FC236}">
                <a16:creationId xmlns:a16="http://schemas.microsoft.com/office/drawing/2014/main" id="{7CCC6991-1E17-4B19-A5EF-9EA33F94A212}"/>
              </a:ext>
            </a:extLst>
          </p:cNvPr>
          <p:cNvSpPr>
            <a:spLocks noGrp="1"/>
          </p:cNvSpPr>
          <p:nvPr>
            <p:ph type="sldNum" sz="quarter" idx="12"/>
          </p:nvPr>
        </p:nvSpPr>
        <p:spPr/>
        <p:txBody>
          <a:bodyPr/>
          <a:lstStyle/>
          <a:p>
            <a:pPr>
              <a:defRPr/>
            </a:pPr>
            <a:fld id="{DF4C29A2-310B-4614-9E82-82EDFD340A49}" type="slidenum">
              <a:rPr lang="zh-CN" altLang="en-US" smtClean="0"/>
              <a:pPr>
                <a:defRPr/>
              </a:pPr>
              <a:t>13</a:t>
            </a:fld>
            <a:endParaRPr lang="zh-CN" altLang="en-US"/>
          </a:p>
        </p:txBody>
      </p:sp>
      <p:pic>
        <p:nvPicPr>
          <p:cNvPr id="5" name="图片 4">
            <a:extLst>
              <a:ext uri="{FF2B5EF4-FFF2-40B4-BE49-F238E27FC236}">
                <a16:creationId xmlns:a16="http://schemas.microsoft.com/office/drawing/2014/main" id="{F51EB858-968A-4A6F-91C2-13BFCD595EAA}"/>
              </a:ext>
            </a:extLst>
          </p:cNvPr>
          <p:cNvPicPr>
            <a:picLocks noChangeAspect="1"/>
          </p:cNvPicPr>
          <p:nvPr/>
        </p:nvPicPr>
        <p:blipFill>
          <a:blip r:embed="rId2"/>
          <a:stretch>
            <a:fillRect/>
          </a:stretch>
        </p:blipFill>
        <p:spPr>
          <a:xfrm>
            <a:off x="3681210" y="3645024"/>
            <a:ext cx="1781579" cy="449801"/>
          </a:xfrm>
          <a:prstGeom prst="rect">
            <a:avLst/>
          </a:prstGeom>
        </p:spPr>
      </p:pic>
    </p:spTree>
    <p:extLst>
      <p:ext uri="{BB962C8B-B14F-4D97-AF65-F5344CB8AC3E}">
        <p14:creationId xmlns:p14="http://schemas.microsoft.com/office/powerpoint/2010/main" val="378958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030BC5-BFA7-426D-8D7E-DAD4DE800A6E}"/>
              </a:ext>
            </a:extLst>
          </p:cNvPr>
          <p:cNvSpPr>
            <a:spLocks noGrp="1"/>
          </p:cNvSpPr>
          <p:nvPr>
            <p:ph type="title"/>
          </p:nvPr>
        </p:nvSpPr>
        <p:spPr/>
        <p:txBody>
          <a:bodyPr/>
          <a:lstStyle/>
          <a:p>
            <a:r>
              <a:rPr lang="zh-CN" altLang="en-US" dirty="0"/>
              <a:t>最优消费</a:t>
            </a:r>
            <a:r>
              <a:rPr lang="en-US" altLang="zh-CN" dirty="0"/>
              <a:t>/</a:t>
            </a:r>
            <a:r>
              <a:rPr lang="zh-CN" altLang="en-US" dirty="0"/>
              <a:t>储蓄的评价标准</a:t>
            </a:r>
          </a:p>
        </p:txBody>
      </p:sp>
      <p:sp>
        <p:nvSpPr>
          <p:cNvPr id="3" name="内容占位符 2">
            <a:extLst>
              <a:ext uri="{FF2B5EF4-FFF2-40B4-BE49-F238E27FC236}">
                <a16:creationId xmlns:a16="http://schemas.microsoft.com/office/drawing/2014/main" id="{D482F877-A2B1-4AC0-9414-8758D475A770}"/>
              </a:ext>
            </a:extLst>
          </p:cNvPr>
          <p:cNvSpPr>
            <a:spLocks noGrp="1"/>
          </p:cNvSpPr>
          <p:nvPr>
            <p:ph idx="1"/>
          </p:nvPr>
        </p:nvSpPr>
        <p:spPr/>
        <p:txBody>
          <a:bodyPr/>
          <a:lstStyle/>
          <a:p>
            <a:r>
              <a:rPr lang="zh-CN" altLang="en-US" dirty="0"/>
              <a:t>在最优消费</a:t>
            </a:r>
            <a:r>
              <a:rPr lang="en-US" altLang="zh-CN" dirty="0"/>
              <a:t>/</a:t>
            </a:r>
            <a:r>
              <a:rPr lang="zh-CN" altLang="en-US" dirty="0"/>
              <a:t>储蓄状态下，消费者的跨期主观偏好与储蓄回报率之间达成平衡</a:t>
            </a:r>
            <a:endParaRPr lang="en-US" altLang="zh-CN" dirty="0"/>
          </a:p>
          <a:p>
            <a:pPr lvl="1"/>
            <a:r>
              <a:rPr lang="zh-CN" altLang="en-US" dirty="0"/>
              <a:t>边际上增加一点储蓄带来两方面效应</a:t>
            </a:r>
            <a:endParaRPr lang="en-US" altLang="zh-CN" dirty="0"/>
          </a:p>
          <a:p>
            <a:pPr lvl="2"/>
            <a:r>
              <a:rPr lang="zh-CN" altLang="en-US" dirty="0"/>
              <a:t>负面效应：储蓄增加意味着当期消费减少，贴现效用和因而降低</a:t>
            </a:r>
            <a:endParaRPr lang="en-US" altLang="zh-CN" dirty="0"/>
          </a:p>
          <a:p>
            <a:pPr lvl="2"/>
            <a:r>
              <a:rPr lang="zh-CN" altLang="en-US" dirty="0"/>
              <a:t>正面效应：储蓄增加，未来获得更多的消费（投资回报），因而增加未来的效用，从而增加贴现效用和</a:t>
            </a:r>
            <a:endParaRPr lang="en-US" altLang="zh-CN" dirty="0"/>
          </a:p>
          <a:p>
            <a:pPr lvl="1"/>
            <a:r>
              <a:rPr lang="zh-CN" altLang="en-US" dirty="0"/>
              <a:t>当消费</a:t>
            </a:r>
            <a:r>
              <a:rPr lang="en-US" altLang="zh-CN" dirty="0"/>
              <a:t>/</a:t>
            </a:r>
            <a:r>
              <a:rPr lang="zh-CN" altLang="en-US" dirty="0"/>
              <a:t>储蓄达到最优时，边际上增加储蓄的正面效应和负面效应相等</a:t>
            </a:r>
            <a:endParaRPr lang="en-US" altLang="zh-CN" dirty="0"/>
          </a:p>
          <a:p>
            <a:pPr lvl="1"/>
            <a:endParaRPr lang="en-US" altLang="zh-CN" dirty="0"/>
          </a:p>
          <a:p>
            <a:pPr lvl="1"/>
            <a:endParaRPr lang="en-US" altLang="zh-CN" dirty="0"/>
          </a:p>
          <a:p>
            <a:r>
              <a:rPr lang="zh-CN" altLang="en-US" dirty="0"/>
              <a:t>如何运用这个学究的条件来评价真实世界中的消费</a:t>
            </a:r>
            <a:r>
              <a:rPr lang="en-US" altLang="zh-CN" dirty="0"/>
              <a:t>/</a:t>
            </a:r>
            <a:r>
              <a:rPr lang="zh-CN" altLang="en-US" dirty="0"/>
              <a:t>储蓄状况？</a:t>
            </a:r>
            <a:endParaRPr lang="en-US" altLang="zh-CN" dirty="0"/>
          </a:p>
          <a:p>
            <a:pPr lvl="1"/>
            <a:r>
              <a:rPr lang="zh-CN" altLang="en-US" dirty="0"/>
              <a:t>如何能够观察到消费者的跨期主观偏好？</a:t>
            </a:r>
            <a:endParaRPr lang="en-US" altLang="zh-CN" dirty="0"/>
          </a:p>
          <a:p>
            <a:pPr lvl="1"/>
            <a:r>
              <a:rPr lang="zh-CN" altLang="en-US" dirty="0"/>
              <a:t>投资主要由企业做出，企业的投资回报率如何与消费者跨期主观偏好发生作用？</a:t>
            </a:r>
            <a:endParaRPr lang="en-US" altLang="zh-CN" dirty="0"/>
          </a:p>
        </p:txBody>
      </p:sp>
      <p:sp>
        <p:nvSpPr>
          <p:cNvPr id="4" name="灯片编号占位符 3">
            <a:extLst>
              <a:ext uri="{FF2B5EF4-FFF2-40B4-BE49-F238E27FC236}">
                <a16:creationId xmlns:a16="http://schemas.microsoft.com/office/drawing/2014/main" id="{4967D2F2-F360-4A9C-9027-B78C90C9C595}"/>
              </a:ext>
            </a:extLst>
          </p:cNvPr>
          <p:cNvSpPr>
            <a:spLocks noGrp="1"/>
          </p:cNvSpPr>
          <p:nvPr>
            <p:ph type="sldNum" sz="quarter" idx="12"/>
          </p:nvPr>
        </p:nvSpPr>
        <p:spPr/>
        <p:txBody>
          <a:bodyPr/>
          <a:lstStyle/>
          <a:p>
            <a:pPr>
              <a:defRPr/>
            </a:pPr>
            <a:fld id="{DF4C29A2-310B-4614-9E82-82EDFD340A49}" type="slidenum">
              <a:rPr lang="zh-CN" altLang="en-US" smtClean="0"/>
              <a:pPr>
                <a:defRPr/>
              </a:pPr>
              <a:t>14</a:t>
            </a:fld>
            <a:endParaRPr lang="zh-CN" altLang="en-US"/>
          </a:p>
        </p:txBody>
      </p:sp>
      <p:pic>
        <p:nvPicPr>
          <p:cNvPr id="6" name="图片 5">
            <a:extLst>
              <a:ext uri="{FF2B5EF4-FFF2-40B4-BE49-F238E27FC236}">
                <a16:creationId xmlns:a16="http://schemas.microsoft.com/office/drawing/2014/main" id="{C6F18DBC-3DA5-4ABC-8429-2E6CB1B80201}"/>
              </a:ext>
            </a:extLst>
          </p:cNvPr>
          <p:cNvPicPr>
            <a:picLocks noChangeAspect="1"/>
          </p:cNvPicPr>
          <p:nvPr/>
        </p:nvPicPr>
        <p:blipFill>
          <a:blip r:embed="rId2"/>
          <a:stretch>
            <a:fillRect/>
          </a:stretch>
        </p:blipFill>
        <p:spPr>
          <a:xfrm>
            <a:off x="4091620" y="3429000"/>
            <a:ext cx="1432248" cy="659505"/>
          </a:xfrm>
          <a:prstGeom prst="rect">
            <a:avLst/>
          </a:prstGeom>
        </p:spPr>
      </p:pic>
    </p:spTree>
    <p:extLst>
      <p:ext uri="{BB962C8B-B14F-4D97-AF65-F5344CB8AC3E}">
        <p14:creationId xmlns:p14="http://schemas.microsoft.com/office/powerpoint/2010/main" val="263863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2BDBA-0A7B-4595-A29F-F58E5F5654A8}"/>
              </a:ext>
            </a:extLst>
          </p:cNvPr>
          <p:cNvSpPr>
            <a:spLocks noGrp="1"/>
          </p:cNvSpPr>
          <p:nvPr>
            <p:ph type="title"/>
          </p:nvPr>
        </p:nvSpPr>
        <p:spPr/>
        <p:txBody>
          <a:bodyPr/>
          <a:lstStyle/>
          <a:p>
            <a:r>
              <a:rPr lang="zh-CN" altLang="en-US" dirty="0"/>
              <a:t>拉姆齐（</a:t>
            </a:r>
            <a:r>
              <a:rPr lang="en-US" altLang="zh-CN" dirty="0"/>
              <a:t>Ramsey</a:t>
            </a:r>
            <a:r>
              <a:rPr lang="zh-CN" altLang="en-US" dirty="0"/>
              <a:t>）模型：</a:t>
            </a:r>
            <a:br>
              <a:rPr lang="en-US" altLang="zh-CN" dirty="0"/>
            </a:br>
            <a:r>
              <a:rPr lang="zh-CN" altLang="en-US" dirty="0"/>
              <a:t>仅企业积累资本，但企业股权归居民所有</a:t>
            </a:r>
          </a:p>
        </p:txBody>
      </p:sp>
      <p:sp>
        <p:nvSpPr>
          <p:cNvPr id="6" name="内容占位符 5">
            <a:extLst>
              <a:ext uri="{FF2B5EF4-FFF2-40B4-BE49-F238E27FC236}">
                <a16:creationId xmlns:a16="http://schemas.microsoft.com/office/drawing/2014/main" id="{D59055B5-7B4E-4634-A5A5-08DDBCEECB70}"/>
              </a:ext>
            </a:extLst>
          </p:cNvPr>
          <p:cNvSpPr>
            <a:spLocks noGrp="1"/>
          </p:cNvSpPr>
          <p:nvPr>
            <p:ph idx="1"/>
          </p:nvPr>
        </p:nvSpPr>
        <p:spPr/>
        <p:txBody>
          <a:bodyPr/>
          <a:lstStyle/>
          <a:p>
            <a:r>
              <a:rPr lang="zh-CN" altLang="en-US" dirty="0"/>
              <a:t>企业的总股份数为</a:t>
            </a:r>
            <a:r>
              <a:rPr lang="en-US" altLang="zh-CN" dirty="0"/>
              <a:t>1</a:t>
            </a:r>
            <a:r>
              <a:rPr lang="zh-CN" altLang="en-US" dirty="0"/>
              <a:t>，两期居民持有的企业股份数分别为</a:t>
            </a:r>
            <a:r>
              <a:rPr lang="en-US" altLang="zh-CN" i="1"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1</a:t>
            </a:r>
          </a:p>
          <a:p>
            <a:r>
              <a:rPr lang="zh-CN" altLang="en-US" dirty="0"/>
              <a:t>企业单位股份分红量：</a:t>
            </a:r>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2</a:t>
            </a:r>
          </a:p>
          <a:p>
            <a:endParaRPr lang="en-US" altLang="zh-CN" dirty="0"/>
          </a:p>
          <a:p>
            <a:endParaRPr lang="en-US" altLang="zh-CN" dirty="0"/>
          </a:p>
          <a:p>
            <a:endParaRPr lang="en-US" altLang="zh-CN" dirty="0"/>
          </a:p>
          <a:p>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73C6F3F7-F0CB-4C1E-8430-F379F351B2E0}"/>
              </a:ext>
            </a:extLst>
          </p:cNvPr>
          <p:cNvSpPr>
            <a:spLocks noGrp="1"/>
          </p:cNvSpPr>
          <p:nvPr>
            <p:ph type="sldNum" sz="quarter" idx="12"/>
          </p:nvPr>
        </p:nvSpPr>
        <p:spPr/>
        <p:txBody>
          <a:bodyPr/>
          <a:lstStyle/>
          <a:p>
            <a:pPr>
              <a:defRPr/>
            </a:pPr>
            <a:fld id="{DF4C29A2-310B-4614-9E82-82EDFD340A49}" type="slidenum">
              <a:rPr lang="zh-CN" altLang="en-US" smtClean="0"/>
              <a:pPr>
                <a:defRPr/>
              </a:pPr>
              <a:t>15</a:t>
            </a:fld>
            <a:endParaRPr lang="zh-CN" altLang="en-US"/>
          </a:p>
        </p:txBody>
      </p:sp>
      <p:pic>
        <p:nvPicPr>
          <p:cNvPr id="7" name="图片 6">
            <a:extLst>
              <a:ext uri="{FF2B5EF4-FFF2-40B4-BE49-F238E27FC236}">
                <a16:creationId xmlns:a16="http://schemas.microsoft.com/office/drawing/2014/main" id="{8CEF83DA-8D84-422A-9B50-6B9C001CA090}"/>
              </a:ext>
            </a:extLst>
          </p:cNvPr>
          <p:cNvPicPr>
            <a:picLocks noChangeAspect="1"/>
          </p:cNvPicPr>
          <p:nvPr/>
        </p:nvPicPr>
        <p:blipFill>
          <a:blip r:embed="rId2"/>
          <a:srcRect/>
          <a:stretch>
            <a:fillRect/>
          </a:stretch>
        </p:blipFill>
        <p:spPr bwMode="auto">
          <a:xfrm>
            <a:off x="946480" y="2204864"/>
            <a:ext cx="7902245" cy="4153205"/>
          </a:xfrm>
          <a:prstGeom prst="rect">
            <a:avLst/>
          </a:prstGeom>
          <a:noFill/>
          <a:ln w="9525">
            <a:noFill/>
            <a:miter lim="800000"/>
            <a:headEnd/>
            <a:tailEnd/>
          </a:ln>
        </p:spPr>
      </p:pic>
    </p:spTree>
    <p:extLst>
      <p:ext uri="{BB962C8B-B14F-4D97-AF65-F5344CB8AC3E}">
        <p14:creationId xmlns:p14="http://schemas.microsoft.com/office/powerpoint/2010/main" val="3586539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590F3-DB04-490B-B5D8-D5E5CD253579}"/>
              </a:ext>
            </a:extLst>
          </p:cNvPr>
          <p:cNvSpPr>
            <a:spLocks noGrp="1"/>
          </p:cNvSpPr>
          <p:nvPr>
            <p:ph type="title"/>
          </p:nvPr>
        </p:nvSpPr>
        <p:spPr/>
        <p:txBody>
          <a:bodyPr/>
          <a:lstStyle/>
          <a:p>
            <a:r>
              <a:rPr lang="zh-CN" altLang="en-US" sz="2000" dirty="0"/>
              <a:t>拉姆齐（</a:t>
            </a:r>
            <a:r>
              <a:rPr lang="en-US" altLang="zh-CN" sz="2000" dirty="0"/>
              <a:t>Ramsey</a:t>
            </a:r>
            <a:r>
              <a:rPr lang="zh-CN" altLang="en-US" sz="2000" dirty="0"/>
              <a:t>）模型仅企业积累资本，但企业股权归居民所有：</a:t>
            </a:r>
            <a:br>
              <a:rPr lang="en-US" altLang="zh-CN" dirty="0"/>
            </a:br>
            <a:r>
              <a:rPr lang="zh-CN" altLang="en-US" dirty="0"/>
              <a:t>居民优化问题</a:t>
            </a:r>
          </a:p>
        </p:txBody>
      </p:sp>
      <p:sp>
        <p:nvSpPr>
          <p:cNvPr id="3" name="内容占位符 2">
            <a:extLst>
              <a:ext uri="{FF2B5EF4-FFF2-40B4-BE49-F238E27FC236}">
                <a16:creationId xmlns:a16="http://schemas.microsoft.com/office/drawing/2014/main" id="{BA40D1F7-5DF7-4938-B3F8-BFC563C09591}"/>
              </a:ext>
            </a:extLst>
          </p:cNvPr>
          <p:cNvSpPr>
            <a:spLocks noGrp="1"/>
          </p:cNvSpPr>
          <p:nvPr>
            <p:ph idx="1"/>
          </p:nvPr>
        </p:nvSpPr>
        <p:spPr/>
        <p:txBody>
          <a:bodyPr/>
          <a:lstStyle/>
          <a:p>
            <a:r>
              <a:rPr lang="zh-CN" altLang="en-US" dirty="0"/>
              <a:t>居民优化问题</a:t>
            </a:r>
            <a:endParaRPr lang="en-US" altLang="zh-CN" dirty="0"/>
          </a:p>
          <a:p>
            <a:pPr lvl="1"/>
            <a:endParaRPr lang="en-US" altLang="zh-CN" dirty="0"/>
          </a:p>
          <a:p>
            <a:endParaRPr lang="en-US" altLang="zh-CN" dirty="0"/>
          </a:p>
          <a:p>
            <a:pPr lvl="1"/>
            <a:r>
              <a:rPr lang="zh-CN" altLang="en-US" dirty="0"/>
              <a:t>一阶条件</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欧拉方程</a:t>
            </a:r>
          </a:p>
        </p:txBody>
      </p:sp>
      <p:sp>
        <p:nvSpPr>
          <p:cNvPr id="4" name="灯片编号占位符 3">
            <a:extLst>
              <a:ext uri="{FF2B5EF4-FFF2-40B4-BE49-F238E27FC236}">
                <a16:creationId xmlns:a16="http://schemas.microsoft.com/office/drawing/2014/main" id="{322F0E74-91B0-418B-8024-2D6391F4004C}"/>
              </a:ext>
            </a:extLst>
          </p:cNvPr>
          <p:cNvSpPr>
            <a:spLocks noGrp="1"/>
          </p:cNvSpPr>
          <p:nvPr>
            <p:ph type="sldNum" sz="quarter" idx="12"/>
          </p:nvPr>
        </p:nvSpPr>
        <p:spPr/>
        <p:txBody>
          <a:bodyPr/>
          <a:lstStyle/>
          <a:p>
            <a:pPr>
              <a:defRPr/>
            </a:pPr>
            <a:fld id="{DF4C29A2-310B-4614-9E82-82EDFD340A49}" type="slidenum">
              <a:rPr lang="zh-CN" altLang="en-US" smtClean="0"/>
              <a:pPr>
                <a:defRPr/>
              </a:pPr>
              <a:t>16</a:t>
            </a:fld>
            <a:endParaRPr lang="zh-CN" altLang="en-US"/>
          </a:p>
        </p:txBody>
      </p:sp>
      <p:pic>
        <p:nvPicPr>
          <p:cNvPr id="5" name="图片 4">
            <a:extLst>
              <a:ext uri="{FF2B5EF4-FFF2-40B4-BE49-F238E27FC236}">
                <a16:creationId xmlns:a16="http://schemas.microsoft.com/office/drawing/2014/main" id="{83B513F1-12B9-4BF0-B401-6A5E220050EA}"/>
              </a:ext>
            </a:extLst>
          </p:cNvPr>
          <p:cNvPicPr>
            <a:picLocks noChangeAspect="1"/>
          </p:cNvPicPr>
          <p:nvPr/>
        </p:nvPicPr>
        <p:blipFill>
          <a:blip r:embed="rId2"/>
          <a:stretch>
            <a:fillRect/>
          </a:stretch>
        </p:blipFill>
        <p:spPr>
          <a:xfrm>
            <a:off x="3203848" y="1357298"/>
            <a:ext cx="2816352" cy="1143000"/>
          </a:xfrm>
          <a:prstGeom prst="rect">
            <a:avLst/>
          </a:prstGeom>
        </p:spPr>
      </p:pic>
      <p:pic>
        <p:nvPicPr>
          <p:cNvPr id="6" name="图片 5">
            <a:extLst>
              <a:ext uri="{FF2B5EF4-FFF2-40B4-BE49-F238E27FC236}">
                <a16:creationId xmlns:a16="http://schemas.microsoft.com/office/drawing/2014/main" id="{3917464C-C033-4D79-B9EF-8BEF89F019EF}"/>
              </a:ext>
            </a:extLst>
          </p:cNvPr>
          <p:cNvPicPr>
            <a:picLocks noChangeAspect="1"/>
          </p:cNvPicPr>
          <p:nvPr/>
        </p:nvPicPr>
        <p:blipFill>
          <a:blip r:embed="rId3"/>
          <a:stretch>
            <a:fillRect/>
          </a:stretch>
        </p:blipFill>
        <p:spPr>
          <a:xfrm>
            <a:off x="1907704" y="2918996"/>
            <a:ext cx="6512814" cy="2359152"/>
          </a:xfrm>
          <a:prstGeom prst="rect">
            <a:avLst/>
          </a:prstGeom>
        </p:spPr>
      </p:pic>
      <p:pic>
        <p:nvPicPr>
          <p:cNvPr id="7" name="图片 6">
            <a:extLst>
              <a:ext uri="{FF2B5EF4-FFF2-40B4-BE49-F238E27FC236}">
                <a16:creationId xmlns:a16="http://schemas.microsoft.com/office/drawing/2014/main" id="{D6D4A450-A54E-4553-8237-872CBA3ABE82}"/>
              </a:ext>
            </a:extLst>
          </p:cNvPr>
          <p:cNvPicPr>
            <a:picLocks noChangeAspect="1"/>
          </p:cNvPicPr>
          <p:nvPr/>
        </p:nvPicPr>
        <p:blipFill>
          <a:blip r:embed="rId4"/>
          <a:stretch>
            <a:fillRect/>
          </a:stretch>
        </p:blipFill>
        <p:spPr>
          <a:xfrm>
            <a:off x="3635896" y="5345976"/>
            <a:ext cx="1428750" cy="658368"/>
          </a:xfrm>
          <a:prstGeom prst="rect">
            <a:avLst/>
          </a:prstGeom>
        </p:spPr>
      </p:pic>
      <p:sp>
        <p:nvSpPr>
          <p:cNvPr id="8" name="文本框 7">
            <a:extLst>
              <a:ext uri="{FF2B5EF4-FFF2-40B4-BE49-F238E27FC236}">
                <a16:creationId xmlns:a16="http://schemas.microsoft.com/office/drawing/2014/main" id="{29D1DD0D-0A30-4FE1-8D2A-8FF9D8F892E6}"/>
              </a:ext>
            </a:extLst>
          </p:cNvPr>
          <p:cNvSpPr txBox="1"/>
          <p:nvPr/>
        </p:nvSpPr>
        <p:spPr>
          <a:xfrm>
            <a:off x="6516216" y="1467133"/>
            <a:ext cx="2088232" cy="830997"/>
          </a:xfrm>
          <a:prstGeom prst="rect">
            <a:avLst/>
          </a:prstGeom>
          <a:solidFill>
            <a:schemeClr val="bg1">
              <a:lumMod val="75000"/>
            </a:schemeClr>
          </a:solidFill>
        </p:spPr>
        <p:txBody>
          <a:bodyPr wrap="square" rtlCol="0">
            <a:spAutoFit/>
          </a:bodyPr>
          <a:lstStyle/>
          <a:p>
            <a:r>
              <a:rPr lang="zh-CN" altLang="en-US" sz="1600" dirty="0"/>
              <a:t>思考：为什么不把</a:t>
            </a:r>
            <a:r>
              <a:rPr lang="en-US" altLang="zh-CN" sz="1600" i="1" dirty="0">
                <a:latin typeface="Times New Roman" panose="02020603050405020304" pitchFamily="18" charset="0"/>
                <a:cs typeface="Times New Roman" panose="02020603050405020304" pitchFamily="18" charset="0"/>
              </a:rPr>
              <a:t>s</a:t>
            </a:r>
            <a:r>
              <a:rPr lang="en-US" altLang="zh-CN" sz="1600" baseline="-25000" dirty="0">
                <a:latin typeface="Times New Roman" panose="02020603050405020304" pitchFamily="18" charset="0"/>
                <a:cs typeface="Times New Roman" panose="02020603050405020304" pitchFamily="18" charset="0"/>
              </a:rPr>
              <a:t>0</a:t>
            </a:r>
            <a:r>
              <a:rPr lang="en-US" altLang="zh-CN" sz="160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s</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=1</a:t>
            </a:r>
            <a:r>
              <a:rPr lang="zh-CN" altLang="en-US" sz="1600" dirty="0"/>
              <a:t>代入居民优化问题？</a:t>
            </a:r>
          </a:p>
        </p:txBody>
      </p:sp>
      <p:sp>
        <p:nvSpPr>
          <p:cNvPr id="10" name="文本框 9">
            <a:extLst>
              <a:ext uri="{FF2B5EF4-FFF2-40B4-BE49-F238E27FC236}">
                <a16:creationId xmlns:a16="http://schemas.microsoft.com/office/drawing/2014/main" id="{F81A0FF9-14C8-494A-ABE0-6FA173AC396A}"/>
              </a:ext>
            </a:extLst>
          </p:cNvPr>
          <p:cNvSpPr txBox="1"/>
          <p:nvPr/>
        </p:nvSpPr>
        <p:spPr>
          <a:xfrm>
            <a:off x="6542072" y="4922244"/>
            <a:ext cx="2088232" cy="1077218"/>
          </a:xfrm>
          <a:prstGeom prst="rect">
            <a:avLst/>
          </a:prstGeom>
          <a:solidFill>
            <a:schemeClr val="bg1">
              <a:lumMod val="75000"/>
            </a:schemeClr>
          </a:solidFill>
        </p:spPr>
        <p:txBody>
          <a:bodyPr wrap="square" rtlCol="0">
            <a:spAutoFit/>
          </a:bodyPr>
          <a:lstStyle/>
          <a:p>
            <a:r>
              <a:rPr lang="el-GR" altLang="zh-CN" sz="1600" i="1" dirty="0">
                <a:latin typeface="Times New Roman" panose="02020603050405020304" pitchFamily="18" charset="0"/>
                <a:cs typeface="Times New Roman" panose="02020603050405020304" pitchFamily="18" charset="0"/>
              </a:rPr>
              <a:t>β</a:t>
            </a:r>
            <a:r>
              <a:rPr lang="en-US" altLang="zh-CN" sz="1600" i="1" dirty="0">
                <a:latin typeface="Times New Roman" panose="02020603050405020304" pitchFamily="18" charset="0"/>
                <a:cs typeface="Times New Roman" panose="02020603050405020304" pitchFamily="18" charset="0"/>
              </a:rPr>
              <a:t>u’</a:t>
            </a:r>
            <a:r>
              <a:rPr lang="en-US" altLang="zh-CN" sz="160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c</a:t>
            </a:r>
            <a:r>
              <a:rPr lang="en-US" altLang="zh-CN" sz="1600" baseline="-25000" dirty="0">
                <a:latin typeface="Times New Roman" panose="02020603050405020304" pitchFamily="18" charset="0"/>
                <a:cs typeface="Times New Roman" panose="02020603050405020304" pitchFamily="18" charset="0"/>
              </a:rPr>
              <a:t>2</a:t>
            </a:r>
            <a:r>
              <a:rPr lang="en-US" altLang="zh-CN" sz="1600" dirty="0">
                <a:latin typeface="Times New Roman" panose="02020603050405020304" pitchFamily="18" charset="0"/>
                <a:cs typeface="Times New Roman" panose="02020603050405020304" pitchFamily="18" charset="0"/>
              </a:rPr>
              <a:t>)/</a:t>
            </a:r>
            <a:r>
              <a:rPr lang="el-GR" altLang="zh-CN" sz="1600" i="1"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u’</a:t>
            </a:r>
            <a:r>
              <a:rPr lang="en-US" altLang="zh-CN" sz="160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c</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叫“随机折现因子”，体现出了居民的跨期主观偏好</a:t>
            </a:r>
            <a:endParaRPr lang="zh-CN" altLang="en-US" sz="1600" dirty="0"/>
          </a:p>
        </p:txBody>
      </p:sp>
    </p:spTree>
    <p:extLst>
      <p:ext uri="{BB962C8B-B14F-4D97-AF65-F5344CB8AC3E}">
        <p14:creationId xmlns:p14="http://schemas.microsoft.com/office/powerpoint/2010/main" val="251320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7CADC-06E1-48DE-959C-0AFF9046BD46}"/>
              </a:ext>
            </a:extLst>
          </p:cNvPr>
          <p:cNvSpPr>
            <a:spLocks noGrp="1"/>
          </p:cNvSpPr>
          <p:nvPr>
            <p:ph type="title"/>
          </p:nvPr>
        </p:nvSpPr>
        <p:spPr/>
        <p:txBody>
          <a:bodyPr/>
          <a:lstStyle/>
          <a:p>
            <a:r>
              <a:rPr lang="zh-CN" altLang="en-US" sz="2000" dirty="0"/>
              <a:t>拉姆齐（</a:t>
            </a:r>
            <a:r>
              <a:rPr lang="en-US" altLang="zh-CN" sz="2000" dirty="0"/>
              <a:t>Ramsey</a:t>
            </a:r>
            <a:r>
              <a:rPr lang="zh-CN" altLang="en-US" sz="2000" dirty="0"/>
              <a:t>）模型仅企业积累资本，但企业股权归居民所有：</a:t>
            </a:r>
            <a:br>
              <a:rPr lang="en-US" altLang="zh-CN" dirty="0"/>
            </a:br>
            <a:r>
              <a:rPr lang="zh-CN" altLang="en-US" dirty="0"/>
              <a:t>企业优化问题</a:t>
            </a:r>
          </a:p>
        </p:txBody>
      </p:sp>
      <p:sp>
        <p:nvSpPr>
          <p:cNvPr id="3" name="内容占位符 2">
            <a:extLst>
              <a:ext uri="{FF2B5EF4-FFF2-40B4-BE49-F238E27FC236}">
                <a16:creationId xmlns:a16="http://schemas.microsoft.com/office/drawing/2014/main" id="{F6948F95-2D4E-4BE1-9454-13FB0FEA01C1}"/>
              </a:ext>
            </a:extLst>
          </p:cNvPr>
          <p:cNvSpPr>
            <a:spLocks noGrp="1"/>
          </p:cNvSpPr>
          <p:nvPr>
            <p:ph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企业选择分红量来最大化它分红前的股票价值，也就是</a:t>
            </a:r>
            <a:r>
              <a:rPr lang="en-US" altLang="zh-CN" sz="1800" i="1" dirty="0">
                <a:effectLst/>
                <a:latin typeface="Times New Roman" panose="02020603050405020304" pitchFamily="18" charset="0"/>
                <a:ea typeface="宋体" panose="02010600030101010101" pitchFamily="2" charset="-122"/>
              </a:rPr>
              <a:t>d</a:t>
            </a:r>
            <a:r>
              <a:rPr lang="en-US" altLang="zh-CN" sz="1800" baseline="-25000" dirty="0">
                <a:effectLst/>
                <a:latin typeface="Times New Roman" panose="02020603050405020304" pitchFamily="18" charset="0"/>
                <a:ea typeface="宋体" panose="02010600030101010101" pitchFamily="2" charset="-122"/>
              </a:rPr>
              <a:t>1</a:t>
            </a:r>
            <a:r>
              <a:rPr lang="en-US" altLang="zh-CN" sz="1800" i="1" dirty="0">
                <a:effectLst/>
                <a:latin typeface="Times New Roman" panose="02020603050405020304" pitchFamily="18" charset="0"/>
                <a:ea typeface="宋体" panose="02010600030101010101" pitchFamily="2" charset="-122"/>
              </a:rPr>
              <a:t>+v</a:t>
            </a:r>
            <a:r>
              <a:rPr lang="en-US" altLang="zh-CN" sz="1800" baseline="-250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居民</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期预算约束为                                           ，企业最大化</a:t>
            </a:r>
            <a:r>
              <a:rPr lang="en-US" altLang="zh-CN" sz="1600" i="1" dirty="0">
                <a:effectLst/>
                <a:latin typeface="Times New Roman" panose="02020603050405020304" pitchFamily="18" charset="0"/>
                <a:ea typeface="宋体" panose="02010600030101010101" pitchFamily="2" charset="-122"/>
              </a:rPr>
              <a:t>d</a:t>
            </a:r>
            <a:r>
              <a:rPr lang="en-US" altLang="zh-CN" sz="1600" baseline="-25000" dirty="0">
                <a:effectLst/>
                <a:latin typeface="Times New Roman" panose="02020603050405020304" pitchFamily="18" charset="0"/>
                <a:ea typeface="宋体" panose="02010600030101010101" pitchFamily="2" charset="-122"/>
              </a:rPr>
              <a:t>1</a:t>
            </a:r>
            <a:r>
              <a:rPr lang="en-US" altLang="zh-CN" sz="1600" i="1" dirty="0">
                <a:effectLst/>
                <a:latin typeface="Times New Roman" panose="02020603050405020304" pitchFamily="18" charset="0"/>
                <a:ea typeface="宋体" panose="02010600030101010101" pitchFamily="2" charset="-122"/>
              </a:rPr>
              <a:t>+v</a:t>
            </a:r>
            <a:r>
              <a:rPr lang="en-US" altLang="zh-CN" sz="1600" baseline="-25000" dirty="0">
                <a:effectLst/>
                <a:latin typeface="Times New Roman" panose="02020603050405020304" pitchFamily="18" charset="0"/>
                <a:ea typeface="宋体" panose="02010600030101010101" pitchFamily="2" charset="-122"/>
              </a:rPr>
              <a:t>1</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就是最大化居民</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期的可用资源（财富）</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t>企业股价</a:t>
            </a:r>
            <a:r>
              <a:rPr lang="en-US" altLang="zh-CN" i="1" dirty="0">
                <a:latin typeface="Times New Roman" panose="02020603050405020304" pitchFamily="18" charset="0"/>
                <a:cs typeface="Times New Roman" panose="02020603050405020304" pitchFamily="18" charset="0"/>
              </a:rPr>
              <a:t>v</a:t>
            </a:r>
            <a:r>
              <a:rPr lang="en-US" altLang="zh-CN" baseline="-25000" dirty="0">
                <a:latin typeface="Times New Roman" panose="02020603050405020304" pitchFamily="18" charset="0"/>
                <a:cs typeface="Times New Roman" panose="02020603050405020304" pitchFamily="18" charset="0"/>
              </a:rPr>
              <a:t>1</a:t>
            </a:r>
            <a:r>
              <a:rPr lang="zh-CN" altLang="en-US" dirty="0"/>
              <a:t>中包含了</a:t>
            </a:r>
            <a:r>
              <a:rPr lang="en-US" altLang="zh-CN" dirty="0"/>
              <a:t>2</a:t>
            </a:r>
            <a:r>
              <a:rPr lang="zh-CN" altLang="en-US" dirty="0"/>
              <a:t>期分红</a:t>
            </a:r>
            <a:r>
              <a:rPr lang="en-US" altLang="zh-CN" i="1"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2</a:t>
            </a:r>
            <a:r>
              <a:rPr lang="zh-CN" altLang="en-US" dirty="0"/>
              <a:t>的信息</a:t>
            </a:r>
            <a:endParaRPr lang="en-US" altLang="zh-CN" dirty="0"/>
          </a:p>
          <a:p>
            <a:r>
              <a:rPr lang="zh-CN" altLang="en-US" dirty="0"/>
              <a:t>企业优化问题</a:t>
            </a:r>
            <a:endParaRPr lang="en-US" altLang="zh-CN" dirty="0"/>
          </a:p>
          <a:p>
            <a:endParaRPr lang="en-US" altLang="zh-CN" dirty="0"/>
          </a:p>
          <a:p>
            <a:endParaRPr lang="en-US" altLang="zh-CN" dirty="0"/>
          </a:p>
          <a:p>
            <a:pPr lvl="1"/>
            <a:r>
              <a:rPr lang="zh-CN" altLang="en-US" dirty="0"/>
              <a:t>约束条件代入目标函数</a:t>
            </a:r>
            <a:endParaRPr lang="en-US" altLang="zh-CN" dirty="0"/>
          </a:p>
          <a:p>
            <a:pPr lvl="1"/>
            <a:endParaRPr lang="en-US" altLang="zh-CN" dirty="0"/>
          </a:p>
          <a:p>
            <a:pPr lvl="1"/>
            <a:endParaRPr lang="en-US" altLang="zh-CN" dirty="0"/>
          </a:p>
          <a:p>
            <a:pPr lvl="1"/>
            <a:r>
              <a:rPr lang="zh-CN" altLang="en-US" dirty="0"/>
              <a:t>一阶条件</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8036C14F-C3E7-4FA2-9BE0-F9BE40907CB5}"/>
              </a:ext>
            </a:extLst>
          </p:cNvPr>
          <p:cNvSpPr>
            <a:spLocks noGrp="1"/>
          </p:cNvSpPr>
          <p:nvPr>
            <p:ph type="sldNum" sz="quarter" idx="12"/>
          </p:nvPr>
        </p:nvSpPr>
        <p:spPr/>
        <p:txBody>
          <a:bodyPr/>
          <a:lstStyle/>
          <a:p>
            <a:pPr>
              <a:defRPr/>
            </a:pPr>
            <a:fld id="{DF4C29A2-310B-4614-9E82-82EDFD340A49}" type="slidenum">
              <a:rPr lang="zh-CN" altLang="en-US" smtClean="0"/>
              <a:pPr>
                <a:defRPr/>
              </a:pPr>
              <a:t>17</a:t>
            </a:fld>
            <a:endParaRPr lang="zh-CN" altLang="en-US"/>
          </a:p>
        </p:txBody>
      </p:sp>
      <p:pic>
        <p:nvPicPr>
          <p:cNvPr id="5" name="图片 4">
            <a:extLst>
              <a:ext uri="{FF2B5EF4-FFF2-40B4-BE49-F238E27FC236}">
                <a16:creationId xmlns:a16="http://schemas.microsoft.com/office/drawing/2014/main" id="{75DED70F-D38A-4C3D-A104-FA171A82EA5F}"/>
              </a:ext>
            </a:extLst>
          </p:cNvPr>
          <p:cNvPicPr>
            <a:picLocks noChangeAspect="1"/>
          </p:cNvPicPr>
          <p:nvPr/>
        </p:nvPicPr>
        <p:blipFill>
          <a:blip r:embed="rId2"/>
          <a:stretch>
            <a:fillRect/>
          </a:stretch>
        </p:blipFill>
        <p:spPr>
          <a:xfrm>
            <a:off x="3536823" y="1700808"/>
            <a:ext cx="2070354" cy="307086"/>
          </a:xfrm>
          <a:prstGeom prst="rect">
            <a:avLst/>
          </a:prstGeom>
        </p:spPr>
      </p:pic>
      <p:pic>
        <p:nvPicPr>
          <p:cNvPr id="6" name="图片 5">
            <a:extLst>
              <a:ext uri="{FF2B5EF4-FFF2-40B4-BE49-F238E27FC236}">
                <a16:creationId xmlns:a16="http://schemas.microsoft.com/office/drawing/2014/main" id="{14BBF931-D099-44F6-B54F-D76126F7230B}"/>
              </a:ext>
            </a:extLst>
          </p:cNvPr>
          <p:cNvPicPr>
            <a:picLocks noChangeAspect="1"/>
          </p:cNvPicPr>
          <p:nvPr/>
        </p:nvPicPr>
        <p:blipFill>
          <a:blip r:embed="rId3"/>
          <a:stretch>
            <a:fillRect/>
          </a:stretch>
        </p:blipFill>
        <p:spPr>
          <a:xfrm>
            <a:off x="5292080" y="2067273"/>
            <a:ext cx="2055114" cy="637794"/>
          </a:xfrm>
          <a:prstGeom prst="rect">
            <a:avLst/>
          </a:prstGeom>
        </p:spPr>
      </p:pic>
      <p:pic>
        <p:nvPicPr>
          <p:cNvPr id="8" name="图片 7">
            <a:extLst>
              <a:ext uri="{FF2B5EF4-FFF2-40B4-BE49-F238E27FC236}">
                <a16:creationId xmlns:a16="http://schemas.microsoft.com/office/drawing/2014/main" id="{5B094397-5CF6-43F0-AF95-B0DF9B69FFB9}"/>
              </a:ext>
            </a:extLst>
          </p:cNvPr>
          <p:cNvPicPr>
            <a:picLocks noChangeAspect="1"/>
          </p:cNvPicPr>
          <p:nvPr/>
        </p:nvPicPr>
        <p:blipFill>
          <a:blip r:embed="rId4"/>
          <a:stretch>
            <a:fillRect/>
          </a:stretch>
        </p:blipFill>
        <p:spPr>
          <a:xfrm>
            <a:off x="2969514" y="2659289"/>
            <a:ext cx="3204972" cy="1380744"/>
          </a:xfrm>
          <a:prstGeom prst="rect">
            <a:avLst/>
          </a:prstGeom>
        </p:spPr>
      </p:pic>
      <p:pic>
        <p:nvPicPr>
          <p:cNvPr id="10" name="图片 9">
            <a:extLst>
              <a:ext uri="{FF2B5EF4-FFF2-40B4-BE49-F238E27FC236}">
                <a16:creationId xmlns:a16="http://schemas.microsoft.com/office/drawing/2014/main" id="{FBC5BAEB-26D3-449B-9CE6-D5D68718E8CB}"/>
              </a:ext>
            </a:extLst>
          </p:cNvPr>
          <p:cNvPicPr>
            <a:picLocks noChangeAspect="1"/>
          </p:cNvPicPr>
          <p:nvPr/>
        </p:nvPicPr>
        <p:blipFill>
          <a:blip r:embed="rId5"/>
          <a:stretch>
            <a:fillRect/>
          </a:stretch>
        </p:blipFill>
        <p:spPr>
          <a:xfrm>
            <a:off x="1976200" y="4293096"/>
            <a:ext cx="5980176" cy="658368"/>
          </a:xfrm>
          <a:prstGeom prst="rect">
            <a:avLst/>
          </a:prstGeom>
        </p:spPr>
      </p:pic>
      <p:pic>
        <p:nvPicPr>
          <p:cNvPr id="11" name="图片 10">
            <a:extLst>
              <a:ext uri="{FF2B5EF4-FFF2-40B4-BE49-F238E27FC236}">
                <a16:creationId xmlns:a16="http://schemas.microsoft.com/office/drawing/2014/main" id="{829DB42E-1C0B-4D95-B2B1-F138FA15E2FE}"/>
              </a:ext>
            </a:extLst>
          </p:cNvPr>
          <p:cNvPicPr>
            <a:picLocks noChangeAspect="1"/>
          </p:cNvPicPr>
          <p:nvPr/>
        </p:nvPicPr>
        <p:blipFill>
          <a:blip r:embed="rId6"/>
          <a:stretch>
            <a:fillRect/>
          </a:stretch>
        </p:blipFill>
        <p:spPr>
          <a:xfrm>
            <a:off x="3203806" y="5013176"/>
            <a:ext cx="3024378" cy="1399032"/>
          </a:xfrm>
          <a:prstGeom prst="rect">
            <a:avLst/>
          </a:prstGeom>
        </p:spPr>
      </p:pic>
      <p:sp>
        <p:nvSpPr>
          <p:cNvPr id="13" name="文本框 12">
            <a:extLst>
              <a:ext uri="{FF2B5EF4-FFF2-40B4-BE49-F238E27FC236}">
                <a16:creationId xmlns:a16="http://schemas.microsoft.com/office/drawing/2014/main" id="{908EA95B-03DE-4AC6-BEED-301E3DFA8467}"/>
              </a:ext>
            </a:extLst>
          </p:cNvPr>
          <p:cNvSpPr txBox="1"/>
          <p:nvPr/>
        </p:nvSpPr>
        <p:spPr>
          <a:xfrm>
            <a:off x="6379005" y="2723436"/>
            <a:ext cx="2404517" cy="1569660"/>
          </a:xfrm>
          <a:prstGeom prst="rect">
            <a:avLst/>
          </a:prstGeom>
          <a:solidFill>
            <a:schemeClr val="bg1">
              <a:lumMod val="75000"/>
            </a:schemeClr>
          </a:solidFill>
        </p:spPr>
        <p:txBody>
          <a:bodyPr wrap="square" rtlCol="0">
            <a:spAutoFit/>
          </a:bodyPr>
          <a:lstStyle/>
          <a:p>
            <a:r>
              <a:rPr lang="zh-CN" altLang="en-US" sz="1600" dirty="0"/>
              <a:t>思考：这里为什么可以把居民的偏好代入企业的优化问题？这是不是违背了均衡求取的规则？这对应着现实世界中什么样的机制？</a:t>
            </a:r>
            <a:endParaRPr lang="en-US" altLang="zh-CN" sz="1600" dirty="0"/>
          </a:p>
        </p:txBody>
      </p:sp>
    </p:spTree>
    <p:extLst>
      <p:ext uri="{BB962C8B-B14F-4D97-AF65-F5344CB8AC3E}">
        <p14:creationId xmlns:p14="http://schemas.microsoft.com/office/powerpoint/2010/main" val="261561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7CADC-06E1-48DE-959C-0AFF9046BD46}"/>
              </a:ext>
            </a:extLst>
          </p:cNvPr>
          <p:cNvSpPr>
            <a:spLocks noGrp="1"/>
          </p:cNvSpPr>
          <p:nvPr>
            <p:ph type="title"/>
          </p:nvPr>
        </p:nvSpPr>
        <p:spPr/>
        <p:txBody>
          <a:bodyPr/>
          <a:lstStyle/>
          <a:p>
            <a:r>
              <a:rPr lang="zh-CN" altLang="en-US" sz="2000" dirty="0"/>
              <a:t>拉姆齐（</a:t>
            </a:r>
            <a:r>
              <a:rPr lang="en-US" altLang="zh-CN" sz="2000" dirty="0"/>
              <a:t>Ramsey</a:t>
            </a:r>
            <a:r>
              <a:rPr lang="zh-CN" altLang="en-US" sz="2000" dirty="0"/>
              <a:t>）模型仅企业积累资本，但企业股权归居民所有：</a:t>
            </a:r>
            <a:br>
              <a:rPr lang="en-US" altLang="zh-CN" dirty="0"/>
            </a:br>
            <a:r>
              <a:rPr lang="zh-CN" altLang="en-US" dirty="0"/>
              <a:t>均衡</a:t>
            </a:r>
          </a:p>
        </p:txBody>
      </p:sp>
      <p:sp>
        <p:nvSpPr>
          <p:cNvPr id="3" name="内容占位符 2">
            <a:extLst>
              <a:ext uri="{FF2B5EF4-FFF2-40B4-BE49-F238E27FC236}">
                <a16:creationId xmlns:a16="http://schemas.microsoft.com/office/drawing/2014/main" id="{F6948F95-2D4E-4BE1-9454-13FB0FEA01C1}"/>
              </a:ext>
            </a:extLst>
          </p:cNvPr>
          <p:cNvSpPr>
            <a:spLocks noGrp="1"/>
          </p:cNvSpPr>
          <p:nvPr>
            <p:ph idx="1"/>
          </p:nvPr>
        </p:nvSpPr>
        <p:spPr/>
        <p:txBody>
          <a:bodyPr/>
          <a:lstStyle/>
          <a:p>
            <a:r>
              <a:rPr lang="zh-CN" altLang="zh-CN" sz="1800" dirty="0">
                <a:effectLst/>
                <a:latin typeface="+mj-ea"/>
                <a:ea typeface="+mj-ea"/>
                <a:cs typeface="Times New Roman" panose="02020603050405020304" pitchFamily="18" charset="0"/>
              </a:rPr>
              <a:t>均衡的时候有</a:t>
            </a:r>
            <a:r>
              <a:rPr lang="en-US" altLang="zh-CN" sz="1800" i="1" dirty="0">
                <a:effectLst/>
                <a:latin typeface="Times New Roman" panose="02020603050405020304" pitchFamily="18" charset="0"/>
                <a:ea typeface="等线" panose="02010600030101010101" pitchFamily="2" charset="-122"/>
              </a:rPr>
              <a:t>l</a:t>
            </a:r>
            <a:r>
              <a:rPr lang="en-US" altLang="zh-CN" sz="1800" baseline="-25000" dirty="0">
                <a:effectLst/>
                <a:latin typeface="Times New Roman" panose="02020603050405020304" pitchFamily="18" charset="0"/>
                <a:ea typeface="等线" panose="02010600030101010101" pitchFamily="2" charset="-122"/>
              </a:rPr>
              <a:t>1</a:t>
            </a:r>
            <a:r>
              <a:rPr lang="en-US" altLang="zh-CN" sz="1800" i="1" baseline="30000" dirty="0">
                <a:effectLst/>
                <a:latin typeface="Times New Roman" panose="02020603050405020304" pitchFamily="18" charset="0"/>
                <a:ea typeface="等线" panose="02010600030101010101" pitchFamily="2" charset="-122"/>
              </a:rPr>
              <a:t>d</a:t>
            </a:r>
            <a:r>
              <a:rPr lang="en-US" altLang="zh-CN" sz="1800" i="1" dirty="0">
                <a:effectLst/>
                <a:latin typeface="Times New Roman" panose="02020603050405020304" pitchFamily="18" charset="0"/>
                <a:ea typeface="等线" panose="02010600030101010101" pitchFamily="2" charset="-122"/>
              </a:rPr>
              <a:t>=l</a:t>
            </a:r>
            <a:r>
              <a:rPr lang="en-US" altLang="zh-CN" sz="1800" baseline="-25000" dirty="0">
                <a:effectLst/>
                <a:latin typeface="Times New Roman" panose="02020603050405020304" pitchFamily="18" charset="0"/>
                <a:ea typeface="等线" panose="02010600030101010101" pitchFamily="2" charset="-122"/>
              </a:rPr>
              <a:t>2</a:t>
            </a:r>
            <a:r>
              <a:rPr lang="en-US" altLang="zh-CN" sz="1800" i="1" baseline="30000" dirty="0">
                <a:effectLst/>
                <a:latin typeface="Times New Roman" panose="02020603050405020304" pitchFamily="18" charset="0"/>
                <a:ea typeface="等线" panose="02010600030101010101" pitchFamily="2" charset="-122"/>
              </a:rPr>
              <a:t>d</a:t>
            </a:r>
            <a:r>
              <a:rPr lang="en-US" altLang="zh-CN" sz="1800" i="1" dirty="0">
                <a:effectLst/>
                <a:latin typeface="Times New Roman" panose="02020603050405020304" pitchFamily="18" charset="0"/>
                <a:ea typeface="等线" panose="02010600030101010101" pitchFamily="2" charset="-122"/>
              </a:rPr>
              <a:t>=L</a:t>
            </a:r>
            <a:r>
              <a:rPr lang="zh-CN" altLang="zh-CN" sz="18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i="1" dirty="0">
                <a:effectLst/>
                <a:latin typeface="Times New Roman" panose="02020603050405020304" pitchFamily="18" charset="0"/>
                <a:ea typeface="等线" panose="02010600030101010101" pitchFamily="2" charset="-122"/>
              </a:rPr>
              <a:t>s</a:t>
            </a:r>
            <a:r>
              <a:rPr lang="en-US" altLang="zh-CN" sz="1800" baseline="-25000" dirty="0">
                <a:effectLst/>
                <a:latin typeface="Times New Roman" panose="02020603050405020304" pitchFamily="18" charset="0"/>
                <a:ea typeface="等线" panose="02010600030101010101" pitchFamily="2" charset="-122"/>
              </a:rPr>
              <a:t>1</a:t>
            </a:r>
            <a:r>
              <a:rPr lang="en-US" altLang="zh-CN" sz="1800" i="1" dirty="0">
                <a:effectLst/>
                <a:latin typeface="Times New Roman" panose="02020603050405020304" pitchFamily="18" charset="0"/>
                <a:ea typeface="等线" panose="02010600030101010101" pitchFamily="2" charset="-122"/>
              </a:rPr>
              <a:t>=s</a:t>
            </a:r>
            <a:r>
              <a:rPr lang="en-US" altLang="zh-CN" sz="1800" baseline="-25000" dirty="0">
                <a:effectLst/>
                <a:latin typeface="Times New Roman" panose="02020603050405020304" pitchFamily="18" charset="0"/>
                <a:ea typeface="等线" panose="02010600030101010101" pitchFamily="2" charset="-122"/>
              </a:rPr>
              <a:t>0</a:t>
            </a:r>
            <a:r>
              <a:rPr lang="en-US" altLang="zh-CN" sz="1800" i="1" dirty="0">
                <a:effectLst/>
                <a:latin typeface="Times New Roman" panose="02020603050405020304" pitchFamily="18" charset="0"/>
                <a:ea typeface="等线" panose="02010600030101010101" pitchFamily="2" charset="-122"/>
              </a:rPr>
              <a:t>=</a:t>
            </a:r>
            <a:r>
              <a:rPr lang="en-US" altLang="zh-CN" sz="1800" dirty="0">
                <a:effectLst/>
                <a:latin typeface="Times New Roman" panose="02020603050405020304" pitchFamily="18" charset="0"/>
                <a:ea typeface="等线" panose="02010600030101010101" pitchFamily="2" charset="-122"/>
              </a:rPr>
              <a:t>1</a:t>
            </a:r>
          </a:p>
          <a:p>
            <a:pPr lvl="1"/>
            <a:r>
              <a:rPr lang="en-US" altLang="zh-CN" i="1" dirty="0">
                <a:effectLst/>
                <a:latin typeface="Times New Roman" panose="02020603050405020304" pitchFamily="18" charset="0"/>
                <a:ea typeface="等线" panose="02010600030101010101" pitchFamily="2" charset="-122"/>
              </a:rPr>
              <a:t>k</a:t>
            </a:r>
            <a:r>
              <a:rPr lang="en-US" altLang="zh-CN" baseline="-25000" dirty="0">
                <a:effectLst/>
                <a:latin typeface="Times New Roman" panose="02020603050405020304" pitchFamily="18" charset="0"/>
                <a:ea typeface="等线" panose="02010600030101010101" pitchFamily="2" charset="-122"/>
              </a:rPr>
              <a:t>1</a:t>
            </a:r>
            <a:r>
              <a:rPr lang="zh-CN" altLang="zh-CN" dirty="0">
                <a:effectLst/>
                <a:latin typeface="+mj-ea"/>
                <a:ea typeface="+mj-ea"/>
                <a:cs typeface="Times New Roman" panose="02020603050405020304" pitchFamily="18" charset="0"/>
              </a:rPr>
              <a:t>的一阶条件可化为</a:t>
            </a:r>
            <a:endParaRPr lang="en-US" altLang="zh-CN" dirty="0">
              <a:effectLst/>
              <a:latin typeface="+mj-ea"/>
              <a:ea typeface="+mj-ea"/>
              <a:cs typeface="Times New Roman" panose="02020603050405020304" pitchFamily="18" charset="0"/>
            </a:endParaRPr>
          </a:p>
          <a:p>
            <a:endParaRPr lang="en-US" altLang="zh-CN" dirty="0">
              <a:latin typeface="+mj-ea"/>
              <a:ea typeface="+mj-ea"/>
            </a:endParaRPr>
          </a:p>
          <a:p>
            <a:r>
              <a:rPr lang="zh-CN" altLang="en-US" dirty="0"/>
              <a:t>均衡时刻画经济状态的关键方程</a:t>
            </a:r>
            <a:endParaRPr lang="en-US" altLang="zh-CN" dirty="0"/>
          </a:p>
          <a:p>
            <a:endParaRPr lang="en-US" altLang="zh-CN" dirty="0"/>
          </a:p>
          <a:p>
            <a:endParaRPr lang="en-US" altLang="zh-CN" dirty="0"/>
          </a:p>
          <a:p>
            <a:endParaRPr lang="en-US" altLang="zh-CN" dirty="0"/>
          </a:p>
          <a:p>
            <a:r>
              <a:rPr lang="zh-CN" altLang="en-US" dirty="0"/>
              <a:t>均衡与仅居民积累资本时的情形一模一样</a:t>
            </a:r>
            <a:r>
              <a:rPr lang="en-US" altLang="zh-CN" dirty="0"/>
              <a:t>——</a:t>
            </a:r>
            <a:r>
              <a:rPr lang="zh-CN" altLang="en-US" dirty="0"/>
              <a:t>消费者储蓄（居民储蓄）与企业储蓄之间的分布不影响全社会总储蓄，也不影响消费者的消费</a:t>
            </a:r>
            <a:endParaRPr lang="en-US" altLang="zh-CN" dirty="0"/>
          </a:p>
          <a:p>
            <a:endParaRPr lang="en-US" altLang="zh-CN" dirty="0"/>
          </a:p>
          <a:p>
            <a:endParaRPr lang="zh-CN" altLang="en-US" dirty="0">
              <a:latin typeface="+mj-ea"/>
              <a:ea typeface="+mj-ea"/>
            </a:endParaRPr>
          </a:p>
        </p:txBody>
      </p:sp>
      <p:sp>
        <p:nvSpPr>
          <p:cNvPr id="4" name="灯片编号占位符 3">
            <a:extLst>
              <a:ext uri="{FF2B5EF4-FFF2-40B4-BE49-F238E27FC236}">
                <a16:creationId xmlns:a16="http://schemas.microsoft.com/office/drawing/2014/main" id="{8036C14F-C3E7-4FA2-9BE0-F9BE40907CB5}"/>
              </a:ext>
            </a:extLst>
          </p:cNvPr>
          <p:cNvSpPr>
            <a:spLocks noGrp="1"/>
          </p:cNvSpPr>
          <p:nvPr>
            <p:ph type="sldNum" sz="quarter" idx="12"/>
          </p:nvPr>
        </p:nvSpPr>
        <p:spPr/>
        <p:txBody>
          <a:bodyPr/>
          <a:lstStyle/>
          <a:p>
            <a:pPr>
              <a:defRPr/>
            </a:pPr>
            <a:fld id="{DF4C29A2-310B-4614-9E82-82EDFD340A49}" type="slidenum">
              <a:rPr lang="zh-CN" altLang="en-US" smtClean="0"/>
              <a:pPr>
                <a:defRPr/>
              </a:pPr>
              <a:t>18</a:t>
            </a:fld>
            <a:endParaRPr lang="zh-CN" altLang="en-US"/>
          </a:p>
        </p:txBody>
      </p:sp>
      <p:pic>
        <p:nvPicPr>
          <p:cNvPr id="7" name="图片 6">
            <a:extLst>
              <a:ext uri="{FF2B5EF4-FFF2-40B4-BE49-F238E27FC236}">
                <a16:creationId xmlns:a16="http://schemas.microsoft.com/office/drawing/2014/main" id="{3B64FCDF-DFC1-46CC-9FD3-A72217F4304F}"/>
              </a:ext>
            </a:extLst>
          </p:cNvPr>
          <p:cNvPicPr>
            <a:picLocks noChangeAspect="1"/>
          </p:cNvPicPr>
          <p:nvPr/>
        </p:nvPicPr>
        <p:blipFill>
          <a:blip r:embed="rId2"/>
          <a:stretch>
            <a:fillRect/>
          </a:stretch>
        </p:blipFill>
        <p:spPr>
          <a:xfrm>
            <a:off x="3163824" y="2132856"/>
            <a:ext cx="2816352" cy="381762"/>
          </a:xfrm>
          <a:prstGeom prst="rect">
            <a:avLst/>
          </a:prstGeom>
        </p:spPr>
      </p:pic>
      <p:pic>
        <p:nvPicPr>
          <p:cNvPr id="9" name="图片 8">
            <a:extLst>
              <a:ext uri="{FF2B5EF4-FFF2-40B4-BE49-F238E27FC236}">
                <a16:creationId xmlns:a16="http://schemas.microsoft.com/office/drawing/2014/main" id="{531089D3-54F0-44DC-9233-5F52252E28EF}"/>
              </a:ext>
            </a:extLst>
          </p:cNvPr>
          <p:cNvPicPr>
            <a:picLocks noChangeAspect="1"/>
          </p:cNvPicPr>
          <p:nvPr/>
        </p:nvPicPr>
        <p:blipFill>
          <a:blip r:embed="rId3"/>
          <a:stretch>
            <a:fillRect/>
          </a:stretch>
        </p:blipFill>
        <p:spPr>
          <a:xfrm>
            <a:off x="3112389" y="3212976"/>
            <a:ext cx="2919222" cy="1207008"/>
          </a:xfrm>
          <a:prstGeom prst="rect">
            <a:avLst/>
          </a:prstGeom>
        </p:spPr>
      </p:pic>
    </p:spTree>
    <p:extLst>
      <p:ext uri="{BB962C8B-B14F-4D97-AF65-F5344CB8AC3E}">
        <p14:creationId xmlns:p14="http://schemas.microsoft.com/office/powerpoint/2010/main" val="1352626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E9DF7-0909-4675-B28B-7202FB597B61}"/>
              </a:ext>
            </a:extLst>
          </p:cNvPr>
          <p:cNvSpPr>
            <a:spLocks noGrp="1"/>
          </p:cNvSpPr>
          <p:nvPr>
            <p:ph type="title"/>
          </p:nvPr>
        </p:nvSpPr>
        <p:spPr/>
        <p:txBody>
          <a:bodyPr/>
          <a:lstStyle/>
          <a:p>
            <a:r>
              <a:rPr lang="zh-CN" altLang="en-US" dirty="0"/>
              <a:t>市场利率等于消费者的跨期主观偏好</a:t>
            </a:r>
            <a:endParaRPr lang="en-US" altLang="zh-CN" dirty="0"/>
          </a:p>
        </p:txBody>
      </p:sp>
      <p:sp>
        <p:nvSpPr>
          <p:cNvPr id="3" name="内容占位符 2">
            <a:extLst>
              <a:ext uri="{FF2B5EF4-FFF2-40B4-BE49-F238E27FC236}">
                <a16:creationId xmlns:a16="http://schemas.microsoft.com/office/drawing/2014/main" id="{05425FB7-9ACA-4D92-AE02-F96CF64311EB}"/>
              </a:ext>
            </a:extLst>
          </p:cNvPr>
          <p:cNvSpPr>
            <a:spLocks noGrp="1"/>
          </p:cNvSpPr>
          <p:nvPr>
            <p:ph idx="1"/>
          </p:nvPr>
        </p:nvSpPr>
        <p:spPr/>
        <p:txBody>
          <a:bodyPr/>
          <a:lstStyle/>
          <a:p>
            <a:endParaRPr lang="en-US" altLang="zh-CN" dirty="0"/>
          </a:p>
          <a:p>
            <a:r>
              <a:rPr lang="zh-CN" altLang="en-US" dirty="0"/>
              <a:t>市场利率反映了消费者的跨期主观偏好</a:t>
            </a:r>
            <a:endParaRPr lang="en-US" altLang="zh-CN" dirty="0"/>
          </a:p>
          <a:p>
            <a:r>
              <a:rPr lang="zh-CN" altLang="en-US" dirty="0"/>
              <a:t>假设消费者跨期主观偏好为：当期（边际上）的</a:t>
            </a:r>
            <a:r>
              <a:rPr lang="en-US" altLang="zh-CN" dirty="0"/>
              <a:t>1</a:t>
            </a:r>
            <a:r>
              <a:rPr lang="zh-CN" altLang="en-US" dirty="0"/>
              <a:t>碗饭等价于未来（边际上）的</a:t>
            </a:r>
            <a:r>
              <a:rPr lang="en-US" altLang="zh-CN" dirty="0"/>
              <a:t>2</a:t>
            </a:r>
            <a:r>
              <a:rPr lang="zh-CN" altLang="en-US" dirty="0"/>
              <a:t>碗饭</a:t>
            </a:r>
            <a:endParaRPr lang="en-US" altLang="zh-CN" dirty="0"/>
          </a:p>
          <a:p>
            <a:pPr lvl="1"/>
            <a:r>
              <a:rPr lang="zh-CN" altLang="en-US" dirty="0"/>
              <a:t>如果市场利率为</a:t>
            </a:r>
            <a:r>
              <a:rPr lang="en-US" altLang="zh-CN" dirty="0"/>
              <a:t>200%</a:t>
            </a:r>
            <a:r>
              <a:rPr lang="zh-CN" altLang="en-US" dirty="0"/>
              <a:t>（当期的</a:t>
            </a:r>
            <a:r>
              <a:rPr lang="en-US" altLang="zh-CN" dirty="0"/>
              <a:t>1</a:t>
            </a:r>
            <a:r>
              <a:rPr lang="zh-CN" altLang="en-US" dirty="0"/>
              <a:t>碗饭储蓄到未来能变成</a:t>
            </a:r>
            <a:r>
              <a:rPr lang="en-US" altLang="zh-CN" dirty="0"/>
              <a:t>3</a:t>
            </a:r>
            <a:r>
              <a:rPr lang="zh-CN" altLang="en-US" dirty="0"/>
              <a:t>碗饭），消费者将会增加储蓄、减少当期消费，让市场利率下降</a:t>
            </a:r>
            <a:endParaRPr lang="en-US" altLang="zh-CN" dirty="0"/>
          </a:p>
          <a:p>
            <a:pPr lvl="1"/>
            <a:r>
              <a:rPr lang="zh-CN" altLang="en-US" dirty="0"/>
              <a:t>如果市场利率为</a:t>
            </a:r>
            <a:r>
              <a:rPr lang="en-US" altLang="zh-CN" dirty="0"/>
              <a:t>50%</a:t>
            </a:r>
            <a:r>
              <a:rPr lang="zh-CN" altLang="en-US" dirty="0"/>
              <a:t>（当期的</a:t>
            </a:r>
            <a:r>
              <a:rPr lang="en-US" altLang="zh-CN" dirty="0"/>
              <a:t>1</a:t>
            </a:r>
            <a:r>
              <a:rPr lang="zh-CN" altLang="en-US" dirty="0"/>
              <a:t>碗饭储蓄到未来只能变成</a:t>
            </a:r>
            <a:r>
              <a:rPr lang="en-US" altLang="zh-CN" dirty="0"/>
              <a:t>1.5</a:t>
            </a:r>
            <a:r>
              <a:rPr lang="zh-CN" altLang="en-US" dirty="0"/>
              <a:t>碗饭；当期借入</a:t>
            </a:r>
            <a:r>
              <a:rPr lang="en-US" altLang="zh-CN" dirty="0"/>
              <a:t>1.33</a:t>
            </a:r>
            <a:r>
              <a:rPr lang="zh-CN" altLang="en-US" dirty="0"/>
              <a:t>碗饭，未来只需还</a:t>
            </a:r>
            <a:r>
              <a:rPr lang="en-US" altLang="zh-CN" dirty="0"/>
              <a:t>2</a:t>
            </a:r>
            <a:r>
              <a:rPr lang="zh-CN" altLang="en-US" dirty="0"/>
              <a:t>碗饭），消费者将会减少储蓄、增加当期消费，从而让市场利率上升</a:t>
            </a:r>
            <a:endParaRPr lang="en-US" altLang="zh-CN" dirty="0"/>
          </a:p>
          <a:p>
            <a:pPr lvl="1"/>
            <a:r>
              <a:rPr lang="zh-CN" altLang="en-US" dirty="0"/>
              <a:t>只有市场利率为</a:t>
            </a:r>
            <a:r>
              <a:rPr lang="en-US" altLang="zh-CN" dirty="0"/>
              <a:t>100%</a:t>
            </a:r>
            <a:r>
              <a:rPr lang="zh-CN" altLang="en-US" dirty="0"/>
              <a:t>时（当期的</a:t>
            </a:r>
            <a:r>
              <a:rPr lang="en-US" altLang="zh-CN" dirty="0"/>
              <a:t>1</a:t>
            </a:r>
            <a:r>
              <a:rPr lang="zh-CN" altLang="en-US" dirty="0"/>
              <a:t>碗饭储蓄到未来能变成</a:t>
            </a:r>
            <a:r>
              <a:rPr lang="en-US" altLang="zh-CN" dirty="0"/>
              <a:t>2</a:t>
            </a:r>
            <a:r>
              <a:rPr lang="zh-CN" altLang="en-US" dirty="0"/>
              <a:t>碗饭），消费者才没有调整自己储蓄和消费的动力，市场利率才能稳定</a:t>
            </a:r>
            <a:endParaRPr lang="en-US" altLang="zh-CN" dirty="0"/>
          </a:p>
          <a:p>
            <a:pPr lvl="1"/>
            <a:endParaRPr lang="en-US" altLang="zh-CN" dirty="0"/>
          </a:p>
          <a:p>
            <a:pPr marL="457200" lvl="1" indent="0">
              <a:buNone/>
            </a:pPr>
            <a:r>
              <a:rPr lang="en-US" altLang="zh-CN" dirty="0"/>
              <a:t>		    </a:t>
            </a:r>
            <a:r>
              <a:rPr lang="zh-CN" altLang="en-US" dirty="0">
                <a:solidFill>
                  <a:srgbClr val="0000FF"/>
                </a:solidFill>
              </a:rPr>
              <a:t>无法观察</a:t>
            </a:r>
            <a:r>
              <a:rPr lang="en-US" altLang="zh-CN" dirty="0">
                <a:solidFill>
                  <a:srgbClr val="0000FF"/>
                </a:solidFill>
              </a:rPr>
              <a:t>		 </a:t>
            </a:r>
            <a:r>
              <a:rPr lang="zh-CN" altLang="en-US" dirty="0">
                <a:solidFill>
                  <a:srgbClr val="0000FF"/>
                </a:solidFill>
              </a:rPr>
              <a:t>可以观察</a:t>
            </a:r>
            <a:endParaRPr lang="en-US" altLang="zh-CN" dirty="0">
              <a:solidFill>
                <a:srgbClr val="0000FF"/>
              </a:solidFill>
            </a:endParaRPr>
          </a:p>
        </p:txBody>
      </p:sp>
      <p:sp>
        <p:nvSpPr>
          <p:cNvPr id="4" name="灯片编号占位符 3">
            <a:extLst>
              <a:ext uri="{FF2B5EF4-FFF2-40B4-BE49-F238E27FC236}">
                <a16:creationId xmlns:a16="http://schemas.microsoft.com/office/drawing/2014/main" id="{3C684AD8-61EC-42C5-87D9-60E1A5EC6B26}"/>
              </a:ext>
            </a:extLst>
          </p:cNvPr>
          <p:cNvSpPr>
            <a:spLocks noGrp="1"/>
          </p:cNvSpPr>
          <p:nvPr>
            <p:ph type="sldNum" sz="quarter" idx="12"/>
          </p:nvPr>
        </p:nvSpPr>
        <p:spPr/>
        <p:txBody>
          <a:bodyPr/>
          <a:lstStyle/>
          <a:p>
            <a:pPr>
              <a:defRPr/>
            </a:pPr>
            <a:fld id="{DF4C29A2-310B-4614-9E82-82EDFD340A49}" type="slidenum">
              <a:rPr lang="zh-CN" altLang="en-US" smtClean="0"/>
              <a:pPr>
                <a:defRPr/>
              </a:pPr>
              <a:t>19</a:t>
            </a:fld>
            <a:endParaRPr lang="zh-CN" altLang="en-US"/>
          </a:p>
        </p:txBody>
      </p:sp>
      <p:pic>
        <p:nvPicPr>
          <p:cNvPr id="5" name="图片 4">
            <a:extLst>
              <a:ext uri="{FF2B5EF4-FFF2-40B4-BE49-F238E27FC236}">
                <a16:creationId xmlns:a16="http://schemas.microsoft.com/office/drawing/2014/main" id="{AF0C0255-E8DE-42CF-8326-A16664074802}"/>
              </a:ext>
            </a:extLst>
          </p:cNvPr>
          <p:cNvPicPr>
            <a:picLocks noChangeAspect="1"/>
          </p:cNvPicPr>
          <p:nvPr/>
        </p:nvPicPr>
        <p:blipFill>
          <a:blip r:embed="rId2"/>
          <a:stretch>
            <a:fillRect/>
          </a:stretch>
        </p:blipFill>
        <p:spPr>
          <a:xfrm>
            <a:off x="4105881" y="4941168"/>
            <a:ext cx="1432248" cy="659505"/>
          </a:xfrm>
          <a:prstGeom prst="rect">
            <a:avLst/>
          </a:prstGeom>
        </p:spPr>
      </p:pic>
      <p:sp>
        <p:nvSpPr>
          <p:cNvPr id="6" name="椭圆 5">
            <a:extLst>
              <a:ext uri="{FF2B5EF4-FFF2-40B4-BE49-F238E27FC236}">
                <a16:creationId xmlns:a16="http://schemas.microsoft.com/office/drawing/2014/main" id="{B8E41DFF-2CB6-4355-9376-564C83AC38B7}"/>
              </a:ext>
            </a:extLst>
          </p:cNvPr>
          <p:cNvSpPr/>
          <p:nvPr/>
        </p:nvSpPr>
        <p:spPr>
          <a:xfrm>
            <a:off x="5004048" y="5013176"/>
            <a:ext cx="534081" cy="487526"/>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AE94B23-64A4-4248-8715-16EB48A10F68}"/>
              </a:ext>
            </a:extLst>
          </p:cNvPr>
          <p:cNvSpPr/>
          <p:nvPr/>
        </p:nvSpPr>
        <p:spPr>
          <a:xfrm>
            <a:off x="4020883" y="4882582"/>
            <a:ext cx="911157" cy="778666"/>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224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9FAFD67-5093-4396-A4D8-B798DB029CA1}"/>
              </a:ext>
            </a:extLst>
          </p:cNvPr>
          <p:cNvSpPr>
            <a:spLocks noGrp="1"/>
          </p:cNvSpPr>
          <p:nvPr>
            <p:ph type="title"/>
          </p:nvPr>
        </p:nvSpPr>
        <p:spPr/>
        <p:txBody>
          <a:bodyPr/>
          <a:lstStyle/>
          <a:p>
            <a:r>
              <a:rPr lang="zh-CN" altLang="en-US" dirty="0"/>
              <a:t>封闭经济体中的国民收入恒等式变换</a:t>
            </a:r>
          </a:p>
        </p:txBody>
      </p:sp>
      <p:sp>
        <p:nvSpPr>
          <p:cNvPr id="6" name="内容占位符 5">
            <a:extLst>
              <a:ext uri="{FF2B5EF4-FFF2-40B4-BE49-F238E27FC236}">
                <a16:creationId xmlns:a16="http://schemas.microsoft.com/office/drawing/2014/main" id="{6B80FC9D-CBCB-4C19-8148-5DF23E1C1437}"/>
              </a:ext>
            </a:extLst>
          </p:cNvPr>
          <p:cNvSpPr>
            <a:spLocks noGrp="1"/>
          </p:cNvSpPr>
          <p:nvPr>
            <p:ph idx="1"/>
          </p:nvPr>
        </p:nvSpPr>
        <p:spPr/>
        <p:txBody>
          <a:bodyPr/>
          <a:lstStyle/>
          <a:p>
            <a:endParaRPr lang="en-US" altLang="zh-CN" dirty="0"/>
          </a:p>
          <a:p>
            <a:r>
              <a:rPr lang="zh-CN" altLang="en-US" dirty="0"/>
              <a:t>储蓄定义：储蓄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收入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消费</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国民总储蓄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国民总收入</a:t>
            </a:r>
            <a:r>
              <a:rPr lang="en-US" altLang="zh-CN" dirty="0">
                <a:latin typeface="Times New Roman" panose="02020603050405020304" pitchFamily="18" charset="0"/>
                <a:cs typeface="Times New Roman" panose="02020603050405020304" pitchFamily="18" charset="0"/>
              </a:rPr>
              <a:t>(GDP) – </a:t>
            </a:r>
            <a:r>
              <a:rPr lang="zh-CN" altLang="en-US" dirty="0">
                <a:latin typeface="Times New Roman" panose="02020603050405020304" pitchFamily="18" charset="0"/>
                <a:cs typeface="Times New Roman" panose="02020603050405020304" pitchFamily="18" charset="0"/>
              </a:rPr>
              <a:t>国民总消费 </a:t>
            </a:r>
            <a:r>
              <a:rPr lang="en-US" altLang="zh-CN" dirty="0">
                <a:latin typeface="Times New Roman" panose="02020603050405020304" pitchFamily="18" charset="0"/>
                <a:cs typeface="Times New Roman" panose="02020603050405020304" pitchFamily="18" charset="0"/>
              </a:rPr>
              <a:t>= GDP –</a:t>
            </a:r>
            <a:r>
              <a:rPr lang="zh-CN" altLang="en-US" dirty="0">
                <a:latin typeface="Times New Roman" panose="02020603050405020304" pitchFamily="18" charset="0"/>
                <a:cs typeface="Times New Roman" panose="02020603050405020304" pitchFamily="18" charset="0"/>
              </a:rPr>
              <a:t>居民消费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政府消费</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居民储蓄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居民收入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居民消费</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政府储蓄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政府收入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政府消费</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企业储蓄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企业收入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企业消费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企业收入</a:t>
            </a:r>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r>
              <a:rPr lang="zh-CN" altLang="en-US" dirty="0"/>
              <a:t>封闭经济中（为简化分析，不考虑对外贸易）的国民收入恒等式</a:t>
            </a:r>
            <a:endParaRPr lang="en-US" altLang="zh-CN" dirty="0"/>
          </a:p>
          <a:p>
            <a:pPr lvl="1"/>
            <a:r>
              <a:rPr lang="zh-CN" altLang="en-US" dirty="0"/>
              <a:t>收入法</a:t>
            </a:r>
            <a:r>
              <a:rPr lang="en-US" altLang="zh-CN" dirty="0"/>
              <a:t>GDP</a:t>
            </a:r>
            <a:r>
              <a:rPr lang="zh-CN" altLang="en-US" dirty="0"/>
              <a:t>定义式： </a:t>
            </a:r>
            <a:r>
              <a:rPr lang="en-US" altLang="zh-CN" dirty="0"/>
              <a:t>GDP</a:t>
            </a:r>
            <a:r>
              <a:rPr lang="zh-CN" altLang="en-US" dirty="0"/>
              <a:t> </a:t>
            </a:r>
            <a:r>
              <a:rPr lang="en-US" altLang="zh-CN" dirty="0"/>
              <a:t>= </a:t>
            </a:r>
            <a:r>
              <a:rPr lang="zh-CN" altLang="en-US" dirty="0"/>
              <a:t>消费 </a:t>
            </a:r>
            <a:r>
              <a:rPr lang="en-US" altLang="zh-CN" dirty="0"/>
              <a:t>+ </a:t>
            </a:r>
            <a:r>
              <a:rPr lang="zh-CN" altLang="en-US" dirty="0"/>
              <a:t>投资（</a:t>
            </a:r>
            <a:r>
              <a:rPr lang="en-US" altLang="zh-CN" i="1" dirty="0"/>
              <a:t>Y=C+I</a:t>
            </a:r>
            <a:r>
              <a:rPr lang="zh-CN" altLang="en-US" dirty="0"/>
              <a:t>）</a:t>
            </a:r>
            <a:endParaRPr lang="en-US" altLang="zh-CN" dirty="0"/>
          </a:p>
          <a:p>
            <a:pPr lvl="1"/>
            <a:r>
              <a:rPr lang="zh-CN" altLang="en-US" dirty="0"/>
              <a:t>变形可得： 储蓄 </a:t>
            </a:r>
            <a:r>
              <a:rPr lang="en-US" altLang="zh-CN" dirty="0"/>
              <a:t>= GDP</a:t>
            </a:r>
            <a:r>
              <a:rPr lang="zh-CN" altLang="en-US" dirty="0"/>
              <a:t> </a:t>
            </a:r>
            <a:r>
              <a:rPr lang="en-US" altLang="zh-CN" dirty="0"/>
              <a:t>– </a:t>
            </a:r>
            <a:r>
              <a:rPr lang="zh-CN" altLang="en-US" dirty="0"/>
              <a:t>消费 </a:t>
            </a:r>
            <a:r>
              <a:rPr lang="en-US" altLang="zh-CN" dirty="0"/>
              <a:t>= </a:t>
            </a:r>
            <a:r>
              <a:rPr lang="zh-CN" altLang="en-US" dirty="0"/>
              <a:t>投资 （</a:t>
            </a:r>
            <a:r>
              <a:rPr lang="en-US" altLang="zh-CN" i="1" dirty="0"/>
              <a:t>S=Y-C=I</a:t>
            </a:r>
            <a:r>
              <a:rPr lang="zh-CN" altLang="en-US" dirty="0"/>
              <a:t>）</a:t>
            </a:r>
            <a:endParaRPr lang="en-US" altLang="zh-CN" dirty="0"/>
          </a:p>
          <a:p>
            <a:pPr lvl="1"/>
            <a:r>
              <a:rPr lang="zh-CN" altLang="en-US" dirty="0"/>
              <a:t>分析经济需求面的起点：对消费与储蓄（投资）的分析</a:t>
            </a:r>
          </a:p>
        </p:txBody>
      </p:sp>
      <p:sp>
        <p:nvSpPr>
          <p:cNvPr id="4" name="灯片编号占位符 3">
            <a:extLst>
              <a:ext uri="{FF2B5EF4-FFF2-40B4-BE49-F238E27FC236}">
                <a16:creationId xmlns:a16="http://schemas.microsoft.com/office/drawing/2014/main" id="{5999FEBD-F13A-451F-BD56-880C2191B794}"/>
              </a:ext>
            </a:extLst>
          </p:cNvPr>
          <p:cNvSpPr>
            <a:spLocks noGrp="1"/>
          </p:cNvSpPr>
          <p:nvPr>
            <p:ph type="sldNum" sz="quarter" idx="12"/>
          </p:nvPr>
        </p:nvSpPr>
        <p:spPr/>
        <p:txBody>
          <a:bodyPr/>
          <a:lstStyle/>
          <a:p>
            <a:pPr>
              <a:defRPr/>
            </a:pPr>
            <a:fld id="{56DE445D-538B-4B36-B97B-799D81D6965B}" type="slidenum">
              <a:rPr lang="zh-CN" altLang="en-US" smtClean="0"/>
              <a:pPr>
                <a:defRPr/>
              </a:pPr>
              <a:t>2</a:t>
            </a:fld>
            <a:endParaRPr lang="zh-CN" altLang="en-US"/>
          </a:p>
        </p:txBody>
      </p:sp>
    </p:spTree>
    <p:extLst>
      <p:ext uri="{BB962C8B-B14F-4D97-AF65-F5344CB8AC3E}">
        <p14:creationId xmlns:p14="http://schemas.microsoft.com/office/powerpoint/2010/main" val="2027848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245F4A1-4C81-4BAE-8069-02596CE23F70}"/>
              </a:ext>
            </a:extLst>
          </p:cNvPr>
          <p:cNvSpPr>
            <a:spLocks noGrp="1"/>
          </p:cNvSpPr>
          <p:nvPr>
            <p:ph type="title"/>
          </p:nvPr>
        </p:nvSpPr>
        <p:spPr/>
        <p:txBody>
          <a:bodyPr/>
          <a:lstStyle/>
          <a:p>
            <a:r>
              <a:rPr lang="zh-CN" altLang="en-US" dirty="0"/>
              <a:t>企业的分红可能性边界反映了企业的投资回报率</a:t>
            </a:r>
          </a:p>
        </p:txBody>
      </p:sp>
      <p:sp>
        <p:nvSpPr>
          <p:cNvPr id="7" name="内容占位符 6">
            <a:extLst>
              <a:ext uri="{FF2B5EF4-FFF2-40B4-BE49-F238E27FC236}">
                <a16:creationId xmlns:a16="http://schemas.microsoft.com/office/drawing/2014/main" id="{C48C8019-3350-4AF0-B5FC-7E8324F87C5B}"/>
              </a:ext>
            </a:extLst>
          </p:cNvPr>
          <p:cNvSpPr>
            <a:spLocks noGrp="1"/>
          </p:cNvSpPr>
          <p:nvPr>
            <p:ph idx="1"/>
          </p:nvPr>
        </p:nvSpPr>
        <p:spPr>
          <a:xfrm>
            <a:off x="928663" y="1340768"/>
            <a:ext cx="3427314" cy="4731405"/>
          </a:xfrm>
        </p:spPr>
        <p:txBody>
          <a:bodyPr/>
          <a:lstStyle/>
          <a:p>
            <a:r>
              <a:rPr lang="zh-CN" altLang="en-US" dirty="0"/>
              <a:t>企业的投资决策也是企业的分红决策</a:t>
            </a:r>
            <a:endParaRPr lang="en-US" altLang="zh-CN" dirty="0"/>
          </a:p>
          <a:p>
            <a:pPr lvl="1"/>
            <a:r>
              <a:rPr lang="en-US" altLang="zh-CN" dirty="0"/>
              <a:t>1</a:t>
            </a:r>
            <a:r>
              <a:rPr lang="zh-CN" altLang="en-US" dirty="0"/>
              <a:t>期产出</a:t>
            </a:r>
            <a:r>
              <a:rPr lang="en-US" altLang="zh-CN" dirty="0"/>
              <a:t>-1</a:t>
            </a:r>
            <a:r>
              <a:rPr lang="zh-CN" altLang="en-US" dirty="0"/>
              <a:t>期分红</a:t>
            </a:r>
            <a:r>
              <a:rPr lang="en-US" altLang="zh-CN" dirty="0"/>
              <a:t>=1</a:t>
            </a:r>
            <a:r>
              <a:rPr lang="zh-CN" altLang="en-US" dirty="0"/>
              <a:t>期企业投资（储蓄）</a:t>
            </a:r>
            <a:endParaRPr lang="en-US" altLang="zh-CN" dirty="0"/>
          </a:p>
          <a:p>
            <a:pPr lvl="1"/>
            <a:r>
              <a:rPr lang="en-US" altLang="zh-CN" dirty="0"/>
              <a:t>2</a:t>
            </a:r>
            <a:r>
              <a:rPr lang="zh-CN" altLang="en-US" dirty="0"/>
              <a:t>期分红</a:t>
            </a:r>
            <a:r>
              <a:rPr lang="en-US" altLang="zh-CN" dirty="0"/>
              <a:t>=2</a:t>
            </a:r>
            <a:r>
              <a:rPr lang="zh-CN" altLang="en-US" dirty="0"/>
              <a:t>期产出</a:t>
            </a:r>
            <a:endParaRPr lang="en-US" altLang="zh-CN" dirty="0"/>
          </a:p>
          <a:p>
            <a:r>
              <a:rPr lang="zh-CN" altLang="en-US" dirty="0"/>
              <a:t>企业的可选投资决策由凹向原点的分红可能性边界描述</a:t>
            </a:r>
            <a:endParaRPr lang="en-US" altLang="zh-CN" dirty="0"/>
          </a:p>
          <a:p>
            <a:pPr lvl="1"/>
            <a:r>
              <a:rPr lang="zh-CN" altLang="en-US" dirty="0"/>
              <a:t>分红可能性边界的斜率绝对值是企业的投资回报率</a:t>
            </a:r>
            <a:endParaRPr lang="en-US" altLang="zh-CN" dirty="0"/>
          </a:p>
          <a:p>
            <a:r>
              <a:rPr lang="zh-CN" altLang="en-US" dirty="0"/>
              <a:t>消费者对两期消费的跨期主观偏好由凸向原点的无差异曲线表示</a:t>
            </a:r>
            <a:endParaRPr lang="en-US" altLang="zh-CN" dirty="0"/>
          </a:p>
          <a:p>
            <a:r>
              <a:rPr lang="zh-CN" altLang="zh-CN" dirty="0"/>
              <a:t>不同股东的无差异曲线会与分红可能性边界相切于不同的点</a:t>
            </a:r>
            <a:r>
              <a:rPr lang="en-US" altLang="zh-CN" dirty="0"/>
              <a:t>——</a:t>
            </a:r>
            <a:r>
              <a:rPr lang="zh-CN" altLang="en-US" dirty="0"/>
              <a:t>难道不同的股东会有不同的分红偏好？</a:t>
            </a:r>
          </a:p>
        </p:txBody>
      </p:sp>
      <p:sp>
        <p:nvSpPr>
          <p:cNvPr id="5" name="灯片编号占位符 4">
            <a:extLst>
              <a:ext uri="{FF2B5EF4-FFF2-40B4-BE49-F238E27FC236}">
                <a16:creationId xmlns:a16="http://schemas.microsoft.com/office/drawing/2014/main" id="{66FC58D9-2C99-4806-91A5-33E98B512226}"/>
              </a:ext>
            </a:extLst>
          </p:cNvPr>
          <p:cNvSpPr>
            <a:spLocks noGrp="1"/>
          </p:cNvSpPr>
          <p:nvPr>
            <p:ph type="sldNum" sz="quarter" idx="12"/>
          </p:nvPr>
        </p:nvSpPr>
        <p:spPr/>
        <p:txBody>
          <a:bodyPr/>
          <a:lstStyle/>
          <a:p>
            <a:pPr>
              <a:defRPr/>
            </a:pPr>
            <a:fld id="{5B8E48A5-2352-47BA-A112-0FE5146B45C2}" type="slidenum">
              <a:rPr lang="zh-CN" altLang="en-US" smtClean="0"/>
              <a:pPr>
                <a:defRPr/>
              </a:pPr>
              <a:t>20</a:t>
            </a:fld>
            <a:endParaRPr lang="zh-CN" altLang="en-US"/>
          </a:p>
        </p:txBody>
      </p:sp>
      <p:pic>
        <p:nvPicPr>
          <p:cNvPr id="8" name="图片 7">
            <a:extLst>
              <a:ext uri="{FF2B5EF4-FFF2-40B4-BE49-F238E27FC236}">
                <a16:creationId xmlns:a16="http://schemas.microsoft.com/office/drawing/2014/main" id="{DC56060F-EEE0-455F-BD31-7E9BFD5AA8A4}"/>
              </a:ext>
            </a:extLst>
          </p:cNvPr>
          <p:cNvPicPr>
            <a:picLocks noChangeAspect="1"/>
          </p:cNvPicPr>
          <p:nvPr/>
        </p:nvPicPr>
        <p:blipFill>
          <a:blip r:embed="rId2"/>
          <a:srcRect/>
          <a:stretch>
            <a:fillRect/>
          </a:stretch>
        </p:blipFill>
        <p:spPr bwMode="auto">
          <a:xfrm>
            <a:off x="4211960" y="1775606"/>
            <a:ext cx="4744675" cy="4201445"/>
          </a:xfrm>
          <a:prstGeom prst="rect">
            <a:avLst/>
          </a:prstGeom>
          <a:noFill/>
          <a:ln w="9525">
            <a:noFill/>
            <a:miter lim="800000"/>
            <a:headEnd/>
            <a:tailEnd/>
          </a:ln>
        </p:spPr>
      </p:pic>
    </p:spTree>
    <p:extLst>
      <p:ext uri="{BB962C8B-B14F-4D97-AF65-F5344CB8AC3E}">
        <p14:creationId xmlns:p14="http://schemas.microsoft.com/office/powerpoint/2010/main" val="134980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245F4A1-4C81-4BAE-8069-02596CE23F70}"/>
              </a:ext>
            </a:extLst>
          </p:cNvPr>
          <p:cNvSpPr>
            <a:spLocks noGrp="1"/>
          </p:cNvSpPr>
          <p:nvPr>
            <p:ph type="title"/>
          </p:nvPr>
        </p:nvSpPr>
        <p:spPr/>
        <p:txBody>
          <a:bodyPr/>
          <a:lstStyle/>
          <a:p>
            <a:br>
              <a:rPr lang="en-US" altLang="zh-CN" dirty="0"/>
            </a:br>
            <a:r>
              <a:rPr lang="zh-CN" altLang="en-US" dirty="0"/>
              <a:t>市场利率反映了消费者的主观时间偏好</a:t>
            </a:r>
          </a:p>
        </p:txBody>
      </p:sp>
      <p:sp>
        <p:nvSpPr>
          <p:cNvPr id="7" name="内容占位符 6">
            <a:extLst>
              <a:ext uri="{FF2B5EF4-FFF2-40B4-BE49-F238E27FC236}">
                <a16:creationId xmlns:a16="http://schemas.microsoft.com/office/drawing/2014/main" id="{C48C8019-3350-4AF0-B5FC-7E8324F87C5B}"/>
              </a:ext>
            </a:extLst>
          </p:cNvPr>
          <p:cNvSpPr>
            <a:spLocks noGrp="1"/>
          </p:cNvSpPr>
          <p:nvPr>
            <p:ph idx="1"/>
          </p:nvPr>
        </p:nvSpPr>
        <p:spPr>
          <a:xfrm>
            <a:off x="928663" y="1700808"/>
            <a:ext cx="3211290" cy="4371365"/>
          </a:xfrm>
        </p:spPr>
        <p:txBody>
          <a:bodyPr/>
          <a:lstStyle/>
          <a:p>
            <a:r>
              <a:rPr lang="zh-CN" altLang="zh-CN" dirty="0"/>
              <a:t>市场机会线代表了用市场利率</a:t>
            </a:r>
            <a:r>
              <a:rPr lang="en-US" altLang="zh-CN" i="1" dirty="0"/>
              <a:t>r</a:t>
            </a:r>
            <a:r>
              <a:rPr lang="zh-CN" altLang="zh-CN" dirty="0"/>
              <a:t>在</a:t>
            </a:r>
            <a:r>
              <a:rPr lang="en-US" altLang="zh-CN" dirty="0"/>
              <a:t>1</a:t>
            </a:r>
            <a:r>
              <a:rPr lang="zh-CN" altLang="zh-CN" dirty="0"/>
              <a:t>期和</a:t>
            </a:r>
            <a:r>
              <a:rPr lang="en-US" altLang="zh-CN" dirty="0"/>
              <a:t>2</a:t>
            </a:r>
            <a:r>
              <a:rPr lang="zh-CN" altLang="zh-CN" dirty="0"/>
              <a:t>期之间调配资源</a:t>
            </a:r>
            <a:r>
              <a:rPr lang="zh-CN" altLang="en-US" dirty="0"/>
              <a:t>可能</a:t>
            </a:r>
            <a:r>
              <a:rPr lang="zh-CN" altLang="zh-CN" dirty="0"/>
              <a:t>形成的</a:t>
            </a:r>
            <a:r>
              <a:rPr lang="en-US" altLang="zh-CN" dirty="0"/>
              <a:t>1</a:t>
            </a:r>
            <a:r>
              <a:rPr lang="zh-CN" altLang="en-US" dirty="0"/>
              <a:t>、</a:t>
            </a:r>
            <a:r>
              <a:rPr lang="en-US" altLang="zh-CN" dirty="0"/>
              <a:t>2</a:t>
            </a:r>
            <a:r>
              <a:rPr lang="zh-CN" altLang="en-US" dirty="0"/>
              <a:t>期消费</a:t>
            </a:r>
            <a:r>
              <a:rPr lang="zh-CN" altLang="zh-CN" dirty="0"/>
              <a:t>配置</a:t>
            </a:r>
            <a:endParaRPr lang="en-US" altLang="zh-CN" dirty="0"/>
          </a:p>
          <a:p>
            <a:r>
              <a:rPr lang="zh-CN" altLang="en-US" dirty="0"/>
              <a:t>市场机会线的斜率反映了消费者的跨期主观偏好</a:t>
            </a:r>
            <a:endParaRPr lang="en-US" altLang="zh-CN" dirty="0"/>
          </a:p>
          <a:p>
            <a:r>
              <a:rPr lang="zh-CN" altLang="en-US" dirty="0"/>
              <a:t>市场机会线的横轴截距表明了线上消费配置的</a:t>
            </a:r>
            <a:r>
              <a:rPr lang="en-US" altLang="zh-CN" dirty="0"/>
              <a:t>1</a:t>
            </a:r>
            <a:r>
              <a:rPr lang="zh-CN" altLang="en-US" dirty="0"/>
              <a:t>期现值</a:t>
            </a:r>
          </a:p>
        </p:txBody>
      </p:sp>
      <p:sp>
        <p:nvSpPr>
          <p:cNvPr id="5" name="灯片编号占位符 4">
            <a:extLst>
              <a:ext uri="{FF2B5EF4-FFF2-40B4-BE49-F238E27FC236}">
                <a16:creationId xmlns:a16="http://schemas.microsoft.com/office/drawing/2014/main" id="{66FC58D9-2C99-4806-91A5-33E98B512226}"/>
              </a:ext>
            </a:extLst>
          </p:cNvPr>
          <p:cNvSpPr>
            <a:spLocks noGrp="1"/>
          </p:cNvSpPr>
          <p:nvPr>
            <p:ph type="sldNum" sz="quarter" idx="12"/>
          </p:nvPr>
        </p:nvSpPr>
        <p:spPr/>
        <p:txBody>
          <a:bodyPr/>
          <a:lstStyle/>
          <a:p>
            <a:pPr>
              <a:defRPr/>
            </a:pPr>
            <a:fld id="{5B8E48A5-2352-47BA-A112-0FE5146B45C2}" type="slidenum">
              <a:rPr lang="zh-CN" altLang="en-US" smtClean="0"/>
              <a:pPr>
                <a:defRPr/>
              </a:pPr>
              <a:t>21</a:t>
            </a:fld>
            <a:endParaRPr lang="zh-CN" altLang="en-US"/>
          </a:p>
        </p:txBody>
      </p:sp>
      <p:pic>
        <p:nvPicPr>
          <p:cNvPr id="9" name="图片 8">
            <a:extLst>
              <a:ext uri="{FF2B5EF4-FFF2-40B4-BE49-F238E27FC236}">
                <a16:creationId xmlns:a16="http://schemas.microsoft.com/office/drawing/2014/main" id="{ED813FF1-82CC-40CF-B744-6892CE0ABEC6}"/>
              </a:ext>
            </a:extLst>
          </p:cNvPr>
          <p:cNvPicPr>
            <a:picLocks noChangeAspect="1"/>
          </p:cNvPicPr>
          <p:nvPr/>
        </p:nvPicPr>
        <p:blipFill>
          <a:blip r:embed="rId2"/>
          <a:srcRect/>
          <a:stretch>
            <a:fillRect/>
          </a:stretch>
        </p:blipFill>
        <p:spPr bwMode="auto">
          <a:xfrm>
            <a:off x="4427984" y="1700808"/>
            <a:ext cx="4466627" cy="4201445"/>
          </a:xfrm>
          <a:prstGeom prst="rect">
            <a:avLst/>
          </a:prstGeom>
          <a:noFill/>
          <a:ln w="9525">
            <a:noFill/>
            <a:miter lim="800000"/>
            <a:headEnd/>
            <a:tailEnd/>
          </a:ln>
        </p:spPr>
      </p:pic>
    </p:spTree>
    <p:extLst>
      <p:ext uri="{BB962C8B-B14F-4D97-AF65-F5344CB8AC3E}">
        <p14:creationId xmlns:p14="http://schemas.microsoft.com/office/powerpoint/2010/main" val="2150469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245F4A1-4C81-4BAE-8069-02596CE23F70}"/>
              </a:ext>
            </a:extLst>
          </p:cNvPr>
          <p:cNvSpPr>
            <a:spLocks noGrp="1"/>
          </p:cNvSpPr>
          <p:nvPr>
            <p:ph type="title"/>
          </p:nvPr>
        </p:nvSpPr>
        <p:spPr/>
        <p:txBody>
          <a:bodyPr/>
          <a:lstStyle/>
          <a:p>
            <a:br>
              <a:rPr lang="en-US" altLang="zh-CN" dirty="0"/>
            </a:br>
            <a:r>
              <a:rPr lang="zh-CN" altLang="en-US" dirty="0"/>
              <a:t>企业所有权的竞争市场保证了企业投资回报率与市场利率、以及消费者主观时间偏好相等</a:t>
            </a:r>
          </a:p>
        </p:txBody>
      </p:sp>
      <p:sp>
        <p:nvSpPr>
          <p:cNvPr id="7" name="内容占位符 6">
            <a:extLst>
              <a:ext uri="{FF2B5EF4-FFF2-40B4-BE49-F238E27FC236}">
                <a16:creationId xmlns:a16="http://schemas.microsoft.com/office/drawing/2014/main" id="{C48C8019-3350-4AF0-B5FC-7E8324F87C5B}"/>
              </a:ext>
            </a:extLst>
          </p:cNvPr>
          <p:cNvSpPr>
            <a:spLocks noGrp="1"/>
          </p:cNvSpPr>
          <p:nvPr>
            <p:ph idx="1"/>
          </p:nvPr>
        </p:nvSpPr>
        <p:spPr>
          <a:xfrm>
            <a:off x="928663" y="1357298"/>
            <a:ext cx="3561734" cy="4655479"/>
          </a:xfrm>
        </p:spPr>
        <p:txBody>
          <a:bodyPr/>
          <a:lstStyle/>
          <a:p>
            <a:r>
              <a:rPr lang="zh-CN" altLang="en-US" dirty="0"/>
              <a:t>消费者作为企业的股东，一定要求企业的投资决策能够最大化自己的效用</a:t>
            </a:r>
            <a:endParaRPr lang="en-US" altLang="zh-CN" dirty="0"/>
          </a:p>
          <a:p>
            <a:pPr lvl="1"/>
            <a:r>
              <a:rPr lang="zh-CN" altLang="en-US" dirty="0"/>
              <a:t>企业的投资分红决策要能够最大化企业的股票价值</a:t>
            </a:r>
            <a:endParaRPr lang="en-US" altLang="zh-CN" dirty="0"/>
          </a:p>
          <a:p>
            <a:pPr lvl="1"/>
            <a:r>
              <a:rPr lang="zh-CN" altLang="en-US" dirty="0"/>
              <a:t>企业所有权的竞争市场会保证企业以最大化企业股票价值为经营目标</a:t>
            </a:r>
            <a:endParaRPr lang="en-US" altLang="zh-CN" dirty="0"/>
          </a:p>
          <a:p>
            <a:r>
              <a:rPr lang="zh-CN" altLang="en-US" dirty="0"/>
              <a:t>企业的投资决策是分红可能性边界与市场机会线的切点</a:t>
            </a:r>
            <a:r>
              <a:rPr lang="en-US" altLang="zh-CN" dirty="0"/>
              <a:t>P</a:t>
            </a:r>
          </a:p>
          <a:p>
            <a:pPr lvl="1"/>
            <a:r>
              <a:rPr lang="zh-CN" altLang="en-US" dirty="0"/>
              <a:t>在切点</a:t>
            </a:r>
            <a:r>
              <a:rPr lang="en-US" altLang="zh-CN" dirty="0"/>
              <a:t>P</a:t>
            </a:r>
            <a:r>
              <a:rPr lang="zh-CN" altLang="en-US" dirty="0"/>
              <a:t>，企业两期分红的现值（用市场利率，也即消费者的主观时间偏好）最大，企业的股票价值也最大</a:t>
            </a:r>
            <a:endParaRPr lang="en-US" altLang="zh-CN" dirty="0"/>
          </a:p>
          <a:p>
            <a:pPr lvl="1"/>
            <a:r>
              <a:rPr lang="zh-CN" altLang="en-US" dirty="0"/>
              <a:t>在切点</a:t>
            </a:r>
            <a:r>
              <a:rPr lang="en-US" altLang="zh-CN" dirty="0"/>
              <a:t>P</a:t>
            </a:r>
            <a:r>
              <a:rPr lang="zh-CN" altLang="en-US" dirty="0"/>
              <a:t>，</a:t>
            </a:r>
            <a:r>
              <a:rPr lang="zh-CN" altLang="zh-CN" dirty="0"/>
              <a:t>企业边际投资回报率与市场利率相等</a:t>
            </a:r>
            <a:endParaRPr lang="en-US" altLang="zh-CN" dirty="0"/>
          </a:p>
        </p:txBody>
      </p:sp>
      <p:sp>
        <p:nvSpPr>
          <p:cNvPr id="5" name="灯片编号占位符 4">
            <a:extLst>
              <a:ext uri="{FF2B5EF4-FFF2-40B4-BE49-F238E27FC236}">
                <a16:creationId xmlns:a16="http://schemas.microsoft.com/office/drawing/2014/main" id="{66FC58D9-2C99-4806-91A5-33E98B512226}"/>
              </a:ext>
            </a:extLst>
          </p:cNvPr>
          <p:cNvSpPr>
            <a:spLocks noGrp="1"/>
          </p:cNvSpPr>
          <p:nvPr>
            <p:ph type="sldNum" sz="quarter" idx="12"/>
          </p:nvPr>
        </p:nvSpPr>
        <p:spPr/>
        <p:txBody>
          <a:bodyPr/>
          <a:lstStyle/>
          <a:p>
            <a:pPr>
              <a:defRPr/>
            </a:pPr>
            <a:fld id="{5B8E48A5-2352-47BA-A112-0FE5146B45C2}" type="slidenum">
              <a:rPr lang="zh-CN" altLang="en-US" smtClean="0"/>
              <a:pPr>
                <a:defRPr/>
              </a:pPr>
              <a:t>22</a:t>
            </a:fld>
            <a:endParaRPr lang="zh-CN" altLang="en-US"/>
          </a:p>
        </p:txBody>
      </p:sp>
      <p:pic>
        <p:nvPicPr>
          <p:cNvPr id="8" name="图片 7">
            <a:extLst>
              <a:ext uri="{FF2B5EF4-FFF2-40B4-BE49-F238E27FC236}">
                <a16:creationId xmlns:a16="http://schemas.microsoft.com/office/drawing/2014/main" id="{9B7FFE1C-E812-4A39-9BF1-0BD570F80181}"/>
              </a:ext>
            </a:extLst>
          </p:cNvPr>
          <p:cNvPicPr>
            <a:picLocks noChangeAspect="1"/>
          </p:cNvPicPr>
          <p:nvPr/>
        </p:nvPicPr>
        <p:blipFill>
          <a:blip r:embed="rId2"/>
          <a:srcRect/>
          <a:stretch>
            <a:fillRect/>
          </a:stretch>
        </p:blipFill>
        <p:spPr bwMode="auto">
          <a:xfrm>
            <a:off x="4569869" y="1772816"/>
            <a:ext cx="4466627" cy="4201445"/>
          </a:xfrm>
          <a:prstGeom prst="rect">
            <a:avLst/>
          </a:prstGeom>
          <a:noFill/>
          <a:ln w="9525">
            <a:noFill/>
            <a:miter lim="800000"/>
            <a:headEnd/>
            <a:tailEnd/>
          </a:ln>
        </p:spPr>
      </p:pic>
    </p:spTree>
    <p:extLst>
      <p:ext uri="{BB962C8B-B14F-4D97-AF65-F5344CB8AC3E}">
        <p14:creationId xmlns:p14="http://schemas.microsoft.com/office/powerpoint/2010/main" val="4013617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25B58-096F-4B30-8457-DDAAC6DA487F}"/>
              </a:ext>
            </a:extLst>
          </p:cNvPr>
          <p:cNvSpPr>
            <a:spLocks noGrp="1"/>
          </p:cNvSpPr>
          <p:nvPr>
            <p:ph type="title"/>
          </p:nvPr>
        </p:nvSpPr>
        <p:spPr/>
        <p:txBody>
          <a:bodyPr/>
          <a:lstStyle/>
          <a:p>
            <a:r>
              <a:rPr lang="zh-CN" altLang="en-US" dirty="0"/>
              <a:t>最优消费</a:t>
            </a:r>
            <a:r>
              <a:rPr lang="en-US" altLang="zh-CN" dirty="0"/>
              <a:t>/</a:t>
            </a:r>
            <a:r>
              <a:rPr lang="zh-CN" altLang="en-US" dirty="0"/>
              <a:t>投资（储蓄）在真实世界中的实现</a:t>
            </a:r>
          </a:p>
        </p:txBody>
      </p:sp>
      <p:sp>
        <p:nvSpPr>
          <p:cNvPr id="3" name="内容占位符 2">
            <a:extLst>
              <a:ext uri="{FF2B5EF4-FFF2-40B4-BE49-F238E27FC236}">
                <a16:creationId xmlns:a16="http://schemas.microsoft.com/office/drawing/2014/main" id="{C93E250D-23A5-4FE7-8E64-41409917199C}"/>
              </a:ext>
            </a:extLst>
          </p:cNvPr>
          <p:cNvSpPr>
            <a:spLocks noGrp="1"/>
          </p:cNvSpPr>
          <p:nvPr>
            <p:ph idx="1"/>
          </p:nvPr>
        </p:nvSpPr>
        <p:spPr/>
        <p:txBody>
          <a:bodyPr/>
          <a:lstStyle/>
          <a:p>
            <a:r>
              <a:rPr lang="zh-CN" altLang="en-US" dirty="0"/>
              <a:t>最优消费</a:t>
            </a:r>
            <a:r>
              <a:rPr lang="en-US" altLang="zh-CN" dirty="0"/>
              <a:t>/</a:t>
            </a:r>
            <a:r>
              <a:rPr lang="zh-CN" altLang="en-US" dirty="0"/>
              <a:t>储投资（储蓄）比率在真实世界中的实现的前提</a:t>
            </a:r>
            <a:endParaRPr lang="en-US" altLang="zh-CN" dirty="0"/>
          </a:p>
          <a:p>
            <a:pPr lvl="1"/>
            <a:r>
              <a:rPr lang="zh-CN" altLang="en-US" dirty="0"/>
              <a:t>企业所有权归居民所有</a:t>
            </a:r>
            <a:endParaRPr lang="en-US" altLang="zh-CN" dirty="0"/>
          </a:p>
          <a:p>
            <a:pPr lvl="1"/>
            <a:r>
              <a:rPr lang="zh-CN" altLang="en-US" dirty="0"/>
              <a:t>存在着企业所有权的竞争市场（资本市场）</a:t>
            </a:r>
            <a:endParaRPr lang="en-US" altLang="zh-CN" dirty="0"/>
          </a:p>
          <a:p>
            <a:r>
              <a:rPr lang="zh-CN" altLang="en-US" dirty="0"/>
              <a:t>最优消费</a:t>
            </a:r>
            <a:r>
              <a:rPr lang="en-US" altLang="zh-CN" dirty="0"/>
              <a:t>/</a:t>
            </a:r>
            <a:r>
              <a:rPr lang="zh-CN" altLang="en-US" dirty="0"/>
              <a:t>投资比率的实现机制</a:t>
            </a:r>
            <a:endParaRPr lang="en-US" altLang="zh-CN" dirty="0"/>
          </a:p>
          <a:p>
            <a:pPr lvl="1"/>
            <a:r>
              <a:rPr lang="zh-CN" altLang="en-US" dirty="0"/>
              <a:t>资本市场中，消费者通过对资产的定价体现出了对资产回报率的要求，并反映出了消费者的跨期主观偏好</a:t>
            </a:r>
            <a:endParaRPr lang="en-US" altLang="zh-CN" dirty="0"/>
          </a:p>
          <a:p>
            <a:pPr lvl="1"/>
            <a:r>
              <a:rPr lang="zh-CN" altLang="en-US" dirty="0"/>
              <a:t>投资回报率决定了企业作为一种资产，能够给消费者提供的回报率</a:t>
            </a:r>
            <a:endParaRPr lang="en-US" altLang="zh-CN" dirty="0"/>
          </a:p>
          <a:p>
            <a:pPr lvl="1"/>
            <a:r>
              <a:rPr lang="zh-CN" altLang="en-US" dirty="0"/>
              <a:t>在资本市场中，这两个比率相遇，并最终取得平衡</a:t>
            </a:r>
            <a:endParaRPr lang="en-US" altLang="zh-CN" dirty="0"/>
          </a:p>
          <a:p>
            <a:pPr lvl="2"/>
            <a:r>
              <a:rPr lang="zh-CN" altLang="en-US" dirty="0"/>
              <a:t>如果投资太多，导致资本回报率赶不上消费者对回报率的要求，消费者会要求企业增加分红，令资源从企业向消费者部门流动</a:t>
            </a:r>
            <a:endParaRPr lang="en-US" altLang="zh-CN" dirty="0"/>
          </a:p>
          <a:p>
            <a:pPr lvl="2"/>
            <a:r>
              <a:rPr lang="zh-CN" altLang="en-US" dirty="0"/>
              <a:t>如果投资太少而导致投资回报率较高，更多的资源就会被配置到企业部门并转化为投资</a:t>
            </a:r>
            <a:endParaRPr lang="en-US" altLang="zh-CN" dirty="0"/>
          </a:p>
          <a:p>
            <a:r>
              <a:rPr lang="zh-CN" altLang="en-US" dirty="0"/>
              <a:t>实现最优消费与投资比例的市场化调节机制要建立在居民对资本的所有权之上</a:t>
            </a:r>
            <a:r>
              <a:rPr lang="en-US" altLang="zh-CN" dirty="0"/>
              <a:t>——</a:t>
            </a:r>
            <a:r>
              <a:rPr lang="zh-CN" altLang="en-US" b="1" dirty="0"/>
              <a:t>离开了这种市场机制，没有人知道一个经济体的消费与投资比例应该是多少，消费是否不足根本无从谈起</a:t>
            </a:r>
            <a:endParaRPr lang="en-US" altLang="zh-CN" b="1"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B5C1DD8F-8902-45EC-AB81-F5ADBB7E767E}"/>
              </a:ext>
            </a:extLst>
          </p:cNvPr>
          <p:cNvSpPr>
            <a:spLocks noGrp="1"/>
          </p:cNvSpPr>
          <p:nvPr>
            <p:ph type="sldNum" sz="quarter" idx="12"/>
          </p:nvPr>
        </p:nvSpPr>
        <p:spPr/>
        <p:txBody>
          <a:bodyPr/>
          <a:lstStyle/>
          <a:p>
            <a:pPr>
              <a:defRPr/>
            </a:pPr>
            <a:fld id="{DF4C29A2-310B-4614-9E82-82EDFD340A49}" type="slidenum">
              <a:rPr lang="zh-CN" altLang="en-US" smtClean="0"/>
              <a:pPr>
                <a:defRPr/>
              </a:pPr>
              <a:t>23</a:t>
            </a:fld>
            <a:endParaRPr lang="zh-CN" altLang="en-US"/>
          </a:p>
        </p:txBody>
      </p:sp>
    </p:spTree>
    <p:extLst>
      <p:ext uri="{BB962C8B-B14F-4D97-AF65-F5344CB8AC3E}">
        <p14:creationId xmlns:p14="http://schemas.microsoft.com/office/powerpoint/2010/main" val="629081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EC9F6-6C1F-4987-A392-01E21F6C997B}"/>
              </a:ext>
            </a:extLst>
          </p:cNvPr>
          <p:cNvSpPr>
            <a:spLocks noGrp="1"/>
          </p:cNvSpPr>
          <p:nvPr>
            <p:ph type="title"/>
          </p:nvPr>
        </p:nvSpPr>
        <p:spPr/>
        <p:txBody>
          <a:bodyPr/>
          <a:lstStyle/>
          <a:p>
            <a:r>
              <a:rPr lang="zh-CN" altLang="en-US" dirty="0"/>
              <a:t>刺穿企业帷幕</a:t>
            </a:r>
          </a:p>
        </p:txBody>
      </p:sp>
      <p:sp>
        <p:nvSpPr>
          <p:cNvPr id="3" name="内容占位符 2">
            <a:extLst>
              <a:ext uri="{FF2B5EF4-FFF2-40B4-BE49-F238E27FC236}">
                <a16:creationId xmlns:a16="http://schemas.microsoft.com/office/drawing/2014/main" id="{A41F8361-DC73-479A-9093-C2704578341F}"/>
              </a:ext>
            </a:extLst>
          </p:cNvPr>
          <p:cNvSpPr>
            <a:spLocks noGrp="1"/>
          </p:cNvSpPr>
          <p:nvPr>
            <p:ph idx="1"/>
          </p:nvPr>
        </p:nvSpPr>
        <p:spPr/>
        <p:txBody>
          <a:bodyPr/>
          <a:lstStyle/>
          <a:p>
            <a:r>
              <a:rPr lang="zh-CN" altLang="en-US" dirty="0"/>
              <a:t>消费者储蓄（居民储蓄）与企业储蓄都是全社会总储蓄的组成部分，全社会的总储蓄决定了全社会储蓄回报率（投资回报率）</a:t>
            </a:r>
            <a:endParaRPr lang="en-US" altLang="zh-CN" dirty="0"/>
          </a:p>
          <a:p>
            <a:r>
              <a:rPr lang="zh-CN" altLang="en-US" dirty="0"/>
              <a:t>全社会储蓄回报率与消费者的跨期主观偏好形成平衡，从而把全社会总储蓄量给确定下来</a:t>
            </a:r>
            <a:endParaRPr lang="en-US" altLang="zh-CN" dirty="0"/>
          </a:p>
          <a:p>
            <a:r>
              <a:rPr lang="zh-CN" altLang="en-US" dirty="0"/>
              <a:t>消费者储蓄（居民储蓄）与企业储蓄之间的分布不影响全社会总储蓄，也不影响消费者的消费</a:t>
            </a:r>
            <a:endParaRPr lang="en-US" altLang="zh-CN" dirty="0"/>
          </a:p>
          <a:p>
            <a:r>
              <a:rPr lang="zh-CN" altLang="en-US" dirty="0"/>
              <a:t>居民储蓄与企业储蓄之间有负相关关系</a:t>
            </a:r>
            <a:endParaRPr lang="en-US" altLang="zh-CN" dirty="0"/>
          </a:p>
          <a:p>
            <a:endParaRPr lang="en-US" altLang="zh-CN" dirty="0"/>
          </a:p>
          <a:p>
            <a:r>
              <a:rPr lang="zh-CN" altLang="en-US" b="1" dirty="0"/>
              <a:t>刺穿企业帷幕</a:t>
            </a:r>
            <a:r>
              <a:rPr lang="zh-CN" altLang="en-US" dirty="0"/>
              <a:t>（</a:t>
            </a:r>
            <a:r>
              <a:rPr lang="en-US" altLang="zh-CN" dirty="0"/>
              <a:t>pierce the corporate veil</a:t>
            </a:r>
            <a:r>
              <a:rPr lang="zh-CN" altLang="en-US" dirty="0"/>
              <a:t>）</a:t>
            </a:r>
            <a:r>
              <a:rPr lang="en-US" altLang="zh-CN" dirty="0"/>
              <a:t>——</a:t>
            </a:r>
            <a:r>
              <a:rPr lang="zh-CN" altLang="en-US" dirty="0"/>
              <a:t>企业只是蒙在居民部门上的一层面纱，企业决策的变化不影响居民的消费决策</a:t>
            </a:r>
          </a:p>
        </p:txBody>
      </p:sp>
      <p:sp>
        <p:nvSpPr>
          <p:cNvPr id="4" name="灯片编号占位符 3">
            <a:extLst>
              <a:ext uri="{FF2B5EF4-FFF2-40B4-BE49-F238E27FC236}">
                <a16:creationId xmlns:a16="http://schemas.microsoft.com/office/drawing/2014/main" id="{57022365-A603-4F67-AD97-C4994EAA55DF}"/>
              </a:ext>
            </a:extLst>
          </p:cNvPr>
          <p:cNvSpPr>
            <a:spLocks noGrp="1"/>
          </p:cNvSpPr>
          <p:nvPr>
            <p:ph type="sldNum" sz="quarter" idx="12"/>
          </p:nvPr>
        </p:nvSpPr>
        <p:spPr/>
        <p:txBody>
          <a:bodyPr/>
          <a:lstStyle/>
          <a:p>
            <a:pPr>
              <a:defRPr/>
            </a:pPr>
            <a:fld id="{DF4C29A2-310B-4614-9E82-82EDFD340A49}" type="slidenum">
              <a:rPr lang="zh-CN" altLang="en-US" smtClean="0"/>
              <a:pPr>
                <a:defRPr/>
              </a:pPr>
              <a:t>24</a:t>
            </a:fld>
            <a:endParaRPr lang="zh-CN" altLang="en-US"/>
          </a:p>
        </p:txBody>
      </p:sp>
    </p:spTree>
    <p:extLst>
      <p:ext uri="{BB962C8B-B14F-4D97-AF65-F5344CB8AC3E}">
        <p14:creationId xmlns:p14="http://schemas.microsoft.com/office/powerpoint/2010/main" val="2849106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algn="ctr"/>
            <a:r>
              <a:rPr lang="zh-CN" altLang="en-US" sz="3200" dirty="0">
                <a:latin typeface="黑体" pitchFamily="49" charset="-122"/>
              </a:rPr>
              <a:t>谢 谢</a:t>
            </a:r>
          </a:p>
        </p:txBody>
      </p:sp>
      <p:sp>
        <p:nvSpPr>
          <p:cNvPr id="6" name="TextBox 6"/>
          <p:cNvSpPr txBox="1">
            <a:spLocks noChangeArrowheads="1"/>
          </p:cNvSpPr>
          <p:nvPr/>
        </p:nvSpPr>
        <p:spPr bwMode="auto">
          <a:xfrm>
            <a:off x="1023913" y="1660635"/>
            <a:ext cx="4300562" cy="4278090"/>
          </a:xfrm>
          <a:prstGeom prst="rect">
            <a:avLst/>
          </a:prstGeom>
          <a:noFill/>
          <a:ln w="9525">
            <a:noFill/>
            <a:miter lim="800000"/>
            <a:headEnd/>
            <a:tailEnd/>
          </a:ln>
        </p:spPr>
        <p:txBody>
          <a:bodyPr wrap="square" lIns="91435" tIns="45718" rIns="91435" bIns="45718">
            <a:spAutoFit/>
          </a:bodyPr>
          <a:lstStyle/>
          <a:p>
            <a:r>
              <a:rPr lang="zh-CN" altLang="en-US" sz="1600" b="1" dirty="0"/>
              <a:t>授课教师简介</a:t>
            </a:r>
            <a:endParaRPr lang="en-US" altLang="zh-CN" sz="1600" b="1" dirty="0"/>
          </a:p>
          <a:p>
            <a:endParaRPr lang="en-US" altLang="zh-CN" sz="1600" b="1" dirty="0"/>
          </a:p>
          <a:p>
            <a:r>
              <a:rPr lang="zh-CN" altLang="en-US" sz="1600" dirty="0"/>
              <a:t>徐高博士是中银证券总裁助理兼首席经济学家，分管公司的研究部和机构业务部。他还是北京大学国家发展研究院兼职教授，在北京大学给研究生和本科生开设宏观经济学、金融经济学和投资研究等课程。他目前还是中国首席经济学家论坛理事，中国证券业协会证券分析师、投资顾问与首席经济学家委员会委员。之前，徐高曾历任光证资管首席经济学家、光大证券首席经济学家、瑞银证券高级经济学家、世界银行经济学家、国际货币基金组织兼职经济学家等职。徐高毕业于北京大学国家发展研究院（原中国经济研究中心），获经济学博士学位。徐高出版了</a:t>
            </a:r>
            <a:r>
              <a:rPr lang="en-US" altLang="zh-CN" sz="1600" dirty="0"/>
              <a:t>《</a:t>
            </a:r>
            <a:r>
              <a:rPr lang="zh-CN" altLang="en-US" sz="1600" dirty="0"/>
              <a:t>宏观经济学二十五讲：中国视角</a:t>
            </a:r>
            <a:r>
              <a:rPr lang="en-US" altLang="zh-CN" sz="1600" dirty="0"/>
              <a:t>》</a:t>
            </a:r>
            <a:r>
              <a:rPr lang="zh-CN" altLang="en-US" sz="1600" dirty="0"/>
              <a:t>和</a:t>
            </a:r>
            <a:r>
              <a:rPr lang="en-US" altLang="zh-CN" sz="1600" dirty="0"/>
              <a:t>《</a:t>
            </a:r>
            <a:r>
              <a:rPr lang="zh-CN" altLang="en-US" sz="1600" dirty="0"/>
              <a:t>金融经济学二十五讲</a:t>
            </a:r>
            <a:r>
              <a:rPr lang="en-US" altLang="zh-CN" sz="1600" dirty="0"/>
              <a:t>》</a:t>
            </a:r>
            <a:r>
              <a:rPr lang="zh-CN" altLang="en-US" sz="1600" dirty="0"/>
              <a:t>两本畅销的经济学教科书。</a:t>
            </a:r>
            <a:endParaRPr lang="en-US" altLang="zh-CN" sz="1600" dirty="0"/>
          </a:p>
        </p:txBody>
      </p:sp>
      <p:pic>
        <p:nvPicPr>
          <p:cNvPr id="7" name="图片 6" descr="000-公众号二维码.jpg"/>
          <p:cNvPicPr>
            <a:picLocks noChangeAspect="1"/>
          </p:cNvPicPr>
          <p:nvPr/>
        </p:nvPicPr>
        <p:blipFill>
          <a:blip r:embed="rId2"/>
          <a:stretch>
            <a:fillRect/>
          </a:stretch>
        </p:blipFill>
        <p:spPr>
          <a:xfrm>
            <a:off x="5786446" y="2694066"/>
            <a:ext cx="2457450" cy="2457450"/>
          </a:xfrm>
          <a:prstGeom prst="rect">
            <a:avLst/>
          </a:prstGeom>
        </p:spPr>
      </p:pic>
    </p:spTree>
    <p:extLst>
      <p:ext uri="{BB962C8B-B14F-4D97-AF65-F5344CB8AC3E}">
        <p14:creationId xmlns:p14="http://schemas.microsoft.com/office/powerpoint/2010/main" val="380319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中国居民消费占</a:t>
            </a:r>
            <a:r>
              <a:rPr lang="en-US" altLang="zh-CN" dirty="0"/>
              <a:t>GDP</a:t>
            </a:r>
            <a:r>
              <a:rPr lang="zh-CN" altLang="en-US" dirty="0"/>
              <a:t>比重远低于世界平均水平</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3</a:t>
            </a:fld>
            <a:endParaRPr lang="zh-CN" altLang="en-US"/>
          </a:p>
        </p:txBody>
      </p:sp>
      <p:sp>
        <p:nvSpPr>
          <p:cNvPr id="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GB" altLang="zh-CN" sz="1000" dirty="0">
                <a:latin typeface="Frutiger 45 Light" pitchFamily="34" charset="0"/>
              </a:rPr>
              <a:t>PWT</a:t>
            </a:r>
            <a:endParaRPr lang="zh-CN" altLang="en-GB" sz="1000" dirty="0">
              <a:latin typeface="Frutiger 45 Light" pitchFamily="34" charset="0"/>
            </a:endParaRPr>
          </a:p>
        </p:txBody>
      </p:sp>
      <p:pic>
        <p:nvPicPr>
          <p:cNvPr id="3" name="图片 2">
            <a:extLst>
              <a:ext uri="{FF2B5EF4-FFF2-40B4-BE49-F238E27FC236}">
                <a16:creationId xmlns:a16="http://schemas.microsoft.com/office/drawing/2014/main" id="{D43133CB-B841-4392-AC96-7086EB9294F2}"/>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53748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即使以东亚标准来看，中国大陆的居民消费占比也实在太低</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4</a:t>
            </a:fld>
            <a:endParaRPr lang="zh-CN" altLang="en-US"/>
          </a:p>
        </p:txBody>
      </p:sp>
      <p:sp>
        <p:nvSpPr>
          <p:cNvPr id="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GB" altLang="zh-CN" sz="1000" dirty="0">
                <a:latin typeface="Frutiger 45 Light" pitchFamily="34" charset="0"/>
              </a:rPr>
              <a:t>PWT</a:t>
            </a:r>
            <a:endParaRPr lang="zh-CN" altLang="en-GB" sz="1000" dirty="0">
              <a:latin typeface="Frutiger 45 Light" pitchFamily="34" charset="0"/>
            </a:endParaRPr>
          </a:p>
        </p:txBody>
      </p:sp>
      <p:pic>
        <p:nvPicPr>
          <p:cNvPr id="3" name="图片 2">
            <a:extLst>
              <a:ext uri="{FF2B5EF4-FFF2-40B4-BE49-F238E27FC236}">
                <a16:creationId xmlns:a16="http://schemas.microsoft.com/office/drawing/2014/main" id="{5AB709AC-6A08-42E4-9062-298D3F59882E}"/>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286757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中国的储蓄率明显高于世界其他经济体的平均水平</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5</a:t>
            </a:fld>
            <a:endParaRPr lang="zh-CN" altLang="en-US"/>
          </a:p>
        </p:txBody>
      </p:sp>
      <p:sp>
        <p:nvSpPr>
          <p:cNvPr id="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GB" altLang="zh-CN" sz="1000" dirty="0">
                <a:latin typeface="Frutiger 45 Light" pitchFamily="34" charset="0"/>
              </a:rPr>
              <a:t>WEO</a:t>
            </a:r>
            <a:endParaRPr lang="zh-CN" altLang="en-GB" sz="1000" dirty="0">
              <a:latin typeface="Frutiger 45 Light" pitchFamily="34" charset="0"/>
            </a:endParaRPr>
          </a:p>
        </p:txBody>
      </p:sp>
      <p:pic>
        <p:nvPicPr>
          <p:cNvPr id="2" name="图片 1">
            <a:extLst>
              <a:ext uri="{FF2B5EF4-FFF2-40B4-BE49-F238E27FC236}">
                <a16:creationId xmlns:a16="http://schemas.microsoft.com/office/drawing/2014/main" id="{EC5B3A4E-60B8-465C-9E5D-CD355EB1EF77}"/>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71577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中国的居民储蓄与企业储蓄都很高</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6</a:t>
            </a:fld>
            <a:endParaRPr lang="zh-CN" altLang="en-US"/>
          </a:p>
        </p:txBody>
      </p:sp>
      <p:sp>
        <p:nvSpPr>
          <p:cNvPr id="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GB" altLang="zh-CN" sz="1000" dirty="0">
                <a:latin typeface="Frutiger 45 Light" pitchFamily="34" charset="0"/>
              </a:rPr>
              <a:t>CEIC</a:t>
            </a:r>
            <a:endParaRPr lang="zh-CN" altLang="en-GB" sz="1000" dirty="0">
              <a:latin typeface="Frutiger 45 Light" pitchFamily="34" charset="0"/>
            </a:endParaRPr>
          </a:p>
        </p:txBody>
      </p:sp>
      <p:pic>
        <p:nvPicPr>
          <p:cNvPr id="2" name="图片 1">
            <a:extLst>
              <a:ext uri="{FF2B5EF4-FFF2-40B4-BE49-F238E27FC236}">
                <a16:creationId xmlns:a16="http://schemas.microsoft.com/office/drawing/2014/main" id="{606DF091-127A-4E96-AA83-3FD25E7075AE}"/>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69300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在世界大多数国家中，居民储蓄与企业储蓄负相关，但居民储蓄和企业储蓄都很高的中国是个明显的例外</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7</a:t>
            </a:fld>
            <a:endParaRPr lang="zh-CN" altLang="en-US"/>
          </a:p>
        </p:txBody>
      </p:sp>
      <p:sp>
        <p:nvSpPr>
          <p:cNvPr id="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GB" altLang="zh-CN" sz="1000" dirty="0" err="1">
                <a:latin typeface="Frutiger 45 Light" pitchFamily="34" charset="0"/>
              </a:rPr>
              <a:t>UNData</a:t>
            </a:r>
            <a:endParaRPr lang="zh-CN" altLang="en-GB" sz="1000" dirty="0">
              <a:latin typeface="Frutiger 45 Light" pitchFamily="34" charset="0"/>
            </a:endParaRPr>
          </a:p>
        </p:txBody>
      </p:sp>
      <p:pic>
        <p:nvPicPr>
          <p:cNvPr id="2" name="图片 1">
            <a:extLst>
              <a:ext uri="{FF2B5EF4-FFF2-40B4-BE49-F238E27FC236}">
                <a16:creationId xmlns:a16="http://schemas.microsoft.com/office/drawing/2014/main" id="{750D9AC0-755D-419C-AF7E-4D7521DBABE6}"/>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10621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DC496-5E33-4A54-AD85-582259F2AFAB}"/>
              </a:ext>
            </a:extLst>
          </p:cNvPr>
          <p:cNvSpPr>
            <a:spLocks noGrp="1"/>
          </p:cNvSpPr>
          <p:nvPr>
            <p:ph type="title"/>
          </p:nvPr>
        </p:nvSpPr>
        <p:spPr/>
        <p:txBody>
          <a:bodyPr/>
          <a:lstStyle/>
          <a:p>
            <a:r>
              <a:rPr lang="zh-CN" altLang="en-US" dirty="0"/>
              <a:t>有关中国消费和储蓄的关键问题</a:t>
            </a:r>
          </a:p>
        </p:txBody>
      </p:sp>
      <p:sp>
        <p:nvSpPr>
          <p:cNvPr id="3" name="内容占位符 2">
            <a:extLst>
              <a:ext uri="{FF2B5EF4-FFF2-40B4-BE49-F238E27FC236}">
                <a16:creationId xmlns:a16="http://schemas.microsoft.com/office/drawing/2014/main" id="{B442CBED-4FDB-4B86-B8E5-0F1B249A7B9B}"/>
              </a:ext>
            </a:extLst>
          </p:cNvPr>
          <p:cNvSpPr>
            <a:spLocks noGrp="1"/>
          </p:cNvSpPr>
          <p:nvPr>
            <p:ph idx="1"/>
          </p:nvPr>
        </p:nvSpPr>
        <p:spPr/>
        <p:txBody>
          <a:bodyPr/>
          <a:lstStyle/>
          <a:p>
            <a:r>
              <a:rPr lang="zh-CN" altLang="en-US" dirty="0"/>
              <a:t>不包含价值判断的对客观事实的陈述（实然）</a:t>
            </a:r>
            <a:endParaRPr lang="en-US" altLang="zh-CN" dirty="0"/>
          </a:p>
          <a:p>
            <a:pPr lvl="1"/>
            <a:r>
              <a:rPr lang="zh-CN" altLang="en-US" dirty="0"/>
              <a:t>中国的居民消费占</a:t>
            </a:r>
            <a:r>
              <a:rPr lang="en-US" altLang="zh-CN" dirty="0"/>
              <a:t>GDP</a:t>
            </a:r>
            <a:r>
              <a:rPr lang="zh-CN" altLang="en-US" dirty="0"/>
              <a:t>比重明显低于世界平均水平</a:t>
            </a:r>
            <a:endParaRPr lang="en-US" altLang="zh-CN" dirty="0"/>
          </a:p>
          <a:p>
            <a:pPr lvl="1"/>
            <a:r>
              <a:rPr lang="zh-CN" altLang="en-US" dirty="0"/>
              <a:t>中国的储蓄率明显高于世界平均水平</a:t>
            </a:r>
            <a:endParaRPr lang="en-US" altLang="zh-CN" dirty="0"/>
          </a:p>
          <a:p>
            <a:r>
              <a:rPr lang="zh-CN" altLang="en-US" dirty="0"/>
              <a:t>价值判断（应然）</a:t>
            </a:r>
            <a:endParaRPr lang="en-US" altLang="zh-CN" dirty="0"/>
          </a:p>
          <a:p>
            <a:pPr lvl="1"/>
            <a:r>
              <a:rPr lang="zh-CN" altLang="en-US" dirty="0"/>
              <a:t>中国的居民消费（占比）是不是太低？</a:t>
            </a:r>
            <a:endParaRPr lang="en-US" altLang="zh-CN" dirty="0"/>
          </a:p>
          <a:p>
            <a:pPr lvl="1"/>
            <a:r>
              <a:rPr lang="zh-CN" altLang="en-US" dirty="0"/>
              <a:t>中国的储蓄率是否太高？</a:t>
            </a:r>
            <a:endParaRPr lang="en-US" altLang="zh-CN" dirty="0"/>
          </a:p>
          <a:p>
            <a:pPr lvl="1"/>
            <a:r>
              <a:rPr lang="zh-CN" altLang="en-US" dirty="0"/>
              <a:t>中国是否存在消费不足、储蓄过剩的现象？</a:t>
            </a:r>
            <a:endParaRPr lang="en-US" altLang="zh-CN" dirty="0"/>
          </a:p>
          <a:p>
            <a:pPr lvl="1"/>
            <a:r>
              <a:rPr lang="zh-CN" altLang="en-US" dirty="0"/>
              <a:t>中国的消费与储蓄占比是否合适？</a:t>
            </a:r>
            <a:endParaRPr lang="en-US" altLang="zh-CN" dirty="0"/>
          </a:p>
          <a:p>
            <a:r>
              <a:rPr lang="zh-CN" altLang="en-US" dirty="0"/>
              <a:t>从实然推不出应然：居民消费占比低，并不意味着消费就一定不足，也不意味着消费就一定足够</a:t>
            </a:r>
            <a:endParaRPr lang="en-US" altLang="zh-CN" dirty="0"/>
          </a:p>
          <a:p>
            <a:r>
              <a:rPr lang="zh-CN" altLang="en-US" dirty="0"/>
              <a:t>关键问题：</a:t>
            </a:r>
            <a:r>
              <a:rPr lang="zh-CN" altLang="en-US" b="1" dirty="0"/>
              <a:t>中国消费占比应该是多少？中国的储蓄率应该是多少？</a:t>
            </a:r>
            <a:endParaRPr lang="en-US" altLang="zh-CN" b="1" dirty="0"/>
          </a:p>
          <a:p>
            <a:pPr lvl="1"/>
            <a:r>
              <a:rPr lang="zh-CN" altLang="en-US" b="1" dirty="0"/>
              <a:t>判断这个“应该”的标准又是什么？</a:t>
            </a:r>
          </a:p>
        </p:txBody>
      </p:sp>
      <p:sp>
        <p:nvSpPr>
          <p:cNvPr id="4" name="灯片编号占位符 3">
            <a:extLst>
              <a:ext uri="{FF2B5EF4-FFF2-40B4-BE49-F238E27FC236}">
                <a16:creationId xmlns:a16="http://schemas.microsoft.com/office/drawing/2014/main" id="{C8E25129-04F6-4278-B97B-1041809DBB4D}"/>
              </a:ext>
            </a:extLst>
          </p:cNvPr>
          <p:cNvSpPr>
            <a:spLocks noGrp="1"/>
          </p:cNvSpPr>
          <p:nvPr>
            <p:ph type="sldNum" sz="quarter" idx="12"/>
          </p:nvPr>
        </p:nvSpPr>
        <p:spPr/>
        <p:txBody>
          <a:bodyPr/>
          <a:lstStyle/>
          <a:p>
            <a:pPr>
              <a:defRPr/>
            </a:pPr>
            <a:fld id="{DF4C29A2-310B-4614-9E82-82EDFD340A49}" type="slidenum">
              <a:rPr lang="zh-CN" altLang="en-US" smtClean="0"/>
              <a:pPr>
                <a:defRPr/>
              </a:pPr>
              <a:t>8</a:t>
            </a:fld>
            <a:endParaRPr lang="zh-CN" altLang="en-US"/>
          </a:p>
        </p:txBody>
      </p:sp>
    </p:spTree>
    <p:extLst>
      <p:ext uri="{BB962C8B-B14F-4D97-AF65-F5344CB8AC3E}">
        <p14:creationId xmlns:p14="http://schemas.microsoft.com/office/powerpoint/2010/main" val="420030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516EB-10FC-477F-9CCD-96C2B4125722}"/>
              </a:ext>
            </a:extLst>
          </p:cNvPr>
          <p:cNvSpPr>
            <a:spLocks noGrp="1"/>
          </p:cNvSpPr>
          <p:nvPr>
            <p:ph type="title"/>
          </p:nvPr>
        </p:nvSpPr>
        <p:spPr/>
        <p:txBody>
          <a:bodyPr/>
          <a:lstStyle/>
          <a:p>
            <a:r>
              <a:rPr lang="zh-CN" altLang="en-US" dirty="0"/>
              <a:t>关键问题的分解</a:t>
            </a:r>
          </a:p>
        </p:txBody>
      </p:sp>
      <p:sp>
        <p:nvSpPr>
          <p:cNvPr id="3" name="内容占位符 2">
            <a:extLst>
              <a:ext uri="{FF2B5EF4-FFF2-40B4-BE49-F238E27FC236}">
                <a16:creationId xmlns:a16="http://schemas.microsoft.com/office/drawing/2014/main" id="{F2645F12-AB7B-4F9F-92DA-3E1F720897D8}"/>
              </a:ext>
            </a:extLst>
          </p:cNvPr>
          <p:cNvSpPr>
            <a:spLocks noGrp="1"/>
          </p:cNvSpPr>
          <p:nvPr>
            <p:ph idx="1"/>
          </p:nvPr>
        </p:nvSpPr>
        <p:spPr>
          <a:xfrm>
            <a:off x="928662" y="1268760"/>
            <a:ext cx="7786687" cy="4714875"/>
          </a:xfrm>
        </p:spPr>
        <p:txBody>
          <a:bodyPr/>
          <a:lstStyle/>
          <a:p>
            <a:endParaRPr lang="en-US" altLang="zh-CN" dirty="0"/>
          </a:p>
          <a:p>
            <a:r>
              <a:rPr lang="zh-CN" altLang="en-US" dirty="0"/>
              <a:t>判断“应该”的标准是效用（福利）：消费者的目标是最大化效用</a:t>
            </a:r>
            <a:endParaRPr lang="en-US" altLang="zh-CN" dirty="0"/>
          </a:p>
          <a:p>
            <a:endParaRPr lang="en-US" altLang="zh-CN" dirty="0"/>
          </a:p>
          <a:p>
            <a:r>
              <a:rPr lang="zh-CN" altLang="en-US" dirty="0"/>
              <a:t>是什么样的效用？</a:t>
            </a:r>
            <a:endParaRPr lang="en-US" altLang="zh-CN" dirty="0"/>
          </a:p>
          <a:p>
            <a:r>
              <a:rPr lang="zh-CN" altLang="en-US" dirty="0"/>
              <a:t>效用最大化如何与消费与储蓄行为联系起来？</a:t>
            </a:r>
            <a:endParaRPr lang="en-US" altLang="zh-CN" dirty="0"/>
          </a:p>
          <a:p>
            <a:r>
              <a:rPr lang="zh-CN" altLang="en-US" dirty="0"/>
              <a:t>最优的消费与储蓄行为需满足什么条件？</a:t>
            </a:r>
            <a:endParaRPr lang="en-US" altLang="zh-CN" dirty="0"/>
          </a:p>
          <a:p>
            <a:pPr marL="0" indent="0">
              <a:buNone/>
            </a:pP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03345B04-4271-4048-BE92-E7C78C14BB7C}"/>
              </a:ext>
            </a:extLst>
          </p:cNvPr>
          <p:cNvSpPr>
            <a:spLocks noGrp="1"/>
          </p:cNvSpPr>
          <p:nvPr>
            <p:ph type="sldNum" sz="quarter" idx="12"/>
          </p:nvPr>
        </p:nvSpPr>
        <p:spPr/>
        <p:txBody>
          <a:bodyPr/>
          <a:lstStyle/>
          <a:p>
            <a:pPr>
              <a:defRPr/>
            </a:pPr>
            <a:fld id="{DF4C29A2-310B-4614-9E82-82EDFD340A49}" type="slidenum">
              <a:rPr lang="zh-CN" altLang="en-US" smtClean="0"/>
              <a:pPr>
                <a:defRPr/>
              </a:pPr>
              <a:t>9</a:t>
            </a:fld>
            <a:endParaRPr lang="zh-CN" altLang="en-US"/>
          </a:p>
        </p:txBody>
      </p:sp>
    </p:spTree>
    <p:extLst>
      <p:ext uri="{BB962C8B-B14F-4D97-AF65-F5344CB8AC3E}">
        <p14:creationId xmlns:p14="http://schemas.microsoft.com/office/powerpoint/2010/main" val="36264480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13987</TotalTime>
  <Words>2284</Words>
  <Application>Microsoft Office PowerPoint</Application>
  <PresentationFormat>全屏显示(4:3)</PresentationFormat>
  <Paragraphs>224</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Frutiger 45 Light</vt:lpstr>
      <vt:lpstr>黑体</vt:lpstr>
      <vt:lpstr>楷体_GB2312</vt:lpstr>
      <vt:lpstr>宋体</vt:lpstr>
      <vt:lpstr>Arial</vt:lpstr>
      <vt:lpstr>Calibri</vt:lpstr>
      <vt:lpstr>Times New Roman</vt:lpstr>
      <vt:lpstr>Wingdings</vt:lpstr>
      <vt:lpstr>Office 主题</vt:lpstr>
      <vt:lpstr>第六讲  消费与储蓄的决定 《宏观经济学二十五讲：中国视角》第8讲、第9讲</vt:lpstr>
      <vt:lpstr>封闭经济体中的国民收入恒等式变换</vt:lpstr>
      <vt:lpstr>中国居民消费占GDP比重远低于世界平均水平</vt:lpstr>
      <vt:lpstr>即使以东亚标准来看，中国大陆的居民消费占比也实在太低</vt:lpstr>
      <vt:lpstr>中国的储蓄率明显高于世界其他经济体的平均水平</vt:lpstr>
      <vt:lpstr>中国的居民储蓄与企业储蓄都很高</vt:lpstr>
      <vt:lpstr>在世界大多数国家中，居民储蓄与企业储蓄负相关，但居民储蓄和企业储蓄都很高的中国是个明显的例外</vt:lpstr>
      <vt:lpstr>有关中国消费和储蓄的关键问题</vt:lpstr>
      <vt:lpstr>关键问题的分解</vt:lpstr>
      <vt:lpstr>拉姆齐（Ramsey）模型：仅居民积累资本</vt:lpstr>
      <vt:lpstr>拉姆齐（Ramsey）模型仅居民积累资本： 居民优化问题</vt:lpstr>
      <vt:lpstr>拉姆齐（Ramsey）模型仅居民积累资本： 企业优化问题及均衡</vt:lpstr>
      <vt:lpstr>站在消费者（居民）的角度来理解消费储蓄决策</vt:lpstr>
      <vt:lpstr>最优消费/储蓄的评价标准</vt:lpstr>
      <vt:lpstr>拉姆齐（Ramsey）模型： 仅企业积累资本，但企业股权归居民所有</vt:lpstr>
      <vt:lpstr>拉姆齐（Ramsey）模型仅企业积累资本，但企业股权归居民所有： 居民优化问题</vt:lpstr>
      <vt:lpstr>拉姆齐（Ramsey）模型仅企业积累资本，但企业股权归居民所有： 企业优化问题</vt:lpstr>
      <vt:lpstr>拉姆齐（Ramsey）模型仅企业积累资本，但企业股权归居民所有： 均衡</vt:lpstr>
      <vt:lpstr>市场利率等于消费者的跨期主观偏好</vt:lpstr>
      <vt:lpstr>企业的分红可能性边界反映了企业的投资回报率</vt:lpstr>
      <vt:lpstr> 市场利率反映了消费者的主观时间偏好</vt:lpstr>
      <vt:lpstr> 企业所有权的竞争市场保证了企业投资回报率与市场利率、以及消费者主观时间偏好相等</vt:lpstr>
      <vt:lpstr>最优消费/投资（储蓄）在真实世界中的实现</vt:lpstr>
      <vt:lpstr>刺穿企业帷幕</vt:lpstr>
      <vt:lpstr>谢 谢</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Gao Xu</cp:lastModifiedBy>
  <cp:revision>1544</cp:revision>
  <cp:lastPrinted>2020-10-31T08:36:20Z</cp:lastPrinted>
  <dcterms:created xsi:type="dcterms:W3CDTF">2011-05-10T08:48:38Z</dcterms:created>
  <dcterms:modified xsi:type="dcterms:W3CDTF">2020-10-31T09:02:42Z</dcterms:modified>
</cp:coreProperties>
</file>