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382" r:id="rId2"/>
    <p:sldId id="2302" r:id="rId3"/>
    <p:sldId id="2313" r:id="rId4"/>
    <p:sldId id="2303" r:id="rId5"/>
    <p:sldId id="2306" r:id="rId6"/>
    <p:sldId id="2304" r:id="rId7"/>
    <p:sldId id="2305" r:id="rId8"/>
    <p:sldId id="2316" r:id="rId9"/>
    <p:sldId id="2342" r:id="rId10"/>
    <p:sldId id="2343" r:id="rId11"/>
    <p:sldId id="2344" r:id="rId12"/>
    <p:sldId id="2345" r:id="rId13"/>
    <p:sldId id="2325" r:id="rId14"/>
    <p:sldId id="2307" r:id="rId15"/>
    <p:sldId id="2308" r:id="rId16"/>
    <p:sldId id="2318" r:id="rId17"/>
    <p:sldId id="2346" r:id="rId18"/>
    <p:sldId id="2317" r:id="rId19"/>
    <p:sldId id="2319" r:id="rId20"/>
    <p:sldId id="2320" r:id="rId21"/>
    <p:sldId id="2321" r:id="rId22"/>
    <p:sldId id="2322" r:id="rId23"/>
    <p:sldId id="2326" r:id="rId24"/>
    <p:sldId id="2347" r:id="rId25"/>
    <p:sldId id="2331" r:id="rId26"/>
    <p:sldId id="991" r:id="rId27"/>
    <p:sldId id="2341" r:id="rId28"/>
    <p:sldId id="1597" r:id="rId29"/>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A8001B"/>
    <a:srgbClr val="800000"/>
    <a:srgbClr val="0000FF"/>
    <a:srgbClr val="660033"/>
    <a:srgbClr val="660066"/>
    <a:srgbClr val="CC99FF"/>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1" autoAdjust="0"/>
    <p:restoredTop sz="94660"/>
  </p:normalViewPr>
  <p:slideViewPr>
    <p:cSldViewPr>
      <p:cViewPr varScale="1">
        <p:scale>
          <a:sx n="63" d="100"/>
          <a:sy n="63" d="100"/>
        </p:scale>
        <p:origin x="1380"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813" cy="495300"/>
          </a:xfrm>
          <a:prstGeom prst="rect">
            <a:avLst/>
          </a:prstGeom>
        </p:spPr>
        <p:txBody>
          <a:bodyPr vert="horz" lIns="95568" tIns="47784" rIns="95568" bIns="47784" rtlCol="0"/>
          <a:lstStyle>
            <a:lvl1pPr algn="l">
              <a:defRPr sz="1300">
                <a:latin typeface="Arial" pitchFamily="34" charset="0"/>
              </a:defRPr>
            </a:lvl1pPr>
          </a:lstStyle>
          <a:p>
            <a:pPr>
              <a:defRPr/>
            </a:pPr>
            <a:endParaRPr lang="zh-CN" altLang="en-US"/>
          </a:p>
        </p:txBody>
      </p:sp>
      <p:sp>
        <p:nvSpPr>
          <p:cNvPr id="3" name="日期占位符 2"/>
          <p:cNvSpPr>
            <a:spLocks noGrp="1"/>
          </p:cNvSpPr>
          <p:nvPr>
            <p:ph type="dt" sz="quarter" idx="1"/>
          </p:nvPr>
        </p:nvSpPr>
        <p:spPr>
          <a:xfrm>
            <a:off x="3851275" y="0"/>
            <a:ext cx="2944813" cy="495300"/>
          </a:xfrm>
          <a:prstGeom prst="rect">
            <a:avLst/>
          </a:prstGeom>
        </p:spPr>
        <p:txBody>
          <a:bodyPr vert="horz" lIns="95568" tIns="47784" rIns="95568" bIns="47784" rtlCol="0"/>
          <a:lstStyle>
            <a:lvl1pPr algn="r">
              <a:defRPr sz="1300">
                <a:latin typeface="Arial" pitchFamily="34" charset="0"/>
              </a:defRPr>
            </a:lvl1pPr>
          </a:lstStyle>
          <a:p>
            <a:pPr>
              <a:defRPr/>
            </a:pPr>
            <a:fld id="{06B6F58D-1BB5-4308-B4DD-6C0FC118133A}" type="datetimeFigureOut">
              <a:rPr lang="zh-CN" altLang="en-US"/>
              <a:pPr>
                <a:defRPr/>
              </a:pPr>
              <a:t>2020/12/5</a:t>
            </a:fld>
            <a:endParaRPr lang="zh-CN" altLang="en-US"/>
          </a:p>
        </p:txBody>
      </p:sp>
      <p:sp>
        <p:nvSpPr>
          <p:cNvPr id="4" name="页脚占位符 3"/>
          <p:cNvSpPr>
            <a:spLocks noGrp="1"/>
          </p:cNvSpPr>
          <p:nvPr>
            <p:ph type="ftr" sz="quarter" idx="2"/>
          </p:nvPr>
        </p:nvSpPr>
        <p:spPr>
          <a:xfrm>
            <a:off x="0" y="9431338"/>
            <a:ext cx="2944813" cy="495300"/>
          </a:xfrm>
          <a:prstGeom prst="rect">
            <a:avLst/>
          </a:prstGeom>
        </p:spPr>
        <p:txBody>
          <a:bodyPr vert="horz" lIns="95568" tIns="47784" rIns="95568" bIns="47784" rtlCol="0" anchor="b"/>
          <a:lstStyle>
            <a:lvl1pPr algn="l">
              <a:defRPr sz="1300">
                <a:latin typeface="Arial" pitchFamily="34" charset="0"/>
              </a:defRPr>
            </a:lvl1pPr>
          </a:lstStyle>
          <a:p>
            <a:pPr>
              <a:defRPr/>
            </a:pPr>
            <a:endParaRPr lang="zh-CN" altLang="en-US"/>
          </a:p>
        </p:txBody>
      </p:sp>
      <p:sp>
        <p:nvSpPr>
          <p:cNvPr id="5" name="灯片编号占位符 4"/>
          <p:cNvSpPr>
            <a:spLocks noGrp="1"/>
          </p:cNvSpPr>
          <p:nvPr>
            <p:ph type="sldNum" sz="quarter" idx="3"/>
          </p:nvPr>
        </p:nvSpPr>
        <p:spPr>
          <a:xfrm>
            <a:off x="3851275" y="9431338"/>
            <a:ext cx="2944813" cy="495300"/>
          </a:xfrm>
          <a:prstGeom prst="rect">
            <a:avLst/>
          </a:prstGeom>
        </p:spPr>
        <p:txBody>
          <a:bodyPr vert="horz" lIns="95568" tIns="47784" rIns="95568" bIns="47784" rtlCol="0" anchor="b"/>
          <a:lstStyle>
            <a:lvl1pPr algn="r">
              <a:defRPr sz="1300">
                <a:latin typeface="Arial" pitchFamily="34" charset="0"/>
              </a:defRPr>
            </a:lvl1pPr>
          </a:lstStyle>
          <a:p>
            <a:pPr>
              <a:defRPr/>
            </a:pPr>
            <a:fld id="{C530320A-D8DC-4FBF-B2E0-1088B3E9D694}"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813" cy="495300"/>
          </a:xfrm>
          <a:prstGeom prst="rect">
            <a:avLst/>
          </a:prstGeom>
        </p:spPr>
        <p:txBody>
          <a:bodyPr vert="horz" lIns="95568" tIns="47784" rIns="95568" bIns="4778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3851275" y="0"/>
            <a:ext cx="2944813" cy="495300"/>
          </a:xfrm>
          <a:prstGeom prst="rect">
            <a:avLst/>
          </a:prstGeom>
        </p:spPr>
        <p:txBody>
          <a:bodyPr vert="horz" lIns="95568" tIns="47784" rIns="95568" bIns="47784" rtlCol="0"/>
          <a:lstStyle>
            <a:lvl1pPr algn="r" fontAlgn="auto">
              <a:spcBef>
                <a:spcPts val="0"/>
              </a:spcBef>
              <a:spcAft>
                <a:spcPts val="0"/>
              </a:spcAft>
              <a:defRPr sz="1300">
                <a:latin typeface="+mn-lt"/>
                <a:ea typeface="+mn-ea"/>
              </a:defRPr>
            </a:lvl1pPr>
          </a:lstStyle>
          <a:p>
            <a:pPr>
              <a:defRPr/>
            </a:pPr>
            <a:fld id="{FC5AFA0E-7F78-4574-9524-75194415ADA9}" type="datetimeFigureOut">
              <a:rPr lang="zh-CN" altLang="en-US"/>
              <a:pPr>
                <a:defRPr/>
              </a:pPr>
              <a:t>2020/12/5</a:t>
            </a:fld>
            <a:endParaRPr lang="zh-CN" altLang="en-US"/>
          </a:p>
        </p:txBody>
      </p:sp>
      <p:sp>
        <p:nvSpPr>
          <p:cNvPr id="4" name="幻灯片图像占位符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5568" tIns="47784" rIns="95568" bIns="47784" rtlCol="0" anchor="ctr"/>
          <a:lstStyle/>
          <a:p>
            <a:pPr lvl="0"/>
            <a:endParaRPr lang="zh-CN" altLang="en-US" noProof="0"/>
          </a:p>
        </p:txBody>
      </p:sp>
      <p:sp>
        <p:nvSpPr>
          <p:cNvPr id="5" name="备注占位符 4"/>
          <p:cNvSpPr>
            <a:spLocks noGrp="1"/>
          </p:cNvSpPr>
          <p:nvPr>
            <p:ph type="body" sz="quarter" idx="3"/>
          </p:nvPr>
        </p:nvSpPr>
        <p:spPr>
          <a:xfrm>
            <a:off x="681038" y="4714875"/>
            <a:ext cx="5437187" cy="4467225"/>
          </a:xfrm>
          <a:prstGeom prst="rect">
            <a:avLst/>
          </a:prstGeom>
        </p:spPr>
        <p:txBody>
          <a:bodyPr vert="horz" lIns="95568" tIns="47784" rIns="95568" bIns="47784"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31338"/>
            <a:ext cx="2944813" cy="495300"/>
          </a:xfrm>
          <a:prstGeom prst="rect">
            <a:avLst/>
          </a:prstGeom>
        </p:spPr>
        <p:txBody>
          <a:bodyPr vert="horz" lIns="95568" tIns="47784" rIns="95568" bIns="4778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51275" y="9431338"/>
            <a:ext cx="2944813" cy="495300"/>
          </a:xfrm>
          <a:prstGeom prst="rect">
            <a:avLst/>
          </a:prstGeom>
        </p:spPr>
        <p:txBody>
          <a:bodyPr vert="horz" lIns="95568" tIns="47784" rIns="95568" bIns="47784" rtlCol="0" anchor="b"/>
          <a:lstStyle>
            <a:lvl1pPr algn="r" fontAlgn="auto">
              <a:spcBef>
                <a:spcPts val="0"/>
              </a:spcBef>
              <a:spcAft>
                <a:spcPts val="0"/>
              </a:spcAft>
              <a:defRPr sz="1300">
                <a:latin typeface="+mn-lt"/>
                <a:ea typeface="+mn-ea"/>
              </a:defRPr>
            </a:lvl1pPr>
          </a:lstStyle>
          <a:p>
            <a:pPr>
              <a:defRPr/>
            </a:pPr>
            <a:fld id="{07DECCF1-2EC0-46C0-963C-8EB7ABF184E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4"/>
          <p:cNvSpPr/>
          <p:nvPr userDrawn="1"/>
        </p:nvSpPr>
        <p:spPr>
          <a:xfrm>
            <a:off x="0" y="1785938"/>
            <a:ext cx="9144000" cy="3786187"/>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6" name="直接连接符 5"/>
          <p:cNvCxnSpPr/>
          <p:nvPr userDrawn="1"/>
        </p:nvCxnSpPr>
        <p:spPr>
          <a:xfrm>
            <a:off x="395536" y="3429000"/>
            <a:ext cx="8358187"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428596" y="2000240"/>
            <a:ext cx="7858180" cy="928694"/>
          </a:xfrm>
        </p:spPr>
        <p:txBody>
          <a:bodyPr>
            <a:normAutofit/>
          </a:bodyPr>
          <a:lstStyle>
            <a:lvl1pPr algn="l">
              <a:defRPr sz="3000">
                <a:solidFill>
                  <a:schemeClr val="bg1"/>
                </a:solidFill>
              </a:defRPr>
            </a:lvl1pPr>
          </a:lstStyle>
          <a:p>
            <a:r>
              <a:rPr lang="zh-CN" altLang="en-US" dirty="0"/>
              <a:t>单击此处编辑母版标题样式</a:t>
            </a:r>
          </a:p>
        </p:txBody>
      </p:sp>
      <p:sp>
        <p:nvSpPr>
          <p:cNvPr id="3" name="副标题 2"/>
          <p:cNvSpPr>
            <a:spLocks noGrp="1"/>
          </p:cNvSpPr>
          <p:nvPr>
            <p:ph type="subTitle" idx="1"/>
          </p:nvPr>
        </p:nvSpPr>
        <p:spPr>
          <a:xfrm>
            <a:off x="467544" y="3717032"/>
            <a:ext cx="7929618" cy="121444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8" name="日期占位符 3"/>
          <p:cNvSpPr>
            <a:spLocks noGrp="1"/>
          </p:cNvSpPr>
          <p:nvPr>
            <p:ph type="dt" sz="half" idx="10"/>
          </p:nvPr>
        </p:nvSpPr>
        <p:spPr/>
        <p:txBody>
          <a:bodyPr/>
          <a:lstStyle>
            <a:lvl1pPr>
              <a:defRPr/>
            </a:lvl1pPr>
          </a:lstStyle>
          <a:p>
            <a:pPr>
              <a:defRPr/>
            </a:pPr>
            <a:fld id="{7CA95D5C-2370-4E2E-9E18-64208CBF73D1}" type="datetime1">
              <a:rPr lang="zh-CN" altLang="en-US"/>
              <a:pPr>
                <a:defRPr/>
              </a:pPr>
              <a:t>2020/12/5</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F08B0920-9331-44B4-A71B-D61424E00FAD}" type="slidenum">
              <a:rPr lang="zh-CN" altLang="en-US"/>
              <a:pPr>
                <a:defRPr/>
              </a:pPr>
              <a:t>‹#›</a:t>
            </a:fld>
            <a:endParaRPr lang="zh-CN" altLang="en-US"/>
          </a:p>
        </p:txBody>
      </p:sp>
      <p:sp>
        <p:nvSpPr>
          <p:cNvPr id="11" name="TextBox 10"/>
          <p:cNvSpPr txBox="1"/>
          <p:nvPr userDrawn="1"/>
        </p:nvSpPr>
        <p:spPr>
          <a:xfrm>
            <a:off x="571472" y="742874"/>
            <a:ext cx="5715040" cy="400110"/>
          </a:xfrm>
          <a:prstGeom prst="rect">
            <a:avLst/>
          </a:prstGeom>
          <a:noFill/>
        </p:spPr>
        <p:txBody>
          <a:bodyPr wrap="square" rtlCol="0">
            <a:spAutoFit/>
          </a:bodyPr>
          <a:lstStyle/>
          <a:p>
            <a:r>
              <a:rPr lang="zh-CN" altLang="en-US" sz="2000" b="1" dirty="0">
                <a:solidFill>
                  <a:srgbClr val="990033"/>
                </a:solidFill>
                <a:latin typeface="+mn-ea"/>
                <a:ea typeface="+mn-ea"/>
              </a:rPr>
              <a:t>中国经济专题</a:t>
            </a:r>
            <a:r>
              <a:rPr lang="en-US" altLang="zh-CN" sz="2000" b="1" dirty="0">
                <a:solidFill>
                  <a:srgbClr val="990033"/>
                </a:solidFill>
                <a:latin typeface="+mn-ea"/>
                <a:ea typeface="+mn-ea"/>
              </a:rPr>
              <a:t>——2020</a:t>
            </a:r>
            <a:r>
              <a:rPr lang="zh-CN" altLang="en-US" sz="2000" b="1" dirty="0">
                <a:solidFill>
                  <a:srgbClr val="990033"/>
                </a:solidFill>
                <a:latin typeface="+mn-ea"/>
                <a:ea typeface="+mn-ea"/>
              </a:rPr>
              <a:t>秋北大国发院双学位课程</a:t>
            </a:r>
            <a:endParaRPr lang="en-US" altLang="zh-CN" sz="2000" b="1" dirty="0">
              <a:solidFill>
                <a:srgbClr val="990033"/>
              </a:solidFill>
              <a:latin typeface="+mn-ea"/>
              <a:ea typeface="+mn-ea"/>
            </a:endParaRPr>
          </a:p>
        </p:txBody>
      </p:sp>
      <p:pic>
        <p:nvPicPr>
          <p:cNvPr id="1026" name="CAD72016-337B-4FA5-A27B-225094BCEFF3" descr="CCD92320-4996-4281-9F88-FD4588A778DD"/>
          <p:cNvPicPr>
            <a:picLocks noChangeAspect="1" noChangeArrowheads="1"/>
          </p:cNvPicPr>
          <p:nvPr userDrawn="1"/>
        </p:nvPicPr>
        <p:blipFill>
          <a:blip r:embed="rId2"/>
          <a:srcRect/>
          <a:stretch>
            <a:fillRect/>
          </a:stretch>
        </p:blipFill>
        <p:spPr bwMode="auto">
          <a:xfrm>
            <a:off x="5786446" y="5857892"/>
            <a:ext cx="3025957" cy="642942"/>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baseline="0">
                <a:latin typeface="Arial" pitchFamily="34" charset="0"/>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a:xfrm>
            <a:off x="928662" y="1357298"/>
            <a:ext cx="7786687" cy="4714875"/>
          </a:xfrm>
        </p:spPr>
        <p:txBody>
          <a:bodyPr/>
          <a:lstStyle>
            <a:lvl1pPr>
              <a:spcBef>
                <a:spcPts val="1800"/>
              </a:spcBef>
              <a:defRPr sz="1800" baseline="0">
                <a:solidFill>
                  <a:schemeClr val="tx1"/>
                </a:solidFill>
                <a:latin typeface="Arial" pitchFamily="34" charset="0"/>
                <a:ea typeface="宋体" pitchFamily="2" charset="-122"/>
              </a:defRPr>
            </a:lvl1pPr>
            <a:lvl2pPr>
              <a:defRPr sz="1600" baseline="0">
                <a:ea typeface="宋体" pitchFamily="2" charset="-122"/>
              </a:defRPr>
            </a:lvl2pPr>
            <a:lvl3pPr>
              <a:defRPr sz="1600" baseline="0">
                <a:ea typeface="宋体" pitchFamily="2" charset="-122"/>
              </a:defRPr>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fld id="{7BD23E72-E273-4284-868A-4643E3253FD1}" type="datetime1">
              <a:rPr lang="zh-CN" altLang="en-US"/>
              <a:pPr>
                <a:defRPr/>
              </a:pPr>
              <a:t>2020/12/5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F4C29A2-310B-4614-9E82-82EDFD340A49}"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2910" y="1643050"/>
            <a:ext cx="4038600" cy="4525963"/>
          </a:xfrm>
        </p:spPr>
        <p:txBody>
          <a:bodyPr/>
          <a:lstStyle>
            <a:lvl1pPr>
              <a:defRPr sz="1800">
                <a:solidFill>
                  <a:schemeClr val="tx1"/>
                </a:solidFill>
              </a:defRPr>
            </a:lvl1pPr>
            <a:lvl2pPr>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786314" y="1643050"/>
            <a:ext cx="4038600" cy="4525963"/>
          </a:xfrm>
        </p:spPr>
        <p:txBody>
          <a:bodyPr/>
          <a:lstStyle>
            <a:lvl1pPr>
              <a:defRPr sz="1800">
                <a:solidFill>
                  <a:schemeClr val="tx1"/>
                </a:solidFill>
              </a:defRPr>
            </a:lvl1pPr>
            <a:lvl2pPr>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fld id="{B29C1F07-A685-436B-AEAD-190B67CB340D}" type="datetime1">
              <a:rPr lang="zh-CN" altLang="en-US"/>
              <a:pPr>
                <a:defRPr/>
              </a:pPr>
              <a:t>2020/12/5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D339228-A952-4448-8F87-FF29D71BA6D0}"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vl1pPr>
          </a:lstStyle>
          <a:p>
            <a:r>
              <a:rPr lang="zh-CN" altLang="en-US"/>
              <a:t>单击此处编辑母版标题样式</a:t>
            </a:r>
          </a:p>
        </p:txBody>
      </p:sp>
      <p:sp>
        <p:nvSpPr>
          <p:cNvPr id="3" name="文本占位符 2"/>
          <p:cNvSpPr>
            <a:spLocks noGrp="1"/>
          </p:cNvSpPr>
          <p:nvPr>
            <p:ph type="body" idx="1"/>
          </p:nvPr>
        </p:nvSpPr>
        <p:spPr>
          <a:xfrm>
            <a:off x="642910" y="1500174"/>
            <a:ext cx="4040188" cy="639762"/>
          </a:xfrm>
        </p:spPr>
        <p:txBody>
          <a:bodyPr anchor="ctr"/>
          <a:lstStyle>
            <a:lvl1pPr marL="0" indent="0" algn="ctr">
              <a:buNone/>
              <a:defRPr sz="1800" b="0" baseline="0">
                <a:solidFill>
                  <a:srgbClr val="660066"/>
                </a:solidFill>
                <a:latin typeface="Times New Roman"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5" name="文本占位符 4"/>
          <p:cNvSpPr>
            <a:spLocks noGrp="1"/>
          </p:cNvSpPr>
          <p:nvPr>
            <p:ph type="body" sz="quarter" idx="3"/>
          </p:nvPr>
        </p:nvSpPr>
        <p:spPr>
          <a:xfrm>
            <a:off x="4786314" y="1500174"/>
            <a:ext cx="4041775" cy="639762"/>
          </a:xfrm>
        </p:spPr>
        <p:txBody>
          <a:bodyPr anchor="ctr"/>
          <a:lstStyle>
            <a:lvl1pPr marL="0" indent="0" algn="ctr">
              <a:buNone/>
              <a:defRPr sz="1800" b="0" baseline="0">
                <a:solidFill>
                  <a:srgbClr val="660066"/>
                </a:solidFill>
                <a:latin typeface="Times New Roman"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日期占位符 3"/>
          <p:cNvSpPr>
            <a:spLocks noGrp="1"/>
          </p:cNvSpPr>
          <p:nvPr>
            <p:ph type="dt" sz="half" idx="10"/>
          </p:nvPr>
        </p:nvSpPr>
        <p:spPr/>
        <p:txBody>
          <a:bodyPr/>
          <a:lstStyle>
            <a:lvl1pPr>
              <a:defRPr/>
            </a:lvl1pPr>
          </a:lstStyle>
          <a:p>
            <a:pPr>
              <a:defRPr/>
            </a:pPr>
            <a:fld id="{A7353B86-13DB-42EF-AE9C-E989ADFDEA05}" type="datetime1">
              <a:rPr lang="zh-CN" altLang="en-US"/>
              <a:pPr>
                <a:defRPr/>
              </a:pPr>
              <a:t>2020/12/5</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5B8E48A5-2352-47BA-A112-0FE5146B45C2}"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6" name="内容占位符 2"/>
          <p:cNvSpPr>
            <a:spLocks noGrp="1"/>
          </p:cNvSpPr>
          <p:nvPr>
            <p:ph idx="1"/>
          </p:nvPr>
        </p:nvSpPr>
        <p:spPr>
          <a:xfrm>
            <a:off x="1187624" y="1700808"/>
            <a:ext cx="7272808" cy="3744417"/>
          </a:xfrm>
        </p:spPr>
        <p:txBody>
          <a:bodyPr/>
          <a:lstStyle>
            <a:lvl1pPr>
              <a:spcBef>
                <a:spcPts val="1800"/>
              </a:spcBef>
              <a:defRPr sz="2000" b="1">
                <a:solidFill>
                  <a:schemeClr val="tx1"/>
                </a:solidFill>
                <a:latin typeface="Times New Roman" pitchFamily="18" charset="0"/>
              </a:defRPr>
            </a:lvl1pPr>
            <a:lvl2pPr>
              <a:defRPr sz="1800" baseline="0">
                <a:latin typeface="Times New Roman" pitchFamily="18" charset="0"/>
              </a:defRPr>
            </a:lvl2pPr>
            <a:lvl3pPr>
              <a:defRPr sz="16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E57D4D0E-D6BB-49E9-9C78-3FDAC03551E1}" type="datetime1">
              <a:rPr lang="zh-CN" altLang="en-US"/>
              <a:pPr>
                <a:defRPr/>
              </a:pPr>
              <a:t>2020/12/5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6DE445D-538B-4B36-B97B-799D81D6965B}"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D70801A-4342-419A-BAD3-28ED5414F797}" type="datetime1">
              <a:rPr lang="zh-CN" altLang="en-US"/>
              <a:pPr>
                <a:defRPr/>
              </a:pPr>
              <a:t>2020/12/5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856D941-A598-454B-BA31-33CABC397138}"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50288" y="2136071"/>
            <a:ext cx="4040188" cy="639762"/>
          </a:xfrm>
        </p:spPr>
        <p:txBody>
          <a:bodyPr anchor="ctr"/>
          <a:lstStyle>
            <a:lvl1pPr marL="0" indent="0" algn="ctr">
              <a:buNone/>
              <a:defRPr sz="1800" b="1" baseline="0">
                <a:latin typeface="Times New Roman" pitchFamily="18" charset="0"/>
                <a:ea typeface="楷体_GB2312"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642910" y="2852936"/>
            <a:ext cx="4040188" cy="3312906"/>
          </a:xfrm>
        </p:spPr>
        <p:txBody>
          <a:bodyPr/>
          <a:lstStyle>
            <a:lvl1pPr>
              <a:defRPr sz="1600" baseline="0">
                <a:solidFill>
                  <a:schemeClr val="tx1"/>
                </a:solidFill>
                <a:latin typeface="Times New Roman" pitchFamily="18" charset="0"/>
                <a:ea typeface="楷体_GB2312" pitchFamily="49" charset="-122"/>
              </a:defRPr>
            </a:lvl1pPr>
            <a:lvl2pPr>
              <a:defRPr sz="1600" baseline="0">
                <a:latin typeface="Times New Roman" pitchFamily="18" charset="0"/>
              </a:defRPr>
            </a:lvl2pPr>
            <a:lvl3pPr>
              <a:defRPr sz="1800" baseline="0">
                <a:latin typeface="Times New Roman" pitchFamily="18" charset="0"/>
              </a:defRPr>
            </a:lvl3pPr>
            <a:lvl4pPr>
              <a:defRPr sz="1600" baseline="0">
                <a:latin typeface="Times New Roman" pitchFamily="18" charset="0"/>
              </a:defRPr>
            </a:lvl4pPr>
            <a:lvl5pPr>
              <a:defRPr sz="1600" baseline="0">
                <a:latin typeface="Times New Roman" pitchFamily="18" charset="0"/>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788024" y="2132856"/>
            <a:ext cx="4041775" cy="639762"/>
          </a:xfrm>
        </p:spPr>
        <p:txBody>
          <a:bodyPr anchor="ctr"/>
          <a:lstStyle>
            <a:lvl1pPr marL="0" indent="0" algn="ctr">
              <a:buNone/>
              <a:defRPr sz="1800" b="1" baseline="0">
                <a:latin typeface="Times New Roman" pitchFamily="18" charset="0"/>
                <a:ea typeface="楷体_GB2312"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4786314" y="2852936"/>
            <a:ext cx="4041775" cy="3312906"/>
          </a:xfrm>
        </p:spPr>
        <p:txBody>
          <a:bodyPr/>
          <a:lstStyle>
            <a:lvl1pPr>
              <a:defRPr sz="1600" baseline="0">
                <a:solidFill>
                  <a:schemeClr val="tx1"/>
                </a:solidFill>
                <a:latin typeface="Times New Roman" pitchFamily="18" charset="0"/>
                <a:ea typeface="楷体_GB2312" pitchFamily="49" charset="-122"/>
              </a:defRPr>
            </a:lvl1pPr>
            <a:lvl2pPr>
              <a:defRPr sz="1600" baseline="0">
                <a:latin typeface="Times New Roman" pitchFamily="18" charset="0"/>
              </a:defRPr>
            </a:lvl2pPr>
            <a:lvl3pPr>
              <a:defRPr sz="1800" baseline="0">
                <a:latin typeface="Times New Roman" pitchFamily="18" charset="0"/>
              </a:defRPr>
            </a:lvl3pPr>
            <a:lvl4pPr>
              <a:defRPr sz="1600" baseline="0">
                <a:latin typeface="Times New Roman" pitchFamily="18" charset="0"/>
              </a:defRPr>
            </a:lvl4pPr>
            <a:lvl5pPr>
              <a:defRPr sz="1600" baseline="0">
                <a:latin typeface="Times New Roman" pitchFamily="18" charset="0"/>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3"/>
          </p:nvPr>
        </p:nvSpPr>
        <p:spPr>
          <a:xfrm>
            <a:off x="909940" y="1108352"/>
            <a:ext cx="7786687" cy="808480"/>
          </a:xfrm>
        </p:spPr>
        <p:txBody>
          <a:bodyPr/>
          <a:lstStyle>
            <a:lvl1pPr marL="0" indent="0">
              <a:spcBef>
                <a:spcPts val="0"/>
              </a:spcBef>
              <a:buNone/>
              <a:defRPr lang="zh-CN" altLang="en-US" sz="1600" kern="1200" baseline="0" dirty="0" smtClean="0">
                <a:solidFill>
                  <a:schemeClr val="tx1"/>
                </a:solidFill>
                <a:latin typeface="Times New Roman" pitchFamily="18" charset="0"/>
                <a:ea typeface="楷体_GB2312" pitchFamily="49" charset="-122"/>
                <a:cs typeface="+mn-cs"/>
              </a:defRPr>
            </a:lvl1pPr>
            <a:lvl2pPr>
              <a:defRPr sz="1600"/>
            </a:lvl2pPr>
            <a:lvl3pPr>
              <a:defRPr sz="1600"/>
            </a:lvl3pPr>
            <a:lvl4pPr>
              <a:defRPr sz="1600"/>
            </a:lvl4pPr>
            <a:lvl5pPr>
              <a:defRPr sz="1600"/>
            </a:lvl5pPr>
          </a:lstStyle>
          <a:p>
            <a:pPr marL="342900" lvl="0" indent="-342900" algn="l" rtl="0" eaLnBrk="0" fontAlgn="base" hangingPunct="0">
              <a:spcBef>
                <a:spcPct val="20000"/>
              </a:spcBef>
              <a:spcAft>
                <a:spcPct val="0"/>
              </a:spcAft>
              <a:buSzPct val="75000"/>
              <a:buFont typeface="Wingdings" pitchFamily="2" charset="2"/>
              <a:buChar char="u"/>
            </a:pPr>
            <a:r>
              <a:rPr lang="zh-CN" altLang="en-US" dirty="0"/>
              <a:t>单击此处编辑母版文本样式</a:t>
            </a:r>
          </a:p>
        </p:txBody>
      </p:sp>
      <p:sp>
        <p:nvSpPr>
          <p:cNvPr id="8" name="日期占位符 3"/>
          <p:cNvSpPr>
            <a:spLocks noGrp="1"/>
          </p:cNvSpPr>
          <p:nvPr>
            <p:ph type="dt" sz="half" idx="14"/>
          </p:nvPr>
        </p:nvSpPr>
        <p:spPr/>
        <p:txBody>
          <a:bodyPr/>
          <a:lstStyle>
            <a:lvl1pPr>
              <a:defRPr/>
            </a:lvl1pPr>
          </a:lstStyle>
          <a:p>
            <a:pPr>
              <a:defRPr/>
            </a:pPr>
            <a:fld id="{79CE6FAA-8371-4E6A-B342-0D2C2F864C88}" type="datetime1">
              <a:rPr lang="zh-CN" altLang="en-US"/>
              <a:pPr>
                <a:defRPr/>
              </a:pPr>
              <a:t>2020/12/5</a:t>
            </a:fld>
            <a:endParaRPr lang="zh-CN" altLang="en-US"/>
          </a:p>
        </p:txBody>
      </p:sp>
      <p:sp>
        <p:nvSpPr>
          <p:cNvPr id="9" name="页脚占位符 4"/>
          <p:cNvSpPr>
            <a:spLocks noGrp="1"/>
          </p:cNvSpPr>
          <p:nvPr>
            <p:ph type="ftr" sz="quarter" idx="15"/>
          </p:nvPr>
        </p:nvSpPr>
        <p:spPr/>
        <p:txBody>
          <a:bodyPr/>
          <a:lstStyle>
            <a:lvl1pPr>
              <a:defRPr/>
            </a:lvl1pPr>
          </a:lstStyle>
          <a:p>
            <a:pPr>
              <a:defRPr/>
            </a:pPr>
            <a:endParaRPr lang="zh-CN" altLang="en-US"/>
          </a:p>
        </p:txBody>
      </p:sp>
      <p:sp>
        <p:nvSpPr>
          <p:cNvPr id="11" name="灯片编号占位符 5"/>
          <p:cNvSpPr>
            <a:spLocks noGrp="1"/>
          </p:cNvSpPr>
          <p:nvPr>
            <p:ph type="sldNum" sz="quarter" idx="16"/>
          </p:nvPr>
        </p:nvSpPr>
        <p:spPr/>
        <p:txBody>
          <a:bodyPr/>
          <a:lstStyle>
            <a:lvl1pPr>
              <a:defRPr/>
            </a:lvl1pPr>
          </a:lstStyle>
          <a:p>
            <a:pPr>
              <a:defRPr/>
            </a:pPr>
            <a:fld id="{9E816CB2-F0AF-4685-831F-1FA3FB8ADE07}"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971600" y="81118"/>
            <a:ext cx="7668400" cy="827602"/>
          </a:xfrm>
          <a:prstGeom prst="rect">
            <a:avLst/>
          </a:prstGeom>
        </p:spPr>
        <p:txBody>
          <a:bodyPr/>
          <a:lstStyle>
            <a:lvl1pPr>
              <a:defRPr baseline="0"/>
            </a:lvl1pPr>
          </a:lstStyle>
          <a:p>
            <a:r>
              <a:rPr lang="zh-CN" altLang="en-US"/>
              <a:t>单击此处编辑母版标题样式</a:t>
            </a:r>
            <a:endParaRPr lang="en-US" dirty="0"/>
          </a:p>
        </p:txBody>
      </p:sp>
      <p:sp>
        <p:nvSpPr>
          <p:cNvPr id="4" name="Slide Number Placeholder 5">
            <a:extLst>
              <a:ext uri="{FF2B5EF4-FFF2-40B4-BE49-F238E27FC236}">
                <a16:creationId xmlns:a16="http://schemas.microsoft.com/office/drawing/2014/main" id="{DA6B526D-66DF-4FAC-BDE7-39DBC6AB3092}"/>
              </a:ext>
            </a:extLst>
          </p:cNvPr>
          <p:cNvSpPr txBox="1">
            <a:spLocks/>
          </p:cNvSpPr>
          <p:nvPr userDrawn="1"/>
        </p:nvSpPr>
        <p:spPr>
          <a:xfrm>
            <a:off x="4299339" y="6553768"/>
            <a:ext cx="1049321" cy="304800"/>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C84A786-5DDA-426A-B75A-9F16080E01B1}" type="slidenum">
              <a:rPr lang="zh-CN" altLang="en-US" smtClean="0"/>
              <a:pPr/>
              <a:t>‹#›</a:t>
            </a:fld>
            <a:endParaRPr lang="zh-CN" altLang="en-US"/>
          </a:p>
        </p:txBody>
      </p:sp>
      <p:sp>
        <p:nvSpPr>
          <p:cNvPr id="5" name="灯片编号占位符 5">
            <a:extLst>
              <a:ext uri="{FF2B5EF4-FFF2-40B4-BE49-F238E27FC236}">
                <a16:creationId xmlns:a16="http://schemas.microsoft.com/office/drawing/2014/main" id="{E4808F42-6633-4983-AE9D-239C6BE282F4}"/>
              </a:ext>
            </a:extLst>
          </p:cNvPr>
          <p:cNvSpPr>
            <a:spLocks noGrp="1"/>
          </p:cNvSpPr>
          <p:nvPr>
            <p:ph type="sldNum" sz="quarter" idx="4"/>
          </p:nvPr>
        </p:nvSpPr>
        <p:spPr>
          <a:xfrm>
            <a:off x="6715125" y="6357938"/>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0D244337-6DAB-4CB0-8F8C-57E9F591FA8A}" type="slidenum">
              <a:rPr lang="zh-CN" altLang="en-US"/>
              <a:pPr>
                <a:defRPr/>
              </a:pPr>
              <a:t>‹#›</a:t>
            </a:fld>
            <a:endParaRPr lang="zh-CN" altLang="en-US"/>
          </a:p>
        </p:txBody>
      </p:sp>
    </p:spTree>
    <p:extLst>
      <p:ext uri="{BB962C8B-B14F-4D97-AF65-F5344CB8AC3E}">
        <p14:creationId xmlns:p14="http://schemas.microsoft.com/office/powerpoint/2010/main" val="3679110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D70801A-4342-419A-BAD3-28ED5414F797}" type="datetime1">
              <a:rPr lang="zh-CN" altLang="en-US"/>
              <a:pPr>
                <a:defRPr/>
              </a:pPr>
              <a:t>2020/12/5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856D941-A598-454B-BA31-33CABC397138}" type="slidenum">
              <a:rPr lang="zh-CN" altLang="en-US"/>
              <a:pPr>
                <a:defRPr/>
              </a:pPr>
              <a:t>‹#›</a:t>
            </a:fld>
            <a:endParaRPr lang="zh-CN" altLang="en-US"/>
          </a:p>
        </p:txBody>
      </p:sp>
      <p:sp>
        <p:nvSpPr>
          <p:cNvPr id="5" name="标题 1">
            <a:extLst>
              <a:ext uri="{FF2B5EF4-FFF2-40B4-BE49-F238E27FC236}">
                <a16:creationId xmlns:a16="http://schemas.microsoft.com/office/drawing/2014/main" id="{3373B86F-9111-40AB-8DC0-A6EC32680A8A}"/>
              </a:ext>
            </a:extLst>
          </p:cNvPr>
          <p:cNvSpPr>
            <a:spLocks noGrp="1"/>
          </p:cNvSpPr>
          <p:nvPr>
            <p:ph type="title"/>
          </p:nvPr>
        </p:nvSpPr>
        <p:spPr>
          <a:xfrm>
            <a:off x="928688" y="0"/>
            <a:ext cx="7758112" cy="928688"/>
          </a:xfrm>
        </p:spPr>
        <p:txBody>
          <a:bodyPr/>
          <a:lstStyle/>
          <a:p>
            <a:r>
              <a:rPr lang="zh-CN" altLang="en-US" dirty="0"/>
              <a:t>单击此处编辑母版标题样式</a:t>
            </a:r>
          </a:p>
        </p:txBody>
      </p:sp>
    </p:spTree>
    <p:extLst>
      <p:ext uri="{BB962C8B-B14F-4D97-AF65-F5344CB8AC3E}">
        <p14:creationId xmlns:p14="http://schemas.microsoft.com/office/powerpoint/2010/main" val="3390511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928688" y="0"/>
            <a:ext cx="7758112" cy="9286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7" name="文本占位符 2"/>
          <p:cNvSpPr>
            <a:spLocks noGrp="1"/>
          </p:cNvSpPr>
          <p:nvPr>
            <p:ph type="body" idx="1"/>
          </p:nvPr>
        </p:nvSpPr>
        <p:spPr bwMode="auto">
          <a:xfrm>
            <a:off x="928688" y="1285875"/>
            <a:ext cx="7786687" cy="4714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785813" y="6357938"/>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0B1F943-31FD-4698-99BE-5378A251F629}" type="datetime1">
              <a:rPr lang="zh-CN" altLang="en-US"/>
              <a:pPr>
                <a:defRPr/>
              </a:pPr>
              <a:t>2020/12/5</a:t>
            </a:fld>
            <a:endParaRPr lang="zh-CN" altLang="en-US"/>
          </a:p>
        </p:txBody>
      </p:sp>
      <p:sp>
        <p:nvSpPr>
          <p:cNvPr id="5" name="页脚占位符 4"/>
          <p:cNvSpPr>
            <a:spLocks noGrp="1"/>
          </p:cNvSpPr>
          <p:nvPr>
            <p:ph type="ftr" sz="quarter" idx="3"/>
          </p:nvPr>
        </p:nvSpPr>
        <p:spPr>
          <a:xfrm>
            <a:off x="3357563" y="6357938"/>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715125" y="6357938"/>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0D244337-6DAB-4CB0-8F8C-57E9F591FA8A}" type="slidenum">
              <a:rPr lang="zh-CN" altLang="en-US"/>
              <a:pPr>
                <a:defRPr/>
              </a:pPr>
              <a:t>‹#›</a:t>
            </a:fld>
            <a:endParaRPr lang="zh-CN" altLang="en-US"/>
          </a:p>
        </p:txBody>
      </p:sp>
      <p:sp>
        <p:nvSpPr>
          <p:cNvPr id="7" name="矩形 6"/>
          <p:cNvSpPr/>
          <p:nvPr userDrawn="1"/>
        </p:nvSpPr>
        <p:spPr>
          <a:xfrm>
            <a:off x="0" y="0"/>
            <a:ext cx="428596" cy="6858000"/>
          </a:xfrm>
          <a:prstGeom prst="rect">
            <a:avLst/>
          </a:prstGeom>
          <a:gradFill flip="none" rotWithShape="1">
            <a:gsLst>
              <a:gs pos="75000">
                <a:srgbClr val="990033"/>
              </a:gs>
              <a:gs pos="100000">
                <a:srgbClr val="CC99FF"/>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8" name="直接连接符 7"/>
          <p:cNvCxnSpPr/>
          <p:nvPr userDrawn="1"/>
        </p:nvCxnSpPr>
        <p:spPr>
          <a:xfrm rot="10800000">
            <a:off x="928688" y="1000125"/>
            <a:ext cx="7786687" cy="1588"/>
          </a:xfrm>
          <a:prstGeom prst="line">
            <a:avLst/>
          </a:prstGeom>
          <a:ln w="19050">
            <a:solidFill>
              <a:srgbClr val="990033"/>
            </a:solidFill>
          </a:ln>
        </p:spPr>
        <p:style>
          <a:lnRef idx="1">
            <a:schemeClr val="accent1"/>
          </a:lnRef>
          <a:fillRef idx="0">
            <a:schemeClr val="accent1"/>
          </a:fillRef>
          <a:effectRef idx="0">
            <a:schemeClr val="accent1"/>
          </a:effectRef>
          <a:fontRef idx="minor">
            <a:schemeClr val="tx1"/>
          </a:fontRef>
        </p:style>
      </p:cxnSp>
      <p:sp>
        <p:nvSpPr>
          <p:cNvPr id="1035" name="TextBox 9"/>
          <p:cNvSpPr txBox="1">
            <a:spLocks noChangeArrowheads="1"/>
          </p:cNvSpPr>
          <p:nvPr userDrawn="1"/>
        </p:nvSpPr>
        <p:spPr bwMode="auto">
          <a:xfrm>
            <a:off x="59410" y="1214422"/>
            <a:ext cx="369332" cy="3929090"/>
          </a:xfrm>
          <a:prstGeom prst="rect">
            <a:avLst/>
          </a:prstGeom>
          <a:noFill/>
          <a:ln>
            <a:noFill/>
          </a:ln>
        </p:spPr>
        <p:txBody>
          <a:bodyPr vert="eaVert"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1200" baseline="0" dirty="0">
                <a:solidFill>
                  <a:schemeClr val="bg1"/>
                </a:solidFill>
                <a:latin typeface="Times New Roman" pitchFamily="18" charset="0"/>
                <a:ea typeface="宋体" pitchFamily="2" charset="-122"/>
              </a:rPr>
              <a:t>中国经济专题</a:t>
            </a:r>
            <a:r>
              <a:rPr lang="en-US" altLang="zh-CN" sz="1200" baseline="0" dirty="0">
                <a:solidFill>
                  <a:schemeClr val="bg1"/>
                </a:solidFill>
                <a:latin typeface="Times New Roman" pitchFamily="18" charset="0"/>
                <a:ea typeface="宋体" pitchFamily="2" charset="-122"/>
              </a:rPr>
              <a:t>——2020</a:t>
            </a:r>
            <a:r>
              <a:rPr lang="zh-CN" altLang="en-US" sz="1200" baseline="0" dirty="0">
                <a:solidFill>
                  <a:schemeClr val="bg1"/>
                </a:solidFill>
                <a:latin typeface="Times New Roman" pitchFamily="18" charset="0"/>
                <a:ea typeface="宋体" pitchFamily="2" charset="-122"/>
              </a:rPr>
              <a:t>年秋季学期</a:t>
            </a:r>
          </a:p>
        </p:txBody>
      </p:sp>
      <p:pic>
        <p:nvPicPr>
          <p:cNvPr id="11" name="CAD72016-337B-4FA5-A27B-225094BCEFF3" descr="CCD92320-4996-4281-9F88-FD4588A778DD"/>
          <p:cNvPicPr>
            <a:picLocks noChangeAspect="1" noChangeArrowheads="1"/>
          </p:cNvPicPr>
          <p:nvPr userDrawn="1"/>
        </p:nvPicPr>
        <p:blipFill>
          <a:blip r:embed="rId11" cstate="print"/>
          <a:srcRect/>
          <a:stretch>
            <a:fillRect/>
          </a:stretch>
        </p:blipFill>
        <p:spPr bwMode="auto">
          <a:xfrm>
            <a:off x="6663904" y="6355148"/>
            <a:ext cx="1694310" cy="360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706" r:id="rId1"/>
    <p:sldLayoutId id="2147485707" r:id="rId2"/>
    <p:sldLayoutId id="2147485696" r:id="rId3"/>
    <p:sldLayoutId id="2147485697" r:id="rId4"/>
    <p:sldLayoutId id="2147485699" r:id="rId5"/>
    <p:sldLayoutId id="2147485700" r:id="rId6"/>
    <p:sldLayoutId id="2147485708" r:id="rId7"/>
    <p:sldLayoutId id="2147485709" r:id="rId8"/>
    <p:sldLayoutId id="2147485710" r:id="rId9"/>
  </p:sldLayoutIdLst>
  <p:hf hdr="0" ftr="0" dt="0"/>
  <p:txStyles>
    <p:titleStyle>
      <a:lvl1pPr algn="l" rtl="0" eaLnBrk="0" fontAlgn="base" hangingPunct="0">
        <a:spcBef>
          <a:spcPct val="0"/>
        </a:spcBef>
        <a:spcAft>
          <a:spcPct val="0"/>
        </a:spcAft>
        <a:defRPr sz="2400" b="0" kern="1200" baseline="0">
          <a:solidFill>
            <a:srgbClr val="990033"/>
          </a:solidFill>
          <a:latin typeface="Arial" pitchFamily="34" charset="0"/>
          <a:ea typeface="黑体" pitchFamily="49" charset="-122"/>
          <a:cs typeface="+mj-cs"/>
        </a:defRPr>
      </a:lvl1pPr>
      <a:lvl2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2pPr>
      <a:lvl3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3pPr>
      <a:lvl4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4pPr>
      <a:lvl5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5pPr>
      <a:lvl6pPr marL="457200" algn="l" rtl="0" fontAlgn="base">
        <a:spcBef>
          <a:spcPct val="0"/>
        </a:spcBef>
        <a:spcAft>
          <a:spcPct val="0"/>
        </a:spcAft>
        <a:defRPr sz="3200">
          <a:solidFill>
            <a:srgbClr val="800080"/>
          </a:solidFill>
          <a:latin typeface="黑体" pitchFamily="2" charset="-122"/>
          <a:ea typeface="黑体" pitchFamily="2" charset="-122"/>
        </a:defRPr>
      </a:lvl6pPr>
      <a:lvl7pPr marL="914400" algn="l" rtl="0" fontAlgn="base">
        <a:spcBef>
          <a:spcPct val="0"/>
        </a:spcBef>
        <a:spcAft>
          <a:spcPct val="0"/>
        </a:spcAft>
        <a:defRPr sz="3200">
          <a:solidFill>
            <a:srgbClr val="800080"/>
          </a:solidFill>
          <a:latin typeface="黑体" pitchFamily="2" charset="-122"/>
          <a:ea typeface="黑体" pitchFamily="2" charset="-122"/>
        </a:defRPr>
      </a:lvl7pPr>
      <a:lvl8pPr marL="1371600" algn="l" rtl="0" fontAlgn="base">
        <a:spcBef>
          <a:spcPct val="0"/>
        </a:spcBef>
        <a:spcAft>
          <a:spcPct val="0"/>
        </a:spcAft>
        <a:defRPr sz="3200">
          <a:solidFill>
            <a:srgbClr val="800080"/>
          </a:solidFill>
          <a:latin typeface="黑体" pitchFamily="2" charset="-122"/>
          <a:ea typeface="黑体" pitchFamily="2" charset="-122"/>
        </a:defRPr>
      </a:lvl8pPr>
      <a:lvl9pPr marL="1828800" algn="l" rtl="0" fontAlgn="base">
        <a:spcBef>
          <a:spcPct val="0"/>
        </a:spcBef>
        <a:spcAft>
          <a:spcPct val="0"/>
        </a:spcAft>
        <a:defRPr sz="3200">
          <a:solidFill>
            <a:srgbClr val="800080"/>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SzPct val="75000"/>
        <a:buFont typeface="Wingdings" pitchFamily="2" charset="2"/>
        <a:buChar char="u"/>
        <a:defRPr sz="2000" kern="1200" baseline="0">
          <a:solidFill>
            <a:schemeClr val="tx1"/>
          </a:solidFill>
          <a:latin typeface="Arial" pitchFamily="34" charset="0"/>
          <a:ea typeface="宋体" pitchFamily="2" charset="-122"/>
          <a:cs typeface="+mn-cs"/>
        </a:defRPr>
      </a:lvl1pPr>
      <a:lvl2pPr marL="742950" indent="-285750" algn="l" rtl="0" eaLnBrk="0" fontAlgn="base" hangingPunct="0">
        <a:spcBef>
          <a:spcPct val="20000"/>
        </a:spcBef>
        <a:spcAft>
          <a:spcPct val="0"/>
        </a:spcAft>
        <a:buFont typeface="Arial" pitchFamily="34" charset="0"/>
        <a:buChar char="–"/>
        <a:defRPr sz="2000" kern="1200" baseline="0">
          <a:solidFill>
            <a:schemeClr val="tx1"/>
          </a:solidFill>
          <a:latin typeface="Arial" pitchFamily="34" charset="0"/>
          <a:ea typeface="宋体" pitchFamily="2" charset="-122"/>
          <a:cs typeface="+mn-cs"/>
        </a:defRPr>
      </a:lvl2pPr>
      <a:lvl3pPr marL="1143000" indent="-228600" algn="l" rtl="0" eaLnBrk="0" fontAlgn="base" hangingPunct="0">
        <a:spcBef>
          <a:spcPct val="20000"/>
        </a:spcBef>
        <a:spcAft>
          <a:spcPct val="0"/>
        </a:spcAft>
        <a:buFont typeface="Arial" pitchFamily="34" charset="0"/>
        <a:buChar char="•"/>
        <a:defRPr sz="2400" kern="1200" baseline="0">
          <a:solidFill>
            <a:schemeClr val="tx1"/>
          </a:solidFill>
          <a:latin typeface="Arial" pitchFamily="34" charset="0"/>
          <a:ea typeface="宋体" pitchFamily="2" charset="-122"/>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ea"/>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2.emf"/><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1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34.emf"/><Relationship Id="rId7" Type="http://schemas.openxmlformats.org/officeDocument/2006/relationships/image" Target="../media/image38.emf"/><Relationship Id="rId2" Type="http://schemas.openxmlformats.org/officeDocument/2006/relationships/image" Target="../media/image33.emf"/><Relationship Id="rId1" Type="http://schemas.openxmlformats.org/officeDocument/2006/relationships/slideLayout" Target="../slideLayouts/slideLayout2.xml"/><Relationship Id="rId6" Type="http://schemas.openxmlformats.org/officeDocument/2006/relationships/image" Target="../media/image37.emf"/><Relationship Id="rId5" Type="http://schemas.openxmlformats.org/officeDocument/2006/relationships/image" Target="../media/image36.emf"/><Relationship Id="rId4" Type="http://schemas.openxmlformats.org/officeDocument/2006/relationships/image" Target="../media/image35.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a:xfrm>
            <a:off x="684213" y="1989138"/>
            <a:ext cx="8105775" cy="1223838"/>
          </a:xfrm>
        </p:spPr>
        <p:txBody>
          <a:bodyPr>
            <a:normAutofit fontScale="90000"/>
          </a:bodyPr>
          <a:lstStyle/>
          <a:p>
            <a:pPr eaLnBrk="1" hangingPunct="1">
              <a:lnSpc>
                <a:spcPct val="150000"/>
              </a:lnSpc>
            </a:pPr>
            <a:r>
              <a:rPr lang="zh-CN" altLang="en-US" sz="3600" dirty="0"/>
              <a:t>第十一讲 粘性价格下的货币经济与货币政策</a:t>
            </a:r>
            <a:br>
              <a:rPr lang="en-US" altLang="zh-CN" sz="4000" dirty="0"/>
            </a:br>
            <a:r>
              <a:rPr lang="en-US" altLang="zh-CN" sz="1800" dirty="0"/>
              <a:t>《</a:t>
            </a:r>
            <a:r>
              <a:rPr lang="zh-CN" altLang="en-US" sz="1800" dirty="0"/>
              <a:t>宏观经济学二十五讲：中国视角</a:t>
            </a:r>
            <a:r>
              <a:rPr lang="en-US" altLang="zh-CN" sz="1800" dirty="0"/>
              <a:t>》</a:t>
            </a:r>
            <a:r>
              <a:rPr lang="zh-CN" altLang="en-US" sz="1800" dirty="0"/>
              <a:t>第</a:t>
            </a:r>
            <a:r>
              <a:rPr lang="en-US" altLang="zh-CN" sz="1800" dirty="0"/>
              <a:t>14</a:t>
            </a:r>
            <a:r>
              <a:rPr lang="zh-CN" altLang="en-US" sz="1800" dirty="0"/>
              <a:t>讲</a:t>
            </a:r>
            <a:endParaRPr lang="zh-CN" altLang="en-US" sz="4000" dirty="0"/>
          </a:p>
        </p:txBody>
      </p:sp>
      <p:sp>
        <p:nvSpPr>
          <p:cNvPr id="4099" name="副标题 2"/>
          <p:cNvSpPr>
            <a:spLocks noGrp="1"/>
          </p:cNvSpPr>
          <p:nvPr>
            <p:ph type="subTitle" idx="1"/>
          </p:nvPr>
        </p:nvSpPr>
        <p:spPr>
          <a:xfrm>
            <a:off x="827088" y="3357563"/>
            <a:ext cx="7993062" cy="1857375"/>
          </a:xfrm>
        </p:spPr>
        <p:txBody>
          <a:bodyPr/>
          <a:lstStyle/>
          <a:p>
            <a:pPr eaLnBrk="1" hangingPunct="1"/>
            <a:endParaRPr lang="en-US" altLang="zh-CN" dirty="0">
              <a:latin typeface="Arial" pitchFamily="34" charset="0"/>
            </a:endParaRPr>
          </a:p>
          <a:p>
            <a:pPr eaLnBrk="1" hangingPunct="1"/>
            <a:endParaRPr lang="en-US" altLang="zh-CN" sz="2400" dirty="0">
              <a:latin typeface="Arial" pitchFamily="34" charset="0"/>
            </a:endParaRPr>
          </a:p>
          <a:p>
            <a:pPr eaLnBrk="1" hangingPunct="1"/>
            <a:r>
              <a:rPr lang="zh-CN" altLang="en-US" sz="2400" dirty="0">
                <a:latin typeface="Arial" pitchFamily="34" charset="0"/>
              </a:rPr>
              <a:t>徐高</a:t>
            </a:r>
            <a:endParaRPr lang="en-US" altLang="zh-CN" dirty="0">
              <a:latin typeface="Arial" pitchFamily="34" charset="0"/>
            </a:endParaRPr>
          </a:p>
          <a:p>
            <a:pPr eaLnBrk="1" hangingPunct="1"/>
            <a:r>
              <a:rPr lang="en-US" altLang="zh-CN" sz="1800" dirty="0">
                <a:latin typeface="Arial" pitchFamily="34" charset="0"/>
              </a:rPr>
              <a:t>2020</a:t>
            </a:r>
            <a:r>
              <a:rPr lang="zh-CN" altLang="en-US" sz="1800" dirty="0">
                <a:latin typeface="Arial" pitchFamily="34" charset="0"/>
              </a:rPr>
              <a:t>年</a:t>
            </a:r>
            <a:r>
              <a:rPr lang="en-US" altLang="zh-CN" sz="1800" dirty="0">
                <a:latin typeface="Arial" pitchFamily="34" charset="0"/>
              </a:rPr>
              <a:t>12</a:t>
            </a:r>
            <a:r>
              <a:rPr lang="zh-CN" altLang="en-US" sz="1800" dirty="0">
                <a:latin typeface="Arial" pitchFamily="34" charset="0"/>
              </a:rPr>
              <a:t>月</a:t>
            </a:r>
            <a:r>
              <a:rPr lang="en-US" altLang="zh-CN" sz="1800" dirty="0"/>
              <a:t>5</a:t>
            </a:r>
            <a:r>
              <a:rPr lang="zh-CN" altLang="en-US" sz="1800" dirty="0">
                <a:latin typeface="Arial" pitchFamily="34" charset="0"/>
              </a:rPr>
              <a:t>日</a:t>
            </a:r>
          </a:p>
          <a:p>
            <a:pPr eaLnBrk="1" hangingPunct="1"/>
            <a:endParaRPr lang="zh-CN" altLang="en-US" sz="1600" dirty="0">
              <a:latin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A88294-D569-4627-AE6D-CD5A7E94D80E}"/>
              </a:ext>
            </a:extLst>
          </p:cNvPr>
          <p:cNvSpPr>
            <a:spLocks noGrp="1"/>
          </p:cNvSpPr>
          <p:nvPr>
            <p:ph type="title"/>
          </p:nvPr>
        </p:nvSpPr>
        <p:spPr/>
        <p:txBody>
          <a:bodyPr/>
          <a:lstStyle/>
          <a:p>
            <a:r>
              <a:rPr lang="zh-CN" altLang="en-US" dirty="0"/>
              <a:t>粘性价格下倾斜总供给曲线的推导（</a:t>
            </a:r>
            <a:r>
              <a:rPr lang="en-US" altLang="zh-CN" dirty="0"/>
              <a:t>2</a:t>
            </a:r>
            <a:r>
              <a:rPr lang="zh-CN" altLang="en-US" dirty="0"/>
              <a:t>）：</a:t>
            </a:r>
            <a:br>
              <a:rPr lang="en-US" altLang="zh-CN" dirty="0"/>
            </a:br>
            <a:r>
              <a:rPr lang="zh-CN" altLang="en-US" dirty="0"/>
              <a:t>最优定价方程的对数化</a:t>
            </a:r>
          </a:p>
        </p:txBody>
      </p:sp>
      <p:sp>
        <p:nvSpPr>
          <p:cNvPr id="3" name="内容占位符 2">
            <a:extLst>
              <a:ext uri="{FF2B5EF4-FFF2-40B4-BE49-F238E27FC236}">
                <a16:creationId xmlns:a16="http://schemas.microsoft.com/office/drawing/2014/main" id="{DE1752D1-5434-4247-9F8B-B1D3DC26ADD4}"/>
              </a:ext>
            </a:extLst>
          </p:cNvPr>
          <p:cNvSpPr>
            <a:spLocks noGrp="1"/>
          </p:cNvSpPr>
          <p:nvPr>
            <p:ph idx="1"/>
          </p:nvPr>
        </p:nvSpPr>
        <p:spPr/>
        <p:txBody>
          <a:bodyPr/>
          <a:lstStyle/>
          <a:p>
            <a:endParaRPr lang="en-US" altLang="zh-CN" dirty="0"/>
          </a:p>
          <a:p>
            <a:r>
              <a:rPr lang="zh-CN" altLang="en-US" dirty="0"/>
              <a:t>厂商定价方程两边取对数</a:t>
            </a:r>
            <a:endParaRPr lang="en-US" altLang="zh-CN" dirty="0"/>
          </a:p>
          <a:p>
            <a:endParaRPr lang="en-US" altLang="zh-CN" dirty="0"/>
          </a:p>
          <a:p>
            <a:pPr lvl="1"/>
            <a:r>
              <a:rPr lang="zh-CN" altLang="zh-CN" kern="100" dirty="0">
                <a:effectLst/>
                <a:latin typeface="Times New Roman" panose="02020603050405020304" pitchFamily="18" charset="0"/>
                <a:ea typeface="+mj-ea"/>
                <a:cs typeface="Times New Roman" panose="02020603050405020304" pitchFamily="18" charset="0"/>
              </a:rPr>
              <a:t>其中，</a:t>
            </a:r>
            <a:r>
              <a:rPr lang="en-US" altLang="zh-CN" kern="100" dirty="0">
                <a:effectLst/>
                <a:latin typeface="Times New Roman" panose="02020603050405020304" pitchFamily="18" charset="0"/>
                <a:ea typeface="+mj-ea"/>
                <a:cs typeface="Times New Roman" panose="02020603050405020304" pitchFamily="18" charset="0"/>
              </a:rPr>
              <a:t>͠</a:t>
            </a:r>
            <a:r>
              <a:rPr lang="en-US" altLang="zh-CN" i="1" kern="100" dirty="0" err="1">
                <a:effectLst/>
                <a:latin typeface="Times New Roman" panose="02020603050405020304" pitchFamily="18" charset="0"/>
                <a:ea typeface="+mj-ea"/>
                <a:cs typeface="Times New Roman" panose="02020603050405020304" pitchFamily="18" charset="0"/>
              </a:rPr>
              <a:t>p</a:t>
            </a:r>
            <a:r>
              <a:rPr lang="en-US" altLang="zh-CN" i="1" kern="100" baseline="-25000" dirty="0" err="1">
                <a:effectLst/>
                <a:latin typeface="Times New Roman" panose="02020603050405020304" pitchFamily="18" charset="0"/>
                <a:ea typeface="+mj-ea"/>
                <a:cs typeface="Times New Roman" panose="02020603050405020304" pitchFamily="18" charset="0"/>
              </a:rPr>
              <a:t>t</a:t>
            </a:r>
            <a:r>
              <a:rPr lang="en-US" altLang="zh-CN" i="1" kern="100" dirty="0">
                <a:effectLst/>
                <a:latin typeface="Times New Roman" panose="02020603050405020304" pitchFamily="18" charset="0"/>
                <a:ea typeface="+mj-ea"/>
                <a:cs typeface="Times New Roman" panose="02020603050405020304" pitchFamily="18" charset="0"/>
              </a:rPr>
              <a:t>*≡</a:t>
            </a:r>
            <a:r>
              <a:rPr lang="en-US" altLang="zh-CN" kern="100" dirty="0" err="1">
                <a:effectLst/>
                <a:latin typeface="Times New Roman" panose="02020603050405020304" pitchFamily="18" charset="0"/>
                <a:ea typeface="+mj-ea"/>
                <a:cs typeface="Times New Roman" panose="02020603050405020304" pitchFamily="18" charset="0"/>
              </a:rPr>
              <a:t>log</a:t>
            </a:r>
            <a:r>
              <a:rPr lang="en-US" altLang="zh-CN" i="1" kern="100" dirty="0" err="1">
                <a:effectLst/>
                <a:latin typeface="Times New Roman" panose="02020603050405020304" pitchFamily="18" charset="0"/>
                <a:ea typeface="+mj-ea"/>
                <a:cs typeface="Times New Roman" panose="02020603050405020304" pitchFamily="18" charset="0"/>
              </a:rPr>
              <a:t>P</a:t>
            </a:r>
            <a:r>
              <a:rPr lang="en-US" altLang="zh-CN" i="1" kern="100" baseline="-25000" dirty="0" err="1">
                <a:effectLst/>
                <a:latin typeface="Times New Roman" panose="02020603050405020304" pitchFamily="18" charset="0"/>
                <a:ea typeface="+mj-ea"/>
                <a:cs typeface="Times New Roman" panose="02020603050405020304" pitchFamily="18" charset="0"/>
              </a:rPr>
              <a:t>t</a:t>
            </a:r>
            <a:r>
              <a:rPr lang="en-US" altLang="zh-CN" i="1" kern="100" dirty="0">
                <a:effectLst/>
                <a:latin typeface="Times New Roman" panose="02020603050405020304" pitchFamily="18" charset="0"/>
                <a:ea typeface="+mj-ea"/>
                <a:cs typeface="Times New Roman" panose="02020603050405020304" pitchFamily="18" charset="0"/>
              </a:rPr>
              <a:t>*</a:t>
            </a:r>
            <a:r>
              <a:rPr lang="zh-CN" altLang="zh-CN" kern="100" dirty="0">
                <a:effectLst/>
                <a:latin typeface="Times New Roman" panose="02020603050405020304" pitchFamily="18" charset="0"/>
                <a:ea typeface="+mj-ea"/>
                <a:cs typeface="Times New Roman" panose="02020603050405020304" pitchFamily="18" charset="0"/>
              </a:rPr>
              <a:t>、</a:t>
            </a:r>
            <a:r>
              <a:rPr lang="en-US" altLang="zh-CN" kern="100" dirty="0">
                <a:effectLst/>
                <a:latin typeface="Times New Roman" panose="02020603050405020304" pitchFamily="18" charset="0"/>
                <a:ea typeface="+mj-ea"/>
                <a:cs typeface="Times New Roman" panose="02020603050405020304" pitchFamily="18" charset="0"/>
              </a:rPr>
              <a:t>͠</a:t>
            </a:r>
            <a:r>
              <a:rPr lang="en-US" altLang="zh-CN" i="1" kern="100" dirty="0" err="1">
                <a:effectLst/>
                <a:latin typeface="Times New Roman" panose="02020603050405020304" pitchFamily="18" charset="0"/>
                <a:ea typeface="+mj-ea"/>
                <a:cs typeface="Times New Roman" panose="02020603050405020304" pitchFamily="18" charset="0"/>
              </a:rPr>
              <a:t>p</a:t>
            </a:r>
            <a:r>
              <a:rPr lang="en-US" altLang="zh-CN" i="1" kern="100" baseline="-25000" dirty="0" err="1">
                <a:effectLst/>
                <a:latin typeface="Times New Roman" panose="02020603050405020304" pitchFamily="18" charset="0"/>
                <a:ea typeface="+mj-ea"/>
                <a:cs typeface="Times New Roman" panose="02020603050405020304" pitchFamily="18" charset="0"/>
              </a:rPr>
              <a:t>t</a:t>
            </a:r>
            <a:r>
              <a:rPr lang="en-US" altLang="zh-CN" i="1" kern="100" dirty="0" err="1">
                <a:effectLst/>
                <a:latin typeface="Times New Roman" panose="02020603050405020304" pitchFamily="18" charset="0"/>
                <a:ea typeface="+mj-ea"/>
                <a:cs typeface="Times New Roman" panose="02020603050405020304" pitchFamily="18" charset="0"/>
              </a:rPr>
              <a:t>≡</a:t>
            </a:r>
            <a:r>
              <a:rPr lang="en-US" altLang="zh-CN" kern="100" dirty="0" err="1">
                <a:effectLst/>
                <a:latin typeface="Times New Roman" panose="02020603050405020304" pitchFamily="18" charset="0"/>
                <a:ea typeface="+mj-ea"/>
                <a:cs typeface="Times New Roman" panose="02020603050405020304" pitchFamily="18" charset="0"/>
              </a:rPr>
              <a:t>log</a:t>
            </a:r>
            <a:r>
              <a:rPr lang="en-US" altLang="zh-CN" i="1" kern="100" dirty="0" err="1">
                <a:effectLst/>
                <a:latin typeface="Times New Roman" panose="02020603050405020304" pitchFamily="18" charset="0"/>
                <a:ea typeface="+mj-ea"/>
                <a:cs typeface="Times New Roman" panose="02020603050405020304" pitchFamily="18" charset="0"/>
              </a:rPr>
              <a:t>P</a:t>
            </a:r>
            <a:r>
              <a:rPr lang="en-US" altLang="zh-CN" i="1" kern="100" baseline="-25000" dirty="0" err="1">
                <a:effectLst/>
                <a:latin typeface="Times New Roman" panose="02020603050405020304" pitchFamily="18" charset="0"/>
                <a:ea typeface="+mj-ea"/>
                <a:cs typeface="Times New Roman" panose="02020603050405020304" pitchFamily="18" charset="0"/>
              </a:rPr>
              <a:t>t</a:t>
            </a:r>
            <a:r>
              <a:rPr lang="zh-CN" altLang="zh-CN" kern="100" dirty="0">
                <a:effectLst/>
                <a:latin typeface="Times New Roman" panose="02020603050405020304" pitchFamily="18" charset="0"/>
                <a:ea typeface="+mj-ea"/>
                <a:cs typeface="Times New Roman" panose="02020603050405020304" pitchFamily="18" charset="0"/>
              </a:rPr>
              <a:t>、</a:t>
            </a:r>
            <a:r>
              <a:rPr lang="en-US" altLang="zh-CN" kern="100" dirty="0">
                <a:effectLst/>
                <a:latin typeface="Times New Roman" panose="02020603050405020304" pitchFamily="18" charset="0"/>
                <a:ea typeface="+mj-ea"/>
                <a:cs typeface="Times New Roman" panose="02020603050405020304" pitchFamily="18" charset="0"/>
              </a:rPr>
              <a:t>͠</a:t>
            </a:r>
            <a:r>
              <a:rPr lang="en-US" altLang="zh-CN" i="1" kern="100" dirty="0" err="1">
                <a:effectLst/>
                <a:latin typeface="Times New Roman" panose="02020603050405020304" pitchFamily="18" charset="0"/>
                <a:ea typeface="+mj-ea"/>
                <a:cs typeface="Times New Roman" panose="02020603050405020304" pitchFamily="18" charset="0"/>
              </a:rPr>
              <a:t>y</a:t>
            </a:r>
            <a:r>
              <a:rPr lang="en-US" altLang="zh-CN" i="1" kern="100" baseline="-25000" dirty="0" err="1">
                <a:effectLst/>
                <a:latin typeface="Times New Roman" panose="02020603050405020304" pitchFamily="18" charset="0"/>
                <a:ea typeface="+mj-ea"/>
                <a:cs typeface="Times New Roman" panose="02020603050405020304" pitchFamily="18" charset="0"/>
              </a:rPr>
              <a:t>t</a:t>
            </a:r>
            <a:r>
              <a:rPr lang="en-US" altLang="zh-CN" i="1" kern="100" dirty="0" err="1">
                <a:effectLst/>
                <a:latin typeface="Times New Roman" panose="02020603050405020304" pitchFamily="18" charset="0"/>
                <a:ea typeface="+mj-ea"/>
                <a:cs typeface="Times New Roman" panose="02020603050405020304" pitchFamily="18" charset="0"/>
              </a:rPr>
              <a:t>≡</a:t>
            </a:r>
            <a:r>
              <a:rPr lang="en-US" altLang="zh-CN" kern="100" dirty="0" err="1">
                <a:effectLst/>
                <a:latin typeface="Times New Roman" panose="02020603050405020304" pitchFamily="18" charset="0"/>
                <a:ea typeface="+mj-ea"/>
                <a:cs typeface="Times New Roman" panose="02020603050405020304" pitchFamily="18" charset="0"/>
              </a:rPr>
              <a:t>log</a:t>
            </a:r>
            <a:r>
              <a:rPr lang="en-US" altLang="zh-CN" i="1" kern="100" dirty="0" err="1">
                <a:effectLst/>
                <a:latin typeface="Times New Roman" panose="02020603050405020304" pitchFamily="18" charset="0"/>
                <a:ea typeface="+mj-ea"/>
                <a:cs typeface="Times New Roman" panose="02020603050405020304" pitchFamily="18" charset="0"/>
              </a:rPr>
              <a:t>Y</a:t>
            </a:r>
            <a:r>
              <a:rPr lang="en-US" altLang="zh-CN" i="1" kern="100" baseline="-25000" dirty="0" err="1">
                <a:effectLst/>
                <a:latin typeface="Times New Roman" panose="02020603050405020304" pitchFamily="18" charset="0"/>
                <a:ea typeface="+mj-ea"/>
                <a:cs typeface="Times New Roman" panose="02020603050405020304" pitchFamily="18" charset="0"/>
              </a:rPr>
              <a:t>t</a:t>
            </a:r>
            <a:r>
              <a:rPr lang="zh-CN" altLang="zh-CN" kern="100" dirty="0">
                <a:effectLst/>
                <a:latin typeface="Times New Roman" panose="02020603050405020304" pitchFamily="18" charset="0"/>
                <a:ea typeface="+mj-ea"/>
                <a:cs typeface="Times New Roman" panose="02020603050405020304" pitchFamily="18" charset="0"/>
              </a:rPr>
              <a:t>、</a:t>
            </a:r>
            <a:r>
              <a:rPr lang="en-US" altLang="zh-CN" kern="100" dirty="0">
                <a:effectLst/>
                <a:latin typeface="Times New Roman" panose="02020603050405020304" pitchFamily="18" charset="0"/>
                <a:ea typeface="+mj-ea"/>
                <a:cs typeface="Times New Roman" panose="02020603050405020304" pitchFamily="18" charset="0"/>
              </a:rPr>
              <a:t>͠</a:t>
            </a:r>
            <a:r>
              <a:rPr lang="en-US" altLang="zh-CN" i="1" kern="100" dirty="0" err="1">
                <a:effectLst/>
                <a:latin typeface="Times New Roman" panose="02020603050405020304" pitchFamily="18" charset="0"/>
                <a:ea typeface="+mj-ea"/>
                <a:cs typeface="Times New Roman" panose="02020603050405020304" pitchFamily="18" charset="0"/>
              </a:rPr>
              <a:t>y</a:t>
            </a:r>
            <a:r>
              <a:rPr lang="en-US" altLang="zh-CN" i="1" kern="100" baseline="-25000" dirty="0" err="1">
                <a:effectLst/>
                <a:latin typeface="Times New Roman" panose="02020603050405020304" pitchFamily="18" charset="0"/>
                <a:ea typeface="+mj-ea"/>
                <a:cs typeface="Times New Roman" panose="02020603050405020304" pitchFamily="18" charset="0"/>
              </a:rPr>
              <a:t>n</a:t>
            </a:r>
            <a:r>
              <a:rPr lang="en-US" altLang="zh-CN" i="1" kern="100" dirty="0" err="1">
                <a:effectLst/>
                <a:latin typeface="Times New Roman" panose="02020603050405020304" pitchFamily="18" charset="0"/>
                <a:ea typeface="+mj-ea"/>
                <a:cs typeface="Times New Roman" panose="02020603050405020304" pitchFamily="18" charset="0"/>
              </a:rPr>
              <a:t>≡</a:t>
            </a:r>
            <a:r>
              <a:rPr lang="en-US" altLang="zh-CN" kern="100" dirty="0" err="1">
                <a:effectLst/>
                <a:latin typeface="Times New Roman" panose="02020603050405020304" pitchFamily="18" charset="0"/>
                <a:ea typeface="+mj-ea"/>
                <a:cs typeface="Times New Roman" panose="02020603050405020304" pitchFamily="18" charset="0"/>
              </a:rPr>
              <a:t>log</a:t>
            </a:r>
            <a:r>
              <a:rPr lang="en-US" altLang="zh-CN" i="1" kern="100" dirty="0" err="1">
                <a:effectLst/>
                <a:latin typeface="Times New Roman" panose="02020603050405020304" pitchFamily="18" charset="0"/>
                <a:ea typeface="+mj-ea"/>
                <a:cs typeface="Times New Roman" panose="02020603050405020304" pitchFamily="18" charset="0"/>
              </a:rPr>
              <a:t>Y</a:t>
            </a:r>
            <a:r>
              <a:rPr lang="en-US" altLang="zh-CN" i="1" kern="100" baseline="-25000" dirty="0" err="1">
                <a:effectLst/>
                <a:latin typeface="Times New Roman" panose="02020603050405020304" pitchFamily="18" charset="0"/>
                <a:ea typeface="+mj-ea"/>
                <a:cs typeface="Times New Roman" panose="02020603050405020304" pitchFamily="18" charset="0"/>
              </a:rPr>
              <a:t>n</a:t>
            </a:r>
            <a:endParaRPr lang="zh-CN" altLang="zh-CN" kern="100" dirty="0">
              <a:effectLst/>
              <a:latin typeface="Times New Roman" panose="02020603050405020304" pitchFamily="18" charset="0"/>
              <a:ea typeface="+mj-ea"/>
              <a:cs typeface="Times New Roman" panose="02020603050405020304" pitchFamily="18" charset="0"/>
            </a:endParaRPr>
          </a:p>
          <a:p>
            <a:pPr lvl="1"/>
            <a:r>
              <a:rPr lang="zh-CN" altLang="en-US" dirty="0"/>
              <a:t>对数相减约等于二者的差异率</a:t>
            </a:r>
            <a:endParaRPr lang="en-US" altLang="zh-CN" dirty="0"/>
          </a:p>
          <a:p>
            <a:pPr lvl="1"/>
            <a:endParaRPr lang="en-US" altLang="zh-CN" dirty="0"/>
          </a:p>
          <a:p>
            <a:pPr marL="457200" lvl="1" indent="0">
              <a:buNone/>
            </a:pPr>
            <a:endParaRPr lang="en-US" altLang="zh-CN" dirty="0"/>
          </a:p>
          <a:p>
            <a:r>
              <a:rPr lang="zh-CN" altLang="en-US" dirty="0">
                <a:latin typeface="Times New Roman" panose="02020603050405020304" pitchFamily="18" charset="0"/>
                <a:ea typeface="+mj-ea"/>
                <a:cs typeface="Times New Roman" panose="02020603050405020304" pitchFamily="18" charset="0"/>
              </a:rPr>
              <a:t>与产出相关的三个概念</a:t>
            </a:r>
            <a:endParaRPr lang="en-US" altLang="zh-CN" sz="1800" dirty="0">
              <a:effectLst/>
              <a:latin typeface="Times New Roman" panose="02020603050405020304" pitchFamily="18" charset="0"/>
              <a:ea typeface="+mj-ea"/>
              <a:cs typeface="Times New Roman" panose="02020603050405020304" pitchFamily="18" charset="0"/>
            </a:endParaRPr>
          </a:p>
          <a:p>
            <a:pPr lvl="1"/>
            <a:r>
              <a:rPr lang="zh-CN" altLang="zh-CN" dirty="0">
                <a:effectLst/>
                <a:latin typeface="Times New Roman" panose="02020603050405020304" pitchFamily="18" charset="0"/>
                <a:ea typeface="+mj-ea"/>
                <a:cs typeface="Times New Roman" panose="02020603050405020304" pitchFamily="18" charset="0"/>
              </a:rPr>
              <a:t>产出缺口（</a:t>
            </a:r>
            <a:r>
              <a:rPr lang="en-US" altLang="zh-CN" dirty="0">
                <a:effectLst/>
                <a:latin typeface="Times New Roman" panose="02020603050405020304" pitchFamily="18" charset="0"/>
                <a:ea typeface="+mj-ea"/>
                <a:cs typeface="Times New Roman" panose="02020603050405020304" pitchFamily="18" charset="0"/>
              </a:rPr>
              <a:t>output gap</a:t>
            </a:r>
            <a:r>
              <a:rPr lang="zh-CN" altLang="en-US" dirty="0">
                <a:effectLst/>
                <a:latin typeface="Times New Roman" panose="02020603050405020304" pitchFamily="18" charset="0"/>
                <a:ea typeface="+mj-ea"/>
                <a:cs typeface="Times New Roman" panose="02020603050405020304" pitchFamily="18" charset="0"/>
              </a:rPr>
              <a:t>，</a:t>
            </a:r>
            <a:r>
              <a:rPr lang="en-US" altLang="zh-CN" i="1" dirty="0">
                <a:effectLst/>
                <a:latin typeface="Times New Roman" panose="02020603050405020304" pitchFamily="18" charset="0"/>
                <a:ea typeface="+mj-ea"/>
                <a:cs typeface="Times New Roman" panose="02020603050405020304" pitchFamily="18" charset="0"/>
              </a:rPr>
              <a:t> </a:t>
            </a:r>
            <a:r>
              <a:rPr lang="en-US" altLang="zh-CN" i="1" dirty="0" err="1">
                <a:effectLst/>
                <a:latin typeface="Times New Roman" panose="02020603050405020304" pitchFamily="18" charset="0"/>
                <a:ea typeface="+mj-ea"/>
                <a:cs typeface="Times New Roman" panose="02020603050405020304" pitchFamily="18" charset="0"/>
              </a:rPr>
              <a:t>y</a:t>
            </a:r>
            <a:r>
              <a:rPr lang="en-US" altLang="zh-CN" i="1" baseline="-25000" dirty="0" err="1">
                <a:effectLst/>
                <a:latin typeface="Times New Roman" panose="02020603050405020304" pitchFamily="18" charset="0"/>
                <a:ea typeface="+mj-ea"/>
                <a:cs typeface="Times New Roman" panose="02020603050405020304" pitchFamily="18" charset="0"/>
              </a:rPr>
              <a:t>t</a:t>
            </a:r>
            <a:r>
              <a:rPr lang="en-US" altLang="zh-CN" i="1" dirty="0" err="1">
                <a:effectLst/>
                <a:latin typeface="Times New Roman" panose="02020603050405020304" pitchFamily="18" charset="0"/>
                <a:ea typeface="+mj-ea"/>
                <a:cs typeface="Times New Roman" panose="02020603050405020304" pitchFamily="18" charset="0"/>
              </a:rPr>
              <a:t>-y</a:t>
            </a:r>
            <a:r>
              <a:rPr lang="en-US" altLang="zh-CN" i="1" baseline="-25000" dirty="0" err="1">
                <a:effectLst/>
                <a:latin typeface="Times New Roman" panose="02020603050405020304" pitchFamily="18" charset="0"/>
                <a:ea typeface="+mj-ea"/>
                <a:cs typeface="Times New Roman" panose="02020603050405020304" pitchFamily="18" charset="0"/>
              </a:rPr>
              <a:t>n</a:t>
            </a:r>
            <a:r>
              <a:rPr lang="en-US" altLang="zh-CN" i="1" baseline="-25000" dirty="0">
                <a:effectLst/>
                <a:latin typeface="Times New Roman" panose="02020603050405020304" pitchFamily="18" charset="0"/>
                <a:ea typeface="+mj-ea"/>
                <a:cs typeface="Times New Roman" panose="02020603050405020304" pitchFamily="18" charset="0"/>
              </a:rPr>
              <a:t> </a:t>
            </a:r>
            <a:r>
              <a:rPr lang="zh-CN" altLang="zh-CN" dirty="0">
                <a:effectLst/>
                <a:latin typeface="Times New Roman" panose="02020603050405020304" pitchFamily="18" charset="0"/>
                <a:ea typeface="+mj-ea"/>
                <a:cs typeface="Times New Roman" panose="02020603050405020304" pitchFamily="18" charset="0"/>
              </a:rPr>
              <a:t>）</a:t>
            </a:r>
            <a:r>
              <a:rPr lang="zh-CN" altLang="en-US" dirty="0">
                <a:effectLst/>
                <a:latin typeface="Times New Roman" panose="02020603050405020304" pitchFamily="18" charset="0"/>
                <a:ea typeface="+mj-ea"/>
                <a:cs typeface="Times New Roman" panose="02020603050405020304" pitchFamily="18" charset="0"/>
              </a:rPr>
              <a:t>：</a:t>
            </a:r>
            <a:r>
              <a:rPr lang="zh-CN" altLang="zh-CN" dirty="0">
                <a:effectLst/>
                <a:latin typeface="Times New Roman" panose="02020603050405020304" pitchFamily="18" charset="0"/>
                <a:ea typeface="+mj-ea"/>
                <a:cs typeface="Times New Roman" panose="02020603050405020304" pitchFamily="18" charset="0"/>
              </a:rPr>
              <a:t>实际产出相对潜在产出水平的差异率</a:t>
            </a:r>
            <a:r>
              <a:rPr lang="zh-CN" altLang="en-US" dirty="0">
                <a:effectLst/>
                <a:latin typeface="Times New Roman" panose="02020603050405020304" pitchFamily="18" charset="0"/>
                <a:ea typeface="+mj-ea"/>
                <a:cs typeface="Times New Roman" panose="02020603050405020304" pitchFamily="18" charset="0"/>
              </a:rPr>
              <a:t>，</a:t>
            </a:r>
            <a:endParaRPr lang="en-US" altLang="zh-CN" dirty="0">
              <a:latin typeface="Times New Roman" panose="02020603050405020304" pitchFamily="18" charset="0"/>
              <a:ea typeface="+mj-ea"/>
              <a:cs typeface="Times New Roman" panose="02020603050405020304" pitchFamily="18" charset="0"/>
            </a:endParaRPr>
          </a:p>
          <a:p>
            <a:pPr lvl="1"/>
            <a:r>
              <a:rPr lang="zh-CN" altLang="zh-CN" dirty="0">
                <a:effectLst/>
                <a:latin typeface="Times New Roman" panose="02020603050405020304" pitchFamily="18" charset="0"/>
                <a:ea typeface="+mj-ea"/>
                <a:cs typeface="Times New Roman" panose="02020603050405020304" pitchFamily="18" charset="0"/>
              </a:rPr>
              <a:t>潜在产出水平（</a:t>
            </a:r>
            <a:r>
              <a:rPr lang="en-US" altLang="zh-CN" dirty="0">
                <a:effectLst/>
                <a:latin typeface="Times New Roman" panose="02020603050405020304" pitchFamily="18" charset="0"/>
                <a:ea typeface="+mj-ea"/>
                <a:cs typeface="Times New Roman" panose="02020603050405020304" pitchFamily="18" charset="0"/>
              </a:rPr>
              <a:t>͠</a:t>
            </a:r>
            <a:r>
              <a:rPr lang="en-US" altLang="zh-CN" i="1" dirty="0" err="1">
                <a:effectLst/>
                <a:latin typeface="Times New Roman" panose="02020603050405020304" pitchFamily="18" charset="0"/>
                <a:ea typeface="+mj-ea"/>
                <a:cs typeface="Times New Roman" panose="02020603050405020304" pitchFamily="18" charset="0"/>
              </a:rPr>
              <a:t>y</a:t>
            </a:r>
            <a:r>
              <a:rPr lang="en-US" altLang="zh-CN" i="1" baseline="-25000" dirty="0" err="1">
                <a:effectLst/>
                <a:latin typeface="Times New Roman" panose="02020603050405020304" pitchFamily="18" charset="0"/>
                <a:ea typeface="+mj-ea"/>
                <a:cs typeface="Times New Roman" panose="02020603050405020304" pitchFamily="18" charset="0"/>
              </a:rPr>
              <a:t>n</a:t>
            </a:r>
            <a:r>
              <a:rPr lang="zh-CN" altLang="zh-CN" dirty="0">
                <a:effectLst/>
                <a:latin typeface="Times New Roman" panose="02020603050405020304" pitchFamily="18" charset="0"/>
                <a:ea typeface="+mj-ea"/>
                <a:cs typeface="Times New Roman" panose="02020603050405020304" pitchFamily="18" charset="0"/>
              </a:rPr>
              <a:t>）</a:t>
            </a:r>
            <a:r>
              <a:rPr lang="zh-CN" altLang="en-US" dirty="0">
                <a:effectLst/>
                <a:latin typeface="Times New Roman" panose="02020603050405020304" pitchFamily="18" charset="0"/>
                <a:ea typeface="+mj-ea"/>
                <a:cs typeface="Times New Roman" panose="02020603050405020304" pitchFamily="18" charset="0"/>
              </a:rPr>
              <a:t>：</a:t>
            </a:r>
            <a:r>
              <a:rPr lang="zh-CN" altLang="zh-CN" dirty="0">
                <a:effectLst/>
                <a:latin typeface="Times New Roman" panose="02020603050405020304" pitchFamily="18" charset="0"/>
                <a:ea typeface="+mj-ea"/>
                <a:cs typeface="Times New Roman" panose="02020603050405020304" pitchFamily="18" charset="0"/>
              </a:rPr>
              <a:t>经济不受货币影响时，完全由实体经济状况所决定的产出水平</a:t>
            </a:r>
            <a:r>
              <a:rPr lang="zh-CN" altLang="en-US" dirty="0">
                <a:effectLst/>
                <a:latin typeface="Times New Roman" panose="02020603050405020304" pitchFamily="18" charset="0"/>
                <a:ea typeface="+mj-ea"/>
                <a:cs typeface="Times New Roman" panose="02020603050405020304" pitchFamily="18" charset="0"/>
              </a:rPr>
              <a:t>，无法被直接观测</a:t>
            </a:r>
            <a:endParaRPr lang="en-US" altLang="zh-CN" dirty="0">
              <a:effectLst/>
              <a:latin typeface="Times New Roman" panose="02020603050405020304" pitchFamily="18" charset="0"/>
              <a:ea typeface="+mj-ea"/>
              <a:cs typeface="Times New Roman" panose="02020603050405020304" pitchFamily="18" charset="0"/>
            </a:endParaRPr>
          </a:p>
          <a:p>
            <a:pPr lvl="1"/>
            <a:r>
              <a:rPr lang="zh-CN" altLang="zh-CN" dirty="0">
                <a:effectLst/>
                <a:latin typeface="Times New Roman" panose="02020603050405020304" pitchFamily="18" charset="0"/>
                <a:ea typeface="+mj-ea"/>
                <a:cs typeface="Times New Roman" panose="02020603050405020304" pitchFamily="18" charset="0"/>
              </a:rPr>
              <a:t>实际产出水平（</a:t>
            </a:r>
            <a:r>
              <a:rPr lang="en-US" altLang="zh-CN" dirty="0">
                <a:effectLst/>
                <a:latin typeface="Times New Roman" panose="02020603050405020304" pitchFamily="18" charset="0"/>
                <a:ea typeface="+mj-ea"/>
                <a:cs typeface="Times New Roman" panose="02020603050405020304" pitchFamily="18" charset="0"/>
              </a:rPr>
              <a:t>͠</a:t>
            </a:r>
            <a:r>
              <a:rPr lang="en-US" altLang="zh-CN" i="1" dirty="0" err="1">
                <a:effectLst/>
                <a:latin typeface="Times New Roman" panose="02020603050405020304" pitchFamily="18" charset="0"/>
                <a:ea typeface="+mj-ea"/>
                <a:cs typeface="Times New Roman" panose="02020603050405020304" pitchFamily="18" charset="0"/>
              </a:rPr>
              <a:t>y</a:t>
            </a:r>
            <a:r>
              <a:rPr lang="en-US" altLang="zh-CN" i="1" baseline="-25000" dirty="0" err="1">
                <a:effectLst/>
                <a:latin typeface="Times New Roman" panose="02020603050405020304" pitchFamily="18" charset="0"/>
                <a:ea typeface="+mj-ea"/>
                <a:cs typeface="Times New Roman" panose="02020603050405020304" pitchFamily="18" charset="0"/>
              </a:rPr>
              <a:t>t</a:t>
            </a:r>
            <a:r>
              <a:rPr lang="zh-CN" altLang="zh-CN" dirty="0">
                <a:effectLst/>
                <a:latin typeface="Times New Roman" panose="02020603050405020304" pitchFamily="18" charset="0"/>
                <a:ea typeface="+mj-ea"/>
                <a:cs typeface="Times New Roman" panose="02020603050405020304" pitchFamily="18" charset="0"/>
              </a:rPr>
              <a:t>）</a:t>
            </a:r>
            <a:r>
              <a:rPr lang="zh-CN" altLang="en-US" dirty="0">
                <a:latin typeface="Times New Roman" panose="02020603050405020304" pitchFamily="18" charset="0"/>
                <a:ea typeface="+mj-ea"/>
                <a:cs typeface="Times New Roman" panose="02020603050405020304" pitchFamily="18" charset="0"/>
              </a:rPr>
              <a:t>：被实际观测到的产出水平</a:t>
            </a:r>
            <a:endParaRPr lang="en-US" altLang="zh-CN" dirty="0">
              <a:effectLst/>
              <a:latin typeface="Times New Roman" panose="02020603050405020304" pitchFamily="18" charset="0"/>
              <a:ea typeface="+mj-ea"/>
              <a:cs typeface="Times New Roman" panose="02020603050405020304" pitchFamily="18" charset="0"/>
            </a:endParaRPr>
          </a:p>
          <a:p>
            <a:endParaRPr lang="en-US" altLang="zh-CN" dirty="0">
              <a:latin typeface="Times New Roman" panose="02020603050405020304" pitchFamily="18" charset="0"/>
              <a:ea typeface="+mj-ea"/>
              <a:cs typeface="Times New Roman" panose="02020603050405020304" pitchFamily="18" charset="0"/>
            </a:endParaRPr>
          </a:p>
        </p:txBody>
      </p:sp>
      <p:sp>
        <p:nvSpPr>
          <p:cNvPr id="4" name="灯片编号占位符 3">
            <a:extLst>
              <a:ext uri="{FF2B5EF4-FFF2-40B4-BE49-F238E27FC236}">
                <a16:creationId xmlns:a16="http://schemas.microsoft.com/office/drawing/2014/main" id="{1AC0819E-70E1-4C36-91BE-F5E83ACF3E4E}"/>
              </a:ext>
            </a:extLst>
          </p:cNvPr>
          <p:cNvSpPr>
            <a:spLocks noGrp="1"/>
          </p:cNvSpPr>
          <p:nvPr>
            <p:ph type="sldNum" sz="quarter" idx="12"/>
          </p:nvPr>
        </p:nvSpPr>
        <p:spPr/>
        <p:txBody>
          <a:bodyPr/>
          <a:lstStyle/>
          <a:p>
            <a:pPr>
              <a:defRPr/>
            </a:pPr>
            <a:fld id="{DF4C29A2-310B-4614-9E82-82EDFD340A49}" type="slidenum">
              <a:rPr lang="zh-CN" altLang="en-US" smtClean="0"/>
              <a:pPr>
                <a:defRPr/>
              </a:pPr>
              <a:t>10</a:t>
            </a:fld>
            <a:endParaRPr lang="zh-CN" altLang="en-US"/>
          </a:p>
        </p:txBody>
      </p:sp>
      <p:pic>
        <p:nvPicPr>
          <p:cNvPr id="6" name="图片 5">
            <a:extLst>
              <a:ext uri="{FF2B5EF4-FFF2-40B4-BE49-F238E27FC236}">
                <a16:creationId xmlns:a16="http://schemas.microsoft.com/office/drawing/2014/main" id="{BB56414D-F0CD-4AC3-949C-CDA5699AD76D}"/>
              </a:ext>
            </a:extLst>
          </p:cNvPr>
          <p:cNvPicPr>
            <a:picLocks noChangeAspect="1"/>
          </p:cNvPicPr>
          <p:nvPr/>
        </p:nvPicPr>
        <p:blipFill>
          <a:blip r:embed="rId2"/>
          <a:stretch>
            <a:fillRect/>
          </a:stretch>
        </p:blipFill>
        <p:spPr>
          <a:xfrm>
            <a:off x="3667887" y="2273438"/>
            <a:ext cx="1808226" cy="363474"/>
          </a:xfrm>
          <a:prstGeom prst="rect">
            <a:avLst/>
          </a:prstGeom>
        </p:spPr>
      </p:pic>
      <p:pic>
        <p:nvPicPr>
          <p:cNvPr id="5" name="图片 4">
            <a:extLst>
              <a:ext uri="{FF2B5EF4-FFF2-40B4-BE49-F238E27FC236}">
                <a16:creationId xmlns:a16="http://schemas.microsoft.com/office/drawing/2014/main" id="{C42CC813-7F55-45FC-BBCA-06E0B8990C70}"/>
              </a:ext>
            </a:extLst>
          </p:cNvPr>
          <p:cNvPicPr>
            <a:picLocks noChangeAspect="1"/>
          </p:cNvPicPr>
          <p:nvPr/>
        </p:nvPicPr>
        <p:blipFill>
          <a:blip r:embed="rId3"/>
          <a:stretch>
            <a:fillRect/>
          </a:stretch>
        </p:blipFill>
        <p:spPr>
          <a:xfrm>
            <a:off x="2784348" y="3356992"/>
            <a:ext cx="3575304" cy="649224"/>
          </a:xfrm>
          <a:prstGeom prst="rect">
            <a:avLst/>
          </a:prstGeom>
        </p:spPr>
      </p:pic>
    </p:spTree>
    <p:extLst>
      <p:ext uri="{BB962C8B-B14F-4D97-AF65-F5344CB8AC3E}">
        <p14:creationId xmlns:p14="http://schemas.microsoft.com/office/powerpoint/2010/main" val="3236155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A88294-D569-4627-AE6D-CD5A7E94D80E}"/>
              </a:ext>
            </a:extLst>
          </p:cNvPr>
          <p:cNvSpPr>
            <a:spLocks noGrp="1"/>
          </p:cNvSpPr>
          <p:nvPr>
            <p:ph type="title"/>
          </p:nvPr>
        </p:nvSpPr>
        <p:spPr/>
        <p:txBody>
          <a:bodyPr/>
          <a:lstStyle/>
          <a:p>
            <a:r>
              <a:rPr lang="zh-CN" altLang="en-US" dirty="0"/>
              <a:t>粘性价格下倾斜总供给曲线的推导（</a:t>
            </a:r>
            <a:r>
              <a:rPr lang="en-US" altLang="zh-CN" dirty="0"/>
              <a:t>3</a:t>
            </a:r>
            <a:r>
              <a:rPr lang="zh-CN" altLang="en-US" dirty="0"/>
              <a:t>）：</a:t>
            </a:r>
            <a:br>
              <a:rPr lang="en-US" altLang="zh-CN" dirty="0"/>
            </a:br>
            <a:r>
              <a:rPr lang="zh-CN" altLang="en-US" dirty="0"/>
              <a:t>粘性价格（</a:t>
            </a:r>
            <a:r>
              <a:rPr lang="en-US" altLang="zh-CN" dirty="0"/>
              <a:t>sticky price</a:t>
            </a:r>
            <a:r>
              <a:rPr lang="zh-CN" altLang="en-US" dirty="0"/>
              <a:t>）</a:t>
            </a:r>
          </a:p>
        </p:txBody>
      </p:sp>
      <p:sp>
        <p:nvSpPr>
          <p:cNvPr id="3" name="内容占位符 2">
            <a:extLst>
              <a:ext uri="{FF2B5EF4-FFF2-40B4-BE49-F238E27FC236}">
                <a16:creationId xmlns:a16="http://schemas.microsoft.com/office/drawing/2014/main" id="{DE1752D1-5434-4247-9F8B-B1D3DC26ADD4}"/>
              </a:ext>
            </a:extLst>
          </p:cNvPr>
          <p:cNvSpPr>
            <a:spLocks noGrp="1"/>
          </p:cNvSpPr>
          <p:nvPr>
            <p:ph idx="1"/>
          </p:nvPr>
        </p:nvSpPr>
        <p:spPr/>
        <p:txBody>
          <a:bodyPr/>
          <a:lstStyle/>
          <a:p>
            <a:r>
              <a:rPr lang="zh-CN" altLang="zh-CN" sz="1800" dirty="0">
                <a:effectLst/>
                <a:latin typeface="Times New Roman" panose="02020603050405020304" pitchFamily="18" charset="0"/>
                <a:ea typeface="+mj-ea"/>
                <a:cs typeface="Times New Roman" panose="02020603050405020304" pitchFamily="18" charset="0"/>
              </a:rPr>
              <a:t>经济中存在两类企业</a:t>
            </a:r>
            <a:endParaRPr lang="en-US" altLang="zh-CN" sz="1800" dirty="0">
              <a:effectLst/>
              <a:latin typeface="Times New Roman" panose="02020603050405020304" pitchFamily="18" charset="0"/>
              <a:ea typeface="+mj-ea"/>
              <a:cs typeface="Times New Roman" panose="02020603050405020304" pitchFamily="18" charset="0"/>
            </a:endParaRPr>
          </a:p>
          <a:p>
            <a:pPr lvl="1"/>
            <a:r>
              <a:rPr lang="zh-CN" altLang="zh-CN" dirty="0">
                <a:effectLst/>
                <a:latin typeface="Times New Roman" panose="02020603050405020304" pitchFamily="18" charset="0"/>
                <a:ea typeface="+mj-ea"/>
                <a:cs typeface="Times New Roman" panose="02020603050405020304" pitchFamily="18" charset="0"/>
              </a:rPr>
              <a:t>灵活价格的厂商</a:t>
            </a:r>
            <a:r>
              <a:rPr lang="zh-CN" altLang="en-US" dirty="0">
                <a:effectLst/>
                <a:latin typeface="Times New Roman" panose="02020603050405020304" pitchFamily="18" charset="0"/>
                <a:ea typeface="+mj-ea"/>
                <a:cs typeface="Times New Roman" panose="02020603050405020304" pitchFamily="18" charset="0"/>
              </a:rPr>
              <a:t>（占比</a:t>
            </a:r>
            <a:r>
              <a:rPr lang="en-US" altLang="zh-CN" dirty="0">
                <a:effectLst/>
                <a:latin typeface="Times New Roman" panose="02020603050405020304" pitchFamily="18" charset="0"/>
                <a:ea typeface="+mj-ea"/>
                <a:cs typeface="Times New Roman" panose="02020603050405020304" pitchFamily="18" charset="0"/>
              </a:rPr>
              <a:t>1-</a:t>
            </a:r>
            <a:r>
              <a:rPr lang="en-US" altLang="zh-CN" i="1" dirty="0">
                <a:effectLst/>
                <a:latin typeface="Times New Roman" panose="02020603050405020304" pitchFamily="18" charset="0"/>
                <a:ea typeface="+mj-ea"/>
                <a:cs typeface="Times New Roman" panose="02020603050405020304" pitchFamily="18" charset="0"/>
              </a:rPr>
              <a:t>θ</a:t>
            </a:r>
            <a:r>
              <a:rPr lang="zh-CN" altLang="en-US" dirty="0">
                <a:effectLst/>
                <a:latin typeface="Times New Roman" panose="02020603050405020304" pitchFamily="18" charset="0"/>
                <a:ea typeface="+mj-ea"/>
                <a:cs typeface="Times New Roman" panose="02020603050405020304" pitchFamily="18" charset="0"/>
              </a:rPr>
              <a:t>）：</a:t>
            </a:r>
            <a:r>
              <a:rPr lang="zh-CN" altLang="zh-CN" dirty="0">
                <a:effectLst/>
                <a:latin typeface="Times New Roman" panose="02020603050405020304" pitchFamily="18" charset="0"/>
                <a:ea typeface="+mj-ea"/>
                <a:cs typeface="Times New Roman" panose="02020603050405020304" pitchFamily="18" charset="0"/>
              </a:rPr>
              <a:t>可以随时调整其价格，其最优定价</a:t>
            </a:r>
            <a:endParaRPr lang="en-US" altLang="zh-CN" dirty="0">
              <a:effectLst/>
              <a:latin typeface="Times New Roman" panose="02020603050405020304" pitchFamily="18" charset="0"/>
              <a:ea typeface="+mj-ea"/>
              <a:cs typeface="Times New Roman" panose="02020603050405020304" pitchFamily="18" charset="0"/>
            </a:endParaRPr>
          </a:p>
          <a:p>
            <a:endParaRPr lang="en-US" altLang="zh-CN" dirty="0">
              <a:latin typeface="Times New Roman" panose="02020603050405020304" pitchFamily="18" charset="0"/>
              <a:ea typeface="+mj-ea"/>
              <a:cs typeface="Times New Roman" panose="02020603050405020304" pitchFamily="18" charset="0"/>
            </a:endParaRPr>
          </a:p>
          <a:p>
            <a:pPr lvl="1"/>
            <a:r>
              <a:rPr lang="zh-CN" altLang="zh-CN" dirty="0">
                <a:effectLst/>
                <a:latin typeface="Times New Roman" panose="02020603050405020304" pitchFamily="18" charset="0"/>
                <a:ea typeface="+mj-ea"/>
                <a:cs typeface="Times New Roman" panose="02020603050405020304" pitchFamily="18" charset="0"/>
              </a:rPr>
              <a:t>粘性价格的厂商</a:t>
            </a:r>
            <a:r>
              <a:rPr lang="zh-CN" altLang="en-US" dirty="0">
                <a:effectLst/>
                <a:latin typeface="Times New Roman" panose="02020603050405020304" pitchFamily="18" charset="0"/>
                <a:ea typeface="+mj-ea"/>
                <a:cs typeface="Times New Roman" panose="02020603050405020304" pitchFamily="18" charset="0"/>
              </a:rPr>
              <a:t>（</a:t>
            </a:r>
            <a:r>
              <a:rPr lang="zh-CN" altLang="zh-CN" dirty="0">
                <a:effectLst/>
                <a:latin typeface="Times New Roman" panose="02020603050405020304" pitchFamily="18" charset="0"/>
                <a:ea typeface="+mj-ea"/>
                <a:cs typeface="Times New Roman" panose="02020603050405020304" pitchFamily="18" charset="0"/>
              </a:rPr>
              <a:t>占比</a:t>
            </a:r>
            <a:r>
              <a:rPr lang="en-US" altLang="zh-CN" i="1" dirty="0">
                <a:effectLst/>
                <a:latin typeface="Times New Roman" panose="02020603050405020304" pitchFamily="18" charset="0"/>
                <a:ea typeface="+mj-ea"/>
                <a:cs typeface="Times New Roman" panose="02020603050405020304" pitchFamily="18" charset="0"/>
              </a:rPr>
              <a:t>θ</a:t>
            </a:r>
            <a:r>
              <a:rPr lang="zh-CN" altLang="en-US" dirty="0">
                <a:effectLst/>
                <a:latin typeface="Times New Roman" panose="02020603050405020304" pitchFamily="18" charset="0"/>
                <a:ea typeface="+mj-ea"/>
                <a:cs typeface="Times New Roman" panose="02020603050405020304" pitchFamily="18" charset="0"/>
              </a:rPr>
              <a:t>）：</a:t>
            </a:r>
            <a:r>
              <a:rPr lang="zh-CN" altLang="zh-CN" dirty="0">
                <a:effectLst/>
                <a:latin typeface="Times New Roman" panose="02020603050405020304" pitchFamily="18" charset="0"/>
                <a:ea typeface="+mj-ea"/>
                <a:cs typeface="Times New Roman" panose="02020603050405020304" pitchFamily="18" charset="0"/>
              </a:rPr>
              <a:t>价格都是在上一期制定的，在这一期不能改变</a:t>
            </a:r>
            <a:r>
              <a:rPr lang="zh-CN" altLang="en-US" dirty="0">
                <a:effectLst/>
                <a:latin typeface="Times New Roman" panose="02020603050405020304" pitchFamily="18" charset="0"/>
                <a:ea typeface="+mj-ea"/>
                <a:cs typeface="Times New Roman" panose="02020603050405020304" pitchFamily="18" charset="0"/>
              </a:rPr>
              <a:t>，因此</a:t>
            </a:r>
            <a:r>
              <a:rPr lang="zh-CN" altLang="zh-CN" dirty="0">
                <a:effectLst/>
                <a:latin typeface="Times New Roman" panose="02020603050405020304" pitchFamily="18" charset="0"/>
                <a:ea typeface="+mj-ea"/>
                <a:cs typeface="Times New Roman" panose="02020603050405020304" pitchFamily="18" charset="0"/>
              </a:rPr>
              <a:t>基于对</a:t>
            </a:r>
            <a:r>
              <a:rPr lang="zh-CN" altLang="en-US" dirty="0">
                <a:effectLst/>
                <a:latin typeface="Times New Roman" panose="02020603050405020304" pitchFamily="18" charset="0"/>
                <a:ea typeface="+mj-ea"/>
                <a:cs typeface="Times New Roman" panose="02020603050405020304" pitchFamily="18" charset="0"/>
              </a:rPr>
              <a:t>价格水平和产出</a:t>
            </a:r>
            <a:r>
              <a:rPr lang="zh-CN" altLang="zh-CN" dirty="0">
                <a:effectLst/>
                <a:latin typeface="Times New Roman" panose="02020603050405020304" pitchFamily="18" charset="0"/>
                <a:ea typeface="+mj-ea"/>
                <a:cs typeface="Times New Roman" panose="02020603050405020304" pitchFamily="18" charset="0"/>
              </a:rPr>
              <a:t>的预期</a:t>
            </a:r>
            <a:r>
              <a:rPr lang="en-US" altLang="zh-CN" dirty="0">
                <a:effectLst/>
                <a:latin typeface="Times New Roman" panose="02020603050405020304" pitchFamily="18" charset="0"/>
                <a:ea typeface="+mj-ea"/>
                <a:cs typeface="Times New Roman" panose="02020603050405020304" pitchFamily="18" charset="0"/>
              </a:rPr>
              <a:t>͠</a:t>
            </a:r>
            <a:r>
              <a:rPr lang="en-US" altLang="zh-CN" i="1" dirty="0">
                <a:effectLst/>
                <a:latin typeface="Times New Roman" panose="02020603050405020304" pitchFamily="18" charset="0"/>
                <a:ea typeface="+mj-ea"/>
                <a:cs typeface="Times New Roman" panose="02020603050405020304" pitchFamily="18" charset="0"/>
              </a:rPr>
              <a:t>p</a:t>
            </a:r>
            <a:r>
              <a:rPr lang="en-US" altLang="zh-CN" i="1" baseline="30000" dirty="0">
                <a:effectLst/>
                <a:latin typeface="Times New Roman" panose="02020603050405020304" pitchFamily="18" charset="0"/>
                <a:ea typeface="+mj-ea"/>
                <a:cs typeface="Times New Roman" panose="02020603050405020304" pitchFamily="18" charset="0"/>
              </a:rPr>
              <a:t>e</a:t>
            </a:r>
            <a:r>
              <a:rPr lang="en-US" altLang="zh-CN" i="1" baseline="-25000" dirty="0">
                <a:effectLst/>
                <a:latin typeface="Times New Roman" panose="02020603050405020304" pitchFamily="18" charset="0"/>
                <a:ea typeface="+mj-ea"/>
                <a:cs typeface="Times New Roman" panose="02020603050405020304" pitchFamily="18" charset="0"/>
              </a:rPr>
              <a:t>t|t-</a:t>
            </a:r>
            <a:r>
              <a:rPr lang="en-US" altLang="zh-CN" baseline="-25000" dirty="0">
                <a:effectLst/>
                <a:latin typeface="Times New Roman" panose="02020603050405020304" pitchFamily="18" charset="0"/>
                <a:ea typeface="+mj-ea"/>
                <a:cs typeface="Times New Roman" panose="02020603050405020304" pitchFamily="18" charset="0"/>
              </a:rPr>
              <a:t>1</a:t>
            </a:r>
            <a:r>
              <a:rPr lang="zh-CN" altLang="zh-CN" dirty="0">
                <a:effectLst/>
                <a:latin typeface="Times New Roman" panose="02020603050405020304" pitchFamily="18" charset="0"/>
                <a:ea typeface="+mj-ea"/>
                <a:cs typeface="Times New Roman" panose="02020603050405020304" pitchFamily="18" charset="0"/>
              </a:rPr>
              <a:t>与</a:t>
            </a:r>
            <a:r>
              <a:rPr lang="en-US" altLang="zh-CN" dirty="0">
                <a:effectLst/>
                <a:latin typeface="Times New Roman" panose="02020603050405020304" pitchFamily="18" charset="0"/>
                <a:ea typeface="+mj-ea"/>
                <a:cs typeface="Times New Roman" panose="02020603050405020304" pitchFamily="18" charset="0"/>
              </a:rPr>
              <a:t>͠</a:t>
            </a:r>
            <a:r>
              <a:rPr lang="en-US" altLang="zh-CN" i="1" dirty="0">
                <a:effectLst/>
                <a:latin typeface="Times New Roman" panose="02020603050405020304" pitchFamily="18" charset="0"/>
                <a:ea typeface="+mj-ea"/>
                <a:cs typeface="Times New Roman" panose="02020603050405020304" pitchFamily="18" charset="0"/>
              </a:rPr>
              <a:t>y</a:t>
            </a:r>
            <a:r>
              <a:rPr lang="en-US" altLang="zh-CN" i="1" baseline="30000" dirty="0">
                <a:effectLst/>
                <a:latin typeface="Times New Roman" panose="02020603050405020304" pitchFamily="18" charset="0"/>
                <a:ea typeface="+mj-ea"/>
                <a:cs typeface="Times New Roman" panose="02020603050405020304" pitchFamily="18" charset="0"/>
              </a:rPr>
              <a:t>e</a:t>
            </a:r>
            <a:r>
              <a:rPr lang="en-US" altLang="zh-CN" i="1" baseline="-25000" dirty="0">
                <a:effectLst/>
                <a:latin typeface="Times New Roman" panose="02020603050405020304" pitchFamily="18" charset="0"/>
                <a:ea typeface="+mj-ea"/>
                <a:cs typeface="Times New Roman" panose="02020603050405020304" pitchFamily="18" charset="0"/>
              </a:rPr>
              <a:t>t|t-</a:t>
            </a:r>
            <a:r>
              <a:rPr lang="en-US" altLang="zh-CN" baseline="-25000" dirty="0">
                <a:effectLst/>
                <a:latin typeface="Times New Roman" panose="02020603050405020304" pitchFamily="18" charset="0"/>
                <a:ea typeface="+mj-ea"/>
                <a:cs typeface="Times New Roman" panose="02020603050405020304" pitchFamily="18" charset="0"/>
              </a:rPr>
              <a:t>1</a:t>
            </a:r>
            <a:r>
              <a:rPr lang="zh-CN" altLang="zh-CN" dirty="0">
                <a:effectLst/>
                <a:latin typeface="Times New Roman" panose="02020603050405020304" pitchFamily="18" charset="0"/>
                <a:ea typeface="+mj-ea"/>
                <a:cs typeface="Times New Roman" panose="02020603050405020304" pitchFamily="18" charset="0"/>
              </a:rPr>
              <a:t>来制定其价格</a:t>
            </a:r>
            <a:endParaRPr lang="en-US" altLang="zh-CN" dirty="0">
              <a:effectLst/>
              <a:latin typeface="Times New Roman" panose="02020603050405020304" pitchFamily="18" charset="0"/>
              <a:ea typeface="+mj-ea"/>
              <a:cs typeface="Times New Roman" panose="02020603050405020304" pitchFamily="18" charset="0"/>
            </a:endParaRPr>
          </a:p>
          <a:p>
            <a:pPr lvl="1"/>
            <a:endParaRPr lang="en-US" altLang="zh-CN" dirty="0">
              <a:latin typeface="Times New Roman" panose="02020603050405020304" pitchFamily="18" charset="0"/>
              <a:ea typeface="+mj-ea"/>
              <a:cs typeface="Times New Roman" panose="02020603050405020304" pitchFamily="18" charset="0"/>
            </a:endParaRPr>
          </a:p>
          <a:p>
            <a:pPr lvl="1"/>
            <a:endParaRPr lang="en-US" altLang="zh-CN" dirty="0">
              <a:effectLst/>
              <a:latin typeface="Times New Roman" panose="02020603050405020304" pitchFamily="18" charset="0"/>
              <a:ea typeface="+mj-ea"/>
              <a:cs typeface="Times New Roman" panose="02020603050405020304" pitchFamily="18" charset="0"/>
            </a:endParaRPr>
          </a:p>
          <a:p>
            <a:pPr lvl="2"/>
            <a:r>
              <a:rPr lang="zh-CN" altLang="zh-CN" kern="100" dirty="0">
                <a:effectLst/>
                <a:latin typeface="Times New Roman" panose="02020603050405020304" pitchFamily="18" charset="0"/>
                <a:ea typeface="+mj-ea"/>
                <a:cs typeface="Times New Roman" panose="02020603050405020304" pitchFamily="18" charset="0"/>
              </a:rPr>
              <a:t>简化假设</a:t>
            </a:r>
            <a:r>
              <a:rPr lang="zh-CN" altLang="en-US" kern="100" dirty="0">
                <a:effectLst/>
                <a:latin typeface="Times New Roman" panose="02020603050405020304" pitchFamily="18" charset="0"/>
                <a:ea typeface="+mj-ea"/>
                <a:cs typeface="Times New Roman" panose="02020603050405020304" pitchFamily="18" charset="0"/>
              </a:rPr>
              <a:t>粘性价格厂商总</a:t>
            </a:r>
            <a:r>
              <a:rPr lang="zh-CN" altLang="zh-CN" kern="100" dirty="0">
                <a:effectLst/>
                <a:latin typeface="Times New Roman" panose="02020603050405020304" pitchFamily="18" charset="0"/>
                <a:ea typeface="+mj-ea"/>
                <a:cs typeface="Times New Roman" panose="02020603050405020304" pitchFamily="18" charset="0"/>
              </a:rPr>
              <a:t>预期产出处在自然产出水平（</a:t>
            </a:r>
            <a:r>
              <a:rPr lang="en-US" altLang="zh-CN" kern="100" dirty="0">
                <a:effectLst/>
                <a:latin typeface="Times New Roman" panose="02020603050405020304" pitchFamily="18" charset="0"/>
                <a:ea typeface="+mj-ea"/>
                <a:cs typeface="Times New Roman" panose="02020603050405020304" pitchFamily="18" charset="0"/>
              </a:rPr>
              <a:t>͠</a:t>
            </a:r>
            <a:r>
              <a:rPr lang="en-US" altLang="zh-CN" i="1" kern="100" dirty="0">
                <a:effectLst/>
                <a:latin typeface="Times New Roman" panose="02020603050405020304" pitchFamily="18" charset="0"/>
                <a:ea typeface="+mj-ea"/>
                <a:cs typeface="Times New Roman" panose="02020603050405020304" pitchFamily="18" charset="0"/>
              </a:rPr>
              <a:t>y</a:t>
            </a:r>
            <a:r>
              <a:rPr lang="en-US" altLang="zh-CN" i="1" kern="100" baseline="30000" dirty="0">
                <a:effectLst/>
                <a:latin typeface="Times New Roman" panose="02020603050405020304" pitchFamily="18" charset="0"/>
                <a:ea typeface="+mj-ea"/>
                <a:cs typeface="Times New Roman" panose="02020603050405020304" pitchFamily="18" charset="0"/>
              </a:rPr>
              <a:t>e</a:t>
            </a:r>
            <a:r>
              <a:rPr lang="en-US" altLang="zh-CN" i="1" kern="100" baseline="-25000" dirty="0">
                <a:effectLst/>
                <a:latin typeface="Times New Roman" panose="02020603050405020304" pitchFamily="18" charset="0"/>
                <a:ea typeface="+mj-ea"/>
                <a:cs typeface="Times New Roman" panose="02020603050405020304" pitchFamily="18" charset="0"/>
              </a:rPr>
              <a:t>t|t-</a:t>
            </a:r>
            <a:r>
              <a:rPr lang="en-US" altLang="zh-CN" kern="100" baseline="-25000" dirty="0">
                <a:effectLst/>
                <a:latin typeface="Times New Roman" panose="02020603050405020304" pitchFamily="18" charset="0"/>
                <a:ea typeface="+mj-ea"/>
                <a:cs typeface="Times New Roman" panose="02020603050405020304" pitchFamily="18" charset="0"/>
              </a:rPr>
              <a:t>1</a:t>
            </a:r>
            <a:r>
              <a:rPr lang="en-US" altLang="zh-CN" i="1" kern="100" dirty="0">
                <a:effectLst/>
                <a:latin typeface="Times New Roman" panose="02020603050405020304" pitchFamily="18" charset="0"/>
                <a:ea typeface="+mj-ea"/>
                <a:cs typeface="Times New Roman" panose="02020603050405020304" pitchFamily="18" charset="0"/>
              </a:rPr>
              <a:t>=͠͠</a:t>
            </a:r>
            <a:r>
              <a:rPr lang="en-US" altLang="zh-CN" i="1" kern="100" dirty="0" err="1">
                <a:effectLst/>
                <a:latin typeface="Times New Roman" panose="02020603050405020304" pitchFamily="18" charset="0"/>
                <a:ea typeface="+mj-ea"/>
                <a:cs typeface="Times New Roman" panose="02020603050405020304" pitchFamily="18" charset="0"/>
              </a:rPr>
              <a:t>y</a:t>
            </a:r>
            <a:r>
              <a:rPr lang="en-US" altLang="zh-CN" i="1" kern="100" baseline="-25000" dirty="0" err="1">
                <a:effectLst/>
                <a:latin typeface="Times New Roman" panose="02020603050405020304" pitchFamily="18" charset="0"/>
                <a:ea typeface="+mj-ea"/>
                <a:cs typeface="Times New Roman" panose="02020603050405020304" pitchFamily="18" charset="0"/>
              </a:rPr>
              <a:t>n</a:t>
            </a:r>
            <a:r>
              <a:rPr lang="zh-CN" altLang="zh-CN" kern="100" dirty="0">
                <a:effectLst/>
                <a:latin typeface="Times New Roman" panose="02020603050405020304" pitchFamily="18" charset="0"/>
                <a:ea typeface="+mj-ea"/>
                <a:cs typeface="Times New Roman" panose="02020603050405020304" pitchFamily="18" charset="0"/>
              </a:rPr>
              <a:t>）</a:t>
            </a:r>
            <a:r>
              <a:rPr lang="zh-CN" altLang="en-US" kern="100" dirty="0">
                <a:effectLst/>
                <a:latin typeface="Times New Roman" panose="02020603050405020304" pitchFamily="18" charset="0"/>
                <a:ea typeface="+mj-ea"/>
                <a:cs typeface="Times New Roman" panose="02020603050405020304" pitchFamily="18" charset="0"/>
              </a:rPr>
              <a:t>，其</a:t>
            </a:r>
            <a:r>
              <a:rPr lang="zh-CN" altLang="zh-CN" kern="100" dirty="0">
                <a:effectLst/>
                <a:latin typeface="Times New Roman" panose="02020603050405020304" pitchFamily="18" charset="0"/>
                <a:ea typeface="+mj-ea"/>
                <a:cs typeface="Times New Roman" panose="02020603050405020304" pitchFamily="18" charset="0"/>
              </a:rPr>
              <a:t>定价</a:t>
            </a:r>
            <a:r>
              <a:rPr lang="zh-CN" altLang="en-US" kern="100" dirty="0">
                <a:effectLst/>
                <a:latin typeface="Times New Roman" panose="02020603050405020304" pitchFamily="18" charset="0"/>
                <a:ea typeface="+mj-ea"/>
                <a:cs typeface="Times New Roman" panose="02020603050405020304" pitchFamily="18" charset="0"/>
              </a:rPr>
              <a:t>方程</a:t>
            </a:r>
            <a:r>
              <a:rPr lang="zh-CN" altLang="zh-CN" kern="100" dirty="0">
                <a:effectLst/>
                <a:latin typeface="Times New Roman" panose="02020603050405020304" pitchFamily="18" charset="0"/>
                <a:ea typeface="+mj-ea"/>
                <a:cs typeface="Times New Roman" panose="02020603050405020304" pitchFamily="18" charset="0"/>
              </a:rPr>
              <a:t>简化为</a:t>
            </a:r>
            <a:endParaRPr lang="en-US" altLang="zh-CN" kern="100" dirty="0">
              <a:effectLst/>
              <a:latin typeface="Times New Roman" panose="02020603050405020304" pitchFamily="18" charset="0"/>
              <a:ea typeface="+mj-ea"/>
              <a:cs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全社会总体价格水平是两类企业定价的加权平均，近似写为</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kern="100" dirty="0">
              <a:latin typeface="Times New Roman" panose="02020603050405020304" pitchFamily="18" charset="0"/>
              <a:cs typeface="Times New Roman" panose="02020603050405020304" pitchFamily="18" charset="0"/>
            </a:endParaRPr>
          </a:p>
          <a:p>
            <a:pPr lvl="1"/>
            <a:r>
              <a:rPr lang="zh-CN" altLang="en-US" kern="100" dirty="0">
                <a:latin typeface="Times New Roman" panose="02020603050405020304" pitchFamily="18" charset="0"/>
                <a:ea typeface="+mj-ea"/>
                <a:cs typeface="Times New Roman" panose="02020603050405020304" pitchFamily="18" charset="0"/>
              </a:rPr>
              <a:t>无粘性价格：</a:t>
            </a:r>
            <a:r>
              <a:rPr lang="en-US" altLang="zh-CN" i="1" dirty="0">
                <a:effectLst/>
                <a:latin typeface="Times New Roman" panose="02020603050405020304" pitchFamily="18" charset="0"/>
                <a:ea typeface="宋体" panose="02010600030101010101" pitchFamily="2" charset="-122"/>
              </a:rPr>
              <a:t>θ=</a:t>
            </a:r>
            <a:r>
              <a:rPr lang="en-US" altLang="zh-CN" dirty="0">
                <a:effectLst/>
                <a:latin typeface="Times New Roman" panose="02020603050405020304" pitchFamily="18" charset="0"/>
                <a:ea typeface="宋体" panose="02010600030101010101" pitchFamily="2" charset="-122"/>
              </a:rPr>
              <a:t>0</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价格被消去，有</a:t>
            </a:r>
            <a:r>
              <a:rPr lang="en-US" altLang="zh-CN" dirty="0">
                <a:effectLst/>
                <a:latin typeface="Times New Roman" panose="02020603050405020304" pitchFamily="18" charset="0"/>
                <a:ea typeface="宋体" panose="02010600030101010101" pitchFamily="2" charset="-122"/>
              </a:rPr>
              <a:t>͠</a:t>
            </a:r>
            <a:r>
              <a:rPr lang="en-US" altLang="zh-CN" i="1" dirty="0" err="1">
                <a:effectLst/>
                <a:latin typeface="Times New Roman" panose="02020603050405020304" pitchFamily="18" charset="0"/>
                <a:ea typeface="宋体" panose="02010600030101010101" pitchFamily="2" charset="-122"/>
              </a:rPr>
              <a:t>y</a:t>
            </a:r>
            <a:r>
              <a:rPr lang="en-US" altLang="zh-CN" i="1" baseline="-25000" dirty="0" err="1">
                <a:effectLst/>
                <a:latin typeface="Times New Roman" panose="02020603050405020304" pitchFamily="18" charset="0"/>
                <a:ea typeface="宋体" panose="02010600030101010101" pitchFamily="2" charset="-122"/>
              </a:rPr>
              <a:t>t</a:t>
            </a:r>
            <a:r>
              <a:rPr lang="en-US" altLang="zh-CN" i="1" dirty="0">
                <a:effectLst/>
                <a:latin typeface="Times New Roman" panose="02020603050405020304" pitchFamily="18" charset="0"/>
                <a:ea typeface="宋体" panose="02010600030101010101" pitchFamily="2" charset="-122"/>
              </a:rPr>
              <a:t>=͠</a:t>
            </a:r>
            <a:r>
              <a:rPr lang="en-US" altLang="zh-CN" i="1" dirty="0" err="1">
                <a:effectLst/>
                <a:latin typeface="Times New Roman" panose="02020603050405020304" pitchFamily="18" charset="0"/>
                <a:ea typeface="宋体" panose="02010600030101010101" pitchFamily="2" charset="-122"/>
              </a:rPr>
              <a:t>y</a:t>
            </a:r>
            <a:r>
              <a:rPr lang="en-US" altLang="zh-CN" i="1" baseline="-25000" dirty="0" err="1">
                <a:effectLst/>
                <a:latin typeface="Times New Roman" panose="02020603050405020304" pitchFamily="18" charset="0"/>
                <a:ea typeface="宋体" panose="02010600030101010101" pitchFamily="2" charset="-122"/>
              </a:rPr>
              <a:t>n</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古典两分法</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kern="100" dirty="0">
                <a:latin typeface="Times New Roman" panose="02020603050405020304" pitchFamily="18" charset="0"/>
                <a:cs typeface="Times New Roman" panose="02020603050405020304" pitchFamily="18" charset="0"/>
              </a:rPr>
              <a:t>粘性价格：</a:t>
            </a:r>
            <a:r>
              <a:rPr lang="en-US" altLang="zh-CN" i="1" dirty="0">
                <a:effectLst/>
                <a:latin typeface="Times New Roman" panose="02020603050405020304" pitchFamily="18" charset="0"/>
                <a:ea typeface="宋体" panose="02010600030101010101" pitchFamily="2" charset="-122"/>
              </a:rPr>
              <a:t>θ&gt;</a:t>
            </a:r>
            <a:r>
              <a:rPr lang="en-US" altLang="zh-CN" dirty="0">
                <a:effectLst/>
                <a:latin typeface="Times New Roman" panose="02020603050405020304" pitchFamily="18" charset="0"/>
                <a:ea typeface="宋体" panose="02010600030101010101" pitchFamily="2" charset="-122"/>
              </a:rPr>
              <a:t>0</a:t>
            </a:r>
            <a:r>
              <a:rPr lang="zh-CN" altLang="en-US" dirty="0">
                <a:effectLst/>
                <a:latin typeface="Times New Roman" panose="02020603050405020304" pitchFamily="18" charset="0"/>
                <a:ea typeface="宋体" panose="02010600030101010101" pitchFamily="2" charset="-122"/>
              </a:rPr>
              <a:t>，价格为</a:t>
            </a:r>
            <a:endParaRPr lang="zh-CN" altLang="zh-CN" kern="100" dirty="0">
              <a:effectLst/>
              <a:latin typeface="Times New Roman" panose="02020603050405020304" pitchFamily="18" charset="0"/>
              <a:ea typeface="+mj-ea"/>
              <a:cs typeface="Times New Roman" panose="02020603050405020304" pitchFamily="18" charset="0"/>
            </a:endParaRPr>
          </a:p>
          <a:p>
            <a:endParaRPr lang="en-US" altLang="zh-CN" dirty="0">
              <a:latin typeface="Times New Roman" panose="02020603050405020304" pitchFamily="18" charset="0"/>
              <a:ea typeface="+mj-ea"/>
              <a:cs typeface="Times New Roman" panose="02020603050405020304" pitchFamily="18" charset="0"/>
            </a:endParaRPr>
          </a:p>
        </p:txBody>
      </p:sp>
      <p:sp>
        <p:nvSpPr>
          <p:cNvPr id="4" name="灯片编号占位符 3">
            <a:extLst>
              <a:ext uri="{FF2B5EF4-FFF2-40B4-BE49-F238E27FC236}">
                <a16:creationId xmlns:a16="http://schemas.microsoft.com/office/drawing/2014/main" id="{1AC0819E-70E1-4C36-91BE-F5E83ACF3E4E}"/>
              </a:ext>
            </a:extLst>
          </p:cNvPr>
          <p:cNvSpPr>
            <a:spLocks noGrp="1"/>
          </p:cNvSpPr>
          <p:nvPr>
            <p:ph type="sldNum" sz="quarter" idx="12"/>
          </p:nvPr>
        </p:nvSpPr>
        <p:spPr/>
        <p:txBody>
          <a:bodyPr/>
          <a:lstStyle/>
          <a:p>
            <a:pPr>
              <a:defRPr/>
            </a:pPr>
            <a:fld id="{DF4C29A2-310B-4614-9E82-82EDFD340A49}" type="slidenum">
              <a:rPr lang="zh-CN" altLang="en-US" smtClean="0"/>
              <a:pPr>
                <a:defRPr/>
              </a:pPr>
              <a:t>11</a:t>
            </a:fld>
            <a:endParaRPr lang="zh-CN" altLang="en-US"/>
          </a:p>
        </p:txBody>
      </p:sp>
      <p:pic>
        <p:nvPicPr>
          <p:cNvPr id="8" name="图片 7">
            <a:extLst>
              <a:ext uri="{FF2B5EF4-FFF2-40B4-BE49-F238E27FC236}">
                <a16:creationId xmlns:a16="http://schemas.microsoft.com/office/drawing/2014/main" id="{A119CEF0-1DB8-47C2-A6DC-3A0166864608}"/>
              </a:ext>
            </a:extLst>
          </p:cNvPr>
          <p:cNvPicPr>
            <a:picLocks noChangeAspect="1"/>
          </p:cNvPicPr>
          <p:nvPr/>
        </p:nvPicPr>
        <p:blipFill>
          <a:blip r:embed="rId2"/>
          <a:stretch>
            <a:fillRect/>
          </a:stretch>
        </p:blipFill>
        <p:spPr>
          <a:xfrm>
            <a:off x="3667887" y="2129422"/>
            <a:ext cx="1808226" cy="363474"/>
          </a:xfrm>
          <a:prstGeom prst="rect">
            <a:avLst/>
          </a:prstGeom>
        </p:spPr>
      </p:pic>
      <p:pic>
        <p:nvPicPr>
          <p:cNvPr id="5" name="图片 4">
            <a:extLst>
              <a:ext uri="{FF2B5EF4-FFF2-40B4-BE49-F238E27FC236}">
                <a16:creationId xmlns:a16="http://schemas.microsoft.com/office/drawing/2014/main" id="{49B6E56D-865A-4A37-B5C0-B7EC83EFE682}"/>
              </a:ext>
            </a:extLst>
          </p:cNvPr>
          <p:cNvPicPr>
            <a:picLocks noChangeAspect="1"/>
          </p:cNvPicPr>
          <p:nvPr/>
        </p:nvPicPr>
        <p:blipFill>
          <a:blip r:embed="rId3"/>
          <a:stretch>
            <a:fillRect/>
          </a:stretch>
        </p:blipFill>
        <p:spPr>
          <a:xfrm>
            <a:off x="3368421" y="3119246"/>
            <a:ext cx="2407158" cy="381762"/>
          </a:xfrm>
          <a:prstGeom prst="rect">
            <a:avLst/>
          </a:prstGeom>
        </p:spPr>
      </p:pic>
      <p:pic>
        <p:nvPicPr>
          <p:cNvPr id="9" name="图片 8">
            <a:extLst>
              <a:ext uri="{FF2B5EF4-FFF2-40B4-BE49-F238E27FC236}">
                <a16:creationId xmlns:a16="http://schemas.microsoft.com/office/drawing/2014/main" id="{916C7745-55D7-492F-830C-69A3435422DD}"/>
              </a:ext>
            </a:extLst>
          </p:cNvPr>
          <p:cNvPicPr>
            <a:picLocks noChangeAspect="1"/>
          </p:cNvPicPr>
          <p:nvPr/>
        </p:nvPicPr>
        <p:blipFill>
          <a:blip r:embed="rId4"/>
          <a:stretch>
            <a:fillRect/>
          </a:stretch>
        </p:blipFill>
        <p:spPr>
          <a:xfrm>
            <a:off x="4033647" y="3933056"/>
            <a:ext cx="1076706" cy="372618"/>
          </a:xfrm>
          <a:prstGeom prst="rect">
            <a:avLst/>
          </a:prstGeom>
        </p:spPr>
      </p:pic>
      <p:pic>
        <p:nvPicPr>
          <p:cNvPr id="10" name="图片 9">
            <a:extLst>
              <a:ext uri="{FF2B5EF4-FFF2-40B4-BE49-F238E27FC236}">
                <a16:creationId xmlns:a16="http://schemas.microsoft.com/office/drawing/2014/main" id="{C92BFA5E-5AE6-4F14-8787-250D5A4DD45F}"/>
              </a:ext>
            </a:extLst>
          </p:cNvPr>
          <p:cNvPicPr>
            <a:picLocks noChangeAspect="1"/>
          </p:cNvPicPr>
          <p:nvPr/>
        </p:nvPicPr>
        <p:blipFill>
          <a:blip r:embed="rId5"/>
          <a:stretch>
            <a:fillRect/>
          </a:stretch>
        </p:blipFill>
        <p:spPr>
          <a:xfrm>
            <a:off x="2066544" y="4712566"/>
            <a:ext cx="5010912" cy="372618"/>
          </a:xfrm>
          <a:prstGeom prst="rect">
            <a:avLst/>
          </a:prstGeom>
        </p:spPr>
      </p:pic>
      <p:pic>
        <p:nvPicPr>
          <p:cNvPr id="11" name="图片 10">
            <a:extLst>
              <a:ext uri="{FF2B5EF4-FFF2-40B4-BE49-F238E27FC236}">
                <a16:creationId xmlns:a16="http://schemas.microsoft.com/office/drawing/2014/main" id="{936A3E9C-9FE8-4FE5-BA62-8E0DA14CD7E4}"/>
              </a:ext>
            </a:extLst>
          </p:cNvPr>
          <p:cNvPicPr>
            <a:picLocks noChangeAspect="1"/>
          </p:cNvPicPr>
          <p:nvPr/>
        </p:nvPicPr>
        <p:blipFill>
          <a:blip r:embed="rId6"/>
          <a:stretch>
            <a:fillRect/>
          </a:stretch>
        </p:blipFill>
        <p:spPr>
          <a:xfrm>
            <a:off x="3324968" y="5780110"/>
            <a:ext cx="2615184" cy="601218"/>
          </a:xfrm>
          <a:prstGeom prst="rect">
            <a:avLst/>
          </a:prstGeom>
        </p:spPr>
      </p:pic>
    </p:spTree>
    <p:extLst>
      <p:ext uri="{BB962C8B-B14F-4D97-AF65-F5344CB8AC3E}">
        <p14:creationId xmlns:p14="http://schemas.microsoft.com/office/powerpoint/2010/main" val="4003917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A88294-D569-4627-AE6D-CD5A7E94D80E}"/>
              </a:ext>
            </a:extLst>
          </p:cNvPr>
          <p:cNvSpPr>
            <a:spLocks noGrp="1"/>
          </p:cNvSpPr>
          <p:nvPr>
            <p:ph type="title"/>
          </p:nvPr>
        </p:nvSpPr>
        <p:spPr/>
        <p:txBody>
          <a:bodyPr/>
          <a:lstStyle/>
          <a:p>
            <a:r>
              <a:rPr lang="zh-CN" altLang="en-US" dirty="0"/>
              <a:t>粘性价格下倾斜总供给曲线的推导（</a:t>
            </a:r>
            <a:r>
              <a:rPr lang="en-US" altLang="zh-CN" dirty="0"/>
              <a:t>4</a:t>
            </a:r>
            <a:r>
              <a:rPr lang="zh-CN" altLang="en-US" dirty="0"/>
              <a:t>）：</a:t>
            </a:r>
            <a:br>
              <a:rPr lang="en-US" altLang="zh-CN" dirty="0"/>
            </a:br>
            <a:r>
              <a:rPr lang="zh-CN" altLang="en-US" dirty="0"/>
              <a:t>总供给曲线</a:t>
            </a:r>
          </a:p>
        </p:txBody>
      </p:sp>
      <p:sp>
        <p:nvSpPr>
          <p:cNvPr id="3" name="内容占位符 2">
            <a:extLst>
              <a:ext uri="{FF2B5EF4-FFF2-40B4-BE49-F238E27FC236}">
                <a16:creationId xmlns:a16="http://schemas.microsoft.com/office/drawing/2014/main" id="{DE1752D1-5434-4247-9F8B-B1D3DC26ADD4}"/>
              </a:ext>
            </a:extLst>
          </p:cNvPr>
          <p:cNvSpPr>
            <a:spLocks noGrp="1"/>
          </p:cNvSpPr>
          <p:nvPr>
            <p:ph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正斜率的总供给曲线</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pPr lvl="1"/>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其中</a:t>
            </a:r>
            <a:r>
              <a:rPr lang="en-US" altLang="zh-CN" i="1" dirty="0" err="1">
                <a:effectLst/>
                <a:latin typeface="Times New Roman" panose="02020603050405020304" pitchFamily="18" charset="0"/>
                <a:ea typeface="宋体" panose="02010600030101010101" pitchFamily="2" charset="-122"/>
              </a:rPr>
              <a:t>ϕ≡θ</a:t>
            </a:r>
            <a:r>
              <a:rPr lang="en-US" altLang="zh-CN" i="1" dirty="0">
                <a:effectLst/>
                <a:latin typeface="Times New Roman" panose="02020603050405020304" pitchFamily="18" charset="0"/>
                <a:ea typeface="宋体" panose="02010600030101010101" pitchFamily="2" charset="-122"/>
              </a:rPr>
              <a:t>/[a(</a:t>
            </a:r>
            <a:r>
              <a:rPr lang="en-US" altLang="zh-CN" dirty="0">
                <a:effectLst/>
                <a:latin typeface="Times New Roman" panose="02020603050405020304" pitchFamily="18" charset="0"/>
                <a:ea typeface="宋体" panose="02010600030101010101" pitchFamily="2" charset="-122"/>
              </a:rPr>
              <a:t>1</a:t>
            </a:r>
            <a:r>
              <a:rPr lang="en-US" altLang="zh-CN" i="1" dirty="0">
                <a:effectLst/>
                <a:latin typeface="Times New Roman" panose="02020603050405020304" pitchFamily="18" charset="0"/>
                <a:ea typeface="宋体" panose="02010600030101010101" pitchFamily="2" charset="-122"/>
              </a:rPr>
              <a:t>-θ)]&gt;</a:t>
            </a:r>
            <a:r>
              <a:rPr lang="en-US" altLang="zh-CN" dirty="0">
                <a:effectLst/>
                <a:latin typeface="Times New Roman" panose="02020603050405020304" pitchFamily="18" charset="0"/>
                <a:ea typeface="宋体" panose="02010600030101010101" pitchFamily="2" charset="-122"/>
              </a:rPr>
              <a:t>0</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mj-ea"/>
                <a:cs typeface="Times New Roman" panose="02020603050405020304" pitchFamily="18" charset="0"/>
              </a:rPr>
              <a:t>通胀形式的总供给曲线</a:t>
            </a:r>
            <a:endParaRPr lang="en-US" altLang="zh-CN" dirty="0">
              <a:latin typeface="Times New Roman" panose="02020603050405020304" pitchFamily="18" charset="0"/>
              <a:ea typeface="+mj-ea"/>
              <a:cs typeface="Times New Roman" panose="02020603050405020304" pitchFamily="18" charset="0"/>
            </a:endParaRPr>
          </a:p>
          <a:p>
            <a:pPr lvl="1"/>
            <a:r>
              <a:rPr lang="zh-CN" altLang="en-US" dirty="0">
                <a:latin typeface="Times New Roman" panose="02020603050405020304" pitchFamily="18" charset="0"/>
                <a:ea typeface="+mj-ea"/>
                <a:cs typeface="Times New Roman" panose="02020603050405020304" pitchFamily="18" charset="0"/>
              </a:rPr>
              <a:t>恒等变换</a:t>
            </a:r>
            <a:endParaRPr lang="en-US" altLang="zh-CN" dirty="0">
              <a:latin typeface="Times New Roman" panose="02020603050405020304" pitchFamily="18" charset="0"/>
              <a:ea typeface="+mj-ea"/>
              <a:cs typeface="Times New Roman" panose="02020603050405020304" pitchFamily="18" charset="0"/>
            </a:endParaRPr>
          </a:p>
          <a:p>
            <a:pPr lvl="1"/>
            <a:endParaRPr lang="en-US" altLang="zh-CN" dirty="0">
              <a:latin typeface="Times New Roman" panose="02020603050405020304" pitchFamily="18" charset="0"/>
              <a:ea typeface="+mj-ea"/>
              <a:cs typeface="Times New Roman" panose="02020603050405020304" pitchFamily="18" charset="0"/>
            </a:endParaRPr>
          </a:p>
          <a:p>
            <a:pPr lvl="1"/>
            <a:r>
              <a:rPr lang="zh-CN" altLang="en-US" dirty="0">
                <a:latin typeface="Times New Roman" panose="02020603050405020304" pitchFamily="18" charset="0"/>
                <a:ea typeface="+mj-ea"/>
                <a:cs typeface="Times New Roman" panose="02020603050405020304" pitchFamily="18" charset="0"/>
              </a:rPr>
              <a:t>注意到</a:t>
            </a:r>
            <a:endParaRPr lang="en-US" altLang="zh-CN" dirty="0">
              <a:latin typeface="Times New Roman" panose="02020603050405020304" pitchFamily="18" charset="0"/>
              <a:ea typeface="+mj-ea"/>
              <a:cs typeface="Times New Roman" panose="02020603050405020304" pitchFamily="18" charset="0"/>
            </a:endParaRPr>
          </a:p>
          <a:p>
            <a:pPr lvl="1"/>
            <a:endParaRPr lang="en-US" altLang="zh-CN" dirty="0">
              <a:latin typeface="Times New Roman" panose="02020603050405020304" pitchFamily="18" charset="0"/>
              <a:ea typeface="+mj-ea"/>
              <a:cs typeface="Times New Roman" panose="02020603050405020304" pitchFamily="18" charset="0"/>
            </a:endParaRPr>
          </a:p>
          <a:p>
            <a:pPr lvl="1"/>
            <a:r>
              <a:rPr lang="zh-CN" altLang="en-US" dirty="0">
                <a:latin typeface="Times New Roman" panose="02020603050405020304" pitchFamily="18" charset="0"/>
                <a:ea typeface="+mj-ea"/>
                <a:cs typeface="Times New Roman" panose="02020603050405020304" pitchFamily="18" charset="0"/>
              </a:rPr>
              <a:t>推出通胀形式的总供给曲线</a:t>
            </a:r>
            <a:endParaRPr lang="en-US" altLang="zh-CN" dirty="0">
              <a:latin typeface="Times New Roman" panose="02020603050405020304" pitchFamily="18" charset="0"/>
              <a:ea typeface="+mj-ea"/>
              <a:cs typeface="Times New Roman" panose="02020603050405020304" pitchFamily="18" charset="0"/>
            </a:endParaRPr>
          </a:p>
          <a:p>
            <a:pPr lvl="1"/>
            <a:endParaRPr lang="en-US" altLang="zh-CN" dirty="0">
              <a:latin typeface="Times New Roman" panose="02020603050405020304" pitchFamily="18" charset="0"/>
              <a:ea typeface="+mj-ea"/>
              <a:cs typeface="Times New Roman" panose="02020603050405020304" pitchFamily="18" charset="0"/>
            </a:endParaRPr>
          </a:p>
          <a:p>
            <a:pPr lvl="1"/>
            <a:endParaRPr lang="en-US" altLang="zh-CN" dirty="0">
              <a:latin typeface="Times New Roman" panose="02020603050405020304" pitchFamily="18" charset="0"/>
              <a:ea typeface="+mj-ea"/>
              <a:cs typeface="Times New Roman" panose="02020603050405020304" pitchFamily="18" charset="0"/>
            </a:endParaRPr>
          </a:p>
          <a:p>
            <a:pPr lvl="1"/>
            <a:r>
              <a:rPr lang="zh-CN" altLang="en-US" dirty="0">
                <a:latin typeface="Times New Roman" panose="02020603050405020304" pitchFamily="18" charset="0"/>
                <a:ea typeface="+mj-ea"/>
                <a:cs typeface="Times New Roman" panose="02020603050405020304" pitchFamily="18" charset="0"/>
              </a:rPr>
              <a:t>消去时间下标的更一般形式</a:t>
            </a:r>
            <a:endParaRPr lang="en-US" altLang="zh-CN" dirty="0">
              <a:latin typeface="Times New Roman" panose="02020603050405020304" pitchFamily="18" charset="0"/>
              <a:ea typeface="+mj-ea"/>
              <a:cs typeface="Times New Roman" panose="02020603050405020304" pitchFamily="18" charset="0"/>
            </a:endParaRPr>
          </a:p>
          <a:p>
            <a:pPr lvl="1"/>
            <a:endParaRPr lang="en-US" altLang="zh-CN" dirty="0">
              <a:latin typeface="Times New Roman" panose="02020603050405020304" pitchFamily="18" charset="0"/>
              <a:ea typeface="+mj-ea"/>
              <a:cs typeface="Times New Roman" panose="02020603050405020304" pitchFamily="18" charset="0"/>
            </a:endParaRPr>
          </a:p>
        </p:txBody>
      </p:sp>
      <p:sp>
        <p:nvSpPr>
          <p:cNvPr id="4" name="灯片编号占位符 3">
            <a:extLst>
              <a:ext uri="{FF2B5EF4-FFF2-40B4-BE49-F238E27FC236}">
                <a16:creationId xmlns:a16="http://schemas.microsoft.com/office/drawing/2014/main" id="{1AC0819E-70E1-4C36-91BE-F5E83ACF3E4E}"/>
              </a:ext>
            </a:extLst>
          </p:cNvPr>
          <p:cNvSpPr>
            <a:spLocks noGrp="1"/>
          </p:cNvSpPr>
          <p:nvPr>
            <p:ph type="sldNum" sz="quarter" idx="12"/>
          </p:nvPr>
        </p:nvSpPr>
        <p:spPr/>
        <p:txBody>
          <a:bodyPr/>
          <a:lstStyle/>
          <a:p>
            <a:pPr>
              <a:defRPr/>
            </a:pPr>
            <a:fld id="{DF4C29A2-310B-4614-9E82-82EDFD340A49}" type="slidenum">
              <a:rPr lang="zh-CN" altLang="en-US" smtClean="0"/>
              <a:pPr>
                <a:defRPr/>
              </a:pPr>
              <a:t>12</a:t>
            </a:fld>
            <a:endParaRPr lang="zh-CN" altLang="en-US"/>
          </a:p>
        </p:txBody>
      </p:sp>
      <p:pic>
        <p:nvPicPr>
          <p:cNvPr id="5" name="图片 4">
            <a:extLst>
              <a:ext uri="{FF2B5EF4-FFF2-40B4-BE49-F238E27FC236}">
                <a16:creationId xmlns:a16="http://schemas.microsoft.com/office/drawing/2014/main" id="{436AB024-FD79-4E0B-88A9-A214EEE4EB88}"/>
              </a:ext>
            </a:extLst>
          </p:cNvPr>
          <p:cNvPicPr>
            <a:picLocks noChangeAspect="1"/>
          </p:cNvPicPr>
          <p:nvPr/>
        </p:nvPicPr>
        <p:blipFill>
          <a:blip r:embed="rId2"/>
          <a:stretch>
            <a:fillRect/>
          </a:stretch>
        </p:blipFill>
        <p:spPr>
          <a:xfrm>
            <a:off x="3577590" y="1772816"/>
            <a:ext cx="1988820" cy="381762"/>
          </a:xfrm>
          <a:prstGeom prst="rect">
            <a:avLst/>
          </a:prstGeom>
        </p:spPr>
      </p:pic>
      <p:pic>
        <p:nvPicPr>
          <p:cNvPr id="6" name="图片 5">
            <a:extLst>
              <a:ext uri="{FF2B5EF4-FFF2-40B4-BE49-F238E27FC236}">
                <a16:creationId xmlns:a16="http://schemas.microsoft.com/office/drawing/2014/main" id="{BE11072D-0A13-43FA-A927-910CD4EEC45C}"/>
              </a:ext>
            </a:extLst>
          </p:cNvPr>
          <p:cNvPicPr>
            <a:picLocks noChangeAspect="1"/>
          </p:cNvPicPr>
          <p:nvPr/>
        </p:nvPicPr>
        <p:blipFill>
          <a:blip r:embed="rId3"/>
          <a:stretch>
            <a:fillRect/>
          </a:stretch>
        </p:blipFill>
        <p:spPr>
          <a:xfrm>
            <a:off x="2926080" y="2924944"/>
            <a:ext cx="3291840" cy="420624"/>
          </a:xfrm>
          <a:prstGeom prst="rect">
            <a:avLst/>
          </a:prstGeom>
        </p:spPr>
      </p:pic>
      <p:pic>
        <p:nvPicPr>
          <p:cNvPr id="7" name="图片 6">
            <a:extLst>
              <a:ext uri="{FF2B5EF4-FFF2-40B4-BE49-F238E27FC236}">
                <a16:creationId xmlns:a16="http://schemas.microsoft.com/office/drawing/2014/main" id="{4AB9ADAE-A36E-4862-8128-7209BFC5CCF5}"/>
              </a:ext>
            </a:extLst>
          </p:cNvPr>
          <p:cNvPicPr>
            <a:picLocks noChangeAspect="1"/>
          </p:cNvPicPr>
          <p:nvPr/>
        </p:nvPicPr>
        <p:blipFill>
          <a:blip r:embed="rId4"/>
          <a:stretch>
            <a:fillRect/>
          </a:stretch>
        </p:blipFill>
        <p:spPr>
          <a:xfrm>
            <a:off x="2699792" y="3352410"/>
            <a:ext cx="5477256" cy="724662"/>
          </a:xfrm>
          <a:prstGeom prst="rect">
            <a:avLst/>
          </a:prstGeom>
        </p:spPr>
      </p:pic>
      <p:pic>
        <p:nvPicPr>
          <p:cNvPr id="9" name="图片 8">
            <a:extLst>
              <a:ext uri="{FF2B5EF4-FFF2-40B4-BE49-F238E27FC236}">
                <a16:creationId xmlns:a16="http://schemas.microsoft.com/office/drawing/2014/main" id="{3AEE9A4C-7C38-4927-A80B-29EDFECE88CB}"/>
              </a:ext>
            </a:extLst>
          </p:cNvPr>
          <p:cNvPicPr>
            <a:picLocks noChangeAspect="1"/>
          </p:cNvPicPr>
          <p:nvPr/>
        </p:nvPicPr>
        <p:blipFill>
          <a:blip r:embed="rId5"/>
          <a:stretch>
            <a:fillRect/>
          </a:stretch>
        </p:blipFill>
        <p:spPr>
          <a:xfrm>
            <a:off x="3577590" y="4559406"/>
            <a:ext cx="1988820" cy="381762"/>
          </a:xfrm>
          <a:prstGeom prst="rect">
            <a:avLst/>
          </a:prstGeom>
        </p:spPr>
      </p:pic>
      <p:pic>
        <p:nvPicPr>
          <p:cNvPr id="10" name="图片 9">
            <a:extLst>
              <a:ext uri="{FF2B5EF4-FFF2-40B4-BE49-F238E27FC236}">
                <a16:creationId xmlns:a16="http://schemas.microsoft.com/office/drawing/2014/main" id="{13828FDF-67F7-4147-A3BE-55F417427CA8}"/>
              </a:ext>
            </a:extLst>
          </p:cNvPr>
          <p:cNvPicPr>
            <a:picLocks noChangeAspect="1"/>
          </p:cNvPicPr>
          <p:nvPr/>
        </p:nvPicPr>
        <p:blipFill>
          <a:blip r:embed="rId6"/>
          <a:stretch>
            <a:fillRect/>
          </a:stretch>
        </p:blipFill>
        <p:spPr>
          <a:xfrm>
            <a:off x="3725037" y="5369782"/>
            <a:ext cx="1693926" cy="363474"/>
          </a:xfrm>
          <a:prstGeom prst="rect">
            <a:avLst/>
          </a:prstGeom>
        </p:spPr>
      </p:pic>
    </p:spTree>
    <p:extLst>
      <p:ext uri="{BB962C8B-B14F-4D97-AF65-F5344CB8AC3E}">
        <p14:creationId xmlns:p14="http://schemas.microsoft.com/office/powerpoint/2010/main" val="1097632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E75C50-5AB0-40F3-A57E-A6B62423B6E4}"/>
              </a:ext>
            </a:extLst>
          </p:cNvPr>
          <p:cNvSpPr>
            <a:spLocks noGrp="1"/>
          </p:cNvSpPr>
          <p:nvPr>
            <p:ph type="title"/>
          </p:nvPr>
        </p:nvSpPr>
        <p:spPr/>
        <p:txBody>
          <a:bodyPr/>
          <a:lstStyle/>
          <a:p>
            <a:r>
              <a:rPr lang="zh-CN" altLang="en-US" dirty="0"/>
              <a:t>只有</a:t>
            </a:r>
            <a:r>
              <a:rPr lang="zh-CN" altLang="en-US" b="1" dirty="0"/>
              <a:t>超预期</a:t>
            </a:r>
            <a:r>
              <a:rPr lang="zh-CN" altLang="en-US" dirty="0"/>
              <a:t>的货币冲击才对真实经济有影响</a:t>
            </a:r>
            <a:br>
              <a:rPr lang="en-US" altLang="zh-CN" dirty="0"/>
            </a:br>
            <a:r>
              <a:rPr lang="zh-CN" altLang="en-US" dirty="0"/>
              <a:t>（被预期到的货币冲击对真实经济无影响）</a:t>
            </a:r>
          </a:p>
        </p:txBody>
      </p:sp>
      <p:sp>
        <p:nvSpPr>
          <p:cNvPr id="3" name="内容占位符 2">
            <a:extLst>
              <a:ext uri="{FF2B5EF4-FFF2-40B4-BE49-F238E27FC236}">
                <a16:creationId xmlns:a16="http://schemas.microsoft.com/office/drawing/2014/main" id="{3A54D0E9-9831-4CAC-AC3C-908412508EB0}"/>
              </a:ext>
            </a:extLst>
          </p:cNvPr>
          <p:cNvSpPr>
            <a:spLocks noGrp="1"/>
          </p:cNvSpPr>
          <p:nvPr>
            <p:ph idx="1"/>
          </p:nvPr>
        </p:nvSpPr>
        <p:spPr/>
        <p:txBody>
          <a:bodyPr/>
          <a:lstStyle/>
          <a:p>
            <a:endParaRPr lang="en-US" altLang="zh-CN" dirty="0"/>
          </a:p>
          <a:p>
            <a:r>
              <a:rPr lang="zh-CN" altLang="en-US" dirty="0"/>
              <a:t>货币对真实经济的影响取决于通胀预期</a:t>
            </a:r>
            <a:endParaRPr lang="en-US" altLang="zh-CN" dirty="0"/>
          </a:p>
          <a:p>
            <a:pPr lvl="1"/>
            <a:r>
              <a:rPr lang="zh-CN" altLang="en-US" dirty="0"/>
              <a:t>存在价格粘性时，厂商基于对未来价格的预期（通胀预期）设定当前的价格</a:t>
            </a:r>
            <a:r>
              <a:rPr lang="en-US" altLang="zh-CN" dirty="0"/>
              <a:t>——</a:t>
            </a:r>
            <a:r>
              <a:rPr lang="zh-CN" altLang="en-US" dirty="0"/>
              <a:t>因为当前设定的价格会在未来保持一段时间</a:t>
            </a:r>
            <a:endParaRPr lang="en-US" altLang="zh-CN" dirty="0"/>
          </a:p>
          <a:p>
            <a:pPr lvl="1"/>
            <a:r>
              <a:rPr lang="zh-CN" altLang="en-US" dirty="0"/>
              <a:t>被预期到的货币冲击会被价格完全吸收，因而不会影响真实经济</a:t>
            </a:r>
            <a:endParaRPr lang="en-US" altLang="zh-CN" dirty="0"/>
          </a:p>
          <a:p>
            <a:pPr lvl="1"/>
            <a:r>
              <a:rPr lang="zh-CN" altLang="en-US" dirty="0"/>
              <a:t>通胀预期受当前的</a:t>
            </a:r>
            <a:r>
              <a:rPr lang="zh-CN" altLang="en-US" b="1" dirty="0"/>
              <a:t>通胀状况</a:t>
            </a:r>
            <a:r>
              <a:rPr lang="zh-CN" altLang="en-US" dirty="0"/>
              <a:t>和</a:t>
            </a:r>
            <a:r>
              <a:rPr lang="zh-CN" altLang="en-US" b="1" dirty="0"/>
              <a:t>货币政策预期</a:t>
            </a:r>
            <a:r>
              <a:rPr lang="zh-CN" altLang="en-US" dirty="0"/>
              <a:t>影响</a:t>
            </a:r>
            <a:endParaRPr lang="en-US" altLang="zh-CN" dirty="0"/>
          </a:p>
          <a:p>
            <a:pPr lvl="1"/>
            <a:endParaRPr lang="en-US" altLang="zh-CN" dirty="0"/>
          </a:p>
          <a:p>
            <a:r>
              <a:rPr lang="zh-CN" altLang="en-US" dirty="0"/>
              <a:t>货币政策对真实经济的影响只存在于“短期”（短期并不长）</a:t>
            </a:r>
            <a:endParaRPr lang="en-US" altLang="zh-CN" dirty="0"/>
          </a:p>
          <a:p>
            <a:pPr lvl="1"/>
            <a:r>
              <a:rPr lang="zh-CN" altLang="en-US" dirty="0"/>
              <a:t>只有超预期的货币冲击会影响真实经济</a:t>
            </a:r>
            <a:endParaRPr lang="en-US" altLang="zh-CN" dirty="0"/>
          </a:p>
          <a:p>
            <a:pPr lvl="1"/>
            <a:r>
              <a:rPr lang="zh-CN" altLang="en-US" dirty="0"/>
              <a:t>通胀预期会根据货币政策的操作而调整</a:t>
            </a:r>
            <a:r>
              <a:rPr lang="en-US" altLang="zh-CN" dirty="0"/>
              <a:t>——</a:t>
            </a:r>
            <a:r>
              <a:rPr lang="zh-CN" altLang="en-US" dirty="0"/>
              <a:t>更多的货币发行会推升通胀预期</a:t>
            </a:r>
            <a:endParaRPr lang="en-US" altLang="zh-CN" dirty="0"/>
          </a:p>
          <a:p>
            <a:pPr lvl="1"/>
            <a:r>
              <a:rPr lang="zh-CN" altLang="en-US" dirty="0"/>
              <a:t>“短期”也就是几个季度</a:t>
            </a:r>
            <a:r>
              <a:rPr lang="en-US" altLang="zh-CN" dirty="0"/>
              <a:t>——</a:t>
            </a:r>
            <a:r>
              <a:rPr lang="zh-CN" altLang="en-US" dirty="0"/>
              <a:t>一个货币冲击发生之后，几个季度内预期和价格都会调整到位，从而吸收掉货币的冲击</a:t>
            </a:r>
            <a:endParaRPr lang="en-US" altLang="zh-CN" dirty="0"/>
          </a:p>
          <a:p>
            <a:pPr lvl="1"/>
            <a:r>
              <a:rPr lang="zh-CN" altLang="en-US" dirty="0"/>
              <a:t>货币政策如果想持续刺激真实经济增长，货币增长需要持续超过预期</a:t>
            </a:r>
            <a:r>
              <a:rPr lang="en-US" altLang="zh-CN" dirty="0"/>
              <a:t>——</a:t>
            </a:r>
            <a:r>
              <a:rPr lang="zh-CN" altLang="en-US" dirty="0"/>
              <a:t>必然会带来货币发行和通胀的加速上升直至失控</a:t>
            </a:r>
            <a:endParaRPr lang="en-US" altLang="zh-CN" dirty="0"/>
          </a:p>
          <a:p>
            <a:endParaRPr lang="en-US" altLang="zh-CN" dirty="0"/>
          </a:p>
        </p:txBody>
      </p:sp>
      <p:sp>
        <p:nvSpPr>
          <p:cNvPr id="4" name="灯片编号占位符 3">
            <a:extLst>
              <a:ext uri="{FF2B5EF4-FFF2-40B4-BE49-F238E27FC236}">
                <a16:creationId xmlns:a16="http://schemas.microsoft.com/office/drawing/2014/main" id="{A26976C1-4534-4387-85B7-66AE473818A1}"/>
              </a:ext>
            </a:extLst>
          </p:cNvPr>
          <p:cNvSpPr>
            <a:spLocks noGrp="1"/>
          </p:cNvSpPr>
          <p:nvPr>
            <p:ph type="sldNum" sz="quarter" idx="12"/>
          </p:nvPr>
        </p:nvSpPr>
        <p:spPr/>
        <p:txBody>
          <a:bodyPr/>
          <a:lstStyle/>
          <a:p>
            <a:pPr>
              <a:defRPr/>
            </a:pPr>
            <a:fld id="{DF4C29A2-310B-4614-9E82-82EDFD340A49}" type="slidenum">
              <a:rPr lang="zh-CN" altLang="en-US" smtClean="0"/>
              <a:pPr>
                <a:defRPr/>
              </a:pPr>
              <a:t>13</a:t>
            </a:fld>
            <a:endParaRPr lang="zh-CN" altLang="en-US"/>
          </a:p>
        </p:txBody>
      </p:sp>
    </p:spTree>
    <p:extLst>
      <p:ext uri="{BB962C8B-B14F-4D97-AF65-F5344CB8AC3E}">
        <p14:creationId xmlns:p14="http://schemas.microsoft.com/office/powerpoint/2010/main" val="131016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DA36B56-62B1-4449-BD8C-9CA72A5766CC}"/>
              </a:ext>
            </a:extLst>
          </p:cNvPr>
          <p:cNvSpPr>
            <a:spLocks noGrp="1"/>
          </p:cNvSpPr>
          <p:nvPr>
            <p:ph type="sldNum" sz="quarter" idx="12"/>
          </p:nvPr>
        </p:nvSpPr>
        <p:spPr/>
        <p:txBody>
          <a:bodyPr/>
          <a:lstStyle/>
          <a:p>
            <a:pPr>
              <a:defRPr/>
            </a:pPr>
            <a:fld id="{F08B0920-9331-44B4-A71B-D61424E00FAD}" type="slidenum">
              <a:rPr lang="zh-CN" altLang="en-US" smtClean="0"/>
              <a:pPr>
                <a:defRPr/>
              </a:pPr>
              <a:t>14</a:t>
            </a:fld>
            <a:endParaRPr lang="zh-CN" altLang="en-US"/>
          </a:p>
        </p:txBody>
      </p:sp>
      <p:sp>
        <p:nvSpPr>
          <p:cNvPr id="6" name="标题 5">
            <a:extLst>
              <a:ext uri="{FF2B5EF4-FFF2-40B4-BE49-F238E27FC236}">
                <a16:creationId xmlns:a16="http://schemas.microsoft.com/office/drawing/2014/main" id="{D29D9892-652E-4CA5-AF7D-46418EA0055F}"/>
              </a:ext>
            </a:extLst>
          </p:cNvPr>
          <p:cNvSpPr>
            <a:spLocks noGrp="1"/>
          </p:cNvSpPr>
          <p:nvPr>
            <p:ph type="title"/>
          </p:nvPr>
        </p:nvSpPr>
        <p:spPr/>
        <p:txBody>
          <a:bodyPr/>
          <a:lstStyle/>
          <a:p>
            <a:r>
              <a:rPr lang="en-US" altLang="zh-CN" dirty="0"/>
              <a:t>GDP</a:t>
            </a:r>
            <a:r>
              <a:rPr lang="zh-CN" altLang="en-US" dirty="0"/>
              <a:t>增速与其长期趋势之间的差叫做“产出缺口”</a:t>
            </a:r>
          </a:p>
        </p:txBody>
      </p:sp>
      <p:sp>
        <p:nvSpPr>
          <p:cNvPr id="7" name="椭圆 6">
            <a:extLst>
              <a:ext uri="{FF2B5EF4-FFF2-40B4-BE49-F238E27FC236}">
                <a16:creationId xmlns:a16="http://schemas.microsoft.com/office/drawing/2014/main" id="{4D8E9B1D-18D9-48B5-91EF-1D83B51EEB85}"/>
              </a:ext>
            </a:extLst>
          </p:cNvPr>
          <p:cNvSpPr/>
          <p:nvPr/>
        </p:nvSpPr>
        <p:spPr>
          <a:xfrm>
            <a:off x="6707201" y="3552352"/>
            <a:ext cx="405868" cy="1010023"/>
          </a:xfrm>
          <a:prstGeom prst="ellipse">
            <a:avLst/>
          </a:prstGeom>
          <a:noFill/>
          <a:ln w="63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 Box 4">
            <a:extLst>
              <a:ext uri="{FF2B5EF4-FFF2-40B4-BE49-F238E27FC236}">
                <a16:creationId xmlns:a16="http://schemas.microsoft.com/office/drawing/2014/main" id="{3B462EE1-BD0F-452E-B0EA-4ED6EAACE084}"/>
              </a:ext>
            </a:extLst>
          </p:cNvPr>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zh-CN" altLang="en-US" sz="1000" dirty="0">
                <a:latin typeface="Frutiger 45 Light"/>
              </a:rPr>
              <a:t>万得</a:t>
            </a:r>
            <a:endParaRPr lang="zh-CN" altLang="en-GB" sz="1000" dirty="0">
              <a:latin typeface="Frutiger 45 Light"/>
            </a:endParaRPr>
          </a:p>
        </p:txBody>
      </p:sp>
      <p:pic>
        <p:nvPicPr>
          <p:cNvPr id="3" name="图片 2">
            <a:extLst>
              <a:ext uri="{FF2B5EF4-FFF2-40B4-BE49-F238E27FC236}">
                <a16:creationId xmlns:a16="http://schemas.microsoft.com/office/drawing/2014/main" id="{7FB5CEFF-97A2-4635-86CD-A0CC7013F44A}"/>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866376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DA36B56-62B1-4449-BD8C-9CA72A5766CC}"/>
              </a:ext>
            </a:extLst>
          </p:cNvPr>
          <p:cNvSpPr>
            <a:spLocks noGrp="1"/>
          </p:cNvSpPr>
          <p:nvPr>
            <p:ph type="sldNum" sz="quarter" idx="12"/>
          </p:nvPr>
        </p:nvSpPr>
        <p:spPr/>
        <p:txBody>
          <a:bodyPr/>
          <a:lstStyle/>
          <a:p>
            <a:pPr>
              <a:defRPr/>
            </a:pPr>
            <a:fld id="{F08B0920-9331-44B4-A71B-D61424E00FAD}" type="slidenum">
              <a:rPr lang="zh-CN" altLang="en-US" smtClean="0"/>
              <a:pPr>
                <a:defRPr/>
              </a:pPr>
              <a:t>15</a:t>
            </a:fld>
            <a:endParaRPr lang="zh-CN" altLang="en-US"/>
          </a:p>
        </p:txBody>
      </p:sp>
      <p:sp>
        <p:nvSpPr>
          <p:cNvPr id="2" name="标题 1">
            <a:extLst>
              <a:ext uri="{FF2B5EF4-FFF2-40B4-BE49-F238E27FC236}">
                <a16:creationId xmlns:a16="http://schemas.microsoft.com/office/drawing/2014/main" id="{B25C5D86-1C7A-4F06-9947-CFC622CB631C}"/>
              </a:ext>
            </a:extLst>
          </p:cNvPr>
          <p:cNvSpPr>
            <a:spLocks noGrp="1"/>
          </p:cNvSpPr>
          <p:nvPr>
            <p:ph type="title"/>
          </p:nvPr>
        </p:nvSpPr>
        <p:spPr/>
        <p:txBody>
          <a:bodyPr/>
          <a:lstStyle/>
          <a:p>
            <a:r>
              <a:rPr lang="zh-CN" altLang="en-US" dirty="0"/>
              <a:t>产出缺口与失业率之间明显负相关</a:t>
            </a:r>
          </a:p>
        </p:txBody>
      </p:sp>
      <p:sp>
        <p:nvSpPr>
          <p:cNvPr id="7" name="椭圆 6">
            <a:extLst>
              <a:ext uri="{FF2B5EF4-FFF2-40B4-BE49-F238E27FC236}">
                <a16:creationId xmlns:a16="http://schemas.microsoft.com/office/drawing/2014/main" id="{4D8E9B1D-18D9-48B5-91EF-1D83B51EEB85}"/>
              </a:ext>
            </a:extLst>
          </p:cNvPr>
          <p:cNvSpPr/>
          <p:nvPr/>
        </p:nvSpPr>
        <p:spPr>
          <a:xfrm>
            <a:off x="6707201" y="3552352"/>
            <a:ext cx="405868" cy="1010023"/>
          </a:xfrm>
          <a:prstGeom prst="ellipse">
            <a:avLst/>
          </a:prstGeom>
          <a:noFill/>
          <a:ln w="63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 Box 4">
            <a:extLst>
              <a:ext uri="{FF2B5EF4-FFF2-40B4-BE49-F238E27FC236}">
                <a16:creationId xmlns:a16="http://schemas.microsoft.com/office/drawing/2014/main" id="{3B462EE1-BD0F-452E-B0EA-4ED6EAACE084}"/>
              </a:ext>
            </a:extLst>
          </p:cNvPr>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zh-CN" altLang="en-US" sz="1000" dirty="0">
                <a:latin typeface="Frutiger 45 Light"/>
              </a:rPr>
              <a:t>万得</a:t>
            </a:r>
            <a:endParaRPr lang="zh-CN" altLang="en-GB" sz="1000" dirty="0">
              <a:latin typeface="Frutiger 45 Light"/>
            </a:endParaRPr>
          </a:p>
        </p:txBody>
      </p:sp>
      <p:pic>
        <p:nvPicPr>
          <p:cNvPr id="3" name="图片 2">
            <a:extLst>
              <a:ext uri="{FF2B5EF4-FFF2-40B4-BE49-F238E27FC236}">
                <a16:creationId xmlns:a16="http://schemas.microsoft.com/office/drawing/2014/main" id="{252EA211-672C-4D81-A924-5B72718CFC37}"/>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1026187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DA36B56-62B1-4449-BD8C-9CA72A5766CC}"/>
              </a:ext>
            </a:extLst>
          </p:cNvPr>
          <p:cNvSpPr>
            <a:spLocks noGrp="1"/>
          </p:cNvSpPr>
          <p:nvPr>
            <p:ph type="sldNum" sz="quarter" idx="12"/>
          </p:nvPr>
        </p:nvSpPr>
        <p:spPr/>
        <p:txBody>
          <a:bodyPr/>
          <a:lstStyle/>
          <a:p>
            <a:pPr>
              <a:defRPr/>
            </a:pPr>
            <a:fld id="{F08B0920-9331-44B4-A71B-D61424E00FAD}" type="slidenum">
              <a:rPr lang="zh-CN" altLang="en-US" smtClean="0"/>
              <a:pPr>
                <a:defRPr/>
              </a:pPr>
              <a:t>16</a:t>
            </a:fld>
            <a:endParaRPr lang="zh-CN" altLang="en-US"/>
          </a:p>
        </p:txBody>
      </p:sp>
      <p:sp>
        <p:nvSpPr>
          <p:cNvPr id="2" name="标题 1">
            <a:extLst>
              <a:ext uri="{FF2B5EF4-FFF2-40B4-BE49-F238E27FC236}">
                <a16:creationId xmlns:a16="http://schemas.microsoft.com/office/drawing/2014/main" id="{B25C5D86-1C7A-4F06-9947-CFC622CB631C}"/>
              </a:ext>
            </a:extLst>
          </p:cNvPr>
          <p:cNvSpPr>
            <a:spLocks noGrp="1"/>
          </p:cNvSpPr>
          <p:nvPr>
            <p:ph type="title"/>
          </p:nvPr>
        </p:nvSpPr>
        <p:spPr/>
        <p:txBody>
          <a:bodyPr/>
          <a:lstStyle/>
          <a:p>
            <a:r>
              <a:rPr lang="zh-CN" altLang="en-US" dirty="0"/>
              <a:t>奥肯法则：失业率与产出缺口之间负相关</a:t>
            </a:r>
          </a:p>
        </p:txBody>
      </p:sp>
      <p:sp>
        <p:nvSpPr>
          <p:cNvPr id="7" name="椭圆 6">
            <a:extLst>
              <a:ext uri="{FF2B5EF4-FFF2-40B4-BE49-F238E27FC236}">
                <a16:creationId xmlns:a16="http://schemas.microsoft.com/office/drawing/2014/main" id="{4D8E9B1D-18D9-48B5-91EF-1D83B51EEB85}"/>
              </a:ext>
            </a:extLst>
          </p:cNvPr>
          <p:cNvSpPr/>
          <p:nvPr/>
        </p:nvSpPr>
        <p:spPr>
          <a:xfrm>
            <a:off x="6707201" y="3552352"/>
            <a:ext cx="405868" cy="1010023"/>
          </a:xfrm>
          <a:prstGeom prst="ellipse">
            <a:avLst/>
          </a:prstGeom>
          <a:noFill/>
          <a:ln w="63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 Box 4">
            <a:extLst>
              <a:ext uri="{FF2B5EF4-FFF2-40B4-BE49-F238E27FC236}">
                <a16:creationId xmlns:a16="http://schemas.microsoft.com/office/drawing/2014/main" id="{3B462EE1-BD0F-452E-B0EA-4ED6EAACE084}"/>
              </a:ext>
            </a:extLst>
          </p:cNvPr>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zh-CN" altLang="en-US" sz="1000" dirty="0">
                <a:latin typeface="Frutiger 45 Light"/>
              </a:rPr>
              <a:t>万得</a:t>
            </a:r>
            <a:endParaRPr lang="zh-CN" altLang="en-GB" sz="1000" dirty="0">
              <a:latin typeface="Frutiger 45 Light"/>
            </a:endParaRPr>
          </a:p>
        </p:txBody>
      </p:sp>
      <p:pic>
        <p:nvPicPr>
          <p:cNvPr id="3" name="图片 2">
            <a:extLst>
              <a:ext uri="{FF2B5EF4-FFF2-40B4-BE49-F238E27FC236}">
                <a16:creationId xmlns:a16="http://schemas.microsoft.com/office/drawing/2014/main" id="{EC0EE072-D119-4FBE-B891-A1A0F40C7CB8}"/>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257195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D8F3A6-8539-4388-8E89-BF9EF2F653D1}"/>
              </a:ext>
            </a:extLst>
          </p:cNvPr>
          <p:cNvSpPr>
            <a:spLocks noGrp="1"/>
          </p:cNvSpPr>
          <p:nvPr>
            <p:ph type="title"/>
          </p:nvPr>
        </p:nvSpPr>
        <p:spPr/>
        <p:txBody>
          <a:bodyPr/>
          <a:lstStyle/>
          <a:p>
            <a:r>
              <a:rPr lang="zh-CN" altLang="en-US" dirty="0"/>
              <a:t>附加预期的菲利普斯曲线</a:t>
            </a:r>
          </a:p>
        </p:txBody>
      </p:sp>
      <p:sp>
        <p:nvSpPr>
          <p:cNvPr id="3" name="内容占位符 2">
            <a:extLst>
              <a:ext uri="{FF2B5EF4-FFF2-40B4-BE49-F238E27FC236}">
                <a16:creationId xmlns:a16="http://schemas.microsoft.com/office/drawing/2014/main" id="{062EC275-7C96-40DA-A59A-53F162D50D70}"/>
              </a:ext>
            </a:extLst>
          </p:cNvPr>
          <p:cNvSpPr>
            <a:spLocks noGrp="1"/>
          </p:cNvSpPr>
          <p:nvPr>
            <p:ph idx="1"/>
          </p:nvPr>
        </p:nvSpPr>
        <p:spPr/>
        <p:txBody>
          <a:bodyPr/>
          <a:lstStyle/>
          <a:p>
            <a:r>
              <a:rPr lang="zh-CN" altLang="zh-CN" sz="1800" b="1" dirty="0">
                <a:effectLst/>
                <a:latin typeface="Times New Roman" panose="02020603050405020304" pitchFamily="18" charset="0"/>
                <a:ea typeface="宋体" panose="02010600030101010101" pitchFamily="2" charset="-122"/>
                <a:cs typeface="Times New Roman" panose="02020603050405020304" pitchFamily="18" charset="0"/>
              </a:rPr>
              <a:t>奥肯法则</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rPr>
              <a:t>Okun's Law</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pPr lvl="1"/>
            <a:r>
              <a:rPr lang="en-US" altLang="zh-CN" i="1" dirty="0">
                <a:effectLst/>
                <a:latin typeface="Times New Roman" panose="02020603050405020304" pitchFamily="18" charset="0"/>
                <a:ea typeface="宋体" panose="02010600030101010101" pitchFamily="2" charset="-122"/>
              </a:rPr>
              <a:t>b&gt;</a:t>
            </a:r>
            <a:r>
              <a:rPr lang="en-US" altLang="zh-CN" dirty="0">
                <a:effectLst/>
                <a:latin typeface="Times New Roman" panose="02020603050405020304" pitchFamily="18" charset="0"/>
                <a:ea typeface="宋体" panose="02010600030101010101" pitchFamily="2" charset="-122"/>
              </a:rPr>
              <a:t>0</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是一个参数，表征了失业率与产出缺口之间的数量关系</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lvl="1"/>
            <a:r>
              <a:rPr lang="en-US" altLang="zh-CN" i="1" dirty="0">
                <a:effectLst/>
                <a:latin typeface="Times New Roman" panose="02020603050405020304" pitchFamily="18" charset="0"/>
                <a:ea typeface="宋体" panose="02010600030101010101" pitchFamily="2" charset="-122"/>
              </a:rPr>
              <a:t>u</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是失业率</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lvl="1"/>
            <a:r>
              <a:rPr lang="en-US" altLang="zh-CN" i="1" dirty="0">
                <a:effectLst/>
                <a:latin typeface="Times New Roman" panose="02020603050405020304" pitchFamily="18" charset="0"/>
                <a:ea typeface="宋体" panose="02010600030101010101" pitchFamily="2" charset="-122"/>
              </a:rPr>
              <a:t>u</a:t>
            </a:r>
            <a:r>
              <a:rPr lang="en-US" altLang="zh-CN" i="1" baseline="-25000" dirty="0">
                <a:effectLst/>
                <a:latin typeface="Times New Roman" panose="02020603050405020304" pitchFamily="18" charset="0"/>
                <a:ea typeface="宋体" panose="02010600030101010101" pitchFamily="2" charset="-122"/>
              </a:rPr>
              <a:t>n</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是</a:t>
            </a:r>
            <a:r>
              <a:rPr lang="zh-CN" altLang="zh-CN" b="1" dirty="0">
                <a:effectLst/>
                <a:latin typeface="Times New Roman" panose="02020603050405020304" pitchFamily="18" charset="0"/>
                <a:ea typeface="宋体" panose="02010600030101010101" pitchFamily="2" charset="-122"/>
                <a:cs typeface="Times New Roman" panose="02020603050405020304" pitchFamily="18" charset="0"/>
              </a:rPr>
              <a:t>自然失业率</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effectLst/>
                <a:latin typeface="Times New Roman" panose="02020603050405020304" pitchFamily="18" charset="0"/>
                <a:ea typeface="宋体" panose="02010600030101010101" pitchFamily="2" charset="-122"/>
              </a:rPr>
              <a:t>natural rate of unemployment</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在价格完全灵活变化的情况下，实体经济自然会产生的失业率</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b="1" dirty="0">
                <a:effectLst/>
                <a:latin typeface="Times New Roman" panose="02020603050405020304" pitchFamily="18" charset="0"/>
                <a:ea typeface="宋体" panose="02010600030101010101" pitchFamily="2" charset="-122"/>
                <a:cs typeface="Times New Roman" panose="02020603050405020304" pitchFamily="18" charset="0"/>
              </a:rPr>
              <a:t>附加预期的菲利普斯曲线</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rPr>
              <a:t>expectation-augmented Phillips Curve</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将奥肯法则代入通胀形式的总供给曲线得到</a:t>
            </a:r>
            <a:endParaRPr lang="en-US" altLang="zh-CN" dirty="0">
              <a:latin typeface="Times New Roman" panose="02020603050405020304" pitchFamily="18" charset="0"/>
              <a:cs typeface="Times New Roman" panose="02020603050405020304" pitchFamily="18" charset="0"/>
            </a:endParaRPr>
          </a:p>
          <a:p>
            <a:pPr lvl="1"/>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其中，</a:t>
            </a:r>
            <a:r>
              <a:rPr lang="en-US" altLang="zh-CN" i="1" dirty="0">
                <a:effectLst/>
                <a:latin typeface="Times New Roman" panose="02020603050405020304" pitchFamily="18" charset="0"/>
                <a:ea typeface="宋体" panose="02010600030101010101" pitchFamily="2" charset="-122"/>
              </a:rPr>
              <a:t>φ= b/ϕ&gt;</a:t>
            </a:r>
            <a:r>
              <a:rPr lang="en-US" altLang="zh-CN" dirty="0">
                <a:effectLst/>
                <a:latin typeface="Times New Roman" panose="02020603050405020304" pitchFamily="18" charset="0"/>
                <a:ea typeface="宋体" panose="02010600030101010101" pitchFamily="2" charset="-122"/>
              </a:rPr>
              <a:t>0</a:t>
            </a:r>
            <a:endParaRPr lang="en-US" altLang="zh-CN" sz="1400" dirty="0">
              <a:latin typeface="Times New Roman" panose="02020603050405020304" pitchFamily="18" charset="0"/>
              <a:cs typeface="Times New Roman" panose="02020603050405020304" pitchFamily="18" charset="0"/>
            </a:endParaRPr>
          </a:p>
          <a:p>
            <a:pPr lvl="1"/>
            <a:endParaRPr lang="zh-CN" altLang="en-US" dirty="0"/>
          </a:p>
        </p:txBody>
      </p:sp>
      <p:sp>
        <p:nvSpPr>
          <p:cNvPr id="4" name="灯片编号占位符 3">
            <a:extLst>
              <a:ext uri="{FF2B5EF4-FFF2-40B4-BE49-F238E27FC236}">
                <a16:creationId xmlns:a16="http://schemas.microsoft.com/office/drawing/2014/main" id="{C1A3FBB1-8FDA-44BC-A802-64FCE6E65FDB}"/>
              </a:ext>
            </a:extLst>
          </p:cNvPr>
          <p:cNvSpPr>
            <a:spLocks noGrp="1"/>
          </p:cNvSpPr>
          <p:nvPr>
            <p:ph type="sldNum" sz="quarter" idx="12"/>
          </p:nvPr>
        </p:nvSpPr>
        <p:spPr/>
        <p:txBody>
          <a:bodyPr/>
          <a:lstStyle/>
          <a:p>
            <a:pPr>
              <a:defRPr/>
            </a:pPr>
            <a:fld id="{DF4C29A2-310B-4614-9E82-82EDFD340A49}" type="slidenum">
              <a:rPr lang="zh-CN" altLang="en-US" smtClean="0"/>
              <a:pPr>
                <a:defRPr/>
              </a:pPr>
              <a:t>17</a:t>
            </a:fld>
            <a:endParaRPr lang="zh-CN" altLang="en-US"/>
          </a:p>
        </p:txBody>
      </p:sp>
      <p:pic>
        <p:nvPicPr>
          <p:cNvPr id="5" name="图片 4">
            <a:extLst>
              <a:ext uri="{FF2B5EF4-FFF2-40B4-BE49-F238E27FC236}">
                <a16:creationId xmlns:a16="http://schemas.microsoft.com/office/drawing/2014/main" id="{EFB3CE56-7514-4877-A274-2437373D3FC2}"/>
              </a:ext>
            </a:extLst>
          </p:cNvPr>
          <p:cNvPicPr>
            <a:picLocks noChangeAspect="1"/>
          </p:cNvPicPr>
          <p:nvPr/>
        </p:nvPicPr>
        <p:blipFill>
          <a:blip r:embed="rId2"/>
          <a:stretch>
            <a:fillRect/>
          </a:stretch>
        </p:blipFill>
        <p:spPr>
          <a:xfrm>
            <a:off x="3681603" y="1799100"/>
            <a:ext cx="1780794" cy="333756"/>
          </a:xfrm>
          <a:prstGeom prst="rect">
            <a:avLst/>
          </a:prstGeom>
        </p:spPr>
      </p:pic>
      <p:pic>
        <p:nvPicPr>
          <p:cNvPr id="6" name="图片 5">
            <a:extLst>
              <a:ext uri="{FF2B5EF4-FFF2-40B4-BE49-F238E27FC236}">
                <a16:creationId xmlns:a16="http://schemas.microsoft.com/office/drawing/2014/main" id="{E967CE7D-3FDD-4A9B-8E17-224E40DC4BF2}"/>
              </a:ext>
            </a:extLst>
          </p:cNvPr>
          <p:cNvPicPr>
            <a:picLocks noChangeAspect="1"/>
          </p:cNvPicPr>
          <p:nvPr/>
        </p:nvPicPr>
        <p:blipFill>
          <a:blip r:embed="rId3"/>
          <a:stretch>
            <a:fillRect/>
          </a:stretch>
        </p:blipFill>
        <p:spPr>
          <a:xfrm>
            <a:off x="3725037" y="3929622"/>
            <a:ext cx="1693926" cy="363474"/>
          </a:xfrm>
          <a:prstGeom prst="rect">
            <a:avLst/>
          </a:prstGeom>
        </p:spPr>
      </p:pic>
    </p:spTree>
    <p:extLst>
      <p:ext uri="{BB962C8B-B14F-4D97-AF65-F5344CB8AC3E}">
        <p14:creationId xmlns:p14="http://schemas.microsoft.com/office/powerpoint/2010/main" val="2462291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AEA29F-EB01-4647-992C-67554DE5555D}"/>
              </a:ext>
            </a:extLst>
          </p:cNvPr>
          <p:cNvSpPr>
            <a:spLocks noGrp="1"/>
          </p:cNvSpPr>
          <p:nvPr>
            <p:ph type="title"/>
          </p:nvPr>
        </p:nvSpPr>
        <p:spPr/>
        <p:txBody>
          <a:bodyPr/>
          <a:lstStyle/>
          <a:p>
            <a:r>
              <a:rPr lang="zh-CN" altLang="en-US" dirty="0"/>
              <a:t>通胀预期上升让菲利普斯曲线消失</a:t>
            </a:r>
          </a:p>
        </p:txBody>
      </p:sp>
      <p:sp>
        <p:nvSpPr>
          <p:cNvPr id="3" name="内容占位符 2">
            <a:extLst>
              <a:ext uri="{FF2B5EF4-FFF2-40B4-BE49-F238E27FC236}">
                <a16:creationId xmlns:a16="http://schemas.microsoft.com/office/drawing/2014/main" id="{E991A19E-39D1-4FCE-955E-366AE6688FCF}"/>
              </a:ext>
            </a:extLst>
          </p:cNvPr>
          <p:cNvSpPr>
            <a:spLocks noGrp="1"/>
          </p:cNvSpPr>
          <p:nvPr>
            <p:ph idx="1"/>
          </p:nvPr>
        </p:nvSpPr>
        <p:spPr/>
        <p:txBody>
          <a:bodyPr/>
          <a:lstStyle/>
          <a:p>
            <a:endParaRPr lang="en-US" altLang="zh-CN" dirty="0"/>
          </a:p>
          <a:p>
            <a:r>
              <a:rPr lang="zh-CN" altLang="en-US" dirty="0"/>
              <a:t>总供给曲线就是菲利普斯曲线</a:t>
            </a:r>
            <a:endParaRPr lang="en-US" altLang="zh-CN" dirty="0"/>
          </a:p>
          <a:p>
            <a:pPr lvl="1"/>
            <a:r>
              <a:rPr lang="zh-CN" altLang="en-US" dirty="0"/>
              <a:t>总供给曲线可被表述为通胀与产出缺口（</a:t>
            </a:r>
            <a:r>
              <a:rPr lang="en-US" altLang="zh-CN" dirty="0"/>
              <a:t>output gap</a:t>
            </a:r>
            <a:r>
              <a:rPr lang="zh-CN" altLang="en-US" dirty="0"/>
              <a:t>）之间的关系</a:t>
            </a:r>
            <a:endParaRPr lang="en-US" altLang="zh-CN" dirty="0"/>
          </a:p>
          <a:p>
            <a:pPr lvl="2"/>
            <a:r>
              <a:rPr lang="zh-CN" altLang="en-US" dirty="0"/>
              <a:t>产出缺口是真实</a:t>
            </a:r>
            <a:r>
              <a:rPr lang="en-US" altLang="zh-CN" dirty="0"/>
              <a:t>GDP</a:t>
            </a:r>
            <a:r>
              <a:rPr lang="zh-CN" altLang="en-US" dirty="0"/>
              <a:t>与其长期趋势之间的偏离</a:t>
            </a:r>
            <a:endParaRPr lang="en-US" altLang="zh-CN" dirty="0"/>
          </a:p>
          <a:p>
            <a:pPr lvl="1"/>
            <a:r>
              <a:rPr lang="zh-CN" altLang="en-US" dirty="0"/>
              <a:t>产出缺口与失业率之间负相关</a:t>
            </a:r>
            <a:r>
              <a:rPr lang="en-US" altLang="zh-CN" dirty="0"/>
              <a:t>——</a:t>
            </a:r>
            <a:r>
              <a:rPr lang="zh-CN" altLang="en-US" dirty="0"/>
              <a:t>奥肯法则（</a:t>
            </a:r>
            <a:r>
              <a:rPr lang="en-US" altLang="zh-CN" dirty="0"/>
              <a:t>Okun’s Law</a:t>
            </a:r>
            <a:r>
              <a:rPr lang="zh-CN" altLang="en-US" dirty="0"/>
              <a:t>）</a:t>
            </a:r>
            <a:endParaRPr lang="en-US" altLang="zh-CN" dirty="0"/>
          </a:p>
          <a:p>
            <a:pPr lvl="1"/>
            <a:r>
              <a:rPr lang="zh-CN" altLang="en-US" dirty="0"/>
              <a:t>通胀与产出缺口之间正相关（总供给曲线），意味着通胀与失业率之间负相关（菲利普斯曲线）</a:t>
            </a:r>
            <a:endParaRPr lang="en-US" altLang="zh-CN" dirty="0"/>
          </a:p>
          <a:p>
            <a:pPr lvl="1"/>
            <a:endParaRPr lang="en-US" altLang="zh-CN" dirty="0"/>
          </a:p>
          <a:p>
            <a:r>
              <a:rPr lang="zh-CN" altLang="en-US" dirty="0"/>
              <a:t>菲利普斯曲线的消失缘于通胀预期上升</a:t>
            </a:r>
            <a:endParaRPr lang="en-US" altLang="zh-CN" dirty="0"/>
          </a:p>
          <a:p>
            <a:pPr lvl="1"/>
            <a:r>
              <a:rPr lang="zh-CN" altLang="en-US" dirty="0"/>
              <a:t>通胀与失业率之间的正相关关系建立在低通胀预期之上</a:t>
            </a:r>
            <a:endParaRPr lang="en-US" altLang="zh-CN" dirty="0"/>
          </a:p>
          <a:p>
            <a:pPr lvl="1"/>
            <a:r>
              <a:rPr lang="zh-CN" altLang="en-US" dirty="0"/>
              <a:t>持续宽松的货币政策（持续超预期的货币增速与通胀）让通胀预期上升，货币政策刺激不再对经济有刺激作用</a:t>
            </a:r>
            <a:endParaRPr lang="en-US" altLang="zh-CN" dirty="0"/>
          </a:p>
          <a:p>
            <a:pPr lvl="1"/>
            <a:r>
              <a:rPr lang="zh-CN" altLang="en-US" dirty="0"/>
              <a:t>经济陷入了“滞胀”（</a:t>
            </a:r>
            <a:r>
              <a:rPr lang="en-US" altLang="zh-CN" dirty="0"/>
              <a:t>stagflation</a:t>
            </a:r>
            <a:r>
              <a:rPr lang="zh-CN" altLang="en-US" dirty="0"/>
              <a:t>）</a:t>
            </a:r>
          </a:p>
        </p:txBody>
      </p:sp>
      <p:sp>
        <p:nvSpPr>
          <p:cNvPr id="4" name="灯片编号占位符 3">
            <a:extLst>
              <a:ext uri="{FF2B5EF4-FFF2-40B4-BE49-F238E27FC236}">
                <a16:creationId xmlns:a16="http://schemas.microsoft.com/office/drawing/2014/main" id="{35E04C41-EF67-43E6-9499-1D58AD63876E}"/>
              </a:ext>
            </a:extLst>
          </p:cNvPr>
          <p:cNvSpPr>
            <a:spLocks noGrp="1"/>
          </p:cNvSpPr>
          <p:nvPr>
            <p:ph type="sldNum" sz="quarter" idx="12"/>
          </p:nvPr>
        </p:nvSpPr>
        <p:spPr/>
        <p:txBody>
          <a:bodyPr/>
          <a:lstStyle/>
          <a:p>
            <a:pPr>
              <a:defRPr/>
            </a:pPr>
            <a:fld id="{DF4C29A2-310B-4614-9E82-82EDFD340A49}" type="slidenum">
              <a:rPr lang="zh-CN" altLang="en-US" smtClean="0"/>
              <a:pPr>
                <a:defRPr/>
              </a:pPr>
              <a:t>18</a:t>
            </a:fld>
            <a:endParaRPr lang="zh-CN" altLang="en-US"/>
          </a:p>
        </p:txBody>
      </p:sp>
    </p:spTree>
    <p:extLst>
      <p:ext uri="{BB962C8B-B14F-4D97-AF65-F5344CB8AC3E}">
        <p14:creationId xmlns:p14="http://schemas.microsoft.com/office/powerpoint/2010/main" val="2104322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DA36B56-62B1-4449-BD8C-9CA72A5766CC}"/>
              </a:ext>
            </a:extLst>
          </p:cNvPr>
          <p:cNvSpPr>
            <a:spLocks noGrp="1"/>
          </p:cNvSpPr>
          <p:nvPr>
            <p:ph type="sldNum" sz="quarter" idx="12"/>
          </p:nvPr>
        </p:nvSpPr>
        <p:spPr/>
        <p:txBody>
          <a:bodyPr/>
          <a:lstStyle/>
          <a:p>
            <a:pPr>
              <a:defRPr/>
            </a:pPr>
            <a:fld id="{F08B0920-9331-44B4-A71B-D61424E00FAD}" type="slidenum">
              <a:rPr lang="zh-CN" altLang="en-US" smtClean="0"/>
              <a:pPr>
                <a:defRPr/>
              </a:pPr>
              <a:t>19</a:t>
            </a:fld>
            <a:endParaRPr lang="zh-CN" altLang="en-US"/>
          </a:p>
        </p:txBody>
      </p:sp>
      <p:sp>
        <p:nvSpPr>
          <p:cNvPr id="2" name="标题 1">
            <a:extLst>
              <a:ext uri="{FF2B5EF4-FFF2-40B4-BE49-F238E27FC236}">
                <a16:creationId xmlns:a16="http://schemas.microsoft.com/office/drawing/2014/main" id="{B25C5D86-1C7A-4F06-9947-CFC622CB631C}"/>
              </a:ext>
            </a:extLst>
          </p:cNvPr>
          <p:cNvSpPr>
            <a:spLocks noGrp="1"/>
          </p:cNvSpPr>
          <p:nvPr>
            <p:ph type="title"/>
          </p:nvPr>
        </p:nvSpPr>
        <p:spPr/>
        <p:txBody>
          <a:bodyPr/>
          <a:lstStyle/>
          <a:p>
            <a:r>
              <a:rPr lang="zh-CN" altLang="en-US" dirty="0"/>
              <a:t>美国</a:t>
            </a:r>
            <a:r>
              <a:rPr lang="en-US" altLang="zh-CN" dirty="0"/>
              <a:t>GDP</a:t>
            </a:r>
            <a:r>
              <a:rPr lang="zh-CN" altLang="en-US" dirty="0"/>
              <a:t>产出缺口与通胀之间有比较微弱的正相关关系</a:t>
            </a:r>
          </a:p>
        </p:txBody>
      </p:sp>
      <p:sp>
        <p:nvSpPr>
          <p:cNvPr id="7" name="椭圆 6">
            <a:extLst>
              <a:ext uri="{FF2B5EF4-FFF2-40B4-BE49-F238E27FC236}">
                <a16:creationId xmlns:a16="http://schemas.microsoft.com/office/drawing/2014/main" id="{4D8E9B1D-18D9-48B5-91EF-1D83B51EEB85}"/>
              </a:ext>
            </a:extLst>
          </p:cNvPr>
          <p:cNvSpPr/>
          <p:nvPr/>
        </p:nvSpPr>
        <p:spPr>
          <a:xfrm>
            <a:off x="6707201" y="3552352"/>
            <a:ext cx="405868" cy="1010023"/>
          </a:xfrm>
          <a:prstGeom prst="ellipse">
            <a:avLst/>
          </a:prstGeom>
          <a:noFill/>
          <a:ln w="63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 Box 4">
            <a:extLst>
              <a:ext uri="{FF2B5EF4-FFF2-40B4-BE49-F238E27FC236}">
                <a16:creationId xmlns:a16="http://schemas.microsoft.com/office/drawing/2014/main" id="{3B462EE1-BD0F-452E-B0EA-4ED6EAACE084}"/>
              </a:ext>
            </a:extLst>
          </p:cNvPr>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zh-CN" altLang="en-US" sz="1000" dirty="0">
                <a:latin typeface="Frutiger 45 Light"/>
              </a:rPr>
              <a:t>万得</a:t>
            </a:r>
            <a:endParaRPr lang="zh-CN" altLang="en-GB" sz="1000" dirty="0">
              <a:latin typeface="Frutiger 45 Light"/>
            </a:endParaRPr>
          </a:p>
        </p:txBody>
      </p:sp>
      <p:pic>
        <p:nvPicPr>
          <p:cNvPr id="5" name="图片 4">
            <a:extLst>
              <a:ext uri="{FF2B5EF4-FFF2-40B4-BE49-F238E27FC236}">
                <a16:creationId xmlns:a16="http://schemas.microsoft.com/office/drawing/2014/main" id="{A4AAB632-A9D7-4DEF-B326-68114DE74795}"/>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1112692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B4D88A5-9DE1-4902-AFE9-B5F7B555FE9D}"/>
              </a:ext>
            </a:extLst>
          </p:cNvPr>
          <p:cNvSpPr>
            <a:spLocks noGrp="1"/>
          </p:cNvSpPr>
          <p:nvPr>
            <p:ph type="title"/>
          </p:nvPr>
        </p:nvSpPr>
        <p:spPr/>
        <p:txBody>
          <a:bodyPr/>
          <a:lstStyle/>
          <a:p>
            <a:r>
              <a:rPr lang="zh-CN" altLang="en-US" dirty="0"/>
              <a:t>中国的货币增长与通胀之间有明显的正相关性</a:t>
            </a:r>
            <a:br>
              <a:rPr lang="en-US" altLang="zh-CN" dirty="0"/>
            </a:br>
            <a:r>
              <a:rPr lang="en-US" altLang="zh-CN" dirty="0"/>
              <a:t>——</a:t>
            </a:r>
            <a:r>
              <a:rPr lang="zh-CN" altLang="en-US" dirty="0"/>
              <a:t>这应该不难理解</a:t>
            </a:r>
          </a:p>
        </p:txBody>
      </p:sp>
      <p:sp>
        <p:nvSpPr>
          <p:cNvPr id="10" name="文本占位符 9">
            <a:extLst>
              <a:ext uri="{FF2B5EF4-FFF2-40B4-BE49-F238E27FC236}">
                <a16:creationId xmlns:a16="http://schemas.microsoft.com/office/drawing/2014/main" id="{A20631DE-C5FA-4C5E-8A7F-A4A9FE90C2D9}"/>
              </a:ext>
            </a:extLst>
          </p:cNvPr>
          <p:cNvSpPr>
            <a:spLocks noGrp="1"/>
          </p:cNvSpPr>
          <p:nvPr>
            <p:ph type="body" idx="1"/>
          </p:nvPr>
        </p:nvSpPr>
        <p:spPr>
          <a:xfrm>
            <a:off x="642910" y="1709118"/>
            <a:ext cx="4040188" cy="639762"/>
          </a:xfrm>
        </p:spPr>
        <p:txBody>
          <a:bodyPr/>
          <a:lstStyle/>
          <a:p>
            <a:r>
              <a:rPr lang="zh-CN" altLang="en-US" dirty="0">
                <a:solidFill>
                  <a:srgbClr val="990033"/>
                </a:solidFill>
              </a:rPr>
              <a:t>中国</a:t>
            </a:r>
            <a:r>
              <a:rPr lang="en-US" altLang="zh-CN" dirty="0">
                <a:solidFill>
                  <a:srgbClr val="990033"/>
                </a:solidFill>
              </a:rPr>
              <a:t>M2</a:t>
            </a:r>
            <a:r>
              <a:rPr lang="zh-CN" altLang="en-US" dirty="0">
                <a:solidFill>
                  <a:srgbClr val="990033"/>
                </a:solidFill>
              </a:rPr>
              <a:t>增速与</a:t>
            </a:r>
            <a:r>
              <a:rPr lang="en-US" altLang="zh-CN" dirty="0">
                <a:solidFill>
                  <a:srgbClr val="990033"/>
                </a:solidFill>
              </a:rPr>
              <a:t>CPI</a:t>
            </a:r>
            <a:r>
              <a:rPr lang="zh-CN" altLang="en-US" dirty="0">
                <a:solidFill>
                  <a:srgbClr val="990033"/>
                </a:solidFill>
              </a:rPr>
              <a:t>通胀率的走势</a:t>
            </a:r>
          </a:p>
        </p:txBody>
      </p:sp>
      <p:sp>
        <p:nvSpPr>
          <p:cNvPr id="11" name="文本占位符 10">
            <a:extLst>
              <a:ext uri="{FF2B5EF4-FFF2-40B4-BE49-F238E27FC236}">
                <a16:creationId xmlns:a16="http://schemas.microsoft.com/office/drawing/2014/main" id="{94C03032-7719-4A6F-9D66-C3CFC8226C70}"/>
              </a:ext>
            </a:extLst>
          </p:cNvPr>
          <p:cNvSpPr>
            <a:spLocks noGrp="1"/>
          </p:cNvSpPr>
          <p:nvPr>
            <p:ph type="body" sz="quarter" idx="3"/>
          </p:nvPr>
        </p:nvSpPr>
        <p:spPr>
          <a:xfrm>
            <a:off x="4786314" y="1709118"/>
            <a:ext cx="4041775" cy="639762"/>
          </a:xfrm>
        </p:spPr>
        <p:txBody>
          <a:bodyPr/>
          <a:lstStyle/>
          <a:p>
            <a:r>
              <a:rPr lang="zh-CN" altLang="en-US" dirty="0">
                <a:solidFill>
                  <a:srgbClr val="990033"/>
                </a:solidFill>
              </a:rPr>
              <a:t>中国</a:t>
            </a:r>
            <a:r>
              <a:rPr lang="en-US" altLang="zh-CN" dirty="0">
                <a:solidFill>
                  <a:srgbClr val="990033"/>
                </a:solidFill>
              </a:rPr>
              <a:t>M2</a:t>
            </a:r>
            <a:r>
              <a:rPr lang="zh-CN" altLang="en-US" dirty="0">
                <a:solidFill>
                  <a:srgbClr val="990033"/>
                </a:solidFill>
              </a:rPr>
              <a:t>增速 </a:t>
            </a:r>
            <a:r>
              <a:rPr lang="en-US" altLang="zh-CN" dirty="0">
                <a:solidFill>
                  <a:srgbClr val="990033"/>
                </a:solidFill>
              </a:rPr>
              <a:t>vs. CPI</a:t>
            </a:r>
            <a:r>
              <a:rPr lang="zh-CN" altLang="en-US" dirty="0">
                <a:solidFill>
                  <a:srgbClr val="990033"/>
                </a:solidFill>
              </a:rPr>
              <a:t>通胀率</a:t>
            </a:r>
          </a:p>
        </p:txBody>
      </p:sp>
      <p:sp>
        <p:nvSpPr>
          <p:cNvPr id="4" name="灯片编号占位符 3">
            <a:extLst>
              <a:ext uri="{FF2B5EF4-FFF2-40B4-BE49-F238E27FC236}">
                <a16:creationId xmlns:a16="http://schemas.microsoft.com/office/drawing/2014/main" id="{0DA36B56-62B1-4449-BD8C-9CA72A5766CC}"/>
              </a:ext>
            </a:extLst>
          </p:cNvPr>
          <p:cNvSpPr>
            <a:spLocks noGrp="1"/>
          </p:cNvSpPr>
          <p:nvPr>
            <p:ph type="sldNum" sz="quarter" idx="12"/>
          </p:nvPr>
        </p:nvSpPr>
        <p:spPr/>
        <p:txBody>
          <a:bodyPr/>
          <a:lstStyle/>
          <a:p>
            <a:pPr>
              <a:defRPr/>
            </a:pPr>
            <a:fld id="{F08B0920-9331-44B4-A71B-D61424E00FAD}" type="slidenum">
              <a:rPr lang="zh-CN" altLang="en-US" smtClean="0"/>
              <a:pPr>
                <a:defRPr/>
              </a:pPr>
              <a:t>2</a:t>
            </a:fld>
            <a:endParaRPr lang="zh-CN" altLang="en-US"/>
          </a:p>
        </p:txBody>
      </p:sp>
      <p:sp>
        <p:nvSpPr>
          <p:cNvPr id="7" name="椭圆 6">
            <a:extLst>
              <a:ext uri="{FF2B5EF4-FFF2-40B4-BE49-F238E27FC236}">
                <a16:creationId xmlns:a16="http://schemas.microsoft.com/office/drawing/2014/main" id="{4D8E9B1D-18D9-48B5-91EF-1D83B51EEB85}"/>
              </a:ext>
            </a:extLst>
          </p:cNvPr>
          <p:cNvSpPr/>
          <p:nvPr/>
        </p:nvSpPr>
        <p:spPr>
          <a:xfrm>
            <a:off x="6707201" y="3552352"/>
            <a:ext cx="405868" cy="1010023"/>
          </a:xfrm>
          <a:prstGeom prst="ellipse">
            <a:avLst/>
          </a:prstGeom>
          <a:noFill/>
          <a:ln w="63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 Box 4">
            <a:extLst>
              <a:ext uri="{FF2B5EF4-FFF2-40B4-BE49-F238E27FC236}">
                <a16:creationId xmlns:a16="http://schemas.microsoft.com/office/drawing/2014/main" id="{3B462EE1-BD0F-452E-B0EA-4ED6EAACE084}"/>
              </a:ext>
            </a:extLst>
          </p:cNvPr>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zh-CN" altLang="en-US" sz="1000" dirty="0">
                <a:latin typeface="Frutiger 45 Light"/>
              </a:rPr>
              <a:t>万得</a:t>
            </a:r>
            <a:endParaRPr lang="zh-CN" altLang="en-GB" sz="1000" dirty="0">
              <a:latin typeface="Frutiger 45 Light"/>
            </a:endParaRPr>
          </a:p>
        </p:txBody>
      </p:sp>
      <p:pic>
        <p:nvPicPr>
          <p:cNvPr id="18" name="图片 17">
            <a:extLst>
              <a:ext uri="{FF2B5EF4-FFF2-40B4-BE49-F238E27FC236}">
                <a16:creationId xmlns:a16="http://schemas.microsoft.com/office/drawing/2014/main" id="{1F2A204E-88D9-4530-949C-0486B709D6CE}"/>
              </a:ext>
            </a:extLst>
          </p:cNvPr>
          <p:cNvPicPr>
            <a:picLocks noChangeAspect="1"/>
          </p:cNvPicPr>
          <p:nvPr/>
        </p:nvPicPr>
        <p:blipFill>
          <a:blip r:embed="rId2"/>
          <a:stretch>
            <a:fillRect/>
          </a:stretch>
        </p:blipFill>
        <p:spPr>
          <a:xfrm>
            <a:off x="4826000" y="2667000"/>
            <a:ext cx="4083087" cy="2794000"/>
          </a:xfrm>
          <a:prstGeom prst="rect">
            <a:avLst/>
          </a:prstGeom>
        </p:spPr>
      </p:pic>
      <p:pic>
        <p:nvPicPr>
          <p:cNvPr id="19" name="图片 18">
            <a:extLst>
              <a:ext uri="{FF2B5EF4-FFF2-40B4-BE49-F238E27FC236}">
                <a16:creationId xmlns:a16="http://schemas.microsoft.com/office/drawing/2014/main" id="{B52C2659-8E92-4433-B533-6749BA0A1E3D}"/>
              </a:ext>
            </a:extLst>
          </p:cNvPr>
          <p:cNvPicPr>
            <a:picLocks noChangeAspect="1"/>
          </p:cNvPicPr>
          <p:nvPr/>
        </p:nvPicPr>
        <p:blipFill>
          <a:blip r:embed="rId3"/>
          <a:stretch>
            <a:fillRect/>
          </a:stretch>
        </p:blipFill>
        <p:spPr>
          <a:xfrm>
            <a:off x="571500" y="2667000"/>
            <a:ext cx="4083087" cy="2794000"/>
          </a:xfrm>
          <a:prstGeom prst="rect">
            <a:avLst/>
          </a:prstGeom>
        </p:spPr>
      </p:pic>
    </p:spTree>
    <p:extLst>
      <p:ext uri="{BB962C8B-B14F-4D97-AF65-F5344CB8AC3E}">
        <p14:creationId xmlns:p14="http://schemas.microsoft.com/office/powerpoint/2010/main" val="3652145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DA36B56-62B1-4449-BD8C-9CA72A5766CC}"/>
              </a:ext>
            </a:extLst>
          </p:cNvPr>
          <p:cNvSpPr>
            <a:spLocks noGrp="1"/>
          </p:cNvSpPr>
          <p:nvPr>
            <p:ph type="sldNum" sz="quarter" idx="12"/>
          </p:nvPr>
        </p:nvSpPr>
        <p:spPr/>
        <p:txBody>
          <a:bodyPr/>
          <a:lstStyle/>
          <a:p>
            <a:pPr>
              <a:defRPr/>
            </a:pPr>
            <a:fld id="{F08B0920-9331-44B4-A71B-D61424E00FAD}" type="slidenum">
              <a:rPr lang="zh-CN" altLang="en-US" smtClean="0"/>
              <a:pPr>
                <a:defRPr/>
              </a:pPr>
              <a:t>20</a:t>
            </a:fld>
            <a:endParaRPr lang="zh-CN" altLang="en-US"/>
          </a:p>
        </p:txBody>
      </p:sp>
      <p:sp>
        <p:nvSpPr>
          <p:cNvPr id="2" name="标题 1">
            <a:extLst>
              <a:ext uri="{FF2B5EF4-FFF2-40B4-BE49-F238E27FC236}">
                <a16:creationId xmlns:a16="http://schemas.microsoft.com/office/drawing/2014/main" id="{B25C5D86-1C7A-4F06-9947-CFC622CB631C}"/>
              </a:ext>
            </a:extLst>
          </p:cNvPr>
          <p:cNvSpPr>
            <a:spLocks noGrp="1"/>
          </p:cNvSpPr>
          <p:nvPr>
            <p:ph type="title"/>
          </p:nvPr>
        </p:nvSpPr>
        <p:spPr/>
        <p:txBody>
          <a:bodyPr/>
          <a:lstStyle/>
          <a:p>
            <a:r>
              <a:rPr lang="zh-CN" altLang="en-US" dirty="0"/>
              <a:t>美国产出缺口与通胀之间的正相关关系（倾斜的总供给曲线）在</a:t>
            </a:r>
            <a:r>
              <a:rPr lang="en-US" altLang="zh-CN" dirty="0"/>
              <a:t>1950</a:t>
            </a:r>
            <a:r>
              <a:rPr lang="zh-CN" altLang="en-US" dirty="0"/>
              <a:t>和</a:t>
            </a:r>
            <a:r>
              <a:rPr lang="en-US" altLang="zh-CN" dirty="0"/>
              <a:t>1960</a:t>
            </a:r>
            <a:r>
              <a:rPr lang="zh-CN" altLang="en-US" dirty="0"/>
              <a:t>年代比较明显</a:t>
            </a:r>
          </a:p>
        </p:txBody>
      </p:sp>
      <p:sp>
        <p:nvSpPr>
          <p:cNvPr id="7" name="椭圆 6">
            <a:extLst>
              <a:ext uri="{FF2B5EF4-FFF2-40B4-BE49-F238E27FC236}">
                <a16:creationId xmlns:a16="http://schemas.microsoft.com/office/drawing/2014/main" id="{4D8E9B1D-18D9-48B5-91EF-1D83B51EEB85}"/>
              </a:ext>
            </a:extLst>
          </p:cNvPr>
          <p:cNvSpPr/>
          <p:nvPr/>
        </p:nvSpPr>
        <p:spPr>
          <a:xfrm>
            <a:off x="6707201" y="3552352"/>
            <a:ext cx="405868" cy="1010023"/>
          </a:xfrm>
          <a:prstGeom prst="ellipse">
            <a:avLst/>
          </a:prstGeom>
          <a:noFill/>
          <a:ln w="63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 Box 4">
            <a:extLst>
              <a:ext uri="{FF2B5EF4-FFF2-40B4-BE49-F238E27FC236}">
                <a16:creationId xmlns:a16="http://schemas.microsoft.com/office/drawing/2014/main" id="{3B462EE1-BD0F-452E-B0EA-4ED6EAACE084}"/>
              </a:ext>
            </a:extLst>
          </p:cNvPr>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zh-CN" altLang="en-US" sz="1000" dirty="0">
                <a:latin typeface="Frutiger 45 Light"/>
              </a:rPr>
              <a:t>万得</a:t>
            </a:r>
            <a:endParaRPr lang="zh-CN" altLang="en-GB" sz="1000" dirty="0">
              <a:latin typeface="Frutiger 45 Light"/>
            </a:endParaRPr>
          </a:p>
        </p:txBody>
      </p:sp>
      <p:pic>
        <p:nvPicPr>
          <p:cNvPr id="3" name="图片 2">
            <a:extLst>
              <a:ext uri="{FF2B5EF4-FFF2-40B4-BE49-F238E27FC236}">
                <a16:creationId xmlns:a16="http://schemas.microsoft.com/office/drawing/2014/main" id="{E86716AD-D51B-4CB6-A59B-B17A7CEBE22D}"/>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3367958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3625255-258E-4DF3-8E99-63E6E922BD53}"/>
              </a:ext>
            </a:extLst>
          </p:cNvPr>
          <p:cNvPicPr>
            <a:picLocks noChangeAspect="1"/>
          </p:cNvPicPr>
          <p:nvPr/>
        </p:nvPicPr>
        <p:blipFill>
          <a:blip r:embed="rId2"/>
          <a:stretch>
            <a:fillRect/>
          </a:stretch>
        </p:blipFill>
        <p:spPr>
          <a:xfrm>
            <a:off x="1651000" y="1447800"/>
            <a:ext cx="6310225" cy="4318000"/>
          </a:xfrm>
          <a:prstGeom prst="rect">
            <a:avLst/>
          </a:prstGeom>
        </p:spPr>
      </p:pic>
      <p:sp>
        <p:nvSpPr>
          <p:cNvPr id="4" name="灯片编号占位符 3">
            <a:extLst>
              <a:ext uri="{FF2B5EF4-FFF2-40B4-BE49-F238E27FC236}">
                <a16:creationId xmlns:a16="http://schemas.microsoft.com/office/drawing/2014/main" id="{0DA36B56-62B1-4449-BD8C-9CA72A5766CC}"/>
              </a:ext>
            </a:extLst>
          </p:cNvPr>
          <p:cNvSpPr>
            <a:spLocks noGrp="1"/>
          </p:cNvSpPr>
          <p:nvPr>
            <p:ph type="sldNum" sz="quarter" idx="12"/>
          </p:nvPr>
        </p:nvSpPr>
        <p:spPr/>
        <p:txBody>
          <a:bodyPr/>
          <a:lstStyle/>
          <a:p>
            <a:pPr>
              <a:defRPr/>
            </a:pPr>
            <a:fld id="{F08B0920-9331-44B4-A71B-D61424E00FAD}" type="slidenum">
              <a:rPr lang="zh-CN" altLang="en-US" smtClean="0"/>
              <a:pPr>
                <a:defRPr/>
              </a:pPr>
              <a:t>21</a:t>
            </a:fld>
            <a:endParaRPr lang="zh-CN" altLang="en-US"/>
          </a:p>
        </p:txBody>
      </p:sp>
      <p:sp>
        <p:nvSpPr>
          <p:cNvPr id="2" name="标题 1">
            <a:extLst>
              <a:ext uri="{FF2B5EF4-FFF2-40B4-BE49-F238E27FC236}">
                <a16:creationId xmlns:a16="http://schemas.microsoft.com/office/drawing/2014/main" id="{B25C5D86-1C7A-4F06-9947-CFC622CB631C}"/>
              </a:ext>
            </a:extLst>
          </p:cNvPr>
          <p:cNvSpPr>
            <a:spLocks noGrp="1"/>
          </p:cNvSpPr>
          <p:nvPr>
            <p:ph type="title"/>
          </p:nvPr>
        </p:nvSpPr>
        <p:spPr/>
        <p:txBody>
          <a:bodyPr/>
          <a:lstStyle/>
          <a:p>
            <a:r>
              <a:rPr lang="en-US" altLang="zh-CN" dirty="0"/>
              <a:t>1950</a:t>
            </a:r>
            <a:r>
              <a:rPr lang="zh-CN" altLang="en-US" dirty="0"/>
              <a:t>到</a:t>
            </a:r>
            <a:r>
              <a:rPr lang="en-US" altLang="zh-CN" dirty="0"/>
              <a:t>1960</a:t>
            </a:r>
            <a:r>
              <a:rPr lang="zh-CN" altLang="en-US" dirty="0"/>
              <a:t>年代，美国存在清晰的菲利普斯曲线；</a:t>
            </a:r>
            <a:br>
              <a:rPr lang="en-US" altLang="zh-CN" dirty="0"/>
            </a:br>
            <a:r>
              <a:rPr lang="zh-CN" altLang="en-US" dirty="0"/>
              <a:t>菲利普斯曲线在</a:t>
            </a:r>
            <a:r>
              <a:rPr lang="en-US" altLang="zh-CN" dirty="0"/>
              <a:t>1970</a:t>
            </a:r>
            <a:r>
              <a:rPr lang="zh-CN" altLang="en-US" dirty="0"/>
              <a:t>年代消失</a:t>
            </a:r>
          </a:p>
        </p:txBody>
      </p:sp>
      <p:sp>
        <p:nvSpPr>
          <p:cNvPr id="8" name="Text Box 4">
            <a:extLst>
              <a:ext uri="{FF2B5EF4-FFF2-40B4-BE49-F238E27FC236}">
                <a16:creationId xmlns:a16="http://schemas.microsoft.com/office/drawing/2014/main" id="{3B462EE1-BD0F-452E-B0EA-4ED6EAACE084}"/>
              </a:ext>
            </a:extLst>
          </p:cNvPr>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zh-CN" altLang="en-US" sz="1000" dirty="0">
                <a:latin typeface="Frutiger 45 Light"/>
              </a:rPr>
              <a:t>万得</a:t>
            </a:r>
            <a:endParaRPr lang="zh-CN" altLang="en-GB" sz="1000" dirty="0">
              <a:latin typeface="Frutiger 45 Light"/>
            </a:endParaRPr>
          </a:p>
        </p:txBody>
      </p:sp>
    </p:spTree>
    <p:extLst>
      <p:ext uri="{BB962C8B-B14F-4D97-AF65-F5344CB8AC3E}">
        <p14:creationId xmlns:p14="http://schemas.microsoft.com/office/powerpoint/2010/main" val="1376731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DA36B56-62B1-4449-BD8C-9CA72A5766CC}"/>
              </a:ext>
            </a:extLst>
          </p:cNvPr>
          <p:cNvSpPr>
            <a:spLocks noGrp="1"/>
          </p:cNvSpPr>
          <p:nvPr>
            <p:ph type="sldNum" sz="quarter" idx="12"/>
          </p:nvPr>
        </p:nvSpPr>
        <p:spPr/>
        <p:txBody>
          <a:bodyPr/>
          <a:lstStyle/>
          <a:p>
            <a:pPr>
              <a:defRPr/>
            </a:pPr>
            <a:fld id="{F08B0920-9331-44B4-A71B-D61424E00FAD}" type="slidenum">
              <a:rPr lang="zh-CN" altLang="en-US" smtClean="0"/>
              <a:pPr>
                <a:defRPr/>
              </a:pPr>
              <a:t>22</a:t>
            </a:fld>
            <a:endParaRPr lang="zh-CN" altLang="en-US"/>
          </a:p>
        </p:txBody>
      </p:sp>
      <p:sp>
        <p:nvSpPr>
          <p:cNvPr id="2" name="标题 1">
            <a:extLst>
              <a:ext uri="{FF2B5EF4-FFF2-40B4-BE49-F238E27FC236}">
                <a16:creationId xmlns:a16="http://schemas.microsoft.com/office/drawing/2014/main" id="{B25C5D86-1C7A-4F06-9947-CFC622CB631C}"/>
              </a:ext>
            </a:extLst>
          </p:cNvPr>
          <p:cNvSpPr>
            <a:spLocks noGrp="1"/>
          </p:cNvSpPr>
          <p:nvPr>
            <p:ph type="title"/>
          </p:nvPr>
        </p:nvSpPr>
        <p:spPr/>
        <p:txBody>
          <a:bodyPr/>
          <a:lstStyle/>
          <a:p>
            <a:r>
              <a:rPr lang="zh-CN" altLang="en-US" dirty="0"/>
              <a:t>通胀预期变化带来菲利普斯曲线本身的平移，使得经济在失业率</a:t>
            </a:r>
            <a:r>
              <a:rPr lang="en-US" altLang="zh-CN" dirty="0"/>
              <a:t>(</a:t>
            </a:r>
            <a:r>
              <a:rPr lang="en-US" altLang="zh-CN" i="1" dirty="0"/>
              <a:t>u</a:t>
            </a:r>
            <a:r>
              <a:rPr lang="en-US" altLang="zh-CN" dirty="0"/>
              <a:t>)-</a:t>
            </a:r>
            <a:r>
              <a:rPr lang="zh-CN" altLang="en-US" dirty="0"/>
              <a:t>通胀</a:t>
            </a:r>
            <a:r>
              <a:rPr lang="en-US" altLang="zh-CN" dirty="0"/>
              <a:t>(</a:t>
            </a:r>
            <a:r>
              <a:rPr lang="el-GR" altLang="zh-CN" i="1" dirty="0">
                <a:latin typeface="Times New Roman" panose="02020603050405020304" pitchFamily="18" charset="0"/>
                <a:cs typeface="Times New Roman" panose="02020603050405020304" pitchFamily="18" charset="0"/>
              </a:rPr>
              <a:t>π</a:t>
            </a:r>
            <a:r>
              <a:rPr lang="en-US" altLang="zh-CN" dirty="0"/>
              <a:t>)</a:t>
            </a:r>
            <a:r>
              <a:rPr lang="zh-CN" altLang="en-US" dirty="0"/>
              <a:t>平面上画出顺时针螺旋的轨迹</a:t>
            </a:r>
          </a:p>
        </p:txBody>
      </p:sp>
      <p:pic>
        <p:nvPicPr>
          <p:cNvPr id="6" name="图片 5">
            <a:extLst>
              <a:ext uri="{FF2B5EF4-FFF2-40B4-BE49-F238E27FC236}">
                <a16:creationId xmlns:a16="http://schemas.microsoft.com/office/drawing/2014/main" id="{092E0925-00EA-486A-8831-22F7EA1B4C02}"/>
              </a:ext>
            </a:extLst>
          </p:cNvPr>
          <p:cNvPicPr>
            <a:picLocks noChangeAspect="1"/>
          </p:cNvPicPr>
          <p:nvPr/>
        </p:nvPicPr>
        <p:blipFill>
          <a:blip r:embed="rId2"/>
          <a:srcRect/>
          <a:stretch>
            <a:fillRect/>
          </a:stretch>
        </p:blipFill>
        <p:spPr bwMode="auto">
          <a:xfrm>
            <a:off x="1767525" y="1124744"/>
            <a:ext cx="6076550" cy="4980640"/>
          </a:xfrm>
          <a:prstGeom prst="rect">
            <a:avLst/>
          </a:prstGeom>
          <a:noFill/>
          <a:ln w="9525">
            <a:noFill/>
            <a:miter lim="800000"/>
            <a:headEnd/>
            <a:tailEnd/>
          </a:ln>
        </p:spPr>
      </p:pic>
    </p:spTree>
    <p:extLst>
      <p:ext uri="{BB962C8B-B14F-4D97-AF65-F5344CB8AC3E}">
        <p14:creationId xmlns:p14="http://schemas.microsoft.com/office/powerpoint/2010/main" val="4214406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DA36B56-62B1-4449-BD8C-9CA72A5766CC}"/>
              </a:ext>
            </a:extLst>
          </p:cNvPr>
          <p:cNvSpPr>
            <a:spLocks noGrp="1"/>
          </p:cNvSpPr>
          <p:nvPr>
            <p:ph type="sldNum" sz="quarter" idx="12"/>
          </p:nvPr>
        </p:nvSpPr>
        <p:spPr/>
        <p:txBody>
          <a:bodyPr/>
          <a:lstStyle/>
          <a:p>
            <a:pPr>
              <a:defRPr/>
            </a:pPr>
            <a:fld id="{F08B0920-9331-44B4-A71B-D61424E00FAD}" type="slidenum">
              <a:rPr lang="zh-CN" altLang="en-US" smtClean="0"/>
              <a:pPr>
                <a:defRPr/>
              </a:pPr>
              <a:t>23</a:t>
            </a:fld>
            <a:endParaRPr lang="zh-CN" altLang="en-US"/>
          </a:p>
        </p:txBody>
      </p:sp>
      <p:sp>
        <p:nvSpPr>
          <p:cNvPr id="2" name="标题 1">
            <a:extLst>
              <a:ext uri="{FF2B5EF4-FFF2-40B4-BE49-F238E27FC236}">
                <a16:creationId xmlns:a16="http://schemas.microsoft.com/office/drawing/2014/main" id="{B25C5D86-1C7A-4F06-9947-CFC622CB631C}"/>
              </a:ext>
            </a:extLst>
          </p:cNvPr>
          <p:cNvSpPr>
            <a:spLocks noGrp="1"/>
          </p:cNvSpPr>
          <p:nvPr>
            <p:ph type="title"/>
          </p:nvPr>
        </p:nvSpPr>
        <p:spPr/>
        <p:txBody>
          <a:bodyPr/>
          <a:lstStyle/>
          <a:p>
            <a:r>
              <a:rPr lang="zh-CN" altLang="en-US" dirty="0"/>
              <a:t>在</a:t>
            </a:r>
            <a:r>
              <a:rPr lang="en-US" altLang="zh-CN" dirty="0"/>
              <a:t>1970</a:t>
            </a:r>
            <a:r>
              <a:rPr lang="zh-CN" altLang="en-US" dirty="0"/>
              <a:t>年代，美国经济在失业率</a:t>
            </a:r>
            <a:r>
              <a:rPr lang="en-US" altLang="zh-CN" dirty="0"/>
              <a:t>-</a:t>
            </a:r>
            <a:r>
              <a:rPr lang="zh-CN" altLang="en-US" dirty="0"/>
              <a:t>通胀平面上画出了清晰的顺时针螺旋</a:t>
            </a:r>
          </a:p>
        </p:txBody>
      </p:sp>
      <p:sp>
        <p:nvSpPr>
          <p:cNvPr id="5" name="椭圆 4">
            <a:extLst>
              <a:ext uri="{FF2B5EF4-FFF2-40B4-BE49-F238E27FC236}">
                <a16:creationId xmlns:a16="http://schemas.microsoft.com/office/drawing/2014/main" id="{D1BDB235-158B-4915-BDBD-E7B32915336F}"/>
              </a:ext>
            </a:extLst>
          </p:cNvPr>
          <p:cNvSpPr/>
          <p:nvPr/>
        </p:nvSpPr>
        <p:spPr>
          <a:xfrm>
            <a:off x="6707201" y="3552352"/>
            <a:ext cx="405868" cy="1010023"/>
          </a:xfrm>
          <a:prstGeom prst="ellipse">
            <a:avLst/>
          </a:prstGeom>
          <a:noFill/>
          <a:ln w="63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7F56DEB7-F9F5-4EC2-83AB-A719641FA36D}"/>
              </a:ext>
            </a:extLst>
          </p:cNvPr>
          <p:cNvPicPr>
            <a:picLocks noChangeAspect="1"/>
          </p:cNvPicPr>
          <p:nvPr/>
        </p:nvPicPr>
        <p:blipFill>
          <a:blip r:embed="rId2"/>
          <a:stretch>
            <a:fillRect/>
          </a:stretch>
        </p:blipFill>
        <p:spPr>
          <a:xfrm>
            <a:off x="1651000" y="1447800"/>
            <a:ext cx="6310225" cy="4318000"/>
          </a:xfrm>
          <a:prstGeom prst="rect">
            <a:avLst/>
          </a:prstGeom>
        </p:spPr>
      </p:pic>
      <p:sp>
        <p:nvSpPr>
          <p:cNvPr id="7" name="Text Box 4">
            <a:extLst>
              <a:ext uri="{FF2B5EF4-FFF2-40B4-BE49-F238E27FC236}">
                <a16:creationId xmlns:a16="http://schemas.microsoft.com/office/drawing/2014/main" id="{8C811DD9-8992-41AA-BC05-925C3F3830F2}"/>
              </a:ext>
            </a:extLst>
          </p:cNvPr>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zh-CN" altLang="en-US" sz="1000" dirty="0">
                <a:latin typeface="Frutiger 45 Light"/>
              </a:rPr>
              <a:t>万得</a:t>
            </a:r>
            <a:endParaRPr lang="zh-CN" altLang="en-GB" sz="1000" dirty="0">
              <a:latin typeface="Frutiger 45 Light"/>
            </a:endParaRPr>
          </a:p>
        </p:txBody>
      </p:sp>
    </p:spTree>
    <p:extLst>
      <p:ext uri="{BB962C8B-B14F-4D97-AF65-F5344CB8AC3E}">
        <p14:creationId xmlns:p14="http://schemas.microsoft.com/office/powerpoint/2010/main" val="4116017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06F51FB-6F18-4B8A-ACEF-6ECB06D22676}"/>
              </a:ext>
            </a:extLst>
          </p:cNvPr>
          <p:cNvSpPr>
            <a:spLocks noGrp="1"/>
          </p:cNvSpPr>
          <p:nvPr>
            <p:ph type="title"/>
          </p:nvPr>
        </p:nvSpPr>
        <p:spPr/>
        <p:txBody>
          <a:bodyPr/>
          <a:lstStyle/>
          <a:p>
            <a:r>
              <a:rPr lang="zh-CN" altLang="en-US" dirty="0"/>
              <a:t>货币政策“动态不一致（</a:t>
            </a:r>
            <a:r>
              <a:rPr lang="en-US" altLang="zh-CN" dirty="0"/>
              <a:t>dynamic inconsistency</a:t>
            </a:r>
            <a:r>
              <a:rPr lang="zh-CN" altLang="en-US" dirty="0"/>
              <a:t>）的理论推导</a:t>
            </a:r>
          </a:p>
        </p:txBody>
      </p:sp>
      <p:sp>
        <p:nvSpPr>
          <p:cNvPr id="5" name="内容占位符 4">
            <a:extLst>
              <a:ext uri="{FF2B5EF4-FFF2-40B4-BE49-F238E27FC236}">
                <a16:creationId xmlns:a16="http://schemas.microsoft.com/office/drawing/2014/main" id="{C977BD0E-D3EB-4078-9FF8-F743FE9D71F0}"/>
              </a:ext>
            </a:extLst>
          </p:cNvPr>
          <p:cNvSpPr>
            <a:spLocks noGrp="1"/>
          </p:cNvSpPr>
          <p:nvPr>
            <p:ph idx="1"/>
          </p:nvPr>
        </p:nvSpPr>
        <p:spPr/>
        <p:txBody>
          <a:bodyPr/>
          <a:lstStyle/>
          <a:p>
            <a:r>
              <a:rPr lang="zh-CN" altLang="en-US" dirty="0"/>
              <a:t>相机抉择的政府通过选择通胀来最大化产出和最小化通胀</a:t>
            </a:r>
            <a:endParaRPr lang="en-US" altLang="zh-CN" dirty="0"/>
          </a:p>
          <a:p>
            <a:pPr lvl="1"/>
            <a:r>
              <a:rPr lang="zh-CN" altLang="en-US" dirty="0"/>
              <a:t>政府的优化问题</a:t>
            </a:r>
            <a:endParaRPr lang="en-US" altLang="zh-CN" dirty="0"/>
          </a:p>
          <a:p>
            <a:pPr lvl="1"/>
            <a:endParaRPr lang="en-US" altLang="zh-CN" dirty="0"/>
          </a:p>
          <a:p>
            <a:pPr lvl="1"/>
            <a:endParaRPr lang="en-US" altLang="zh-CN" dirty="0"/>
          </a:p>
          <a:p>
            <a:pPr lvl="1"/>
            <a:r>
              <a:rPr lang="zh-CN" altLang="en-US" dirty="0"/>
              <a:t>将约束条件代入目标函数得</a:t>
            </a:r>
            <a:endParaRPr lang="en-US" altLang="zh-CN" dirty="0"/>
          </a:p>
          <a:p>
            <a:pPr lvl="1"/>
            <a:endParaRPr lang="en-US" altLang="zh-CN" dirty="0"/>
          </a:p>
          <a:p>
            <a:pPr lvl="1"/>
            <a:r>
              <a:rPr lang="zh-CN" altLang="en-US" dirty="0"/>
              <a:t>政府的最优通胀选择</a:t>
            </a:r>
            <a:endParaRPr lang="en-US" altLang="zh-CN" dirty="0"/>
          </a:p>
          <a:p>
            <a:pPr lvl="1"/>
            <a:endParaRPr lang="en-US" altLang="zh-CN" dirty="0"/>
          </a:p>
          <a:p>
            <a:pPr lvl="1"/>
            <a:r>
              <a:rPr lang="zh-CN" altLang="en-US" dirty="0"/>
              <a:t>民众会理性预期到政府的最优选择，因而会相应形成通胀预期</a:t>
            </a:r>
            <a:endParaRPr lang="en-US" altLang="zh-CN" dirty="0"/>
          </a:p>
          <a:p>
            <a:pPr lvl="1"/>
            <a:endParaRPr lang="en-US" altLang="zh-CN" dirty="0"/>
          </a:p>
          <a:p>
            <a:pPr lvl="1"/>
            <a:r>
              <a:rPr lang="zh-CN" altLang="en-US" dirty="0"/>
              <a:t>相机抉择下，产出缺口为</a:t>
            </a:r>
            <a:r>
              <a:rPr lang="en-US" altLang="zh-CN" dirty="0"/>
              <a:t>0</a:t>
            </a:r>
            <a:r>
              <a:rPr lang="zh-CN" altLang="en-US" dirty="0"/>
              <a:t>，社会福利值为</a:t>
            </a:r>
            <a:endParaRPr lang="en-US" altLang="zh-CN" dirty="0"/>
          </a:p>
          <a:p>
            <a:r>
              <a:rPr lang="zh-CN" altLang="en-US" dirty="0"/>
              <a:t>政府捆住自己的手脚，可信地承诺并坚持</a:t>
            </a:r>
            <a:r>
              <a:rPr lang="en-US" altLang="zh-CN" dirty="0"/>
              <a:t>0</a:t>
            </a:r>
            <a:r>
              <a:rPr lang="zh-CN" altLang="en-US" dirty="0"/>
              <a:t>通胀政策，民众相信政府的承诺，产出缺口和通胀都会是</a:t>
            </a:r>
            <a:r>
              <a:rPr lang="en-US" altLang="zh-CN" dirty="0"/>
              <a:t>0</a:t>
            </a:r>
            <a:r>
              <a:rPr lang="zh-CN" altLang="en-US" dirty="0"/>
              <a:t>，此时社会福利函数值高于相机决策时</a:t>
            </a:r>
            <a:endParaRPr lang="en-US" altLang="zh-CN" dirty="0"/>
          </a:p>
          <a:p>
            <a:endParaRPr lang="zh-CN" altLang="en-US" dirty="0"/>
          </a:p>
        </p:txBody>
      </p:sp>
      <p:sp>
        <p:nvSpPr>
          <p:cNvPr id="2" name="灯片编号占位符 1">
            <a:extLst>
              <a:ext uri="{FF2B5EF4-FFF2-40B4-BE49-F238E27FC236}">
                <a16:creationId xmlns:a16="http://schemas.microsoft.com/office/drawing/2014/main" id="{C1C98263-A99C-460D-8BCB-C9FC16714CCE}"/>
              </a:ext>
            </a:extLst>
          </p:cNvPr>
          <p:cNvSpPr>
            <a:spLocks noGrp="1"/>
          </p:cNvSpPr>
          <p:nvPr>
            <p:ph type="sldNum" sz="quarter" idx="12"/>
          </p:nvPr>
        </p:nvSpPr>
        <p:spPr/>
        <p:txBody>
          <a:bodyPr/>
          <a:lstStyle/>
          <a:p>
            <a:pPr>
              <a:defRPr/>
            </a:pPr>
            <a:fld id="{A856D941-A598-454B-BA31-33CABC397138}" type="slidenum">
              <a:rPr lang="zh-CN" altLang="en-US" smtClean="0"/>
              <a:pPr>
                <a:defRPr/>
              </a:pPr>
              <a:t>24</a:t>
            </a:fld>
            <a:endParaRPr lang="zh-CN" altLang="en-US"/>
          </a:p>
        </p:txBody>
      </p:sp>
      <p:pic>
        <p:nvPicPr>
          <p:cNvPr id="6" name="图片 5">
            <a:extLst>
              <a:ext uri="{FF2B5EF4-FFF2-40B4-BE49-F238E27FC236}">
                <a16:creationId xmlns:a16="http://schemas.microsoft.com/office/drawing/2014/main" id="{5BDA5195-3694-4C6A-B2BC-457577BEB49F}"/>
              </a:ext>
            </a:extLst>
          </p:cNvPr>
          <p:cNvPicPr>
            <a:picLocks noChangeAspect="1"/>
          </p:cNvPicPr>
          <p:nvPr/>
        </p:nvPicPr>
        <p:blipFill>
          <a:blip r:embed="rId2"/>
          <a:stretch>
            <a:fillRect/>
          </a:stretch>
        </p:blipFill>
        <p:spPr>
          <a:xfrm>
            <a:off x="3434715" y="1700808"/>
            <a:ext cx="2274570" cy="800100"/>
          </a:xfrm>
          <a:prstGeom prst="rect">
            <a:avLst/>
          </a:prstGeom>
        </p:spPr>
      </p:pic>
      <p:pic>
        <p:nvPicPr>
          <p:cNvPr id="7" name="图片 6">
            <a:extLst>
              <a:ext uri="{FF2B5EF4-FFF2-40B4-BE49-F238E27FC236}">
                <a16:creationId xmlns:a16="http://schemas.microsoft.com/office/drawing/2014/main" id="{946AA1BC-5C58-4A69-8EF4-B958E25E47CD}"/>
              </a:ext>
            </a:extLst>
          </p:cNvPr>
          <p:cNvPicPr>
            <a:picLocks noChangeAspect="1"/>
          </p:cNvPicPr>
          <p:nvPr/>
        </p:nvPicPr>
        <p:blipFill>
          <a:blip r:embed="rId3"/>
          <a:stretch>
            <a:fillRect/>
          </a:stretch>
        </p:blipFill>
        <p:spPr>
          <a:xfrm>
            <a:off x="4522818" y="2558040"/>
            <a:ext cx="2425446" cy="438912"/>
          </a:xfrm>
          <a:prstGeom prst="rect">
            <a:avLst/>
          </a:prstGeom>
        </p:spPr>
      </p:pic>
      <p:pic>
        <p:nvPicPr>
          <p:cNvPr id="8" name="图片 7">
            <a:extLst>
              <a:ext uri="{FF2B5EF4-FFF2-40B4-BE49-F238E27FC236}">
                <a16:creationId xmlns:a16="http://schemas.microsoft.com/office/drawing/2014/main" id="{31C1D82F-A8D0-4183-AFE3-8208F1A1D238}"/>
              </a:ext>
            </a:extLst>
          </p:cNvPr>
          <p:cNvPicPr>
            <a:picLocks noChangeAspect="1"/>
          </p:cNvPicPr>
          <p:nvPr/>
        </p:nvPicPr>
        <p:blipFill>
          <a:blip r:embed="rId4"/>
          <a:stretch>
            <a:fillRect/>
          </a:stretch>
        </p:blipFill>
        <p:spPr>
          <a:xfrm>
            <a:off x="3707904" y="3137534"/>
            <a:ext cx="745236" cy="363474"/>
          </a:xfrm>
          <a:prstGeom prst="rect">
            <a:avLst/>
          </a:prstGeom>
        </p:spPr>
      </p:pic>
      <p:pic>
        <p:nvPicPr>
          <p:cNvPr id="9" name="图片 8">
            <a:extLst>
              <a:ext uri="{FF2B5EF4-FFF2-40B4-BE49-F238E27FC236}">
                <a16:creationId xmlns:a16="http://schemas.microsoft.com/office/drawing/2014/main" id="{1A9E05CB-3C05-4741-B7D4-F1A07BA41346}"/>
              </a:ext>
            </a:extLst>
          </p:cNvPr>
          <p:cNvPicPr>
            <a:picLocks noChangeAspect="1"/>
          </p:cNvPicPr>
          <p:nvPr/>
        </p:nvPicPr>
        <p:blipFill>
          <a:blip r:embed="rId5"/>
          <a:stretch>
            <a:fillRect/>
          </a:stretch>
        </p:blipFill>
        <p:spPr>
          <a:xfrm>
            <a:off x="7395154" y="3717032"/>
            <a:ext cx="1209294" cy="333756"/>
          </a:xfrm>
          <a:prstGeom prst="rect">
            <a:avLst/>
          </a:prstGeom>
        </p:spPr>
      </p:pic>
      <p:pic>
        <p:nvPicPr>
          <p:cNvPr id="11" name="图片 10">
            <a:extLst>
              <a:ext uri="{FF2B5EF4-FFF2-40B4-BE49-F238E27FC236}">
                <a16:creationId xmlns:a16="http://schemas.microsoft.com/office/drawing/2014/main" id="{CC74696D-1ADB-4030-9752-D2A13659735F}"/>
              </a:ext>
            </a:extLst>
          </p:cNvPr>
          <p:cNvPicPr>
            <a:picLocks noChangeAspect="1"/>
          </p:cNvPicPr>
          <p:nvPr/>
        </p:nvPicPr>
        <p:blipFill>
          <a:blip r:embed="rId6"/>
          <a:stretch>
            <a:fillRect/>
          </a:stretch>
        </p:blipFill>
        <p:spPr>
          <a:xfrm>
            <a:off x="5745099" y="4331473"/>
            <a:ext cx="2036826" cy="370332"/>
          </a:xfrm>
          <a:prstGeom prst="rect">
            <a:avLst/>
          </a:prstGeom>
        </p:spPr>
      </p:pic>
      <p:pic>
        <p:nvPicPr>
          <p:cNvPr id="12" name="图片 11">
            <a:extLst>
              <a:ext uri="{FF2B5EF4-FFF2-40B4-BE49-F238E27FC236}">
                <a16:creationId xmlns:a16="http://schemas.microsoft.com/office/drawing/2014/main" id="{C51E6CFE-0BF7-4990-9AB1-51DD57309231}"/>
              </a:ext>
            </a:extLst>
          </p:cNvPr>
          <p:cNvPicPr>
            <a:picLocks noChangeAspect="1"/>
          </p:cNvPicPr>
          <p:nvPr/>
        </p:nvPicPr>
        <p:blipFill>
          <a:blip r:embed="rId7"/>
          <a:stretch>
            <a:fillRect/>
          </a:stretch>
        </p:blipFill>
        <p:spPr>
          <a:xfrm>
            <a:off x="4014216" y="5480652"/>
            <a:ext cx="1115568" cy="324612"/>
          </a:xfrm>
          <a:prstGeom prst="rect">
            <a:avLst/>
          </a:prstGeom>
        </p:spPr>
      </p:pic>
    </p:spTree>
    <p:extLst>
      <p:ext uri="{BB962C8B-B14F-4D97-AF65-F5344CB8AC3E}">
        <p14:creationId xmlns:p14="http://schemas.microsoft.com/office/powerpoint/2010/main" val="2046673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2F6530-170F-482F-86A1-30DFB800413D}"/>
              </a:ext>
            </a:extLst>
          </p:cNvPr>
          <p:cNvSpPr>
            <a:spLocks noGrp="1"/>
          </p:cNvSpPr>
          <p:nvPr>
            <p:ph type="title"/>
          </p:nvPr>
        </p:nvSpPr>
        <p:spPr/>
        <p:txBody>
          <a:bodyPr/>
          <a:lstStyle/>
          <a:p>
            <a:r>
              <a:rPr lang="zh-CN" altLang="en-US" dirty="0"/>
              <a:t>货币政策“动态不一致”的解读与解决</a:t>
            </a:r>
          </a:p>
        </p:txBody>
      </p:sp>
      <p:sp>
        <p:nvSpPr>
          <p:cNvPr id="3" name="内容占位符 2">
            <a:extLst>
              <a:ext uri="{FF2B5EF4-FFF2-40B4-BE49-F238E27FC236}">
                <a16:creationId xmlns:a16="http://schemas.microsoft.com/office/drawing/2014/main" id="{4A67F0F7-6A55-443B-AB75-9677FD991187}"/>
              </a:ext>
            </a:extLst>
          </p:cNvPr>
          <p:cNvSpPr>
            <a:spLocks noGrp="1"/>
          </p:cNvSpPr>
          <p:nvPr>
            <p:ph idx="1"/>
          </p:nvPr>
        </p:nvSpPr>
        <p:spPr/>
        <p:txBody>
          <a:bodyPr/>
          <a:lstStyle/>
          <a:p>
            <a:r>
              <a:rPr lang="zh-CN" altLang="en-US" dirty="0"/>
              <a:t>货币政策双重目标会带来动态不一致问题</a:t>
            </a:r>
            <a:endParaRPr lang="en-US" altLang="zh-CN" dirty="0"/>
          </a:p>
          <a:p>
            <a:pPr lvl="1"/>
            <a:r>
              <a:rPr lang="zh-CN" altLang="en-US" dirty="0"/>
              <a:t>政府的双重目标：促进经济增长（就业）与实现较低通胀</a:t>
            </a:r>
            <a:endParaRPr lang="en-US" altLang="zh-CN" dirty="0"/>
          </a:p>
          <a:p>
            <a:pPr lvl="1"/>
            <a:r>
              <a:rPr lang="zh-CN" altLang="en-US" dirty="0"/>
              <a:t>在民众通胀预期形成之前：政府有动力让民众形成低通胀预期</a:t>
            </a:r>
            <a:endParaRPr lang="en-US" altLang="zh-CN" dirty="0"/>
          </a:p>
          <a:p>
            <a:pPr lvl="1"/>
            <a:r>
              <a:rPr lang="zh-CN" altLang="en-US" dirty="0"/>
              <a:t>民众通胀预期形成之后：政府有动力偏离之前的承诺，而通过制造超预期的通胀来促进经济增长</a:t>
            </a:r>
            <a:endParaRPr lang="en-US" altLang="zh-CN" dirty="0"/>
          </a:p>
          <a:p>
            <a:pPr lvl="1"/>
            <a:r>
              <a:rPr lang="zh-CN" altLang="en-US" dirty="0"/>
              <a:t>民众会预期到政府会偏离自己承诺，因而一开始就形成高通胀</a:t>
            </a:r>
            <a:endParaRPr lang="en-US" altLang="zh-CN" dirty="0"/>
          </a:p>
          <a:p>
            <a:pPr lvl="1"/>
            <a:r>
              <a:rPr lang="zh-CN" altLang="en-US" dirty="0"/>
              <a:t>于是，经济增长并未被刺激，通胀却无谓地处在高位</a:t>
            </a:r>
            <a:endParaRPr lang="en-US" altLang="zh-CN" dirty="0"/>
          </a:p>
          <a:p>
            <a:r>
              <a:rPr lang="zh-CN" altLang="en-US" dirty="0"/>
              <a:t>如果政府能可信地承诺低通胀，并坚持下去，经济增长虽未被刺激，通胀也会处在低位，好于处于动态不一致状态时的情形</a:t>
            </a:r>
            <a:endParaRPr lang="en-US" altLang="zh-CN" dirty="0"/>
          </a:p>
          <a:p>
            <a:r>
              <a:rPr lang="zh-CN" altLang="en-US" dirty="0"/>
              <a:t>克服货币政策动态不一致的办法</a:t>
            </a:r>
            <a:endParaRPr lang="en-US" altLang="zh-CN" dirty="0"/>
          </a:p>
          <a:p>
            <a:pPr lvl="1"/>
            <a:r>
              <a:rPr lang="zh-CN" altLang="en-US" dirty="0"/>
              <a:t>实行通货膨胀目标制（</a:t>
            </a:r>
            <a:r>
              <a:rPr lang="en-US" altLang="zh-CN" dirty="0"/>
              <a:t>inflation targeting</a:t>
            </a:r>
            <a:r>
              <a:rPr lang="zh-CN" altLang="en-US" dirty="0"/>
              <a:t>）</a:t>
            </a:r>
            <a:endParaRPr lang="en-US" altLang="zh-CN" dirty="0"/>
          </a:p>
          <a:p>
            <a:pPr lvl="1"/>
            <a:r>
              <a:rPr lang="zh-CN" altLang="en-US" dirty="0"/>
              <a:t>增加中央银行独立性（</a:t>
            </a:r>
            <a:r>
              <a:rPr lang="en-US" altLang="zh-CN" dirty="0"/>
              <a:t>central bank independence</a:t>
            </a:r>
            <a:r>
              <a:rPr lang="zh-CN" altLang="en-US" dirty="0"/>
              <a:t>）</a:t>
            </a:r>
            <a:r>
              <a:rPr lang="en-US" altLang="zh-CN" dirty="0"/>
              <a:t>——</a:t>
            </a:r>
            <a:r>
              <a:rPr lang="zh-CN" altLang="en-US" dirty="0"/>
              <a:t>注意与货币主导区分开来</a:t>
            </a:r>
            <a:endParaRPr lang="en-US" altLang="zh-CN" dirty="0"/>
          </a:p>
          <a:p>
            <a:pPr lvl="1"/>
            <a:r>
              <a:rPr lang="zh-CN" altLang="en-US" dirty="0"/>
              <a:t>选在有厌恶通胀声誉（</a:t>
            </a:r>
            <a:r>
              <a:rPr lang="en-US" altLang="zh-CN" dirty="0"/>
              <a:t>reputation</a:t>
            </a:r>
            <a:r>
              <a:rPr lang="zh-CN" altLang="en-US" dirty="0"/>
              <a:t>）的央行行长</a:t>
            </a:r>
            <a:endParaRPr lang="en-US" altLang="zh-CN" dirty="0"/>
          </a:p>
          <a:p>
            <a:endParaRPr lang="zh-CN" altLang="en-US" dirty="0"/>
          </a:p>
        </p:txBody>
      </p:sp>
      <p:sp>
        <p:nvSpPr>
          <p:cNvPr id="4" name="灯片编号占位符 3">
            <a:extLst>
              <a:ext uri="{FF2B5EF4-FFF2-40B4-BE49-F238E27FC236}">
                <a16:creationId xmlns:a16="http://schemas.microsoft.com/office/drawing/2014/main" id="{5940ACC6-E0FD-44EE-8563-51F82B7F396B}"/>
              </a:ext>
            </a:extLst>
          </p:cNvPr>
          <p:cNvSpPr>
            <a:spLocks noGrp="1"/>
          </p:cNvSpPr>
          <p:nvPr>
            <p:ph type="sldNum" sz="quarter" idx="12"/>
          </p:nvPr>
        </p:nvSpPr>
        <p:spPr/>
        <p:txBody>
          <a:bodyPr/>
          <a:lstStyle/>
          <a:p>
            <a:pPr>
              <a:defRPr/>
            </a:pPr>
            <a:fld id="{DF4C29A2-310B-4614-9E82-82EDFD340A49}" type="slidenum">
              <a:rPr lang="zh-CN" altLang="en-US" smtClean="0"/>
              <a:pPr>
                <a:defRPr/>
              </a:pPr>
              <a:t>25</a:t>
            </a:fld>
            <a:endParaRPr lang="zh-CN" altLang="en-US"/>
          </a:p>
        </p:txBody>
      </p:sp>
    </p:spTree>
    <p:extLst>
      <p:ext uri="{BB962C8B-B14F-4D97-AF65-F5344CB8AC3E}">
        <p14:creationId xmlns:p14="http://schemas.microsoft.com/office/powerpoint/2010/main" val="1107083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重温货币政策的“马拉多纳理论”</a:t>
            </a:r>
            <a:br>
              <a:rPr lang="en-US" altLang="zh-CN" dirty="0"/>
            </a:br>
            <a:r>
              <a:rPr lang="en-US" altLang="zh-CN" dirty="0"/>
              <a:t>——</a:t>
            </a:r>
            <a:r>
              <a:rPr lang="zh-CN" altLang="en-US" dirty="0"/>
              <a:t>货币政策是调控预期的艺术</a:t>
            </a:r>
          </a:p>
        </p:txBody>
      </p:sp>
      <p:sp>
        <p:nvSpPr>
          <p:cNvPr id="3" name="内容占位符 2"/>
          <p:cNvSpPr>
            <a:spLocks noGrp="1"/>
          </p:cNvSpPr>
          <p:nvPr>
            <p:ph idx="1"/>
          </p:nvPr>
        </p:nvSpPr>
        <p:spPr>
          <a:xfrm>
            <a:off x="755576" y="1268760"/>
            <a:ext cx="5787888" cy="4176464"/>
          </a:xfrm>
        </p:spPr>
        <p:txBody>
          <a:bodyPr/>
          <a:lstStyle/>
          <a:p>
            <a:pPr marL="0" indent="0">
              <a:buNone/>
            </a:pPr>
            <a:r>
              <a:rPr lang="zh-CN" altLang="en-US" dirty="0">
                <a:latin typeface="楷体" panose="02010609060101010101" pitchFamily="49" charset="-122"/>
                <a:ea typeface="楷体" panose="02010609060101010101" pitchFamily="49" charset="-122"/>
              </a:rPr>
              <a:t>“我把它叫做‘利率的马拉多纳理论’。阿根廷的伟大足球运动员，迭戈</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马拉多纳，并不经常与货币政策联系起来。但他在</a:t>
            </a:r>
            <a:r>
              <a:rPr lang="en-US" altLang="zh-CN" dirty="0">
                <a:latin typeface="楷体" panose="02010609060101010101" pitchFamily="49" charset="-122"/>
                <a:ea typeface="楷体" panose="02010609060101010101" pitchFamily="49" charset="-122"/>
              </a:rPr>
              <a:t>1986</a:t>
            </a:r>
            <a:r>
              <a:rPr lang="zh-CN" altLang="en-US" dirty="0">
                <a:latin typeface="楷体" panose="02010609060101010101" pitchFamily="49" charset="-122"/>
                <a:ea typeface="楷体" panose="02010609060101010101" pitchFamily="49" charset="-122"/>
              </a:rPr>
              <a:t>年</a:t>
            </a:r>
            <a:r>
              <a:rPr lang="en-US" altLang="zh-CN" dirty="0">
                <a:latin typeface="楷体" panose="02010609060101010101" pitchFamily="49" charset="-122"/>
                <a:ea typeface="楷体" panose="02010609060101010101" pitchFamily="49" charset="-122"/>
              </a:rPr>
              <a:t>6</a:t>
            </a:r>
            <a:r>
              <a:rPr lang="zh-CN" altLang="en-US" dirty="0">
                <a:latin typeface="楷体" panose="02010609060101010101" pitchFamily="49" charset="-122"/>
                <a:ea typeface="楷体" panose="02010609060101010101" pitchFamily="49" charset="-122"/>
              </a:rPr>
              <a:t>月墨西哥世界杯上对英国那场比赛中攻进两球的表现，极好的诠释了我要表达的意思。马拉多纳的第一个‘上帝之手’进球与中央银行古老的‘神秘’（</a:t>
            </a:r>
            <a:r>
              <a:rPr lang="en-US" altLang="zh-CN" dirty="0">
                <a:latin typeface="楷体" panose="02010609060101010101" pitchFamily="49" charset="-122"/>
                <a:ea typeface="楷体" panose="02010609060101010101" pitchFamily="49" charset="-122"/>
              </a:rPr>
              <a:t>mystery and mystique</a:t>
            </a:r>
            <a:r>
              <a:rPr lang="zh-CN" altLang="en-US" dirty="0">
                <a:latin typeface="楷体" panose="02010609060101010101" pitchFamily="49" charset="-122"/>
                <a:ea typeface="楷体" panose="02010609060101010101" pitchFamily="49" charset="-122"/>
              </a:rPr>
              <a:t>）操作手法类似。他的行动是出乎预料，时间不一致，且违规的。他很幸运能逃过处罚。不过，他的第二个进球展现了预期在现代货币理论中的力量。马拉多纳从后半场开始带球跑了</a:t>
            </a:r>
            <a:r>
              <a:rPr lang="en-US" altLang="zh-CN" dirty="0">
                <a:latin typeface="楷体" panose="02010609060101010101" pitchFamily="49" charset="-122"/>
                <a:ea typeface="楷体" panose="02010609060101010101" pitchFamily="49" charset="-122"/>
              </a:rPr>
              <a:t>60</a:t>
            </a:r>
            <a:r>
              <a:rPr lang="zh-CN" altLang="en-US" dirty="0">
                <a:latin typeface="楷体" panose="02010609060101010101" pitchFamily="49" charset="-122"/>
                <a:ea typeface="楷体" panose="02010609060101010101" pitchFamily="49" charset="-122"/>
              </a:rPr>
              <a:t>码，晃过了</a:t>
            </a:r>
            <a:r>
              <a:rPr lang="en-US" altLang="zh-CN" dirty="0">
                <a:latin typeface="楷体" panose="02010609060101010101" pitchFamily="49" charset="-122"/>
                <a:ea typeface="楷体" panose="02010609060101010101" pitchFamily="49" charset="-122"/>
              </a:rPr>
              <a:t>5</a:t>
            </a:r>
            <a:r>
              <a:rPr lang="zh-CN" altLang="en-US" dirty="0">
                <a:latin typeface="楷体" panose="02010609060101010101" pitchFamily="49" charset="-122"/>
                <a:ea typeface="楷体" panose="02010609060101010101" pitchFamily="49" charset="-122"/>
              </a:rPr>
              <a:t>个防守队员，最终把球射入了英国队的大门。最神奇的地方是，马拉多纳几乎跑了一条直线。你怎么能跑一条直线来晃过</a:t>
            </a:r>
            <a:r>
              <a:rPr lang="en-US" altLang="zh-CN" dirty="0">
                <a:latin typeface="楷体" panose="02010609060101010101" pitchFamily="49" charset="-122"/>
                <a:ea typeface="楷体" panose="02010609060101010101" pitchFamily="49" charset="-122"/>
              </a:rPr>
              <a:t>5</a:t>
            </a:r>
            <a:r>
              <a:rPr lang="zh-CN" altLang="en-US" dirty="0">
                <a:latin typeface="楷体" panose="02010609060101010101" pitchFamily="49" charset="-122"/>
                <a:ea typeface="楷体" panose="02010609060101010101" pitchFamily="49" charset="-122"/>
              </a:rPr>
              <a:t>个防守队员呢？答案是英国防守队员在按照他们对马拉多纳下一步行动的预期做反应。由于他们预期马拉多纳会向左或向右移动，所以马拉多纳可以跑直线突破他们</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货币政策有着类似的效果。市场利率根据央行下一步预期要做的行动来做反应。”</a:t>
            </a:r>
            <a:endParaRPr lang="en-US" altLang="zh-CN" dirty="0">
              <a:latin typeface="楷体" panose="02010609060101010101" pitchFamily="49" charset="-122"/>
              <a:ea typeface="楷体" panose="02010609060101010101" pitchFamily="49" charset="-122"/>
            </a:endParaRPr>
          </a:p>
          <a:p>
            <a:pPr marL="0" indent="0">
              <a:buNone/>
            </a:pPr>
            <a:r>
              <a:rPr lang="en-US" altLang="zh-CN" dirty="0"/>
              <a:t>			——</a:t>
            </a:r>
            <a:r>
              <a:rPr lang="zh-CN" altLang="en-US" dirty="0"/>
              <a:t>默文</a:t>
            </a:r>
            <a:r>
              <a:rPr lang="en-US" altLang="zh-CN" dirty="0"/>
              <a:t>·</a:t>
            </a:r>
            <a:r>
              <a:rPr lang="zh-CN" altLang="en-US" dirty="0"/>
              <a:t>金，</a:t>
            </a:r>
            <a:r>
              <a:rPr lang="en-US" altLang="zh-CN" dirty="0"/>
              <a:t>2005</a:t>
            </a:r>
            <a:r>
              <a:rPr lang="zh-CN" altLang="en-US" dirty="0"/>
              <a:t>年</a:t>
            </a:r>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26</a:t>
            </a:fld>
            <a:endParaRPr lang="zh-CN" altLang="en-US"/>
          </a:p>
        </p:txBody>
      </p:sp>
      <p:sp>
        <p:nvSpPr>
          <p:cNvPr id="7170" name="AutoShape 2" descr="http://img2.imgtn.bdimg.com/it/u=701522432,4155829456&amp;fm=23&amp;gp=0.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172" name="AutoShape 4" descr="http://img2.imgtn.bdimg.com/it/u=701522432,4155829456&amp;fm=23&amp;gp=0.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026" name="Picture 2" descr="See the source image">
            <a:extLst>
              <a:ext uri="{FF2B5EF4-FFF2-40B4-BE49-F238E27FC236}">
                <a16:creationId xmlns:a16="http://schemas.microsoft.com/office/drawing/2014/main" id="{93639549-0A1C-4C41-922F-11D4144BD8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480" y="1844824"/>
            <a:ext cx="2205000" cy="252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AB671C-3736-48AC-8BA1-6A9BC38E96BD}"/>
              </a:ext>
            </a:extLst>
          </p:cNvPr>
          <p:cNvSpPr>
            <a:spLocks noGrp="1"/>
          </p:cNvSpPr>
          <p:nvPr>
            <p:ph type="title"/>
          </p:nvPr>
        </p:nvSpPr>
        <p:spPr/>
        <p:txBody>
          <a:bodyPr/>
          <a:lstStyle/>
          <a:p>
            <a:r>
              <a:rPr lang="zh-CN" altLang="en-US" dirty="0"/>
              <a:t>遗留的关键问题：潜在产出水平是什么？</a:t>
            </a:r>
          </a:p>
        </p:txBody>
      </p:sp>
      <p:sp>
        <p:nvSpPr>
          <p:cNvPr id="3" name="内容占位符 2">
            <a:extLst>
              <a:ext uri="{FF2B5EF4-FFF2-40B4-BE49-F238E27FC236}">
                <a16:creationId xmlns:a16="http://schemas.microsoft.com/office/drawing/2014/main" id="{5DCBB3E0-F328-4222-BE42-E38C8DE72F7C}"/>
              </a:ext>
            </a:extLst>
          </p:cNvPr>
          <p:cNvSpPr>
            <a:spLocks noGrp="1"/>
          </p:cNvSpPr>
          <p:nvPr>
            <p:ph idx="1"/>
          </p:nvPr>
        </p:nvSpPr>
        <p:spPr/>
        <p:txBody>
          <a:bodyPr/>
          <a:lstStyle/>
          <a:p>
            <a:endParaRPr lang="en-US" altLang="zh-CN" dirty="0"/>
          </a:p>
          <a:p>
            <a:r>
              <a:rPr lang="zh-CN" altLang="en-US" dirty="0"/>
              <a:t>潜在产出水平是经济不受干扰时，会自然而然运行在的水平</a:t>
            </a:r>
            <a:r>
              <a:rPr lang="en-US" altLang="zh-CN" dirty="0"/>
              <a:t>——</a:t>
            </a:r>
            <a:r>
              <a:rPr lang="zh-CN" altLang="en-US" dirty="0"/>
              <a:t>自然产出水平</a:t>
            </a:r>
            <a:endParaRPr lang="en-US" altLang="zh-CN" dirty="0"/>
          </a:p>
          <a:p>
            <a:r>
              <a:rPr lang="zh-CN" altLang="en-US" dirty="0"/>
              <a:t>潜在产出水平是经济长期运行的趋势</a:t>
            </a:r>
            <a:endParaRPr lang="en-US" altLang="zh-CN" dirty="0"/>
          </a:p>
          <a:p>
            <a:r>
              <a:rPr lang="zh-CN" altLang="en-US" dirty="0"/>
              <a:t>潜在产出水平是经济供需相平衡，产能充分利用的产出水平</a:t>
            </a:r>
            <a:endParaRPr lang="en-US" altLang="zh-CN" dirty="0"/>
          </a:p>
          <a:p>
            <a:endParaRPr lang="en-US" altLang="zh-CN" dirty="0"/>
          </a:p>
          <a:p>
            <a:r>
              <a:rPr lang="zh-CN" altLang="en-US" dirty="0"/>
              <a:t>如何调和这些对潜在产出水平的认知？</a:t>
            </a:r>
          </a:p>
        </p:txBody>
      </p:sp>
      <p:sp>
        <p:nvSpPr>
          <p:cNvPr id="4" name="灯片编号占位符 3">
            <a:extLst>
              <a:ext uri="{FF2B5EF4-FFF2-40B4-BE49-F238E27FC236}">
                <a16:creationId xmlns:a16="http://schemas.microsoft.com/office/drawing/2014/main" id="{CA75572A-4E56-4DBB-BD4C-137B7CD4C353}"/>
              </a:ext>
            </a:extLst>
          </p:cNvPr>
          <p:cNvSpPr>
            <a:spLocks noGrp="1"/>
          </p:cNvSpPr>
          <p:nvPr>
            <p:ph type="sldNum" sz="quarter" idx="12"/>
          </p:nvPr>
        </p:nvSpPr>
        <p:spPr/>
        <p:txBody>
          <a:bodyPr/>
          <a:lstStyle/>
          <a:p>
            <a:pPr>
              <a:defRPr/>
            </a:pPr>
            <a:fld id="{DF4C29A2-310B-4614-9E82-82EDFD340A49}" type="slidenum">
              <a:rPr lang="zh-CN" altLang="en-US" smtClean="0"/>
              <a:pPr>
                <a:defRPr/>
              </a:pPr>
              <a:t>27</a:t>
            </a:fld>
            <a:endParaRPr lang="zh-CN" altLang="en-US"/>
          </a:p>
        </p:txBody>
      </p:sp>
    </p:spTree>
    <p:extLst>
      <p:ext uri="{BB962C8B-B14F-4D97-AF65-F5344CB8AC3E}">
        <p14:creationId xmlns:p14="http://schemas.microsoft.com/office/powerpoint/2010/main" val="437821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pPr algn="ctr"/>
            <a:r>
              <a:rPr lang="zh-CN" altLang="en-US" sz="3200" dirty="0">
                <a:latin typeface="黑体" pitchFamily="49" charset="-122"/>
              </a:rPr>
              <a:t>谢 谢</a:t>
            </a:r>
          </a:p>
        </p:txBody>
      </p:sp>
      <p:sp>
        <p:nvSpPr>
          <p:cNvPr id="6" name="TextBox 6"/>
          <p:cNvSpPr txBox="1">
            <a:spLocks noChangeArrowheads="1"/>
          </p:cNvSpPr>
          <p:nvPr/>
        </p:nvSpPr>
        <p:spPr bwMode="auto">
          <a:xfrm>
            <a:off x="1023913" y="1660635"/>
            <a:ext cx="4300562" cy="4278090"/>
          </a:xfrm>
          <a:prstGeom prst="rect">
            <a:avLst/>
          </a:prstGeom>
          <a:noFill/>
          <a:ln w="9525">
            <a:noFill/>
            <a:miter lim="800000"/>
            <a:headEnd/>
            <a:tailEnd/>
          </a:ln>
        </p:spPr>
        <p:txBody>
          <a:bodyPr wrap="square" lIns="91435" tIns="45718" rIns="91435" bIns="45718">
            <a:spAutoFit/>
          </a:bodyPr>
          <a:lstStyle/>
          <a:p>
            <a:r>
              <a:rPr lang="zh-CN" altLang="en-US" sz="1600" b="1" dirty="0"/>
              <a:t>授课教师简介</a:t>
            </a:r>
            <a:endParaRPr lang="en-US" altLang="zh-CN" sz="1600" b="1" dirty="0"/>
          </a:p>
          <a:p>
            <a:endParaRPr lang="en-US" altLang="zh-CN" sz="1600" b="1" dirty="0"/>
          </a:p>
          <a:p>
            <a:r>
              <a:rPr lang="zh-CN" altLang="en-US" sz="1600" dirty="0"/>
              <a:t>徐高博士是中银证券总裁助理兼首席经济学家，分管公司的研究部和机构业务部。他还是北京大学国家发展研究院兼职教授，在北京大学给研究生和本科生开设宏观经济学、金融经济学和投资研究等课程。他目前还是中国首席经济学家论坛理事，中国证券业协会证券分析师、投资顾问与首席经济学家委员会委员。之前，徐高曾历任光证资管首席经济学家、光大证券首席经济学家、瑞银证券高级经济学家、世界银行经济学家、国际货币基金组织兼职经济学家等职。徐高毕业于北京大学国家发展研究院（原中国经济研究中心），获经济学博士学位。徐高出版了</a:t>
            </a:r>
            <a:r>
              <a:rPr lang="en-US" altLang="zh-CN" sz="1600" dirty="0"/>
              <a:t>《</a:t>
            </a:r>
            <a:r>
              <a:rPr lang="zh-CN" altLang="en-US" sz="1600" dirty="0"/>
              <a:t>宏观经济学二十五讲：中国视角</a:t>
            </a:r>
            <a:r>
              <a:rPr lang="en-US" altLang="zh-CN" sz="1600" dirty="0"/>
              <a:t>》</a:t>
            </a:r>
            <a:r>
              <a:rPr lang="zh-CN" altLang="en-US" sz="1600" dirty="0"/>
              <a:t>和</a:t>
            </a:r>
            <a:r>
              <a:rPr lang="en-US" altLang="zh-CN" sz="1600" dirty="0"/>
              <a:t>《</a:t>
            </a:r>
            <a:r>
              <a:rPr lang="zh-CN" altLang="en-US" sz="1600" dirty="0"/>
              <a:t>金融经济学二十五讲</a:t>
            </a:r>
            <a:r>
              <a:rPr lang="en-US" altLang="zh-CN" sz="1600" dirty="0"/>
              <a:t>》</a:t>
            </a:r>
            <a:r>
              <a:rPr lang="zh-CN" altLang="en-US" sz="1600" dirty="0"/>
              <a:t>两本畅销的经济学教科书。</a:t>
            </a:r>
            <a:endParaRPr lang="en-US" altLang="zh-CN" sz="1600" dirty="0"/>
          </a:p>
        </p:txBody>
      </p:sp>
      <p:pic>
        <p:nvPicPr>
          <p:cNvPr id="7" name="图片 6" descr="000-公众号二维码.jpg"/>
          <p:cNvPicPr>
            <a:picLocks noChangeAspect="1"/>
          </p:cNvPicPr>
          <p:nvPr/>
        </p:nvPicPr>
        <p:blipFill>
          <a:blip r:embed="rId2"/>
          <a:stretch>
            <a:fillRect/>
          </a:stretch>
        </p:blipFill>
        <p:spPr>
          <a:xfrm>
            <a:off x="5786446" y="2694066"/>
            <a:ext cx="2457450" cy="2457450"/>
          </a:xfrm>
          <a:prstGeom prst="rect">
            <a:avLst/>
          </a:prstGeom>
        </p:spPr>
      </p:pic>
    </p:spTree>
    <p:extLst>
      <p:ext uri="{BB962C8B-B14F-4D97-AF65-F5344CB8AC3E}">
        <p14:creationId xmlns:p14="http://schemas.microsoft.com/office/powerpoint/2010/main" val="3803193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B4D88A5-9DE1-4902-AFE9-B5F7B555FE9D}"/>
              </a:ext>
            </a:extLst>
          </p:cNvPr>
          <p:cNvSpPr>
            <a:spLocks noGrp="1"/>
          </p:cNvSpPr>
          <p:nvPr>
            <p:ph type="title"/>
          </p:nvPr>
        </p:nvSpPr>
        <p:spPr/>
        <p:txBody>
          <a:bodyPr/>
          <a:lstStyle/>
          <a:p>
            <a:r>
              <a:rPr lang="zh-CN" altLang="en-US" dirty="0"/>
              <a:t>中国的货币增长与</a:t>
            </a:r>
            <a:r>
              <a:rPr lang="en-US" altLang="zh-CN" dirty="0"/>
              <a:t>GDP</a:t>
            </a:r>
            <a:r>
              <a:rPr lang="zh-CN" altLang="en-US" dirty="0"/>
              <a:t>真实增速之间也有明显正相关性</a:t>
            </a:r>
            <a:br>
              <a:rPr lang="en-US" altLang="zh-CN" dirty="0"/>
            </a:br>
            <a:r>
              <a:rPr lang="en-US" altLang="zh-CN" dirty="0"/>
              <a:t>——</a:t>
            </a:r>
            <a:r>
              <a:rPr lang="zh-CN" altLang="en-US" dirty="0"/>
              <a:t>这背后的道理并不显然</a:t>
            </a:r>
          </a:p>
        </p:txBody>
      </p:sp>
      <p:sp>
        <p:nvSpPr>
          <p:cNvPr id="10" name="文本占位符 9">
            <a:extLst>
              <a:ext uri="{FF2B5EF4-FFF2-40B4-BE49-F238E27FC236}">
                <a16:creationId xmlns:a16="http://schemas.microsoft.com/office/drawing/2014/main" id="{A20631DE-C5FA-4C5E-8A7F-A4A9FE90C2D9}"/>
              </a:ext>
            </a:extLst>
          </p:cNvPr>
          <p:cNvSpPr>
            <a:spLocks noGrp="1"/>
          </p:cNvSpPr>
          <p:nvPr>
            <p:ph type="body" idx="1"/>
          </p:nvPr>
        </p:nvSpPr>
        <p:spPr>
          <a:xfrm>
            <a:off x="642910" y="1709118"/>
            <a:ext cx="4040188" cy="639762"/>
          </a:xfrm>
        </p:spPr>
        <p:txBody>
          <a:bodyPr/>
          <a:lstStyle/>
          <a:p>
            <a:r>
              <a:rPr lang="zh-CN" altLang="en-US" dirty="0">
                <a:solidFill>
                  <a:srgbClr val="990033"/>
                </a:solidFill>
              </a:rPr>
              <a:t>中国</a:t>
            </a:r>
            <a:r>
              <a:rPr lang="en-US" altLang="zh-CN" dirty="0">
                <a:solidFill>
                  <a:srgbClr val="990033"/>
                </a:solidFill>
              </a:rPr>
              <a:t>M2</a:t>
            </a:r>
            <a:r>
              <a:rPr lang="zh-CN" altLang="en-US" dirty="0">
                <a:solidFill>
                  <a:srgbClr val="990033"/>
                </a:solidFill>
              </a:rPr>
              <a:t>增速与</a:t>
            </a:r>
            <a:r>
              <a:rPr lang="en-US" altLang="zh-CN" dirty="0">
                <a:solidFill>
                  <a:srgbClr val="990033"/>
                </a:solidFill>
              </a:rPr>
              <a:t>GDP</a:t>
            </a:r>
            <a:r>
              <a:rPr lang="zh-CN" altLang="en-US" dirty="0">
                <a:solidFill>
                  <a:srgbClr val="990033"/>
                </a:solidFill>
              </a:rPr>
              <a:t>真实增长率的走势</a:t>
            </a:r>
          </a:p>
        </p:txBody>
      </p:sp>
      <p:sp>
        <p:nvSpPr>
          <p:cNvPr id="11" name="文本占位符 10">
            <a:extLst>
              <a:ext uri="{FF2B5EF4-FFF2-40B4-BE49-F238E27FC236}">
                <a16:creationId xmlns:a16="http://schemas.microsoft.com/office/drawing/2014/main" id="{94C03032-7719-4A6F-9D66-C3CFC8226C70}"/>
              </a:ext>
            </a:extLst>
          </p:cNvPr>
          <p:cNvSpPr>
            <a:spLocks noGrp="1"/>
          </p:cNvSpPr>
          <p:nvPr>
            <p:ph type="body" sz="quarter" idx="3"/>
          </p:nvPr>
        </p:nvSpPr>
        <p:spPr>
          <a:xfrm>
            <a:off x="4786314" y="1709118"/>
            <a:ext cx="4041775" cy="639762"/>
          </a:xfrm>
        </p:spPr>
        <p:txBody>
          <a:bodyPr/>
          <a:lstStyle/>
          <a:p>
            <a:r>
              <a:rPr lang="zh-CN" altLang="en-US" dirty="0">
                <a:solidFill>
                  <a:srgbClr val="990033"/>
                </a:solidFill>
              </a:rPr>
              <a:t>中国</a:t>
            </a:r>
            <a:r>
              <a:rPr lang="en-US" altLang="zh-CN" dirty="0">
                <a:solidFill>
                  <a:srgbClr val="990033"/>
                </a:solidFill>
              </a:rPr>
              <a:t>M2</a:t>
            </a:r>
            <a:r>
              <a:rPr lang="zh-CN" altLang="en-US" dirty="0">
                <a:solidFill>
                  <a:srgbClr val="990033"/>
                </a:solidFill>
              </a:rPr>
              <a:t>增速 </a:t>
            </a:r>
            <a:r>
              <a:rPr lang="en-US" altLang="zh-CN" dirty="0">
                <a:solidFill>
                  <a:srgbClr val="990033"/>
                </a:solidFill>
              </a:rPr>
              <a:t>vs. GDP</a:t>
            </a:r>
            <a:r>
              <a:rPr lang="zh-CN" altLang="en-US" dirty="0">
                <a:solidFill>
                  <a:srgbClr val="990033"/>
                </a:solidFill>
              </a:rPr>
              <a:t>真实增长率</a:t>
            </a:r>
          </a:p>
        </p:txBody>
      </p:sp>
      <p:sp>
        <p:nvSpPr>
          <p:cNvPr id="4" name="灯片编号占位符 3">
            <a:extLst>
              <a:ext uri="{FF2B5EF4-FFF2-40B4-BE49-F238E27FC236}">
                <a16:creationId xmlns:a16="http://schemas.microsoft.com/office/drawing/2014/main" id="{0DA36B56-62B1-4449-BD8C-9CA72A5766CC}"/>
              </a:ext>
            </a:extLst>
          </p:cNvPr>
          <p:cNvSpPr>
            <a:spLocks noGrp="1"/>
          </p:cNvSpPr>
          <p:nvPr>
            <p:ph type="sldNum" sz="quarter" idx="12"/>
          </p:nvPr>
        </p:nvSpPr>
        <p:spPr/>
        <p:txBody>
          <a:bodyPr/>
          <a:lstStyle/>
          <a:p>
            <a:pPr>
              <a:defRPr/>
            </a:pPr>
            <a:fld id="{F08B0920-9331-44B4-A71B-D61424E00FAD}" type="slidenum">
              <a:rPr lang="zh-CN" altLang="en-US" smtClean="0"/>
              <a:pPr>
                <a:defRPr/>
              </a:pPr>
              <a:t>3</a:t>
            </a:fld>
            <a:endParaRPr lang="zh-CN" altLang="en-US"/>
          </a:p>
        </p:txBody>
      </p:sp>
      <p:sp>
        <p:nvSpPr>
          <p:cNvPr id="7" name="椭圆 6">
            <a:extLst>
              <a:ext uri="{FF2B5EF4-FFF2-40B4-BE49-F238E27FC236}">
                <a16:creationId xmlns:a16="http://schemas.microsoft.com/office/drawing/2014/main" id="{4D8E9B1D-18D9-48B5-91EF-1D83B51EEB85}"/>
              </a:ext>
            </a:extLst>
          </p:cNvPr>
          <p:cNvSpPr/>
          <p:nvPr/>
        </p:nvSpPr>
        <p:spPr>
          <a:xfrm>
            <a:off x="6707201" y="3552352"/>
            <a:ext cx="405868" cy="1010023"/>
          </a:xfrm>
          <a:prstGeom prst="ellipse">
            <a:avLst/>
          </a:prstGeom>
          <a:noFill/>
          <a:ln w="63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 Box 4">
            <a:extLst>
              <a:ext uri="{FF2B5EF4-FFF2-40B4-BE49-F238E27FC236}">
                <a16:creationId xmlns:a16="http://schemas.microsoft.com/office/drawing/2014/main" id="{3B462EE1-BD0F-452E-B0EA-4ED6EAACE084}"/>
              </a:ext>
            </a:extLst>
          </p:cNvPr>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zh-CN" altLang="en-US" sz="1000" dirty="0">
                <a:latin typeface="Frutiger 45 Light"/>
              </a:rPr>
              <a:t>万得</a:t>
            </a:r>
            <a:endParaRPr lang="zh-CN" altLang="en-GB" sz="1000" dirty="0">
              <a:latin typeface="Frutiger 45 Light"/>
            </a:endParaRPr>
          </a:p>
        </p:txBody>
      </p:sp>
      <p:pic>
        <p:nvPicPr>
          <p:cNvPr id="2" name="图片 1">
            <a:extLst>
              <a:ext uri="{FF2B5EF4-FFF2-40B4-BE49-F238E27FC236}">
                <a16:creationId xmlns:a16="http://schemas.microsoft.com/office/drawing/2014/main" id="{37FA4842-E84B-45AD-A13A-FFF9088CEB2D}"/>
              </a:ext>
            </a:extLst>
          </p:cNvPr>
          <p:cNvPicPr>
            <a:picLocks noChangeAspect="1"/>
          </p:cNvPicPr>
          <p:nvPr/>
        </p:nvPicPr>
        <p:blipFill>
          <a:blip r:embed="rId2"/>
          <a:stretch>
            <a:fillRect/>
          </a:stretch>
        </p:blipFill>
        <p:spPr>
          <a:xfrm>
            <a:off x="571500" y="2667000"/>
            <a:ext cx="4083087" cy="2794000"/>
          </a:xfrm>
          <a:prstGeom prst="rect">
            <a:avLst/>
          </a:prstGeom>
        </p:spPr>
      </p:pic>
      <p:pic>
        <p:nvPicPr>
          <p:cNvPr id="3" name="图片 2">
            <a:extLst>
              <a:ext uri="{FF2B5EF4-FFF2-40B4-BE49-F238E27FC236}">
                <a16:creationId xmlns:a16="http://schemas.microsoft.com/office/drawing/2014/main" id="{D99B6E8F-2D88-4FF2-B041-F825B5B9D2BF}"/>
              </a:ext>
            </a:extLst>
          </p:cNvPr>
          <p:cNvPicPr>
            <a:picLocks noChangeAspect="1"/>
          </p:cNvPicPr>
          <p:nvPr/>
        </p:nvPicPr>
        <p:blipFill>
          <a:blip r:embed="rId3"/>
          <a:stretch>
            <a:fillRect/>
          </a:stretch>
        </p:blipFill>
        <p:spPr>
          <a:xfrm>
            <a:off x="4826000" y="2667000"/>
            <a:ext cx="4083087" cy="2794000"/>
          </a:xfrm>
          <a:prstGeom prst="rect">
            <a:avLst/>
          </a:prstGeom>
        </p:spPr>
      </p:pic>
    </p:spTree>
    <p:extLst>
      <p:ext uri="{BB962C8B-B14F-4D97-AF65-F5344CB8AC3E}">
        <p14:creationId xmlns:p14="http://schemas.microsoft.com/office/powerpoint/2010/main" val="3244790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B4D88A5-9DE1-4902-AFE9-B5F7B555FE9D}"/>
              </a:ext>
            </a:extLst>
          </p:cNvPr>
          <p:cNvSpPr>
            <a:spLocks noGrp="1"/>
          </p:cNvSpPr>
          <p:nvPr>
            <p:ph type="title"/>
          </p:nvPr>
        </p:nvSpPr>
        <p:spPr>
          <a:xfrm>
            <a:off x="906910" y="81118"/>
            <a:ext cx="7733090" cy="928800"/>
          </a:xfrm>
        </p:spPr>
        <p:txBody>
          <a:bodyPr/>
          <a:lstStyle/>
          <a:p>
            <a:r>
              <a:rPr lang="zh-CN" altLang="en-US" dirty="0"/>
              <a:t>某种商品的</a:t>
            </a:r>
            <a:r>
              <a:rPr lang="zh-CN" altLang="en-US" b="1" dirty="0"/>
              <a:t>相对</a:t>
            </a:r>
            <a:r>
              <a:rPr lang="zh-CN" altLang="en-US" dirty="0"/>
              <a:t>价格越高，其供给数量越高</a:t>
            </a:r>
            <a:br>
              <a:rPr lang="en-US" altLang="zh-CN" dirty="0"/>
            </a:br>
            <a:r>
              <a:rPr lang="en-US" altLang="zh-CN" dirty="0"/>
              <a:t>——</a:t>
            </a:r>
            <a:r>
              <a:rPr lang="zh-CN" altLang="en-US" dirty="0"/>
              <a:t>向上倾斜的</a:t>
            </a:r>
            <a:r>
              <a:rPr lang="zh-CN" altLang="en-US" b="1" dirty="0"/>
              <a:t>微观</a:t>
            </a:r>
            <a:r>
              <a:rPr lang="zh-CN" altLang="en-US" dirty="0"/>
              <a:t>供给曲线</a:t>
            </a:r>
          </a:p>
        </p:txBody>
      </p:sp>
      <p:sp>
        <p:nvSpPr>
          <p:cNvPr id="4" name="灯片编号占位符 3">
            <a:extLst>
              <a:ext uri="{FF2B5EF4-FFF2-40B4-BE49-F238E27FC236}">
                <a16:creationId xmlns:a16="http://schemas.microsoft.com/office/drawing/2014/main" id="{0DA36B56-62B1-4449-BD8C-9CA72A5766CC}"/>
              </a:ext>
            </a:extLst>
          </p:cNvPr>
          <p:cNvSpPr>
            <a:spLocks noGrp="1"/>
          </p:cNvSpPr>
          <p:nvPr>
            <p:ph type="sldNum" sz="quarter" idx="4"/>
          </p:nvPr>
        </p:nvSpPr>
        <p:spPr>
          <a:xfrm>
            <a:off x="7925117" y="6550222"/>
            <a:ext cx="1049321" cy="304800"/>
          </a:xfrm>
        </p:spPr>
        <p:txBody>
          <a:bodyPr/>
          <a:lstStyle/>
          <a:p>
            <a:pPr>
              <a:defRPr/>
            </a:pPr>
            <a:fld id="{F08B0920-9331-44B4-A71B-D61424E00FAD}" type="slidenum">
              <a:rPr lang="zh-CN" altLang="en-US" smtClean="0"/>
              <a:pPr>
                <a:defRPr/>
              </a:pPr>
              <a:t>4</a:t>
            </a:fld>
            <a:endParaRPr lang="zh-CN" altLang="en-US"/>
          </a:p>
        </p:txBody>
      </p:sp>
      <p:sp>
        <p:nvSpPr>
          <p:cNvPr id="7" name="椭圆 6">
            <a:extLst>
              <a:ext uri="{FF2B5EF4-FFF2-40B4-BE49-F238E27FC236}">
                <a16:creationId xmlns:a16="http://schemas.microsoft.com/office/drawing/2014/main" id="{4D8E9B1D-18D9-48B5-91EF-1D83B51EEB85}"/>
              </a:ext>
            </a:extLst>
          </p:cNvPr>
          <p:cNvSpPr/>
          <p:nvPr/>
        </p:nvSpPr>
        <p:spPr>
          <a:xfrm>
            <a:off x="6707201" y="3552352"/>
            <a:ext cx="405868" cy="1010023"/>
          </a:xfrm>
          <a:prstGeom prst="ellipse">
            <a:avLst/>
          </a:prstGeom>
          <a:noFill/>
          <a:ln w="63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7E68E50E-A55D-4FC3-8722-5A0301C1DBFF}"/>
              </a:ext>
            </a:extLst>
          </p:cNvPr>
          <p:cNvPicPr>
            <a:picLocks noChangeAspect="1"/>
          </p:cNvPicPr>
          <p:nvPr/>
        </p:nvPicPr>
        <p:blipFill>
          <a:blip r:embed="rId2"/>
          <a:srcRect/>
          <a:stretch>
            <a:fillRect/>
          </a:stretch>
        </p:blipFill>
        <p:spPr bwMode="auto">
          <a:xfrm>
            <a:off x="1595980" y="1311561"/>
            <a:ext cx="5952040" cy="4234878"/>
          </a:xfrm>
          <a:prstGeom prst="rect">
            <a:avLst/>
          </a:prstGeom>
          <a:noFill/>
          <a:ln w="9525">
            <a:noFill/>
            <a:miter lim="800000"/>
            <a:headEnd/>
            <a:tailEnd/>
          </a:ln>
        </p:spPr>
      </p:pic>
    </p:spTree>
    <p:extLst>
      <p:ext uri="{BB962C8B-B14F-4D97-AF65-F5344CB8AC3E}">
        <p14:creationId xmlns:p14="http://schemas.microsoft.com/office/powerpoint/2010/main" val="4167390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B4D88A5-9DE1-4902-AFE9-B5F7B555FE9D}"/>
              </a:ext>
            </a:extLst>
          </p:cNvPr>
          <p:cNvSpPr>
            <a:spLocks noGrp="1"/>
          </p:cNvSpPr>
          <p:nvPr>
            <p:ph type="title"/>
          </p:nvPr>
        </p:nvSpPr>
        <p:spPr>
          <a:xfrm>
            <a:off x="906910" y="81118"/>
            <a:ext cx="7733090" cy="928800"/>
          </a:xfrm>
        </p:spPr>
        <p:txBody>
          <a:bodyPr/>
          <a:lstStyle/>
          <a:p>
            <a:r>
              <a:rPr lang="zh-CN" altLang="en-US" dirty="0"/>
              <a:t>宏观总供给曲线不能由微观供给曲线加总得到</a:t>
            </a:r>
            <a:br>
              <a:rPr lang="en-US" altLang="zh-CN" dirty="0"/>
            </a:br>
            <a:r>
              <a:rPr lang="en-US" altLang="zh-CN" dirty="0"/>
              <a:t>——</a:t>
            </a:r>
            <a:r>
              <a:rPr lang="zh-CN" altLang="en-US" dirty="0"/>
              <a:t>古典经济学家相信（宏观）总供给曲线是</a:t>
            </a:r>
            <a:r>
              <a:rPr lang="zh-CN" altLang="en-US" b="1" dirty="0"/>
              <a:t>垂直</a:t>
            </a:r>
            <a:r>
              <a:rPr lang="zh-CN" altLang="en-US" dirty="0"/>
              <a:t>的</a:t>
            </a:r>
          </a:p>
        </p:txBody>
      </p:sp>
      <p:sp>
        <p:nvSpPr>
          <p:cNvPr id="4" name="灯片编号占位符 3">
            <a:extLst>
              <a:ext uri="{FF2B5EF4-FFF2-40B4-BE49-F238E27FC236}">
                <a16:creationId xmlns:a16="http://schemas.microsoft.com/office/drawing/2014/main" id="{0DA36B56-62B1-4449-BD8C-9CA72A5766CC}"/>
              </a:ext>
            </a:extLst>
          </p:cNvPr>
          <p:cNvSpPr>
            <a:spLocks noGrp="1"/>
          </p:cNvSpPr>
          <p:nvPr>
            <p:ph type="sldNum" sz="quarter" idx="4"/>
          </p:nvPr>
        </p:nvSpPr>
        <p:spPr>
          <a:xfrm>
            <a:off x="7925117" y="6550222"/>
            <a:ext cx="1049321" cy="304800"/>
          </a:xfrm>
        </p:spPr>
        <p:txBody>
          <a:bodyPr/>
          <a:lstStyle/>
          <a:p>
            <a:pPr>
              <a:defRPr/>
            </a:pPr>
            <a:fld id="{F08B0920-9331-44B4-A71B-D61424E00FAD}" type="slidenum">
              <a:rPr lang="zh-CN" altLang="en-US" smtClean="0"/>
              <a:pPr>
                <a:defRPr/>
              </a:pPr>
              <a:t>5</a:t>
            </a:fld>
            <a:endParaRPr lang="zh-CN" altLang="en-US"/>
          </a:p>
        </p:txBody>
      </p:sp>
      <p:sp>
        <p:nvSpPr>
          <p:cNvPr id="7" name="椭圆 6">
            <a:extLst>
              <a:ext uri="{FF2B5EF4-FFF2-40B4-BE49-F238E27FC236}">
                <a16:creationId xmlns:a16="http://schemas.microsoft.com/office/drawing/2014/main" id="{4D8E9B1D-18D9-48B5-91EF-1D83B51EEB85}"/>
              </a:ext>
            </a:extLst>
          </p:cNvPr>
          <p:cNvSpPr/>
          <p:nvPr/>
        </p:nvSpPr>
        <p:spPr>
          <a:xfrm>
            <a:off x="6707201" y="3552352"/>
            <a:ext cx="405868" cy="1010023"/>
          </a:xfrm>
          <a:prstGeom prst="ellipse">
            <a:avLst/>
          </a:prstGeom>
          <a:noFill/>
          <a:ln w="63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68D3086C-5CDE-4F13-A695-81141CE46DF3}"/>
              </a:ext>
            </a:extLst>
          </p:cNvPr>
          <p:cNvPicPr>
            <a:picLocks noChangeAspect="1"/>
          </p:cNvPicPr>
          <p:nvPr/>
        </p:nvPicPr>
        <p:blipFill>
          <a:blip r:embed="rId2"/>
          <a:srcRect/>
          <a:stretch>
            <a:fillRect/>
          </a:stretch>
        </p:blipFill>
        <p:spPr bwMode="auto">
          <a:xfrm>
            <a:off x="1595980" y="1434913"/>
            <a:ext cx="5952040" cy="4234878"/>
          </a:xfrm>
          <a:prstGeom prst="rect">
            <a:avLst/>
          </a:prstGeom>
          <a:noFill/>
          <a:ln w="9525">
            <a:noFill/>
            <a:miter lim="800000"/>
            <a:headEnd/>
            <a:tailEnd/>
          </a:ln>
        </p:spPr>
      </p:pic>
    </p:spTree>
    <p:extLst>
      <p:ext uri="{BB962C8B-B14F-4D97-AF65-F5344CB8AC3E}">
        <p14:creationId xmlns:p14="http://schemas.microsoft.com/office/powerpoint/2010/main" val="1634034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B4D88A5-9DE1-4902-AFE9-B5F7B555FE9D}"/>
              </a:ext>
            </a:extLst>
          </p:cNvPr>
          <p:cNvSpPr>
            <a:spLocks noGrp="1"/>
          </p:cNvSpPr>
          <p:nvPr>
            <p:ph type="title"/>
          </p:nvPr>
        </p:nvSpPr>
        <p:spPr>
          <a:xfrm>
            <a:off x="906910" y="81118"/>
            <a:ext cx="7733090" cy="928800"/>
          </a:xfrm>
        </p:spPr>
        <p:txBody>
          <a:bodyPr/>
          <a:lstStyle/>
          <a:p>
            <a:r>
              <a:rPr lang="zh-CN" altLang="en-US" dirty="0"/>
              <a:t>中国的总供给曲线不是垂直的</a:t>
            </a:r>
            <a:br>
              <a:rPr lang="en-US" altLang="zh-CN" dirty="0"/>
            </a:br>
            <a:r>
              <a:rPr lang="en-US" altLang="zh-CN" dirty="0"/>
              <a:t>——</a:t>
            </a:r>
            <a:r>
              <a:rPr lang="zh-CN" altLang="en-US" dirty="0"/>
              <a:t>通胀率与真实经济增长之间有明显的正相关关系</a:t>
            </a:r>
          </a:p>
        </p:txBody>
      </p:sp>
      <p:sp>
        <p:nvSpPr>
          <p:cNvPr id="4" name="灯片编号占位符 3">
            <a:extLst>
              <a:ext uri="{FF2B5EF4-FFF2-40B4-BE49-F238E27FC236}">
                <a16:creationId xmlns:a16="http://schemas.microsoft.com/office/drawing/2014/main" id="{0DA36B56-62B1-4449-BD8C-9CA72A5766CC}"/>
              </a:ext>
            </a:extLst>
          </p:cNvPr>
          <p:cNvSpPr>
            <a:spLocks noGrp="1"/>
          </p:cNvSpPr>
          <p:nvPr>
            <p:ph type="sldNum" sz="quarter" idx="4"/>
          </p:nvPr>
        </p:nvSpPr>
        <p:spPr>
          <a:xfrm>
            <a:off x="7925117" y="6550222"/>
            <a:ext cx="1049321" cy="304800"/>
          </a:xfrm>
        </p:spPr>
        <p:txBody>
          <a:bodyPr/>
          <a:lstStyle/>
          <a:p>
            <a:pPr>
              <a:defRPr/>
            </a:pPr>
            <a:fld id="{F08B0920-9331-44B4-A71B-D61424E00FAD}" type="slidenum">
              <a:rPr lang="zh-CN" altLang="en-US" smtClean="0"/>
              <a:pPr>
                <a:defRPr/>
              </a:pPr>
              <a:t>6</a:t>
            </a:fld>
            <a:endParaRPr lang="zh-CN" altLang="en-US"/>
          </a:p>
        </p:txBody>
      </p:sp>
      <p:sp>
        <p:nvSpPr>
          <p:cNvPr id="7" name="椭圆 6">
            <a:extLst>
              <a:ext uri="{FF2B5EF4-FFF2-40B4-BE49-F238E27FC236}">
                <a16:creationId xmlns:a16="http://schemas.microsoft.com/office/drawing/2014/main" id="{4D8E9B1D-18D9-48B5-91EF-1D83B51EEB85}"/>
              </a:ext>
            </a:extLst>
          </p:cNvPr>
          <p:cNvSpPr/>
          <p:nvPr/>
        </p:nvSpPr>
        <p:spPr>
          <a:xfrm>
            <a:off x="6707201" y="3552352"/>
            <a:ext cx="405868" cy="1010023"/>
          </a:xfrm>
          <a:prstGeom prst="ellipse">
            <a:avLst/>
          </a:prstGeom>
          <a:noFill/>
          <a:ln w="63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 Box 4">
            <a:extLst>
              <a:ext uri="{FF2B5EF4-FFF2-40B4-BE49-F238E27FC236}">
                <a16:creationId xmlns:a16="http://schemas.microsoft.com/office/drawing/2014/main" id="{3B462EE1-BD0F-452E-B0EA-4ED6EAACE084}"/>
              </a:ext>
            </a:extLst>
          </p:cNvPr>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zh-CN" altLang="en-US" sz="1000" dirty="0">
                <a:latin typeface="Frutiger 45 Light"/>
              </a:rPr>
              <a:t>万得</a:t>
            </a:r>
            <a:endParaRPr lang="zh-CN" altLang="en-GB" sz="1000" dirty="0">
              <a:latin typeface="Frutiger 45 Light"/>
            </a:endParaRPr>
          </a:p>
        </p:txBody>
      </p:sp>
      <p:pic>
        <p:nvPicPr>
          <p:cNvPr id="2" name="图片 1">
            <a:extLst>
              <a:ext uri="{FF2B5EF4-FFF2-40B4-BE49-F238E27FC236}">
                <a16:creationId xmlns:a16="http://schemas.microsoft.com/office/drawing/2014/main" id="{F6A0AF4B-145C-4C66-A991-8EC46199BE97}"/>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2474608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B4D88A5-9DE1-4902-AFE9-B5F7B555FE9D}"/>
              </a:ext>
            </a:extLst>
          </p:cNvPr>
          <p:cNvSpPr>
            <a:spLocks noGrp="1"/>
          </p:cNvSpPr>
          <p:nvPr>
            <p:ph type="title"/>
          </p:nvPr>
        </p:nvSpPr>
        <p:spPr>
          <a:xfrm>
            <a:off x="906910" y="81118"/>
            <a:ext cx="7733090" cy="928800"/>
          </a:xfrm>
        </p:spPr>
        <p:txBody>
          <a:bodyPr/>
          <a:lstStyle/>
          <a:p>
            <a:r>
              <a:rPr lang="zh-CN" altLang="en-US" dirty="0"/>
              <a:t>美国的总供给曲线也非垂直</a:t>
            </a:r>
            <a:br>
              <a:rPr lang="en-US" altLang="zh-CN" dirty="0"/>
            </a:br>
            <a:r>
              <a:rPr lang="en-US" altLang="zh-CN" dirty="0"/>
              <a:t>——</a:t>
            </a:r>
            <a:r>
              <a:rPr lang="zh-CN" altLang="en-US" dirty="0"/>
              <a:t>但经济增长与通胀之间的正相关关系明显弱于中国</a:t>
            </a:r>
          </a:p>
        </p:txBody>
      </p:sp>
      <p:sp>
        <p:nvSpPr>
          <p:cNvPr id="4" name="灯片编号占位符 3">
            <a:extLst>
              <a:ext uri="{FF2B5EF4-FFF2-40B4-BE49-F238E27FC236}">
                <a16:creationId xmlns:a16="http://schemas.microsoft.com/office/drawing/2014/main" id="{0DA36B56-62B1-4449-BD8C-9CA72A5766CC}"/>
              </a:ext>
            </a:extLst>
          </p:cNvPr>
          <p:cNvSpPr>
            <a:spLocks noGrp="1"/>
          </p:cNvSpPr>
          <p:nvPr>
            <p:ph type="sldNum" sz="quarter" idx="4"/>
          </p:nvPr>
        </p:nvSpPr>
        <p:spPr>
          <a:xfrm>
            <a:off x="7925117" y="6550222"/>
            <a:ext cx="1049321" cy="304800"/>
          </a:xfrm>
        </p:spPr>
        <p:txBody>
          <a:bodyPr/>
          <a:lstStyle/>
          <a:p>
            <a:pPr>
              <a:defRPr/>
            </a:pPr>
            <a:fld id="{F08B0920-9331-44B4-A71B-D61424E00FAD}" type="slidenum">
              <a:rPr lang="zh-CN" altLang="en-US" smtClean="0"/>
              <a:pPr>
                <a:defRPr/>
              </a:pPr>
              <a:t>7</a:t>
            </a:fld>
            <a:endParaRPr lang="zh-CN" altLang="en-US"/>
          </a:p>
        </p:txBody>
      </p:sp>
      <p:sp>
        <p:nvSpPr>
          <p:cNvPr id="7" name="椭圆 6">
            <a:extLst>
              <a:ext uri="{FF2B5EF4-FFF2-40B4-BE49-F238E27FC236}">
                <a16:creationId xmlns:a16="http://schemas.microsoft.com/office/drawing/2014/main" id="{4D8E9B1D-18D9-48B5-91EF-1D83B51EEB85}"/>
              </a:ext>
            </a:extLst>
          </p:cNvPr>
          <p:cNvSpPr/>
          <p:nvPr/>
        </p:nvSpPr>
        <p:spPr>
          <a:xfrm>
            <a:off x="6707201" y="3552352"/>
            <a:ext cx="405868" cy="1010023"/>
          </a:xfrm>
          <a:prstGeom prst="ellipse">
            <a:avLst/>
          </a:prstGeom>
          <a:noFill/>
          <a:ln w="63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 Box 4">
            <a:extLst>
              <a:ext uri="{FF2B5EF4-FFF2-40B4-BE49-F238E27FC236}">
                <a16:creationId xmlns:a16="http://schemas.microsoft.com/office/drawing/2014/main" id="{3B462EE1-BD0F-452E-B0EA-4ED6EAACE084}"/>
              </a:ext>
            </a:extLst>
          </p:cNvPr>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zh-CN" altLang="en-US" sz="1000" dirty="0">
                <a:latin typeface="Frutiger 45 Light"/>
              </a:rPr>
              <a:t>万得</a:t>
            </a:r>
            <a:endParaRPr lang="zh-CN" altLang="en-GB" sz="1000" dirty="0">
              <a:latin typeface="Frutiger 45 Light"/>
            </a:endParaRPr>
          </a:p>
        </p:txBody>
      </p:sp>
      <p:pic>
        <p:nvPicPr>
          <p:cNvPr id="2" name="图片 1">
            <a:extLst>
              <a:ext uri="{FF2B5EF4-FFF2-40B4-BE49-F238E27FC236}">
                <a16:creationId xmlns:a16="http://schemas.microsoft.com/office/drawing/2014/main" id="{6FE8B058-27BE-4D2E-BFB3-AE9D57E1F0EA}"/>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468746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288DD5E-3573-4F07-8AA3-F029A2E0C3BF}"/>
              </a:ext>
            </a:extLst>
          </p:cNvPr>
          <p:cNvSpPr>
            <a:spLocks noGrp="1"/>
          </p:cNvSpPr>
          <p:nvPr>
            <p:ph type="title"/>
          </p:nvPr>
        </p:nvSpPr>
        <p:spPr/>
        <p:txBody>
          <a:bodyPr/>
          <a:lstStyle/>
          <a:p>
            <a:r>
              <a:rPr lang="zh-CN" altLang="en-US" dirty="0"/>
              <a:t>总供给曲线斜率与价格粘性</a:t>
            </a:r>
          </a:p>
        </p:txBody>
      </p:sp>
      <p:sp>
        <p:nvSpPr>
          <p:cNvPr id="5" name="内容占位符 4">
            <a:extLst>
              <a:ext uri="{FF2B5EF4-FFF2-40B4-BE49-F238E27FC236}">
                <a16:creationId xmlns:a16="http://schemas.microsoft.com/office/drawing/2014/main" id="{1B01D3F7-B1D1-4EBA-B3B1-0E46BC624EF5}"/>
              </a:ext>
            </a:extLst>
          </p:cNvPr>
          <p:cNvSpPr>
            <a:spLocks noGrp="1"/>
          </p:cNvSpPr>
          <p:nvPr>
            <p:ph idx="1"/>
          </p:nvPr>
        </p:nvSpPr>
        <p:spPr>
          <a:xfrm>
            <a:off x="928662" y="1484784"/>
            <a:ext cx="7786687" cy="4587389"/>
          </a:xfrm>
        </p:spPr>
        <p:txBody>
          <a:bodyPr/>
          <a:lstStyle/>
          <a:p>
            <a:r>
              <a:rPr lang="zh-CN" altLang="en-US" b="1" dirty="0"/>
              <a:t>总供给曲线垂直与否，意味着货币冲击对真实经济是否有影响</a:t>
            </a:r>
            <a:endParaRPr lang="en-US" altLang="zh-CN" b="1" dirty="0"/>
          </a:p>
          <a:p>
            <a:r>
              <a:rPr lang="zh-CN" altLang="en-US" b="1" dirty="0"/>
              <a:t>垂直的总供给曲线</a:t>
            </a:r>
            <a:r>
              <a:rPr lang="zh-CN" altLang="en-US" dirty="0"/>
              <a:t>：价格如果是灵活变化的，货币数量的变化被价格变化完全吸收，因而对真实经济没有影响</a:t>
            </a:r>
            <a:endParaRPr lang="en-US" altLang="zh-CN" dirty="0"/>
          </a:p>
          <a:p>
            <a:pPr lvl="1"/>
            <a:r>
              <a:rPr lang="zh-CN" altLang="en-US" dirty="0"/>
              <a:t>古典两分法（</a:t>
            </a:r>
            <a:r>
              <a:rPr lang="en-US" altLang="zh-CN" dirty="0"/>
              <a:t>Classical Dichotomy</a:t>
            </a:r>
            <a:r>
              <a:rPr lang="zh-CN" altLang="en-US" dirty="0"/>
              <a:t>）：货币对真实经济完全无影响</a:t>
            </a:r>
            <a:endParaRPr lang="en-US" altLang="zh-CN" dirty="0"/>
          </a:p>
          <a:p>
            <a:pPr lvl="2"/>
            <a:r>
              <a:rPr lang="zh-CN" altLang="en-US" dirty="0"/>
              <a:t>“货币只是蒙在真实经济上的一层面纱”</a:t>
            </a:r>
            <a:endParaRPr lang="en-US" altLang="zh-CN" dirty="0"/>
          </a:p>
          <a:p>
            <a:pPr lvl="2"/>
            <a:r>
              <a:rPr lang="zh-CN" altLang="en-US" dirty="0"/>
              <a:t>货币中性（</a:t>
            </a:r>
            <a:r>
              <a:rPr lang="en-US" altLang="zh-CN" dirty="0"/>
              <a:t>neutrality of money</a:t>
            </a:r>
            <a:r>
              <a:rPr lang="zh-CN" altLang="en-US" dirty="0"/>
              <a:t>），货币超中性（</a:t>
            </a:r>
            <a:r>
              <a:rPr lang="en-US" altLang="zh-CN" dirty="0"/>
              <a:t>super-neutrality of money</a:t>
            </a:r>
            <a:r>
              <a:rPr lang="zh-CN" altLang="en-US" dirty="0"/>
              <a:t>）</a:t>
            </a:r>
            <a:endParaRPr lang="en-US" altLang="zh-CN" dirty="0"/>
          </a:p>
          <a:p>
            <a:pPr lvl="1"/>
            <a:r>
              <a:rPr lang="zh-CN" altLang="en-US" dirty="0"/>
              <a:t>不受干扰的话，经济会自然地运行在“自然产出水平”（</a:t>
            </a:r>
            <a:r>
              <a:rPr lang="en-US" altLang="zh-CN" dirty="0"/>
              <a:t>natural level of output</a:t>
            </a:r>
            <a:r>
              <a:rPr lang="zh-CN" altLang="en-US" dirty="0"/>
              <a:t>）</a:t>
            </a:r>
            <a:r>
              <a:rPr lang="en-US" altLang="zh-CN" dirty="0"/>
              <a:t>——</a:t>
            </a:r>
            <a:r>
              <a:rPr lang="zh-CN" altLang="en-US" dirty="0"/>
              <a:t>又叫做“潜在产出水平”（</a:t>
            </a:r>
            <a:r>
              <a:rPr lang="en-US" altLang="zh-CN" dirty="0"/>
              <a:t>potential output</a:t>
            </a:r>
            <a:r>
              <a:rPr lang="zh-CN" altLang="en-US" dirty="0"/>
              <a:t>）</a:t>
            </a:r>
            <a:endParaRPr lang="en-US" altLang="zh-CN" dirty="0"/>
          </a:p>
          <a:p>
            <a:r>
              <a:rPr lang="zh-CN" altLang="en-US" b="1" dirty="0"/>
              <a:t>倾斜的总供给曲线</a:t>
            </a:r>
            <a:r>
              <a:rPr lang="zh-CN" altLang="en-US" dirty="0"/>
              <a:t>：如果存在名义刚性（</a:t>
            </a:r>
            <a:r>
              <a:rPr lang="en-US" altLang="zh-CN" dirty="0"/>
              <a:t>nominal rigidity</a:t>
            </a:r>
            <a:r>
              <a:rPr lang="zh-CN" altLang="en-US" dirty="0"/>
              <a:t>），价格不能灵活变化来完全吸收货币的冲击，货币将对真实经济产生影响</a:t>
            </a:r>
            <a:endParaRPr lang="en-US" altLang="zh-CN" dirty="0"/>
          </a:p>
          <a:p>
            <a:pPr lvl="1"/>
            <a:r>
              <a:rPr lang="zh-CN" altLang="en-US" dirty="0"/>
              <a:t>粘性价格（</a:t>
            </a:r>
            <a:r>
              <a:rPr lang="en-US" altLang="zh-CN" dirty="0"/>
              <a:t>sticky price</a:t>
            </a:r>
            <a:r>
              <a:rPr lang="zh-CN" altLang="en-US" dirty="0"/>
              <a:t>）：调价周期，菜单成本（</a:t>
            </a:r>
            <a:r>
              <a:rPr lang="en-US" altLang="zh-CN" dirty="0"/>
              <a:t>menu cost</a:t>
            </a:r>
            <a:r>
              <a:rPr lang="zh-CN" altLang="en-US" dirty="0"/>
              <a:t>）</a:t>
            </a:r>
            <a:endParaRPr lang="en-US" altLang="zh-CN" dirty="0"/>
          </a:p>
          <a:p>
            <a:pPr lvl="1"/>
            <a:r>
              <a:rPr lang="zh-CN" altLang="en-US" dirty="0"/>
              <a:t>粘性工资（</a:t>
            </a:r>
            <a:r>
              <a:rPr lang="en-US" altLang="zh-CN" dirty="0"/>
              <a:t>sticky wage</a:t>
            </a:r>
            <a:r>
              <a:rPr lang="zh-CN" altLang="en-US" dirty="0"/>
              <a:t>）：凯恩斯的想法</a:t>
            </a:r>
            <a:endParaRPr lang="en-US" altLang="zh-CN" dirty="0"/>
          </a:p>
          <a:p>
            <a:endParaRPr lang="zh-CN" altLang="en-US" dirty="0"/>
          </a:p>
        </p:txBody>
      </p:sp>
      <p:sp>
        <p:nvSpPr>
          <p:cNvPr id="3" name="灯片编号占位符 2">
            <a:extLst>
              <a:ext uri="{FF2B5EF4-FFF2-40B4-BE49-F238E27FC236}">
                <a16:creationId xmlns:a16="http://schemas.microsoft.com/office/drawing/2014/main" id="{B32A5561-8046-4EFC-A5DA-B947BBED3EB6}"/>
              </a:ext>
            </a:extLst>
          </p:cNvPr>
          <p:cNvSpPr>
            <a:spLocks noGrp="1"/>
          </p:cNvSpPr>
          <p:nvPr>
            <p:ph type="sldNum" sz="quarter" idx="12"/>
          </p:nvPr>
        </p:nvSpPr>
        <p:spPr/>
        <p:txBody>
          <a:bodyPr/>
          <a:lstStyle/>
          <a:p>
            <a:fld id="{FC84A786-5DDA-426A-B75A-9F16080E01B1}" type="slidenum">
              <a:rPr lang="zh-CN" altLang="en-US" smtClean="0"/>
              <a:pPr/>
              <a:t>8</a:t>
            </a:fld>
            <a:endParaRPr lang="zh-CN" altLang="en-US"/>
          </a:p>
        </p:txBody>
      </p:sp>
    </p:spTree>
    <p:extLst>
      <p:ext uri="{BB962C8B-B14F-4D97-AF65-F5344CB8AC3E}">
        <p14:creationId xmlns:p14="http://schemas.microsoft.com/office/powerpoint/2010/main" val="1167453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A88294-D569-4627-AE6D-CD5A7E94D80E}"/>
              </a:ext>
            </a:extLst>
          </p:cNvPr>
          <p:cNvSpPr>
            <a:spLocks noGrp="1"/>
          </p:cNvSpPr>
          <p:nvPr>
            <p:ph type="title"/>
          </p:nvPr>
        </p:nvSpPr>
        <p:spPr/>
        <p:txBody>
          <a:bodyPr/>
          <a:lstStyle/>
          <a:p>
            <a:r>
              <a:rPr lang="zh-CN" altLang="en-US" dirty="0"/>
              <a:t>粘性价格下倾斜总供给曲线的推导（</a:t>
            </a:r>
            <a:r>
              <a:rPr lang="en-US" altLang="zh-CN" dirty="0"/>
              <a:t>1</a:t>
            </a:r>
            <a:r>
              <a:rPr lang="zh-CN" altLang="en-US" dirty="0"/>
              <a:t>）：</a:t>
            </a:r>
            <a:br>
              <a:rPr lang="en-US" altLang="zh-CN" dirty="0"/>
            </a:br>
            <a:r>
              <a:rPr lang="zh-CN" altLang="en-US" dirty="0"/>
              <a:t>垄断厂商的最优定价</a:t>
            </a:r>
          </a:p>
        </p:txBody>
      </p:sp>
      <p:sp>
        <p:nvSpPr>
          <p:cNvPr id="3" name="内容占位符 2">
            <a:extLst>
              <a:ext uri="{FF2B5EF4-FFF2-40B4-BE49-F238E27FC236}">
                <a16:creationId xmlns:a16="http://schemas.microsoft.com/office/drawing/2014/main" id="{DE1752D1-5434-4247-9F8B-B1D3DC26ADD4}"/>
              </a:ext>
            </a:extLst>
          </p:cNvPr>
          <p:cNvSpPr>
            <a:spLocks noGrp="1"/>
          </p:cNvSpPr>
          <p:nvPr>
            <p:ph idx="1"/>
          </p:nvPr>
        </p:nvSpPr>
        <p:spPr/>
        <p:txBody>
          <a:bodyPr/>
          <a:lstStyle/>
          <a:p>
            <a:r>
              <a:rPr lang="zh-CN" altLang="en-US" dirty="0"/>
              <a:t>垄断竞争厂商的假设</a:t>
            </a:r>
            <a:endParaRPr lang="en-US" altLang="zh-CN" dirty="0"/>
          </a:p>
          <a:p>
            <a:pPr lvl="1"/>
            <a:r>
              <a:rPr lang="zh-CN" altLang="en-US" dirty="0"/>
              <a:t>垄断竞争：产品之间有一定但不是完全的替代关系（如苹果和梨）</a:t>
            </a:r>
            <a:endParaRPr lang="en-US" altLang="zh-CN" dirty="0"/>
          </a:p>
          <a:p>
            <a:pPr lvl="1"/>
            <a:r>
              <a:rPr lang="zh-CN" altLang="en-US" dirty="0"/>
              <a:t>垄断竞争的厂商有设定价格的主观决策行为（完全竞争的厂商是市场价格的接受者），从而可以让我们分析价格形成的过程</a:t>
            </a:r>
            <a:endParaRPr lang="en-US" altLang="zh-CN" dirty="0"/>
          </a:p>
          <a:p>
            <a:r>
              <a:rPr lang="zh-CN" altLang="en-US" dirty="0"/>
              <a:t>垄断竞争厂商的最优定价决策</a:t>
            </a:r>
            <a:endParaRPr lang="en-US" altLang="zh-CN" dirty="0"/>
          </a:p>
          <a:p>
            <a:endParaRPr lang="en-US" altLang="zh-CN" dirty="0"/>
          </a:p>
          <a:p>
            <a:endParaRPr lang="en-US" altLang="zh-CN" dirty="0"/>
          </a:p>
          <a:p>
            <a:pPr lvl="1"/>
            <a:r>
              <a:rPr lang="en-US" altLang="zh-CN" i="1" dirty="0">
                <a:effectLst/>
                <a:latin typeface="Times New Roman" panose="02020603050405020304" pitchFamily="18" charset="0"/>
                <a:ea typeface="+mj-ea"/>
                <a:cs typeface="Times New Roman" panose="02020603050405020304" pitchFamily="18" charset="0"/>
              </a:rPr>
              <a:t>P</a:t>
            </a:r>
            <a:r>
              <a:rPr lang="en-US" altLang="zh-CN" i="1" baseline="-25000" dirty="0">
                <a:effectLst/>
                <a:latin typeface="Times New Roman" panose="02020603050405020304" pitchFamily="18" charset="0"/>
                <a:ea typeface="+mj-ea"/>
                <a:cs typeface="Times New Roman" panose="02020603050405020304" pitchFamily="18" charset="0"/>
              </a:rPr>
              <a:t>t</a:t>
            </a:r>
            <a:r>
              <a:rPr lang="en-US" altLang="zh-CN" i="1" dirty="0">
                <a:effectLst/>
                <a:latin typeface="Times New Roman" panose="02020603050405020304" pitchFamily="18" charset="0"/>
                <a:ea typeface="+mj-ea"/>
                <a:cs typeface="Times New Roman" panose="02020603050405020304" pitchFamily="18" charset="0"/>
              </a:rPr>
              <a:t>*</a:t>
            </a:r>
            <a:r>
              <a:rPr lang="zh-CN" altLang="zh-CN" dirty="0">
                <a:effectLst/>
                <a:latin typeface="Times New Roman" panose="02020603050405020304" pitchFamily="18" charset="0"/>
                <a:ea typeface="+mj-ea"/>
                <a:cs typeface="Times New Roman" panose="02020603050405020304" pitchFamily="18" charset="0"/>
              </a:rPr>
              <a:t>是厂商会选择的最优产品定价</a:t>
            </a:r>
            <a:endParaRPr lang="en-US" altLang="zh-CN" dirty="0">
              <a:effectLst/>
              <a:latin typeface="Times New Roman" panose="02020603050405020304" pitchFamily="18" charset="0"/>
              <a:ea typeface="+mj-ea"/>
              <a:cs typeface="Times New Roman" panose="02020603050405020304" pitchFamily="18" charset="0"/>
            </a:endParaRPr>
          </a:p>
          <a:p>
            <a:pPr lvl="1"/>
            <a:r>
              <a:rPr lang="en-US" altLang="zh-CN" i="1" dirty="0">
                <a:effectLst/>
                <a:latin typeface="Times New Roman" panose="02020603050405020304" pitchFamily="18" charset="0"/>
                <a:ea typeface="+mj-ea"/>
                <a:cs typeface="Times New Roman" panose="02020603050405020304" pitchFamily="18" charset="0"/>
              </a:rPr>
              <a:t>P</a:t>
            </a:r>
            <a:r>
              <a:rPr lang="en-US" altLang="zh-CN" i="1" baseline="-25000" dirty="0">
                <a:effectLst/>
                <a:latin typeface="Times New Roman" panose="02020603050405020304" pitchFamily="18" charset="0"/>
                <a:ea typeface="+mj-ea"/>
                <a:cs typeface="Times New Roman" panose="02020603050405020304" pitchFamily="18" charset="0"/>
              </a:rPr>
              <a:t>t</a:t>
            </a:r>
            <a:r>
              <a:rPr lang="zh-CN" altLang="en-US" dirty="0">
                <a:latin typeface="Times New Roman" panose="02020603050405020304" pitchFamily="18" charset="0"/>
                <a:ea typeface="+mj-ea"/>
                <a:cs typeface="Times New Roman" panose="02020603050405020304" pitchFamily="18" charset="0"/>
              </a:rPr>
              <a:t>是全</a:t>
            </a:r>
            <a:r>
              <a:rPr lang="zh-CN" altLang="zh-CN" dirty="0">
                <a:effectLst/>
                <a:latin typeface="Times New Roman" panose="02020603050405020304" pitchFamily="18" charset="0"/>
                <a:ea typeface="+mj-ea"/>
                <a:cs typeface="Times New Roman" panose="02020603050405020304" pitchFamily="18" charset="0"/>
              </a:rPr>
              <a:t>社会总体价格水平</a:t>
            </a:r>
            <a:endParaRPr lang="en-US" altLang="zh-CN" dirty="0">
              <a:effectLst/>
              <a:latin typeface="Times New Roman" panose="02020603050405020304" pitchFamily="18" charset="0"/>
              <a:ea typeface="+mj-ea"/>
              <a:cs typeface="Times New Roman" panose="02020603050405020304" pitchFamily="18" charset="0"/>
            </a:endParaRPr>
          </a:p>
          <a:p>
            <a:pPr lvl="1"/>
            <a:r>
              <a:rPr lang="en-US" altLang="zh-CN" i="1" dirty="0" err="1">
                <a:effectLst/>
                <a:latin typeface="Times New Roman" panose="02020603050405020304" pitchFamily="18" charset="0"/>
                <a:ea typeface="+mj-ea"/>
                <a:cs typeface="Times New Roman" panose="02020603050405020304" pitchFamily="18" charset="0"/>
              </a:rPr>
              <a:t>Y</a:t>
            </a:r>
            <a:r>
              <a:rPr lang="en-US" altLang="zh-CN" i="1" baseline="-25000" dirty="0" err="1">
                <a:effectLst/>
                <a:latin typeface="Times New Roman" panose="02020603050405020304" pitchFamily="18" charset="0"/>
                <a:ea typeface="+mj-ea"/>
                <a:cs typeface="Times New Roman" panose="02020603050405020304" pitchFamily="18" charset="0"/>
              </a:rPr>
              <a:t>t</a:t>
            </a:r>
            <a:r>
              <a:rPr lang="zh-CN" altLang="zh-CN" dirty="0">
                <a:effectLst/>
                <a:latin typeface="Times New Roman" panose="02020603050405020304" pitchFamily="18" charset="0"/>
                <a:ea typeface="+mj-ea"/>
                <a:cs typeface="Times New Roman" panose="02020603050405020304" pitchFamily="18" charset="0"/>
              </a:rPr>
              <a:t>是全社会总产出水平</a:t>
            </a:r>
            <a:endParaRPr lang="en-US" altLang="zh-CN" dirty="0">
              <a:effectLst/>
              <a:latin typeface="Times New Roman" panose="02020603050405020304" pitchFamily="18" charset="0"/>
              <a:ea typeface="+mj-ea"/>
              <a:cs typeface="Times New Roman" panose="02020603050405020304" pitchFamily="18" charset="0"/>
            </a:endParaRPr>
          </a:p>
          <a:p>
            <a:pPr lvl="1"/>
            <a:r>
              <a:rPr lang="en-US" altLang="zh-CN" i="1" dirty="0" err="1">
                <a:effectLst/>
                <a:latin typeface="Times New Roman" panose="02020603050405020304" pitchFamily="18" charset="0"/>
                <a:ea typeface="+mj-ea"/>
                <a:cs typeface="Times New Roman" panose="02020603050405020304" pitchFamily="18" charset="0"/>
              </a:rPr>
              <a:t>Y</a:t>
            </a:r>
            <a:r>
              <a:rPr lang="en-US" altLang="zh-CN" i="1" baseline="-25000" dirty="0" err="1">
                <a:effectLst/>
                <a:latin typeface="Times New Roman" panose="02020603050405020304" pitchFamily="18" charset="0"/>
                <a:ea typeface="+mj-ea"/>
                <a:cs typeface="Times New Roman" panose="02020603050405020304" pitchFamily="18" charset="0"/>
              </a:rPr>
              <a:t>n</a:t>
            </a:r>
            <a:r>
              <a:rPr lang="zh-CN" altLang="zh-CN" dirty="0">
                <a:effectLst/>
                <a:latin typeface="Times New Roman" panose="02020603050405020304" pitchFamily="18" charset="0"/>
                <a:ea typeface="+mj-ea"/>
                <a:cs typeface="Times New Roman" panose="02020603050405020304" pitchFamily="18" charset="0"/>
              </a:rPr>
              <a:t>是自然产出水平（假设</a:t>
            </a:r>
            <a:r>
              <a:rPr lang="zh-CN" altLang="en-US" dirty="0">
                <a:effectLst/>
                <a:latin typeface="Times New Roman" panose="02020603050405020304" pitchFamily="18" charset="0"/>
                <a:ea typeface="+mj-ea"/>
                <a:cs typeface="Times New Roman" panose="02020603050405020304" pitchFamily="18" charset="0"/>
              </a:rPr>
              <a:t>它</a:t>
            </a:r>
            <a:r>
              <a:rPr lang="zh-CN" altLang="zh-CN" dirty="0">
                <a:effectLst/>
                <a:latin typeface="Times New Roman" panose="02020603050405020304" pitchFamily="18" charset="0"/>
                <a:ea typeface="+mj-ea"/>
                <a:cs typeface="Times New Roman" panose="02020603050405020304" pitchFamily="18" charset="0"/>
              </a:rPr>
              <a:t>不随时间变化，因此对其不加表示时间的下标</a:t>
            </a:r>
            <a:r>
              <a:rPr lang="en-US" altLang="zh-CN" i="1" dirty="0">
                <a:effectLst/>
                <a:latin typeface="Times New Roman" panose="02020603050405020304" pitchFamily="18" charset="0"/>
                <a:ea typeface="+mj-ea"/>
                <a:cs typeface="Times New Roman" panose="02020603050405020304" pitchFamily="18" charset="0"/>
              </a:rPr>
              <a:t>t</a:t>
            </a:r>
            <a:r>
              <a:rPr lang="zh-CN" altLang="zh-CN" dirty="0">
                <a:effectLst/>
                <a:latin typeface="Times New Roman" panose="02020603050405020304" pitchFamily="18" charset="0"/>
                <a:ea typeface="+mj-ea"/>
                <a:cs typeface="Times New Roman" panose="02020603050405020304" pitchFamily="18" charset="0"/>
              </a:rPr>
              <a:t>）</a:t>
            </a:r>
            <a:endParaRPr lang="en-US" altLang="zh-CN" dirty="0">
              <a:effectLst/>
              <a:latin typeface="Times New Roman" panose="02020603050405020304" pitchFamily="18" charset="0"/>
              <a:ea typeface="+mj-ea"/>
              <a:cs typeface="Times New Roman" panose="02020603050405020304" pitchFamily="18" charset="0"/>
            </a:endParaRPr>
          </a:p>
          <a:p>
            <a:pPr lvl="1"/>
            <a:r>
              <a:rPr lang="en-US" altLang="zh-CN" i="1" dirty="0">
                <a:effectLst/>
                <a:latin typeface="Times New Roman" panose="02020603050405020304" pitchFamily="18" charset="0"/>
                <a:ea typeface="+mj-ea"/>
                <a:cs typeface="Times New Roman" panose="02020603050405020304" pitchFamily="18" charset="0"/>
              </a:rPr>
              <a:t>a</a:t>
            </a:r>
            <a:r>
              <a:rPr lang="zh-CN" altLang="zh-CN" dirty="0">
                <a:effectLst/>
                <a:latin typeface="Times New Roman" panose="02020603050405020304" pitchFamily="18" charset="0"/>
                <a:ea typeface="+mj-ea"/>
                <a:cs typeface="Times New Roman" panose="02020603050405020304" pitchFamily="18" charset="0"/>
              </a:rPr>
              <a:t>是一个正的参数，表明厂商的定价对产出变化的敏感性。</a:t>
            </a:r>
            <a:endParaRPr lang="en-US" altLang="zh-CN" dirty="0">
              <a:latin typeface="Times New Roman" panose="02020603050405020304" pitchFamily="18" charset="0"/>
              <a:ea typeface="+mj-ea"/>
              <a:cs typeface="Times New Roman" panose="02020603050405020304" pitchFamily="18" charset="0"/>
            </a:endParaRPr>
          </a:p>
          <a:p>
            <a:pPr marL="0" indent="0">
              <a:buNone/>
            </a:pPr>
            <a:endParaRPr lang="en-US" altLang="zh-CN" dirty="0"/>
          </a:p>
        </p:txBody>
      </p:sp>
      <p:sp>
        <p:nvSpPr>
          <p:cNvPr id="4" name="灯片编号占位符 3">
            <a:extLst>
              <a:ext uri="{FF2B5EF4-FFF2-40B4-BE49-F238E27FC236}">
                <a16:creationId xmlns:a16="http://schemas.microsoft.com/office/drawing/2014/main" id="{1AC0819E-70E1-4C36-91BE-F5E83ACF3E4E}"/>
              </a:ext>
            </a:extLst>
          </p:cNvPr>
          <p:cNvSpPr>
            <a:spLocks noGrp="1"/>
          </p:cNvSpPr>
          <p:nvPr>
            <p:ph type="sldNum" sz="quarter" idx="12"/>
          </p:nvPr>
        </p:nvSpPr>
        <p:spPr/>
        <p:txBody>
          <a:bodyPr/>
          <a:lstStyle/>
          <a:p>
            <a:pPr>
              <a:defRPr/>
            </a:pPr>
            <a:fld id="{DF4C29A2-310B-4614-9E82-82EDFD340A49}" type="slidenum">
              <a:rPr lang="zh-CN" altLang="en-US" smtClean="0"/>
              <a:pPr>
                <a:defRPr/>
              </a:pPr>
              <a:t>9</a:t>
            </a:fld>
            <a:endParaRPr lang="zh-CN" altLang="en-US"/>
          </a:p>
        </p:txBody>
      </p:sp>
      <p:pic>
        <p:nvPicPr>
          <p:cNvPr id="5" name="图片 4">
            <a:extLst>
              <a:ext uri="{FF2B5EF4-FFF2-40B4-BE49-F238E27FC236}">
                <a16:creationId xmlns:a16="http://schemas.microsoft.com/office/drawing/2014/main" id="{4795B7B7-4FDB-4C79-87F8-BCD82D5D3422}"/>
              </a:ext>
            </a:extLst>
          </p:cNvPr>
          <p:cNvPicPr>
            <a:picLocks noChangeAspect="1"/>
          </p:cNvPicPr>
          <p:nvPr/>
        </p:nvPicPr>
        <p:blipFill>
          <a:blip r:embed="rId2"/>
          <a:stretch>
            <a:fillRect/>
          </a:stretch>
        </p:blipFill>
        <p:spPr>
          <a:xfrm>
            <a:off x="3905631" y="3097524"/>
            <a:ext cx="1332738" cy="763524"/>
          </a:xfrm>
          <a:prstGeom prst="rect">
            <a:avLst/>
          </a:prstGeom>
        </p:spPr>
      </p:pic>
    </p:spTree>
    <p:extLst>
      <p:ext uri="{BB962C8B-B14F-4D97-AF65-F5344CB8AC3E}">
        <p14:creationId xmlns:p14="http://schemas.microsoft.com/office/powerpoint/2010/main" val="386065460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14879</TotalTime>
  <Words>2262</Words>
  <Application>Microsoft Office PowerPoint</Application>
  <PresentationFormat>全屏显示(4:3)</PresentationFormat>
  <Paragraphs>193</Paragraphs>
  <Slides>28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Frutiger 45 Light</vt:lpstr>
      <vt:lpstr>黑体</vt:lpstr>
      <vt:lpstr>楷体</vt:lpstr>
      <vt:lpstr>楷体_GB2312</vt:lpstr>
      <vt:lpstr>宋体</vt:lpstr>
      <vt:lpstr>Arial</vt:lpstr>
      <vt:lpstr>Calibri</vt:lpstr>
      <vt:lpstr>Times New Roman</vt:lpstr>
      <vt:lpstr>Wingdings</vt:lpstr>
      <vt:lpstr>Office 主题</vt:lpstr>
      <vt:lpstr>第十一讲 粘性价格下的货币经济与货币政策 《宏观经济学二十五讲：中国视角》第14讲</vt:lpstr>
      <vt:lpstr>中国的货币增长与通胀之间有明显的正相关性 ——这应该不难理解</vt:lpstr>
      <vt:lpstr>中国的货币增长与GDP真实增速之间也有明显正相关性 ——这背后的道理并不显然</vt:lpstr>
      <vt:lpstr>某种商品的相对价格越高，其供给数量越高 ——向上倾斜的微观供给曲线</vt:lpstr>
      <vt:lpstr>宏观总供给曲线不能由微观供给曲线加总得到 ——古典经济学家相信（宏观）总供给曲线是垂直的</vt:lpstr>
      <vt:lpstr>中国的总供给曲线不是垂直的 ——通胀率与真实经济增长之间有明显的正相关关系</vt:lpstr>
      <vt:lpstr>美国的总供给曲线也非垂直 ——但经济增长与通胀之间的正相关关系明显弱于中国</vt:lpstr>
      <vt:lpstr>总供给曲线斜率与价格粘性</vt:lpstr>
      <vt:lpstr>粘性价格下倾斜总供给曲线的推导（1）： 垄断厂商的最优定价</vt:lpstr>
      <vt:lpstr>粘性价格下倾斜总供给曲线的推导（2）： 最优定价方程的对数化</vt:lpstr>
      <vt:lpstr>粘性价格下倾斜总供给曲线的推导（3）： 粘性价格（sticky price）</vt:lpstr>
      <vt:lpstr>粘性价格下倾斜总供给曲线的推导（4）： 总供给曲线</vt:lpstr>
      <vt:lpstr>只有超预期的货币冲击才对真实经济有影响 （被预期到的货币冲击对真实经济无影响）</vt:lpstr>
      <vt:lpstr>GDP增速与其长期趋势之间的差叫做“产出缺口”</vt:lpstr>
      <vt:lpstr>产出缺口与失业率之间明显负相关</vt:lpstr>
      <vt:lpstr>奥肯法则：失业率与产出缺口之间负相关</vt:lpstr>
      <vt:lpstr>附加预期的菲利普斯曲线</vt:lpstr>
      <vt:lpstr>通胀预期上升让菲利普斯曲线消失</vt:lpstr>
      <vt:lpstr>美国GDP产出缺口与通胀之间有比较微弱的正相关关系</vt:lpstr>
      <vt:lpstr>美国产出缺口与通胀之间的正相关关系（倾斜的总供给曲线）在1950和1960年代比较明显</vt:lpstr>
      <vt:lpstr>1950到1960年代，美国存在清晰的菲利普斯曲线； 菲利普斯曲线在1970年代消失</vt:lpstr>
      <vt:lpstr>通胀预期变化带来菲利普斯曲线本身的平移，使得经济在失业率(u)-通胀(π)平面上画出顺时针螺旋的轨迹</vt:lpstr>
      <vt:lpstr>在1970年代，美国经济在失业率-通胀平面上画出了清晰的顺时针螺旋</vt:lpstr>
      <vt:lpstr>货币政策“动态不一致（dynamic inconsistency）的理论推导</vt:lpstr>
      <vt:lpstr>货币政策“动态不一致”的解读与解决</vt:lpstr>
      <vt:lpstr>重温货币政策的“马拉多纳理论” ——货币政策是调控预期的艺术</vt:lpstr>
      <vt:lpstr>遗留的关键问题：潜在产出水平是什么？</vt:lpstr>
      <vt:lpstr>谢 谢</vt:lpstr>
    </vt:vector>
  </TitlesOfParts>
  <Company>Lenovo (Beijing)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徐高</dc:creator>
  <cp:lastModifiedBy>Gao Xu</cp:lastModifiedBy>
  <cp:revision>1616</cp:revision>
  <cp:lastPrinted>2020-11-07T08:49:43Z</cp:lastPrinted>
  <dcterms:created xsi:type="dcterms:W3CDTF">2011-05-10T08:48:38Z</dcterms:created>
  <dcterms:modified xsi:type="dcterms:W3CDTF">2020-12-05T08:45:07Z</dcterms:modified>
</cp:coreProperties>
</file>