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382" r:id="rId2"/>
    <p:sldId id="836" r:id="rId3"/>
    <p:sldId id="1035" r:id="rId4"/>
    <p:sldId id="1037" r:id="rId5"/>
    <p:sldId id="995" r:id="rId6"/>
    <p:sldId id="999" r:id="rId7"/>
    <p:sldId id="1000" r:id="rId8"/>
    <p:sldId id="1001" r:id="rId9"/>
    <p:sldId id="1002" r:id="rId10"/>
    <p:sldId id="1003" r:id="rId11"/>
    <p:sldId id="1004" r:id="rId12"/>
    <p:sldId id="1005" r:id="rId13"/>
    <p:sldId id="1038" r:id="rId14"/>
    <p:sldId id="1009" r:id="rId15"/>
    <p:sldId id="1010" r:id="rId16"/>
    <p:sldId id="1039" r:id="rId17"/>
    <p:sldId id="1014" r:id="rId18"/>
    <p:sldId id="1016" r:id="rId19"/>
    <p:sldId id="1015" r:id="rId20"/>
    <p:sldId id="1040" r:id="rId21"/>
    <p:sldId id="1021" r:id="rId22"/>
    <p:sldId id="1022" r:id="rId23"/>
    <p:sldId id="1024" r:id="rId24"/>
    <p:sldId id="1041" r:id="rId25"/>
    <p:sldId id="1029" r:id="rId26"/>
    <p:sldId id="985" r:id="rId27"/>
    <p:sldId id="986" r:id="rId28"/>
    <p:sldId id="987" r:id="rId29"/>
    <p:sldId id="1046" r:id="rId30"/>
    <p:sldId id="990" r:id="rId31"/>
    <p:sldId id="1043" r:id="rId32"/>
    <p:sldId id="1044" r:id="rId33"/>
    <p:sldId id="1042" r:id="rId34"/>
    <p:sldId id="1045" r:id="rId35"/>
    <p:sldId id="991" r:id="rId36"/>
    <p:sldId id="969" r:id="rId37"/>
    <p:sldId id="968" r:id="rId38"/>
    <p:sldId id="996" r:id="rId39"/>
    <p:sldId id="1032" r:id="rId40"/>
    <p:sldId id="1030" r:id="rId41"/>
    <p:sldId id="1034" r:id="rId42"/>
    <p:sldId id="1033" r:id="rId43"/>
    <p:sldId id="992" r:id="rId44"/>
    <p:sldId id="1027" r:id="rId45"/>
    <p:sldId id="1031" r:id="rId46"/>
    <p:sldId id="1028" r:id="rId47"/>
    <p:sldId id="980" r:id="rId48"/>
    <p:sldId id="1036" r:id="rId49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800000"/>
    <a:srgbClr val="660033"/>
    <a:srgbClr val="660066"/>
    <a:srgbClr val="CC99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 autoAdjust="0"/>
    <p:restoredTop sz="94660"/>
  </p:normalViewPr>
  <p:slideViewPr>
    <p:cSldViewPr>
      <p:cViewPr varScale="1">
        <p:scale>
          <a:sx n="63" d="100"/>
          <a:sy n="63" d="100"/>
        </p:scale>
        <p:origin x="13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06B6F58D-1BB5-4308-B4DD-6C0FC118133A}" type="datetimeFigureOut">
              <a:rPr lang="zh-CN" altLang="en-US"/>
              <a:pPr>
                <a:defRPr/>
              </a:pPr>
              <a:t>2019/9/14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C530320A-D8DC-4FBF-B2E0-1088B3E9D6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FC5AFA0E-7F78-4574-9524-75194415ADA9}" type="datetimeFigureOut">
              <a:rPr lang="zh-CN" altLang="en-US"/>
              <a:pPr>
                <a:defRPr/>
              </a:pPr>
              <a:t>2019/9/14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8" tIns="47784" rIns="95568" bIns="4778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038" y="4714875"/>
            <a:ext cx="5437187" cy="4467225"/>
          </a:xfrm>
          <a:prstGeom prst="rect">
            <a:avLst/>
          </a:prstGeom>
        </p:spPr>
        <p:txBody>
          <a:bodyPr vert="horz" lIns="95568" tIns="47784" rIns="95568" bIns="4778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1275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07DECCF1-2EC0-46C0-963C-8EB7ABF18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785938"/>
            <a:ext cx="9144000" cy="3786187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395536" y="3429000"/>
            <a:ext cx="8358187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8596" y="2000240"/>
            <a:ext cx="7858180" cy="928694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3717032"/>
            <a:ext cx="7929618" cy="121444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95D5C-2370-4E2E-9E18-64208CBF73D1}" type="datetime1">
              <a:rPr lang="zh-CN" altLang="en-US"/>
              <a:pPr>
                <a:defRPr/>
              </a:pPr>
              <a:t>2019/9/14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B0920-9331-44B4-A71B-D61424E00F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71472" y="742874"/>
            <a:ext cx="5715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990033"/>
                </a:solidFill>
                <a:latin typeface="+mn-ea"/>
                <a:ea typeface="+mn-ea"/>
              </a:rPr>
              <a:t>中国经济专题</a:t>
            </a:r>
            <a:r>
              <a:rPr lang="en-US" altLang="zh-CN" sz="2000" b="1" dirty="0">
                <a:solidFill>
                  <a:srgbClr val="990033"/>
                </a:solidFill>
                <a:latin typeface="+mn-ea"/>
                <a:ea typeface="+mn-ea"/>
              </a:rPr>
              <a:t>——2019</a:t>
            </a:r>
            <a:r>
              <a:rPr lang="zh-CN" altLang="en-US" sz="2000" b="1" dirty="0">
                <a:solidFill>
                  <a:srgbClr val="990033"/>
                </a:solidFill>
                <a:latin typeface="+mn-ea"/>
                <a:ea typeface="+mn-ea"/>
              </a:rPr>
              <a:t>秋北大国发院双学位课程</a:t>
            </a:r>
            <a:endParaRPr lang="en-US" altLang="zh-CN" sz="2000" b="1" dirty="0">
              <a:solidFill>
                <a:srgbClr val="990033"/>
              </a:solidFill>
              <a:latin typeface="+mn-ea"/>
              <a:ea typeface="+mn-ea"/>
            </a:endParaRPr>
          </a:p>
        </p:txBody>
      </p:sp>
      <p:pic>
        <p:nvPicPr>
          <p:cNvPr id="1026" name="CAD72016-337B-4FA5-A27B-225094BCEFF3" descr="CCD92320-4996-4281-9F88-FD4588A778DD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5857892"/>
            <a:ext cx="302595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baseline="0">
                <a:latin typeface="Arial" pitchFamily="34" charset="0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62" y="1357298"/>
            <a:ext cx="7786687" cy="4714875"/>
          </a:xfrm>
        </p:spPr>
        <p:txBody>
          <a:bodyPr/>
          <a:lstStyle>
            <a:lvl1pPr>
              <a:spcBef>
                <a:spcPts val="1800"/>
              </a:spcBef>
              <a:defRPr sz="180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1600" baseline="0">
                <a:ea typeface="宋体" pitchFamily="2" charset="-122"/>
              </a:defRPr>
            </a:lvl2pPr>
            <a:lvl3pPr>
              <a:defRPr sz="1600" baseline="0">
                <a:ea typeface="宋体" pitchFamily="2" charset="-122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23E72-E273-4284-868A-4643E3253FD1}" type="datetime1">
              <a:rPr lang="zh-CN" altLang="en-US"/>
              <a:pPr>
                <a:defRPr/>
              </a:pPr>
              <a:t>2019/9/14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C29A2-310B-4614-9E82-82EDFD340A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10" y="1643050"/>
            <a:ext cx="4038600" cy="4525963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6314" y="1643050"/>
            <a:ext cx="4038600" cy="4525963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9C1F07-A685-436B-AEAD-190B67CB340D}" type="datetime1">
              <a:rPr lang="zh-CN" altLang="en-US"/>
              <a:pPr>
                <a:defRPr/>
              </a:pPr>
              <a:t>2019/9/14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39228-A952-4448-8F87-FF29D71BA6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910" y="1500174"/>
            <a:ext cx="4040188" cy="639762"/>
          </a:xfr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rgbClr val="660066"/>
                </a:solidFill>
                <a:latin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86314" y="1500174"/>
            <a:ext cx="4041775" cy="639762"/>
          </a:xfr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rgbClr val="660066"/>
                </a:solidFill>
                <a:latin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53B86-13DB-42EF-AE9C-E989ADFDEA05}" type="datetime1">
              <a:rPr lang="zh-CN" altLang="en-US"/>
              <a:pPr>
                <a:defRPr/>
              </a:pPr>
              <a:t>2019/9/14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E48A5-2352-47BA-A112-0FE5146B45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87624" y="1700808"/>
            <a:ext cx="7272808" cy="3744417"/>
          </a:xfrm>
        </p:spPr>
        <p:txBody>
          <a:bodyPr/>
          <a:lstStyle>
            <a:lvl1pPr>
              <a:spcBef>
                <a:spcPts val="1800"/>
              </a:spcBef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1800" baseline="0">
                <a:latin typeface="Times New Roman" pitchFamily="18" charset="0"/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D4D0E-D6BB-49E9-9C78-3FDAC03551E1}" type="datetime1">
              <a:rPr lang="zh-CN" altLang="en-US"/>
              <a:pPr>
                <a:defRPr/>
              </a:pPr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E445D-538B-4B36-B97B-799D81D696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0801A-4342-419A-BAD3-28ED5414F797}" type="datetime1">
              <a:rPr lang="zh-CN" altLang="en-US"/>
              <a:pPr>
                <a:defRPr/>
              </a:pPr>
              <a:t>2019/9/14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6D941-A598-454B-BA31-33CABC3971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288" y="2136071"/>
            <a:ext cx="4040188" cy="639762"/>
          </a:xfrm>
        </p:spPr>
        <p:txBody>
          <a:bodyPr anchor="ctr"/>
          <a:lstStyle>
            <a:lvl1pPr marL="0" indent="0" algn="ctr">
              <a:buNone/>
              <a:defRPr sz="1800" b="1" baseline="0">
                <a:latin typeface="Times New Roman" pitchFamily="18" charset="0"/>
                <a:ea typeface="楷体_GB2312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2910" y="2852936"/>
            <a:ext cx="4040188" cy="3312906"/>
          </a:xfrm>
        </p:spPr>
        <p:txBody>
          <a:bodyPr/>
          <a:lstStyle>
            <a:lvl1pPr>
              <a:defRPr sz="1600" baseline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>
              <a:defRPr sz="1600" baseline="0">
                <a:latin typeface="Times New Roman" pitchFamily="18" charset="0"/>
              </a:defRPr>
            </a:lvl2pPr>
            <a:lvl3pPr>
              <a:defRPr sz="1800" baseline="0">
                <a:latin typeface="Times New Roman" pitchFamily="18" charset="0"/>
              </a:defRPr>
            </a:lvl3pPr>
            <a:lvl4pPr>
              <a:defRPr sz="1600" baseline="0">
                <a:latin typeface="Times New Roman" pitchFamily="18" charset="0"/>
              </a:defRPr>
            </a:lvl4pPr>
            <a:lvl5pPr>
              <a:defRPr sz="1600" baseline="0">
                <a:latin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88024" y="2132856"/>
            <a:ext cx="4041775" cy="639762"/>
          </a:xfrm>
        </p:spPr>
        <p:txBody>
          <a:bodyPr anchor="ctr"/>
          <a:lstStyle>
            <a:lvl1pPr marL="0" indent="0" algn="ctr">
              <a:buNone/>
              <a:defRPr sz="1800" b="1" baseline="0">
                <a:latin typeface="Times New Roman" pitchFamily="18" charset="0"/>
                <a:ea typeface="楷体_GB2312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86314" y="2852936"/>
            <a:ext cx="4041775" cy="3312906"/>
          </a:xfrm>
        </p:spPr>
        <p:txBody>
          <a:bodyPr/>
          <a:lstStyle>
            <a:lvl1pPr>
              <a:defRPr sz="1600" baseline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>
              <a:defRPr sz="1600" baseline="0">
                <a:latin typeface="Times New Roman" pitchFamily="18" charset="0"/>
              </a:defRPr>
            </a:lvl2pPr>
            <a:lvl3pPr>
              <a:defRPr sz="1800" baseline="0">
                <a:latin typeface="Times New Roman" pitchFamily="18" charset="0"/>
              </a:defRPr>
            </a:lvl3pPr>
            <a:lvl4pPr>
              <a:defRPr sz="1600" baseline="0">
                <a:latin typeface="Times New Roman" pitchFamily="18" charset="0"/>
              </a:defRPr>
            </a:lvl4pPr>
            <a:lvl5pPr>
              <a:defRPr sz="1600" baseline="0">
                <a:latin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3"/>
          </p:nvPr>
        </p:nvSpPr>
        <p:spPr>
          <a:xfrm>
            <a:off x="909940" y="1108352"/>
            <a:ext cx="7786687" cy="80848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lang="zh-CN" altLang="en-US" sz="1600" kern="1200" baseline="0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342900" lvl="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Char char="u"/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E6FAA-8371-4E6A-B342-0D2C2F864C88}" type="datetime1">
              <a:rPr lang="zh-CN" altLang="en-US"/>
              <a:pPr>
                <a:defRPr/>
              </a:pPr>
              <a:t>2019/9/14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16CB2-F0AF-4685-831F-1FA3FB8ADE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928688" y="0"/>
            <a:ext cx="7758112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28688" y="1285875"/>
            <a:ext cx="7786687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85813" y="63579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0B1F943-31FD-4698-99BE-5378A251F629}" type="datetime1">
              <a:rPr lang="zh-CN" altLang="en-US"/>
              <a:pPr>
                <a:defRPr/>
              </a:pPr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57563" y="63579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715125" y="63579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244337-6DAB-4CB0-8F8C-57E9F591FA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428596" cy="6858000"/>
          </a:xfrm>
          <a:prstGeom prst="rect">
            <a:avLst/>
          </a:prstGeom>
          <a:gradFill flip="none" rotWithShape="1">
            <a:gsLst>
              <a:gs pos="75000">
                <a:srgbClr val="990033"/>
              </a:gs>
              <a:gs pos="100000">
                <a:srgbClr val="CC99FF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 rot="10800000">
            <a:off x="928688" y="1000125"/>
            <a:ext cx="7786687" cy="1588"/>
          </a:xfrm>
          <a:prstGeom prst="line">
            <a:avLst/>
          </a:prstGeom>
          <a:ln w="19050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9"/>
          <p:cNvSpPr txBox="1">
            <a:spLocks noChangeArrowheads="1"/>
          </p:cNvSpPr>
          <p:nvPr userDrawn="1"/>
        </p:nvSpPr>
        <p:spPr bwMode="auto">
          <a:xfrm>
            <a:off x="59410" y="1214422"/>
            <a:ext cx="369332" cy="3929090"/>
          </a:xfrm>
          <a:prstGeom prst="rect">
            <a:avLst/>
          </a:prstGeom>
          <a:noFill/>
          <a:ln>
            <a:noFill/>
          </a:ln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200" baseline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中国经济专题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——2019</a:t>
            </a:r>
            <a:r>
              <a:rPr lang="zh-CN" altLang="en-US" sz="1200" baseline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年秋季学期</a:t>
            </a:r>
          </a:p>
        </p:txBody>
      </p:sp>
      <p:pic>
        <p:nvPicPr>
          <p:cNvPr id="11" name="CAD72016-337B-4FA5-A27B-225094BCEFF3" descr="CCD92320-4996-4281-9F88-FD4588A778DD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63904" y="6355148"/>
            <a:ext cx="169431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706" r:id="rId1"/>
    <p:sldLayoutId id="2147485707" r:id="rId2"/>
    <p:sldLayoutId id="2147485696" r:id="rId3"/>
    <p:sldLayoutId id="2147485697" r:id="rId4"/>
    <p:sldLayoutId id="2147485699" r:id="rId5"/>
    <p:sldLayoutId id="2147485700" r:id="rId6"/>
    <p:sldLayoutId id="2147485708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0" kern="1200" baseline="0">
          <a:solidFill>
            <a:srgbClr val="990033"/>
          </a:solidFill>
          <a:latin typeface="Arial" pitchFamily="34" charset="0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u"/>
        <a:defRPr sz="2000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hyperlink" Target="http://zh.wikipedia.org/wiki/File:Alfred_Marshall.jpg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684213" y="1989138"/>
            <a:ext cx="8105775" cy="122383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4000" dirty="0"/>
              <a:t>第</a:t>
            </a:r>
            <a:r>
              <a:rPr lang="en-US" altLang="zh-CN" sz="4000" dirty="0"/>
              <a:t>1</a:t>
            </a:r>
            <a:r>
              <a:rPr lang="zh-CN" altLang="en-US" sz="4000" dirty="0"/>
              <a:t>讲   课程介绍</a:t>
            </a:r>
            <a:br>
              <a:rPr lang="en-US" altLang="zh-CN" sz="4000" dirty="0"/>
            </a:br>
            <a:r>
              <a:rPr lang="en-US" altLang="zh-CN" sz="1800" dirty="0"/>
              <a:t>《</a:t>
            </a:r>
            <a:r>
              <a:rPr lang="zh-CN" altLang="en-US" sz="1800" dirty="0"/>
              <a:t>宏观经济学二十五讲：中国视角</a:t>
            </a:r>
            <a:r>
              <a:rPr lang="en-US" altLang="zh-CN" sz="1800" dirty="0"/>
              <a:t>》</a:t>
            </a:r>
            <a:r>
              <a:rPr lang="zh-CN" altLang="en-US" sz="1800" dirty="0"/>
              <a:t>前言及第</a:t>
            </a:r>
            <a:r>
              <a:rPr lang="en-US" altLang="zh-CN" sz="1800" dirty="0"/>
              <a:t>1</a:t>
            </a:r>
            <a:r>
              <a:rPr lang="zh-CN" altLang="en-US" sz="1800" dirty="0"/>
              <a:t>讲</a:t>
            </a:r>
            <a:endParaRPr lang="zh-CN" altLang="en-US" sz="4000" dirty="0"/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>
          <a:xfrm>
            <a:off x="827088" y="3357563"/>
            <a:ext cx="7993062" cy="1857375"/>
          </a:xfrm>
        </p:spPr>
        <p:txBody>
          <a:bodyPr/>
          <a:lstStyle/>
          <a:p>
            <a:pPr eaLnBrk="1" hangingPunct="1"/>
            <a:endParaRPr lang="en-US" altLang="zh-CN" dirty="0">
              <a:latin typeface="Arial" pitchFamily="34" charset="0"/>
            </a:endParaRPr>
          </a:p>
          <a:p>
            <a:pPr eaLnBrk="1" hangingPunct="1"/>
            <a:endParaRPr lang="en-US" altLang="zh-CN" sz="2400" dirty="0">
              <a:latin typeface="Arial" pitchFamily="34" charset="0"/>
            </a:endParaRPr>
          </a:p>
          <a:p>
            <a:pPr eaLnBrk="1" hangingPunct="1"/>
            <a:r>
              <a:rPr lang="zh-CN" altLang="en-US" sz="2400" dirty="0">
                <a:latin typeface="Arial" pitchFamily="34" charset="0"/>
              </a:rPr>
              <a:t>徐高  </a:t>
            </a:r>
            <a:r>
              <a:rPr lang="zh-CN" altLang="en-US" dirty="0">
                <a:latin typeface="Arial" pitchFamily="34" charset="0"/>
              </a:rPr>
              <a:t>博士</a:t>
            </a:r>
            <a:endParaRPr lang="en-US" altLang="zh-CN" dirty="0">
              <a:latin typeface="Arial" pitchFamily="34" charset="0"/>
            </a:endParaRPr>
          </a:p>
          <a:p>
            <a:pPr eaLnBrk="1" hangingPunct="1"/>
            <a:r>
              <a:rPr lang="en-US" altLang="zh-CN" sz="1800" dirty="0">
                <a:latin typeface="Arial" pitchFamily="34" charset="0"/>
              </a:rPr>
              <a:t>2019</a:t>
            </a:r>
            <a:r>
              <a:rPr lang="zh-CN" altLang="en-US" sz="1800" dirty="0">
                <a:latin typeface="Arial" pitchFamily="34" charset="0"/>
              </a:rPr>
              <a:t>年</a:t>
            </a:r>
            <a:r>
              <a:rPr lang="en-US" altLang="zh-CN" sz="1800" dirty="0">
                <a:latin typeface="Arial" pitchFamily="34" charset="0"/>
              </a:rPr>
              <a:t>9</a:t>
            </a:r>
            <a:r>
              <a:rPr lang="zh-CN" altLang="en-US" sz="1800" dirty="0">
                <a:latin typeface="Arial" pitchFamily="34" charset="0"/>
              </a:rPr>
              <a:t>月</a:t>
            </a:r>
            <a:r>
              <a:rPr lang="en-US" altLang="zh-CN" sz="1800" dirty="0">
                <a:latin typeface="Arial" pitchFamily="34" charset="0"/>
              </a:rPr>
              <a:t>14</a:t>
            </a:r>
            <a:r>
              <a:rPr lang="zh-CN" altLang="en-US" sz="1800" dirty="0">
                <a:latin typeface="Arial" pitchFamily="34" charset="0"/>
              </a:rPr>
              <a:t>日</a:t>
            </a:r>
          </a:p>
          <a:p>
            <a:pPr eaLnBrk="1" hangingPunct="1"/>
            <a:endParaRPr lang="zh-CN" altLang="en-US" sz="1600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还是像南美国家那样落入“中等收入陷阱”？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PWT</a:t>
            </a:r>
            <a:endParaRPr lang="zh-CN" altLang="en-GB" sz="1000" dirty="0">
              <a:latin typeface="Frutiger 45 Ligh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72725F-6195-41CD-B283-FB718EDAB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20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有关中国经济</a:t>
            </a:r>
            <a:r>
              <a:rPr lang="zh-CN" altLang="en-US" b="1" dirty="0"/>
              <a:t>增长</a:t>
            </a:r>
            <a:r>
              <a:rPr lang="zh-CN" altLang="en-US" dirty="0"/>
              <a:t>的关键问题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为什么人还是那些人、资源还是那些资源，中国经济增长的绩效在改革开放前后如此截然不同？</a:t>
            </a:r>
            <a:endParaRPr lang="en-US" altLang="zh-CN" dirty="0"/>
          </a:p>
          <a:p>
            <a:r>
              <a:rPr lang="zh-CN" altLang="en-US" dirty="0"/>
              <a:t>中国经济增长的源泉在哪里，障碍在哪里？</a:t>
            </a:r>
            <a:endParaRPr lang="en-US" altLang="zh-CN" dirty="0"/>
          </a:p>
          <a:p>
            <a:r>
              <a:rPr lang="zh-CN" altLang="en-US" dirty="0"/>
              <a:t>中国经济还能高速增长多久？</a:t>
            </a:r>
            <a:endParaRPr lang="en-US" altLang="zh-CN" dirty="0"/>
          </a:p>
          <a:p>
            <a:r>
              <a:rPr lang="zh-CN" altLang="en-US" dirty="0"/>
              <a:t>中国会落入“中等收入陷阱”吗？</a:t>
            </a:r>
            <a:endParaRPr lang="en-US" altLang="zh-CN" dirty="0"/>
          </a:p>
          <a:p>
            <a:r>
              <a:rPr lang="zh-CN" altLang="en-US" dirty="0"/>
              <a:t>为了尽可能长地延续高增长，应该采用什么样的政策？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757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中国经济增长的波动在次贷危机后明显加大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D52CE2-D138-4A14-BCC6-4B61347A2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99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经济的周期波动在其他国家也很普遍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6B1791-8824-4BE3-865C-3987A5D36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6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有关中国经济</a:t>
            </a:r>
            <a:r>
              <a:rPr lang="zh-CN" altLang="en-US" b="1" dirty="0"/>
              <a:t>波动</a:t>
            </a:r>
            <a:r>
              <a:rPr lang="zh-CN" altLang="en-US" dirty="0"/>
              <a:t>的关键问题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经济为什么会波动？</a:t>
            </a:r>
            <a:endParaRPr lang="en-US" altLang="zh-CN" dirty="0"/>
          </a:p>
          <a:p>
            <a:r>
              <a:rPr lang="zh-CN" altLang="en-US" dirty="0"/>
              <a:t>经济波动会摧毁经济吗？</a:t>
            </a:r>
            <a:endParaRPr lang="en-US" altLang="zh-CN" dirty="0"/>
          </a:p>
          <a:p>
            <a:r>
              <a:rPr lang="zh-CN" altLang="en-US" dirty="0"/>
              <a:t>什么样的政策可以平滑经济波动？</a:t>
            </a:r>
            <a:endParaRPr lang="en-US" altLang="zh-CN" dirty="0"/>
          </a:p>
          <a:p>
            <a:r>
              <a:rPr lang="zh-CN" altLang="en-US" dirty="0"/>
              <a:t>我们应该试图平滑经济的波动吗？</a:t>
            </a:r>
            <a:endParaRPr lang="en-US" altLang="zh-CN" dirty="0"/>
          </a:p>
          <a:p>
            <a:r>
              <a:rPr lang="zh-CN" altLang="en-US" dirty="0"/>
              <a:t>中国经济的波动为什么在次贷危机之后加大？</a:t>
            </a:r>
            <a:endParaRPr lang="en-US" altLang="zh-CN" dirty="0"/>
          </a:p>
          <a:p>
            <a:r>
              <a:rPr lang="zh-CN" altLang="en-US" dirty="0"/>
              <a:t>我们应该用政策来托底经济增长吗？还是应该放任经济增速的下滑？</a:t>
            </a:r>
            <a:endParaRPr lang="en-US" altLang="zh-CN" dirty="0"/>
          </a:p>
          <a:p>
            <a:r>
              <a:rPr lang="zh-CN" altLang="en-US" dirty="0"/>
              <a:t>怎样预测经济波动？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336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中国居民消费为什么明显偏低？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数据来源：</a:t>
            </a:r>
            <a:r>
              <a:rPr lang="en-US" altLang="zh-CN" sz="1000" dirty="0">
                <a:latin typeface="Frutiger 45 Light"/>
              </a:rPr>
              <a:t>PWT</a:t>
            </a:r>
            <a:endParaRPr lang="zh-CN" altLang="en-GB" sz="1000" dirty="0">
              <a:latin typeface="Frutiger 45 Ligh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779382-517E-4BEA-BEE3-74FA89271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73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中国的储蓄率为什么大幅高于其他国家和地区？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数据来源：</a:t>
            </a:r>
            <a:r>
              <a:rPr lang="en-US" altLang="zh-CN" sz="1000" dirty="0">
                <a:latin typeface="Frutiger 45 Light"/>
              </a:rPr>
              <a:t>IMF</a:t>
            </a:r>
            <a:endParaRPr lang="zh-CN" altLang="en-GB" sz="1000" dirty="0">
              <a:latin typeface="Frutiger 45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2CE73E-505B-45EF-ABE4-8E2DE2902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999" y="1447800"/>
            <a:ext cx="617172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41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有关中国经济</a:t>
            </a:r>
            <a:r>
              <a:rPr lang="zh-CN" altLang="en-US" b="1" dirty="0"/>
              <a:t>结构</a:t>
            </a:r>
            <a:r>
              <a:rPr lang="zh-CN" altLang="en-US" dirty="0"/>
              <a:t>的关键问题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中国经济结构合适吗？</a:t>
            </a:r>
            <a:endParaRPr lang="en-US" altLang="zh-CN" dirty="0"/>
          </a:p>
          <a:p>
            <a:r>
              <a:rPr lang="zh-CN" altLang="en-US" dirty="0"/>
              <a:t>中国经济有什么问题？</a:t>
            </a:r>
            <a:endParaRPr lang="en-US" altLang="zh-CN" dirty="0"/>
          </a:p>
          <a:p>
            <a:r>
              <a:rPr lang="zh-CN" altLang="en-US" dirty="0"/>
              <a:t>中国经济适宜的结构是什么？</a:t>
            </a:r>
            <a:endParaRPr lang="en-US" altLang="zh-CN" dirty="0"/>
          </a:p>
          <a:p>
            <a:r>
              <a:rPr lang="zh-CN" altLang="en-US" dirty="0"/>
              <a:t>判断经济结构是否适宜的标准是什么？</a:t>
            </a:r>
            <a:endParaRPr lang="en-US" altLang="zh-CN" dirty="0"/>
          </a:p>
          <a:p>
            <a:r>
              <a:rPr lang="zh-CN" altLang="en-US" dirty="0"/>
              <a:t>中国经济为什么要调结构？</a:t>
            </a:r>
            <a:endParaRPr lang="en-US" altLang="zh-CN" dirty="0"/>
          </a:p>
          <a:p>
            <a:r>
              <a:rPr lang="zh-CN" altLang="en-US" dirty="0"/>
              <a:t>中国经济要怎样调结构？</a:t>
            </a:r>
            <a:endParaRPr lang="en-US" altLang="zh-CN" dirty="0"/>
          </a:p>
          <a:p>
            <a:r>
              <a:rPr lang="zh-CN" altLang="en-US" dirty="0"/>
              <a:t>中国内部经济结构与外部世界有什么关系？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00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次贷危机后中国国内债务总量上升得很快，会爆发债务危机吗？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382278-D615-4089-87A1-FA7D66E2B489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ltGray">
          <a:xfrm>
            <a:off x="908049" y="6215063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 pitchFamily="34" charset="0"/>
              </a:rPr>
              <a:t>资料</a:t>
            </a:r>
            <a:r>
              <a:rPr lang="zh-CN" altLang="en-GB" sz="1000" dirty="0">
                <a:latin typeface="Frutiger 45 Light" pitchFamily="34" charset="0"/>
              </a:rPr>
              <a:t>来源：</a:t>
            </a:r>
            <a:r>
              <a:rPr lang="en-US" altLang="zh-CN" sz="1000" dirty="0">
                <a:latin typeface="Frutiger 45 Light" pitchFamily="34" charset="0"/>
              </a:rPr>
              <a:t>BIS</a:t>
            </a:r>
            <a:endParaRPr lang="zh-CN" altLang="en-GB" sz="1000" dirty="0">
              <a:latin typeface="Frutiger 45 Light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339A94-2969-4BB1-8AA5-A5731DD30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28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</a:t>
            </a:r>
            <a:r>
              <a:rPr lang="en-US" altLang="zh-CN" dirty="0"/>
              <a:t>M2</a:t>
            </a:r>
            <a:r>
              <a:rPr lang="zh-CN" altLang="en-US" dirty="0"/>
              <a:t>与信贷余额均持续快速攀升，是不是存在“货币超发”，货币政策还有空间吗？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44EB35-949B-4B87-B3F1-F6D37AF33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1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</a:rPr>
              <a:t>授课教师简介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0BCF95-41CF-4F55-A555-D9F561E0A9BD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4932040" y="1598597"/>
            <a:ext cx="3527748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徐高博士是中银国际证券总裁助理兼首席经济学家，北京大学国家发展研究院兼职研究员。他目前还是中国首席经济学家论坛理事，中国证券业协会证券分析师、投资顾问与首席经济学家委员会委员。之前，徐高曾历任光证资管首席经济学家、光大证券首席经济学家、瑞银证券高级经济学家、世界银行经济学家、国际货币基金组织兼职经济学家等职。徐高毕业于北京大学国家发展研究院（原中国经济研究中心），获经济学博士学位。徐高出版了</a:t>
            </a:r>
            <a:r>
              <a:rPr lang="en-US" altLang="zh-CN" sz="1600" dirty="0"/>
              <a:t>《</a:t>
            </a:r>
            <a:r>
              <a:rPr lang="zh-CN" altLang="en-US" sz="1600" dirty="0"/>
              <a:t>宏观经济学二十五讲：中国视角</a:t>
            </a:r>
            <a:r>
              <a:rPr lang="en-US" altLang="zh-CN" sz="1600" dirty="0"/>
              <a:t>》</a:t>
            </a:r>
            <a:r>
              <a:rPr lang="zh-CN" altLang="en-US" sz="1600" dirty="0"/>
              <a:t>和</a:t>
            </a:r>
            <a:r>
              <a:rPr lang="en-US" altLang="zh-CN" sz="1600" dirty="0"/>
              <a:t>《</a:t>
            </a:r>
            <a:r>
              <a:rPr lang="zh-CN" altLang="en-US" sz="1600" dirty="0"/>
              <a:t>金融经济学二十五讲</a:t>
            </a:r>
            <a:r>
              <a:rPr lang="en-US" altLang="zh-CN" sz="1600" dirty="0"/>
              <a:t>》</a:t>
            </a:r>
            <a:r>
              <a:rPr lang="zh-CN" altLang="en-US" sz="1600" dirty="0"/>
              <a:t>两本畅销的经济学教科书。</a:t>
            </a:r>
          </a:p>
          <a:p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EF5771-A81F-417C-A1C1-B3C3B30F87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800"/>
            <a:ext cx="3241194" cy="428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819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3F52897-85FC-443C-ABE1-F690B689D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中国地方政府融资平台投资回报率覆盖不了融资成本，地方政府是不是在玩“庞氏骗局”？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851100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有关中国经济</a:t>
            </a:r>
            <a:r>
              <a:rPr lang="zh-CN" altLang="en-US" b="1" dirty="0"/>
              <a:t>政策</a:t>
            </a:r>
            <a:r>
              <a:rPr lang="zh-CN" altLang="en-US" dirty="0"/>
              <a:t>的关键问题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中国存在货币超发吗？</a:t>
            </a:r>
            <a:endParaRPr lang="en-US" altLang="zh-CN" dirty="0"/>
          </a:p>
          <a:p>
            <a:r>
              <a:rPr lang="zh-CN" altLang="en-US" dirty="0"/>
              <a:t>中国的通胀真是货币引起的吗？</a:t>
            </a:r>
            <a:endParaRPr lang="en-US" altLang="zh-CN" dirty="0"/>
          </a:p>
          <a:p>
            <a:r>
              <a:rPr lang="zh-CN" altLang="en-US" dirty="0"/>
              <a:t>中国高涨的房价是不是货币吹出来的泡沫？</a:t>
            </a:r>
            <a:endParaRPr lang="en-US" altLang="zh-CN" dirty="0"/>
          </a:p>
          <a:p>
            <a:r>
              <a:rPr lang="zh-CN" altLang="en-US" dirty="0"/>
              <a:t>货币政策还有放松的空间吗？</a:t>
            </a:r>
            <a:endParaRPr lang="en-US" altLang="zh-CN" dirty="0"/>
          </a:p>
          <a:p>
            <a:r>
              <a:rPr lang="zh-CN" altLang="en-US" dirty="0"/>
              <a:t>怎样评价利率市场化？融资难融资贵因何而生？</a:t>
            </a:r>
            <a:endParaRPr lang="en-US" altLang="zh-CN" dirty="0"/>
          </a:p>
          <a:p>
            <a:r>
              <a:rPr lang="zh-CN" altLang="en-US" dirty="0"/>
              <a:t>对影子银行银行怎样评价和调控？</a:t>
            </a:r>
            <a:endParaRPr lang="en-US" altLang="zh-CN" dirty="0"/>
          </a:p>
          <a:p>
            <a:r>
              <a:rPr lang="zh-CN" altLang="en-US" dirty="0"/>
              <a:t>财政政策和货币政策的界限在哪里？</a:t>
            </a:r>
            <a:endParaRPr lang="en-US" altLang="zh-CN" dirty="0"/>
          </a:p>
          <a:p>
            <a:r>
              <a:rPr lang="zh-CN" altLang="en-US" dirty="0"/>
              <a:t>债务存量的上升是否会带来债务危机？</a:t>
            </a:r>
            <a:endParaRPr lang="en-US" altLang="zh-CN" dirty="0"/>
          </a:p>
          <a:p>
            <a:r>
              <a:rPr lang="zh-CN" altLang="en-US" dirty="0"/>
              <a:t>地方政府的融资是否可以持续？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520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股市是经济的晴雨表吗？为什么</a:t>
            </a:r>
            <a:r>
              <a:rPr lang="en-US" altLang="zh-CN" dirty="0"/>
              <a:t>2014~15</a:t>
            </a:r>
            <a:r>
              <a:rPr lang="zh-CN" altLang="en-US" dirty="0"/>
              <a:t>年</a:t>
            </a:r>
            <a:r>
              <a:rPr lang="en-US" altLang="zh-CN" dirty="0"/>
              <a:t>A</a:t>
            </a:r>
            <a:r>
              <a:rPr lang="zh-CN" altLang="en-US" dirty="0"/>
              <a:t>股与实体经济景气度之间出现明显背离？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48A5-2352-47BA-A112-0FE5146B45C2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ltGray">
          <a:xfrm>
            <a:off x="906910" y="6072207"/>
            <a:ext cx="352107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24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572264" y="2786058"/>
            <a:ext cx="642942" cy="2071702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09C54C5-FF27-492F-AC14-D9796F469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73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有关中国经济</a:t>
            </a:r>
            <a:r>
              <a:rPr lang="zh-CN" altLang="en-US" b="1" dirty="0"/>
              <a:t>金融市场</a:t>
            </a:r>
            <a:r>
              <a:rPr lang="zh-CN" altLang="en-US" dirty="0"/>
              <a:t>的关键问题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资本市场与实体经济的关系是怎样的？</a:t>
            </a:r>
            <a:endParaRPr lang="en-US" altLang="zh-CN" dirty="0"/>
          </a:p>
          <a:p>
            <a:r>
              <a:rPr lang="zh-CN" altLang="en-US" dirty="0"/>
              <a:t>为什么在</a:t>
            </a:r>
            <a:r>
              <a:rPr lang="en-US" altLang="zh-CN" dirty="0"/>
              <a:t>2014~2015</a:t>
            </a:r>
            <a:r>
              <a:rPr lang="zh-CN" altLang="en-US" dirty="0"/>
              <a:t>年股市与实体经济增长大幅背离？</a:t>
            </a:r>
            <a:endParaRPr lang="en-US" altLang="zh-CN" dirty="0"/>
          </a:p>
          <a:p>
            <a:r>
              <a:rPr lang="zh-CN" altLang="en-US" dirty="0"/>
              <a:t>金融市场与宏观政策有什么关系？</a:t>
            </a:r>
            <a:endParaRPr lang="en-US" altLang="zh-CN" dirty="0"/>
          </a:p>
          <a:p>
            <a:r>
              <a:rPr lang="zh-CN" altLang="en-US" dirty="0"/>
              <a:t>资产价格泡沫如何识别？如何应对？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51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有关中国经济的真正关键问题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63" y="1357298"/>
            <a:ext cx="5429288" cy="4714875"/>
          </a:xfrm>
        </p:spPr>
        <p:txBody>
          <a:bodyPr/>
          <a:lstStyle/>
          <a:p>
            <a:pPr indent="0">
              <a:buNone/>
            </a:pP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“我可以在一个星期内写一本厚厚的批评中国的书。然而在有那么多的不利的困境下，中国的高速增长持续了那么久，历史从来没有出现过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中国一定是做了非常对的事才产生了我们见到的经济奇迹。那是什么呢？这才是真正的问题？”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      ——</a:t>
            </a:r>
            <a:r>
              <a:rPr lang="zh-CN" altLang="en-US" dirty="0"/>
              <a:t>张五常，</a:t>
            </a:r>
            <a:r>
              <a:rPr lang="en-US" altLang="zh-CN" dirty="0"/>
              <a:t>《</a:t>
            </a:r>
            <a:r>
              <a:rPr lang="zh-CN" altLang="en-US" dirty="0"/>
              <a:t>中国的经济制度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56E045-8B93-40AF-A383-0EBFC0A58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800000"/>
            <a:ext cx="19224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740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FDE81-237B-46C9-9DC6-CF3A51D7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议程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01065-2ECA-4603-92B6-40B802E92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1680" y="1988840"/>
            <a:ext cx="5976664" cy="34563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</a:rPr>
              <a:t>有关中国经济的关键问题</a:t>
            </a:r>
            <a:endParaRPr lang="en-US" altLang="zh-CN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</a:rPr>
              <a:t>分析中国经济问题的经济学方法</a:t>
            </a:r>
            <a:endParaRPr lang="en-US" altLang="zh-CN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</a:rPr>
              <a:t>教学理念</a:t>
            </a:r>
            <a:endParaRPr lang="en-US" altLang="zh-CN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</a:rPr>
              <a:t>课程后勤</a:t>
            </a:r>
            <a:endParaRPr lang="en-US" altLang="zh-CN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CE53AF-1CD3-4FC8-8FB2-EEBC9175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DE445D-538B-4B36-B97B-799D81D6965B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A5C34F-9FB1-4A58-A682-194E62A21C30}"/>
              </a:ext>
            </a:extLst>
          </p:cNvPr>
          <p:cNvSpPr/>
          <p:nvPr/>
        </p:nvSpPr>
        <p:spPr>
          <a:xfrm>
            <a:off x="1403648" y="2636912"/>
            <a:ext cx="6840760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253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供需分析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DE445D-538B-4B36-B97B-799D81D6965B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143372" y="3143248"/>
          <a:ext cx="12207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" name="Equation" r:id="rId3" imgW="406080" imgH="177480" progId="Equation.DSMT4">
                  <p:embed/>
                </p:oleObj>
              </mc:Choice>
              <mc:Fallback>
                <p:oleObj name="Equation" r:id="rId3" imgW="406080" imgH="177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2" y="3143248"/>
                        <a:ext cx="122078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从价量的相关关系来推断波动的来源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990033"/>
                </a:solidFill>
              </a:rPr>
              <a:t>需求引发的波动价量同向变化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990033"/>
                </a:solidFill>
              </a:rPr>
              <a:t>供给引发的波动价量反向变化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DE445D-538B-4B36-B97B-799D81D6965B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357430"/>
            <a:ext cx="4212905" cy="32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357430"/>
            <a:ext cx="4212905" cy="32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 Box 4"/>
          <p:cNvSpPr txBox="1">
            <a:spLocks noChangeArrowheads="1"/>
          </p:cNvSpPr>
          <p:nvPr/>
        </p:nvSpPr>
        <p:spPr bwMode="ltGray">
          <a:xfrm>
            <a:off x="642938" y="6215063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+mn-ea"/>
                <a:ea typeface="+mn-ea"/>
              </a:rPr>
              <a:t>数据</a:t>
            </a:r>
            <a:r>
              <a:rPr lang="zh-CN" altLang="en-GB" sz="1000" dirty="0">
                <a:latin typeface="+mn-ea"/>
                <a:ea typeface="+mn-ea"/>
              </a:rPr>
              <a:t>来源：</a:t>
            </a:r>
            <a:r>
              <a:rPr lang="zh-CN" altLang="en-US" sz="1000" dirty="0">
                <a:latin typeface="+mn-ea"/>
                <a:ea typeface="+mn-ea"/>
              </a:rPr>
              <a:t>作者</a:t>
            </a:r>
            <a:endParaRPr lang="zh-CN" altLang="en-GB" sz="10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地产投资是</a:t>
            </a:r>
            <a:r>
              <a:rPr lang="en-US" altLang="zh-CN" dirty="0"/>
              <a:t>2019</a:t>
            </a:r>
            <a:r>
              <a:rPr lang="zh-CN" altLang="en-US" dirty="0"/>
              <a:t>年上半年中国经济的最重要稳定器，其增长前景决定了中国经济的走向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48A5-2352-47BA-A112-0FE5146B45C2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ltGray">
          <a:xfrm>
            <a:off x="642938" y="6215063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+mn-ea"/>
                <a:ea typeface="+mn-ea"/>
              </a:rPr>
              <a:t>数据</a:t>
            </a:r>
            <a:r>
              <a:rPr lang="zh-CN" altLang="en-GB" sz="1000" dirty="0">
                <a:latin typeface="+mn-ea"/>
                <a:ea typeface="+mn-ea"/>
              </a:rPr>
              <a:t>来源：</a:t>
            </a:r>
            <a:r>
              <a:rPr lang="en-US" altLang="zh-CN" sz="1000" dirty="0">
                <a:latin typeface="+mn-ea"/>
                <a:ea typeface="+mn-ea"/>
              </a:rPr>
              <a:t>Wind</a:t>
            </a:r>
            <a:endParaRPr lang="zh-CN" altLang="en-GB" sz="1000" dirty="0">
              <a:latin typeface="+mn-ea"/>
              <a:ea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C7D3E1D-96ED-4531-90F6-874D97B08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国内房地产销量与房价正相关，表明地产市场波动主要来自需求</a:t>
            </a:r>
            <a:r>
              <a:rPr lang="en-US" altLang="zh-CN" dirty="0"/>
              <a:t>——</a:t>
            </a:r>
            <a:r>
              <a:rPr lang="zh-CN" altLang="en-US" dirty="0"/>
              <a:t>高房价往往带来政策对地产行业的打压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48A5-2352-47BA-A112-0FE5146B45C2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ltGray">
          <a:xfrm>
            <a:off x="642938" y="6215063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+mn-ea"/>
                <a:ea typeface="+mn-ea"/>
              </a:rPr>
              <a:t>数据</a:t>
            </a:r>
            <a:r>
              <a:rPr lang="zh-CN" altLang="en-GB" sz="1000" dirty="0">
                <a:latin typeface="+mn-ea"/>
                <a:ea typeface="+mn-ea"/>
              </a:rPr>
              <a:t>来源：</a:t>
            </a:r>
            <a:r>
              <a:rPr lang="en-US" altLang="zh-CN" sz="1000" dirty="0">
                <a:latin typeface="+mn-ea"/>
                <a:ea typeface="+mn-ea"/>
              </a:rPr>
              <a:t>Wind</a:t>
            </a:r>
            <a:endParaRPr lang="zh-CN" altLang="en-GB" sz="1000" dirty="0">
              <a:latin typeface="+mn-ea"/>
              <a:ea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467BF1-A482-4490-BE5E-B51976E33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76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B9A2D-CE1A-4A75-959D-A5757B39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谁应该听这个课？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5020AD-0D32-452C-9477-8B1B039CA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我期待选课同学</a:t>
            </a:r>
            <a:endParaRPr lang="en-US" altLang="zh-CN" dirty="0"/>
          </a:p>
          <a:p>
            <a:pPr lvl="1"/>
            <a:r>
              <a:rPr lang="zh-CN" altLang="en-US" dirty="0"/>
              <a:t>对中国经济充满好奇</a:t>
            </a:r>
            <a:endParaRPr lang="en-US" altLang="zh-CN" dirty="0"/>
          </a:p>
          <a:p>
            <a:pPr lvl="1"/>
            <a:r>
              <a:rPr lang="zh-CN" altLang="en-US" dirty="0"/>
              <a:t>有一定的经济学准备知识（先修课：经济学原理、中级微观经济学）</a:t>
            </a:r>
            <a:endParaRPr lang="en-US" altLang="zh-CN" dirty="0"/>
          </a:p>
          <a:p>
            <a:pPr lvl="1"/>
            <a:r>
              <a:rPr lang="zh-CN" altLang="en-US" dirty="0"/>
              <a:t>有投入足够精力的决心和准备</a:t>
            </a:r>
            <a:endParaRPr lang="en-US" altLang="zh-CN" dirty="0"/>
          </a:p>
          <a:p>
            <a:r>
              <a:rPr lang="zh-CN" altLang="en-US" dirty="0"/>
              <a:t>我不需要选课同学</a:t>
            </a:r>
            <a:endParaRPr lang="en-US" altLang="zh-CN" dirty="0"/>
          </a:p>
          <a:p>
            <a:pPr lvl="1"/>
            <a:r>
              <a:rPr lang="zh-CN" altLang="en-US" dirty="0"/>
              <a:t>对中国经济很了解</a:t>
            </a:r>
            <a:endParaRPr lang="en-US" altLang="zh-CN" dirty="0"/>
          </a:p>
          <a:p>
            <a:pPr lvl="1"/>
            <a:r>
              <a:rPr lang="zh-CN" altLang="en-US" dirty="0"/>
              <a:t>学过中级宏观经济学</a:t>
            </a:r>
            <a:endParaRPr lang="en-US" altLang="zh-CN" dirty="0"/>
          </a:p>
          <a:p>
            <a:pPr lvl="1"/>
            <a:r>
              <a:rPr lang="zh-CN" altLang="en-US" dirty="0"/>
              <a:t>对数学很精通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AAFFEF-A079-47C6-8454-DC8E4B2A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377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近期我国通胀走势出现明显背离：</a:t>
            </a:r>
            <a:r>
              <a:rPr lang="en-US" altLang="zh-CN" dirty="0"/>
              <a:t>CPI</a:t>
            </a:r>
            <a:r>
              <a:rPr lang="zh-CN" altLang="en-US" dirty="0"/>
              <a:t>通胀、</a:t>
            </a:r>
            <a:r>
              <a:rPr lang="en-US" altLang="zh-CN" dirty="0"/>
              <a:t>PPI</a:t>
            </a:r>
            <a:r>
              <a:rPr lang="zh-CN" altLang="en-US" dirty="0"/>
              <a:t>通缩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48A5-2352-47BA-A112-0FE5146B45C2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ltGray">
          <a:xfrm>
            <a:off x="642938" y="6215063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+mn-ea"/>
                <a:ea typeface="+mn-ea"/>
              </a:rPr>
              <a:t>数据</a:t>
            </a:r>
            <a:r>
              <a:rPr lang="zh-CN" altLang="en-GB" sz="1000" dirty="0">
                <a:latin typeface="+mn-ea"/>
                <a:ea typeface="+mn-ea"/>
              </a:rPr>
              <a:t>来源：</a:t>
            </a:r>
            <a:r>
              <a:rPr lang="en-US" altLang="zh-CN" sz="1000" dirty="0">
                <a:latin typeface="+mn-ea"/>
                <a:ea typeface="+mn-ea"/>
              </a:rPr>
              <a:t>Wind</a:t>
            </a:r>
            <a:endParaRPr lang="zh-CN" altLang="en-GB" sz="1000" dirty="0">
              <a:latin typeface="+mn-ea"/>
              <a:ea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19AE95F-6C7E-489A-8ABF-2F9BC2891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月的</a:t>
            </a:r>
            <a:r>
              <a:rPr lang="en-US" altLang="zh-CN" dirty="0"/>
              <a:t>CPI</a:t>
            </a:r>
            <a:r>
              <a:rPr lang="zh-CN" altLang="en-US" dirty="0"/>
              <a:t>通胀几乎全部来自猪肉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48A5-2352-47BA-A112-0FE5146B45C2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ltGray">
          <a:xfrm>
            <a:off x="642938" y="6215063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+mn-ea"/>
                <a:ea typeface="+mn-ea"/>
              </a:rPr>
              <a:t>数据</a:t>
            </a:r>
            <a:r>
              <a:rPr lang="zh-CN" altLang="en-GB" sz="1000" dirty="0">
                <a:latin typeface="+mn-ea"/>
                <a:ea typeface="+mn-ea"/>
              </a:rPr>
              <a:t>来源：</a:t>
            </a:r>
            <a:r>
              <a:rPr lang="en-US" altLang="zh-CN" sz="1000" dirty="0">
                <a:latin typeface="+mn-ea"/>
                <a:ea typeface="+mn-ea"/>
              </a:rPr>
              <a:t>Wind</a:t>
            </a:r>
            <a:endParaRPr lang="zh-CN" altLang="en-GB" sz="1000" dirty="0">
              <a:latin typeface="+mn-ea"/>
              <a:ea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B2A17B1-3BEA-4B2F-9CCD-3372748CB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08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猪价在近期涨势明显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48A5-2352-47BA-A112-0FE5146B45C2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ltGray">
          <a:xfrm>
            <a:off x="642938" y="6215063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+mn-ea"/>
                <a:ea typeface="+mn-ea"/>
              </a:rPr>
              <a:t>数据</a:t>
            </a:r>
            <a:r>
              <a:rPr lang="zh-CN" altLang="en-GB" sz="1000" dirty="0">
                <a:latin typeface="+mn-ea"/>
                <a:ea typeface="+mn-ea"/>
              </a:rPr>
              <a:t>来源：</a:t>
            </a:r>
            <a:r>
              <a:rPr lang="en-US" altLang="zh-CN" sz="1000" dirty="0">
                <a:latin typeface="+mn-ea"/>
                <a:ea typeface="+mn-ea"/>
              </a:rPr>
              <a:t>Wind</a:t>
            </a:r>
            <a:endParaRPr lang="zh-CN" altLang="en-GB" sz="1000" dirty="0">
              <a:latin typeface="+mn-ea"/>
              <a:ea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C863689-98A7-4F44-817A-5C77B623F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76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生猪价格与猪肉供给负相关，表明猪肉市场波动来自供给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48A5-2352-47BA-A112-0FE5146B45C2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ltGray">
          <a:xfrm>
            <a:off x="642938" y="6215063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+mn-ea"/>
                <a:ea typeface="+mn-ea"/>
              </a:rPr>
              <a:t>数据</a:t>
            </a:r>
            <a:r>
              <a:rPr lang="zh-CN" altLang="en-GB" sz="1000" dirty="0">
                <a:latin typeface="+mn-ea"/>
                <a:ea typeface="+mn-ea"/>
              </a:rPr>
              <a:t>来源：</a:t>
            </a:r>
            <a:r>
              <a:rPr lang="en-US" altLang="zh-CN" sz="1000" dirty="0">
                <a:latin typeface="+mn-ea"/>
                <a:ea typeface="+mn-ea"/>
              </a:rPr>
              <a:t>Wind</a:t>
            </a:r>
            <a:endParaRPr lang="zh-CN" altLang="en-GB" sz="1000" dirty="0">
              <a:latin typeface="+mn-ea"/>
              <a:ea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40D7D3-44DE-4287-B0D0-58D4A7C9F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711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从生猪补栏和生猪存栏量的大幅收缩来看，生猪出栏量（猪肉供给量）还会进一步收缩，进一步推升猪价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48A5-2352-47BA-A112-0FE5146B45C2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ltGray">
          <a:xfrm>
            <a:off x="642938" y="6215063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+mn-ea"/>
                <a:ea typeface="+mn-ea"/>
              </a:rPr>
              <a:t>数据</a:t>
            </a:r>
            <a:r>
              <a:rPr lang="zh-CN" altLang="en-GB" sz="1000" dirty="0">
                <a:latin typeface="+mn-ea"/>
                <a:ea typeface="+mn-ea"/>
              </a:rPr>
              <a:t>来源：</a:t>
            </a:r>
            <a:r>
              <a:rPr lang="en-US" altLang="zh-CN" sz="1000" dirty="0">
                <a:latin typeface="+mn-ea"/>
                <a:ea typeface="+mn-ea"/>
              </a:rPr>
              <a:t>Wind</a:t>
            </a:r>
            <a:endParaRPr lang="zh-CN" altLang="en-GB" sz="1000" dirty="0">
              <a:latin typeface="+mn-ea"/>
              <a:ea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D7C4DD-05C6-4151-897F-6A8365964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054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思想的力量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63" y="1844824"/>
            <a:ext cx="5286412" cy="422734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“经济学家以及政治哲学家之思想，其力量之大，往往出乎常人意料。事实上统治世界者，就只是这些思想而已。许多实践者自以为不受任何学理之影响，却往往当了某个已故经济学家之奴隶。狂人执政，自以为得天启示，实则其狂想之来，乃得自若干年以前的某个拙劣学人。我很确信，既得利益之力量，未免被人过分夸大，实则远不如思想之逐渐侵蚀力之大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或迟或早，对形成善良或丑恶的观念而言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更危险的是思想，而不是既得利益。”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/>
              <a:t>—— </a:t>
            </a:r>
            <a:r>
              <a:rPr lang="zh-CN" altLang="en-US" dirty="0"/>
              <a:t>约翰 </a:t>
            </a:r>
            <a:r>
              <a:rPr lang="en-US" altLang="zh-CN" dirty="0"/>
              <a:t>· </a:t>
            </a:r>
            <a:r>
              <a:rPr lang="zh-CN" altLang="en-US" dirty="0"/>
              <a:t>梅纳德 </a:t>
            </a:r>
            <a:r>
              <a:rPr lang="en-US" altLang="zh-CN" dirty="0"/>
              <a:t>· </a:t>
            </a:r>
            <a:r>
              <a:rPr lang="zh-CN" altLang="en-US" dirty="0"/>
              <a:t>凯恩斯，</a:t>
            </a:r>
            <a:r>
              <a:rPr lang="en-US" altLang="zh-CN" dirty="0"/>
              <a:t>《</a:t>
            </a:r>
            <a:r>
              <a:rPr lang="zh-CN" altLang="en-US" dirty="0"/>
              <a:t>通论</a:t>
            </a:r>
            <a:r>
              <a:rPr lang="en-US" altLang="zh-CN" dirty="0"/>
              <a:t>》</a:t>
            </a:r>
            <a:r>
              <a:rPr lang="zh-CN" altLang="en-US" dirty="0"/>
              <a:t>，</a:t>
            </a:r>
            <a:r>
              <a:rPr lang="en-US" altLang="zh-CN" dirty="0"/>
              <a:t>24(V)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1936</a:t>
            </a:r>
            <a:r>
              <a:rPr lang="zh-CN" altLang="en-US" dirty="0"/>
              <a:t>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  <p:sp>
        <p:nvSpPr>
          <p:cNvPr id="7170" name="AutoShape 2" descr="http://img2.imgtn.bdimg.com/it/u=701522432,4155829456&amp;fm=23&amp;gp=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72" name="AutoShape 4" descr="http://img2.imgtn.bdimg.com/it/u=701522432,4155829456&amp;fm=23&amp;gp=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174" name="Picture 6" descr="http://pic.baike.soso.com/p/20131119/20131119093807-156711419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64" y="1800000"/>
            <a:ext cx="1977600" cy="252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小心日常语言中的“模糊陷阱”</a:t>
            </a:r>
            <a:r>
              <a:rPr lang="en-US" altLang="zh-CN" dirty="0"/>
              <a:t>——</a:t>
            </a:r>
            <a:r>
              <a:rPr lang="zh-CN" altLang="en-US" dirty="0"/>
              <a:t>苹果悖论</a:t>
            </a:r>
          </a:p>
        </p:txBody>
      </p:sp>
      <p:sp>
        <p:nvSpPr>
          <p:cNvPr id="10243" name="文本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苹果需求上升，苹果价格上升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苹果价格上升，苹果需求下降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en-US" altLang="zh-CN" dirty="0"/>
              <a:t>1+2 </a:t>
            </a:r>
            <a:r>
              <a:rPr lang="zh-CN" altLang="en-US" dirty="0"/>
              <a:t>意味着苹果的需求不变。悖论！？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55DEB0-23BA-460E-9779-44FB0C3E8945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注：苹果悖论最早由霍德明老师提出。</a:t>
            </a:r>
            <a:endParaRPr lang="zh-CN" altLang="en-GB" sz="1000" dirty="0">
              <a:latin typeface="Frutiger 45 Ligh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“苹果悖论”是不精确语言造成的假象</a:t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对概念要务求精确把握</a:t>
            </a:r>
          </a:p>
        </p:txBody>
      </p:sp>
      <p:sp>
        <p:nvSpPr>
          <p:cNvPr id="10243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990033"/>
                </a:solidFill>
              </a:rPr>
              <a:t>苹果需求上升，苹果价格上升</a:t>
            </a:r>
            <a:r>
              <a:rPr lang="en-US" altLang="zh-CN" dirty="0">
                <a:solidFill>
                  <a:srgbClr val="990033"/>
                </a:solidFill>
              </a:rPr>
              <a:t>——</a:t>
            </a:r>
          </a:p>
          <a:p>
            <a:r>
              <a:rPr lang="zh-CN" altLang="en-US" dirty="0">
                <a:solidFill>
                  <a:srgbClr val="990033"/>
                </a:solidFill>
              </a:rPr>
              <a:t>需求曲线的外推令均衡价格上升</a:t>
            </a:r>
          </a:p>
        </p:txBody>
      </p:sp>
      <p:sp>
        <p:nvSpPr>
          <p:cNvPr id="10244" name="文本占位符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990033"/>
                </a:solidFill>
              </a:rPr>
              <a:t>苹果价格上升，苹果需求下降</a:t>
            </a:r>
            <a:r>
              <a:rPr lang="en-US" altLang="zh-CN" dirty="0">
                <a:solidFill>
                  <a:srgbClr val="990033"/>
                </a:solidFill>
              </a:rPr>
              <a:t>——     </a:t>
            </a:r>
            <a:r>
              <a:rPr lang="zh-CN" altLang="en-US" dirty="0">
                <a:solidFill>
                  <a:srgbClr val="990033"/>
                </a:solidFill>
              </a:rPr>
              <a:t>给定需求曲线，价格上升令需求下降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55DEB0-23BA-460E-9779-44FB0C3E8945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资料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zh-CN" altLang="en-US" sz="1000" dirty="0">
                <a:latin typeface="Frutiger 45 Light"/>
              </a:rPr>
              <a:t>作者</a:t>
            </a:r>
            <a:endParaRPr lang="zh-CN" altLang="en-GB" sz="1000" dirty="0">
              <a:latin typeface="Frutiger 45 Light"/>
            </a:endParaRPr>
          </a:p>
        </p:txBody>
      </p:sp>
      <p:sp>
        <p:nvSpPr>
          <p:cNvPr id="10251" name="TextBox 16"/>
          <p:cNvSpPr txBox="1">
            <a:spLocks noChangeArrowheads="1"/>
          </p:cNvSpPr>
          <p:nvPr/>
        </p:nvSpPr>
        <p:spPr bwMode="auto">
          <a:xfrm>
            <a:off x="4286248" y="5286388"/>
            <a:ext cx="4492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10260" name="TextBox 28"/>
          <p:cNvSpPr txBox="1">
            <a:spLocks noChangeArrowheads="1"/>
          </p:cNvSpPr>
          <p:nvPr/>
        </p:nvSpPr>
        <p:spPr bwMode="auto">
          <a:xfrm>
            <a:off x="8429652" y="5286388"/>
            <a:ext cx="4905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1327123" y="3008690"/>
            <a:ext cx="0" cy="2158619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327123" y="5167309"/>
            <a:ext cx="3305175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693835" y="3329017"/>
            <a:ext cx="2203450" cy="13584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0" name="TextBox 15"/>
          <p:cNvSpPr txBox="1">
            <a:spLocks noChangeArrowheads="1"/>
          </p:cNvSpPr>
          <p:nvPr/>
        </p:nvSpPr>
        <p:spPr bwMode="auto">
          <a:xfrm>
            <a:off x="928662" y="2928934"/>
            <a:ext cx="3571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0252" name="TextBox 18"/>
          <p:cNvSpPr txBox="1">
            <a:spLocks noChangeArrowheads="1"/>
          </p:cNvSpPr>
          <p:nvPr/>
        </p:nvSpPr>
        <p:spPr bwMode="auto">
          <a:xfrm>
            <a:off x="3286098" y="4687471"/>
            <a:ext cx="1101725" cy="253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400" dirty="0"/>
              <a:t>老需求曲线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2306610" y="3249263"/>
            <a:ext cx="2203450" cy="1358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弧形 21"/>
          <p:cNvSpPr/>
          <p:nvPr/>
        </p:nvSpPr>
        <p:spPr>
          <a:xfrm rot="16659754">
            <a:off x="2930314" y="3692654"/>
            <a:ext cx="568728" cy="788463"/>
          </a:xfrm>
          <a:prstGeom prst="arc">
            <a:avLst/>
          </a:prstGeom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5470498" y="3008690"/>
            <a:ext cx="0" cy="2158619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470498" y="5167309"/>
            <a:ext cx="3306762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837210" y="3329017"/>
            <a:ext cx="2205038" cy="135845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9" name="TextBox 27"/>
          <p:cNvSpPr txBox="1">
            <a:spLocks noChangeArrowheads="1"/>
          </p:cNvSpPr>
          <p:nvPr/>
        </p:nvSpPr>
        <p:spPr bwMode="auto">
          <a:xfrm>
            <a:off x="5000599" y="2928934"/>
            <a:ext cx="357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0261" name="TextBox 30"/>
          <p:cNvSpPr txBox="1">
            <a:spLocks noChangeArrowheads="1"/>
          </p:cNvSpPr>
          <p:nvPr/>
        </p:nvSpPr>
        <p:spPr bwMode="auto">
          <a:xfrm>
            <a:off x="7429473" y="4687471"/>
            <a:ext cx="1103312" cy="253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400" dirty="0"/>
              <a:t>需求曲线</a:t>
            </a:r>
          </a:p>
        </p:txBody>
      </p:sp>
      <p:cxnSp>
        <p:nvCxnSpPr>
          <p:cNvPr id="33" name="直接连接符 32"/>
          <p:cNvCxnSpPr/>
          <p:nvPr/>
        </p:nvCxnSpPr>
        <p:spPr>
          <a:xfrm flipH="1" flipV="1">
            <a:off x="6977035" y="4052044"/>
            <a:ext cx="26988" cy="1112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3" name="TextBox 35"/>
          <p:cNvSpPr txBox="1">
            <a:spLocks noChangeArrowheads="1"/>
          </p:cNvSpPr>
          <p:nvPr/>
        </p:nvSpPr>
        <p:spPr bwMode="auto">
          <a:xfrm>
            <a:off x="3706785" y="4035047"/>
            <a:ext cx="1101725" cy="253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400" dirty="0"/>
              <a:t>新需求曲线</a:t>
            </a:r>
          </a:p>
        </p:txBody>
      </p:sp>
      <p:cxnSp>
        <p:nvCxnSpPr>
          <p:cNvPr id="43" name="直接连接符 42"/>
          <p:cNvCxnSpPr/>
          <p:nvPr/>
        </p:nvCxnSpPr>
        <p:spPr>
          <a:xfrm flipH="1" flipV="1">
            <a:off x="6515073" y="3739560"/>
            <a:ext cx="28575" cy="14081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弧形 45"/>
          <p:cNvSpPr/>
          <p:nvPr/>
        </p:nvSpPr>
        <p:spPr>
          <a:xfrm rot="21435762">
            <a:off x="6099148" y="3756558"/>
            <a:ext cx="890587" cy="534752"/>
          </a:xfrm>
          <a:prstGeom prst="arc">
            <a:avLst/>
          </a:prstGeom>
          <a:ln>
            <a:solidFill>
              <a:srgbClr val="FF00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1857356" y="3429000"/>
            <a:ext cx="2071702" cy="1214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5"/>
          <p:cNvSpPr txBox="1">
            <a:spLocks noChangeArrowheads="1"/>
          </p:cNvSpPr>
          <p:nvPr/>
        </p:nvSpPr>
        <p:spPr bwMode="auto">
          <a:xfrm>
            <a:off x="3714744" y="3500438"/>
            <a:ext cx="11017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400" dirty="0"/>
              <a:t>供给曲线</a:t>
            </a: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2071670" y="3429000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18E6B-AF1A-4E57-932C-1194B877C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经济理论与中国特色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D35130-FDCF-458B-92DA-3939C4758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没有“中国经济理论”，只有经济理论在中国的应用</a:t>
            </a:r>
            <a:endParaRPr lang="en-US" altLang="zh-CN" dirty="0"/>
          </a:p>
          <a:p>
            <a:r>
              <a:rPr lang="zh-CN" altLang="en-US" dirty="0"/>
              <a:t>虽然经济理论都是一样的，但理论应用到不同环境中所得结论却可能很不相同</a:t>
            </a:r>
            <a:endParaRPr lang="en-US" altLang="zh-CN" dirty="0"/>
          </a:p>
          <a:p>
            <a:r>
              <a:rPr lang="zh-CN" altLang="en-US" dirty="0"/>
              <a:t>“水”和“石头”的双重视角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491016-3642-44DC-865C-BF64BCEA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0602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6E9F7-0ACF-4C42-AF53-C45E66A43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课程的三条线索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5ACC0-B18B-4C41-B602-59B5FFFEE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中国经济结构的失衡</a:t>
            </a:r>
            <a:endParaRPr lang="en-US" altLang="zh-CN" dirty="0"/>
          </a:p>
          <a:p>
            <a:pPr lvl="1"/>
            <a:r>
              <a:rPr lang="zh-CN" altLang="en-US" dirty="0"/>
              <a:t>收入分配格局造成的调节消费与投资之市场机制的缺失</a:t>
            </a:r>
            <a:r>
              <a:rPr lang="en-US" altLang="zh-CN" dirty="0"/>
              <a:t>——</a:t>
            </a:r>
            <a:r>
              <a:rPr lang="zh-CN" altLang="en-US" dirty="0"/>
              <a:t>中国经济中最大的一块“石头”</a:t>
            </a:r>
            <a:endParaRPr lang="en-US" altLang="zh-CN" dirty="0"/>
          </a:p>
          <a:p>
            <a:pPr lvl="1"/>
            <a:r>
              <a:rPr lang="zh-CN" altLang="en-US" dirty="0"/>
              <a:t>消费不足、投资过剩、产能过剩、需求不足、全球失衡、经济危机、债务前景</a:t>
            </a:r>
            <a:endParaRPr lang="en-US" altLang="zh-CN" dirty="0"/>
          </a:p>
          <a:p>
            <a:r>
              <a:rPr lang="zh-CN" altLang="en-US" dirty="0"/>
              <a:t>货币政策传导路径</a:t>
            </a:r>
            <a:endParaRPr lang="en-US" altLang="zh-CN" dirty="0"/>
          </a:p>
          <a:p>
            <a:pPr lvl="1"/>
            <a:r>
              <a:rPr lang="zh-CN" altLang="en-US" dirty="0"/>
              <a:t>货币总量（</a:t>
            </a:r>
            <a:r>
              <a:rPr lang="en-US" altLang="zh-CN" i="1" dirty="0"/>
              <a:t>M</a:t>
            </a:r>
            <a:r>
              <a:rPr lang="zh-CN" altLang="en-US" dirty="0"/>
              <a:t>）与货币分布</a:t>
            </a:r>
            <a:endParaRPr lang="en-US" altLang="zh-CN" dirty="0"/>
          </a:p>
          <a:p>
            <a:pPr lvl="1"/>
            <a:r>
              <a:rPr lang="zh-CN" altLang="en-US" dirty="0"/>
              <a:t>常规货币政策与非常规货币政策</a:t>
            </a:r>
            <a:endParaRPr lang="en-US" altLang="zh-CN" dirty="0"/>
          </a:p>
          <a:p>
            <a:pPr lvl="1"/>
            <a:r>
              <a:rPr lang="zh-CN" altLang="en-US" dirty="0"/>
              <a:t>中国的金融乱象</a:t>
            </a:r>
            <a:endParaRPr lang="en-US" altLang="zh-CN" dirty="0"/>
          </a:p>
          <a:p>
            <a:r>
              <a:rPr lang="zh-CN" altLang="en-US" dirty="0"/>
              <a:t>萨伊定律的历史论争</a:t>
            </a:r>
            <a:endParaRPr lang="en-US" altLang="zh-CN" dirty="0"/>
          </a:p>
          <a:p>
            <a:pPr lvl="1"/>
            <a:r>
              <a:rPr lang="zh-CN" altLang="en-US" dirty="0"/>
              <a:t>经济增长的瓶颈在供给还是在需求；相信市场还是相信政府</a:t>
            </a:r>
            <a:endParaRPr lang="en-US" altLang="zh-CN" dirty="0"/>
          </a:p>
          <a:p>
            <a:pPr lvl="1"/>
            <a:r>
              <a:rPr lang="zh-CN" altLang="en-US" dirty="0"/>
              <a:t>主流宏观经济学世界观 </a:t>
            </a:r>
            <a:r>
              <a:rPr lang="en-US" altLang="zh-CN" dirty="0"/>
              <a:t>vs. </a:t>
            </a:r>
            <a:r>
              <a:rPr lang="zh-CN" altLang="en-US" dirty="0"/>
              <a:t>非正统宏观经济学世界观</a:t>
            </a:r>
            <a:endParaRPr lang="en-US" altLang="zh-CN" dirty="0"/>
          </a:p>
          <a:p>
            <a:pPr lvl="1"/>
            <a:r>
              <a:rPr lang="zh-CN" altLang="en-US" dirty="0"/>
              <a:t>有关中国经济的政策争论：调结构还是稳增长、供给侧还是需求侧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E989BF-C5F4-4F62-9325-CF58EB28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310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CC67A-869C-4526-9266-68E5CF1ED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年“中经专”的教学中充满了数学推演；但</a:t>
            </a:r>
            <a:r>
              <a:rPr lang="en-US" altLang="zh-CN" dirty="0"/>
              <a:t>2019</a:t>
            </a:r>
            <a:r>
              <a:rPr lang="zh-CN" altLang="en-US" dirty="0"/>
              <a:t>年的教学会将数学推导的占比降到接近零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FE8139-41E7-4D12-8316-CFEF09D4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CD4425-C31A-4439-A9D7-1F8F171803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23" y="2238261"/>
            <a:ext cx="8093149" cy="23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354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FDE81-237B-46C9-9DC6-CF3A51D7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议程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01065-2ECA-4603-92B6-40B802E92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1680" y="1988840"/>
            <a:ext cx="5976664" cy="34563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</a:rPr>
              <a:t>有关中国经济的关键问题</a:t>
            </a:r>
            <a:endParaRPr lang="en-US" altLang="zh-CN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</a:rPr>
              <a:t>分析中国经济问题的经济学方法</a:t>
            </a:r>
            <a:endParaRPr lang="en-US" altLang="zh-CN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</a:rPr>
              <a:t>教学理念</a:t>
            </a:r>
            <a:endParaRPr lang="en-US" altLang="zh-CN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</a:rPr>
              <a:t>课程后勤</a:t>
            </a:r>
            <a:endParaRPr lang="en-US" altLang="zh-CN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CE53AF-1CD3-4FC8-8FB2-EEBC9175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DE445D-538B-4B36-B97B-799D81D6965B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A5C34F-9FB1-4A58-A682-194E62A21C30}"/>
              </a:ext>
            </a:extLst>
          </p:cNvPr>
          <p:cNvSpPr/>
          <p:nvPr/>
        </p:nvSpPr>
        <p:spPr>
          <a:xfrm>
            <a:off x="1403648" y="3284984"/>
            <a:ext cx="6840760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5322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F6C6D-8FA2-4658-9CEE-1E99F08B6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传授知识的四重目标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C36AE8-7D87-4954-8247-54164E48D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介绍“知识点”</a:t>
            </a:r>
            <a:endParaRPr lang="en-US" altLang="zh-CN" dirty="0"/>
          </a:p>
          <a:p>
            <a:r>
              <a:rPr lang="zh-CN" altLang="en-US" dirty="0"/>
              <a:t>传授由知识点组织起来的知识体系</a:t>
            </a:r>
            <a:endParaRPr lang="en-US" altLang="zh-CN" dirty="0"/>
          </a:p>
          <a:p>
            <a:r>
              <a:rPr lang="zh-CN" altLang="en-US" dirty="0"/>
              <a:t>展现知识体系的生命</a:t>
            </a:r>
            <a:endParaRPr lang="en-US" altLang="zh-CN" dirty="0"/>
          </a:p>
          <a:p>
            <a:r>
              <a:rPr lang="zh-CN" altLang="en-US" dirty="0"/>
              <a:t>熏陶和塑造人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A68833-D174-4586-8EAE-5280DF1D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4576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2519A-DAE4-4C1A-A3D2-23BEE9605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教师的作用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C74248-215A-488E-8697-9BCDF03BC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向导</a:t>
            </a:r>
            <a:endParaRPr lang="en-US" altLang="zh-CN" dirty="0"/>
          </a:p>
          <a:p>
            <a:r>
              <a:rPr lang="zh-CN" altLang="en-US" dirty="0"/>
              <a:t>教练</a:t>
            </a:r>
            <a:endParaRPr lang="en-US" altLang="zh-CN" dirty="0"/>
          </a:p>
          <a:p>
            <a:r>
              <a:rPr lang="zh-CN" altLang="en-US" dirty="0"/>
              <a:t>参照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9CA481-873D-4999-A4E0-C3A0D3109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4478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经济学大师需要什么能力？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63" y="1357298"/>
            <a:ext cx="5429288" cy="47148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“经济学研究看起来并不要求那种出类拔萃的独特天赋。理智地说，与那些哲学和纯科学中的高深内容相比，经济学难道不是一个简单之极的学科吗？然而，优秀的，甚至是合格的经济学家却如凤毛麟角。一个简单的学科，而精通者寥寥！这种说法看似矛盾，但似乎能从这里得到解释：即一位经济学中的大师必须是诸种天赋的综合。他必须在各个方面都达到相当的水准，然后把这些很难捏合在一起的各种天分融为一体。在某种程度上，他必须既是数学家又是历史学家，同时还是政治家和哲学家。他必须能理解符号而又能诉诸言语。他必须在研究现在的同时回顾过去、展望未来。人类的天性与习俗没有哪些完全处于他的视野之外。他必须富有激情，追寻目标而又排除先入之见。他必须像艺术家那样远离尘世，又像政治家那样脚踏实地。”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/>
              <a:t>         —— </a:t>
            </a:r>
            <a:r>
              <a:rPr lang="zh-CN" altLang="en-US" dirty="0"/>
              <a:t>约翰 </a:t>
            </a:r>
            <a:r>
              <a:rPr lang="en-US" altLang="zh-CN" dirty="0"/>
              <a:t>· </a:t>
            </a:r>
            <a:r>
              <a:rPr lang="zh-CN" altLang="en-US" dirty="0"/>
              <a:t>梅纳德</a:t>
            </a:r>
            <a:r>
              <a:rPr lang="en-US" altLang="zh-CN" dirty="0"/>
              <a:t>· </a:t>
            </a:r>
            <a:r>
              <a:rPr lang="zh-CN" altLang="en-US" dirty="0"/>
              <a:t>凯恩斯，</a:t>
            </a:r>
            <a:endParaRPr lang="en-US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	   《</a:t>
            </a:r>
            <a:r>
              <a:rPr lang="zh-CN" altLang="en-US" dirty="0"/>
              <a:t>记念阿尔弗雷德</a:t>
            </a:r>
            <a:r>
              <a:rPr lang="en-US" altLang="zh-CN" dirty="0"/>
              <a:t>·</a:t>
            </a:r>
            <a:r>
              <a:rPr lang="zh-CN" altLang="en-US" dirty="0"/>
              <a:t>马歇尔</a:t>
            </a:r>
            <a:r>
              <a:rPr lang="en-US" altLang="zh-CN" dirty="0"/>
              <a:t>》</a:t>
            </a:r>
            <a:r>
              <a:rPr lang="zh-CN" altLang="en-US" dirty="0"/>
              <a:t>，</a:t>
            </a:r>
            <a:r>
              <a:rPr lang="en-US" altLang="zh-CN" dirty="0"/>
              <a:t>1924</a:t>
            </a:r>
            <a:r>
              <a:rPr lang="zh-CN" altLang="en-US" dirty="0"/>
              <a:t>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  <p:pic>
        <p:nvPicPr>
          <p:cNvPr id="6146" name="Picture 2" descr="Alfred Marshall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26" y="1500174"/>
            <a:ext cx="2160000" cy="30436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经济研究更是为了经济数字背后一个个真实的人</a:t>
            </a:r>
          </a:p>
        </p:txBody>
      </p:sp>
      <p:pic>
        <p:nvPicPr>
          <p:cNvPr id="5" name="内容占位符 4" descr="0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538" y="1357298"/>
            <a:ext cx="7541326" cy="4304356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ltGray">
          <a:xfrm>
            <a:off x="906909" y="5929330"/>
            <a:ext cx="6594049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en-US" altLang="zh-CN" sz="1000" dirty="0">
                <a:latin typeface="Frutiger 45 Light"/>
              </a:rPr>
              <a:t>2011</a:t>
            </a:r>
            <a:r>
              <a:rPr lang="zh-CN" altLang="en-US" sz="1000" dirty="0">
                <a:latin typeface="Frutiger 45 Light"/>
              </a:rPr>
              <a:t>年</a:t>
            </a:r>
            <a:r>
              <a:rPr lang="en-US" altLang="zh-CN" sz="1000" dirty="0">
                <a:latin typeface="Frutiger 45 Light"/>
              </a:rPr>
              <a:t>6</a:t>
            </a:r>
            <a:r>
              <a:rPr lang="zh-CN" altLang="en-US" sz="1000" dirty="0">
                <a:latin typeface="Frutiger 45 Light"/>
              </a:rPr>
              <a:t>月</a:t>
            </a:r>
            <a:r>
              <a:rPr lang="en-US" altLang="zh-CN" sz="1000" dirty="0">
                <a:latin typeface="Frutiger 45 Light"/>
              </a:rPr>
              <a:t>23</a:t>
            </a:r>
            <a:r>
              <a:rPr lang="zh-CN" altLang="en-US" sz="1000" dirty="0">
                <a:latin typeface="Frutiger 45 Light"/>
              </a:rPr>
              <a:t>日上午，义乌商贸城附近，一个中年妇女和一个女童在马路上发现被车碾压过的方便面后</a:t>
            </a:r>
            <a:r>
              <a:rPr lang="en-US" altLang="zh-CN" sz="1000" dirty="0">
                <a:latin typeface="Frutiger 45 Light"/>
              </a:rPr>
              <a:t>…… </a:t>
            </a:r>
          </a:p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图片来源：</a:t>
            </a:r>
            <a:r>
              <a:rPr lang="en-US" altLang="zh-CN" sz="1000" dirty="0">
                <a:latin typeface="Frutiger 45 Light"/>
              </a:rPr>
              <a:t>mop.com</a:t>
            </a:r>
            <a:endParaRPr lang="zh-CN" altLang="en-GB" sz="1000" dirty="0">
              <a:latin typeface="Frutiger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41113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FDE81-237B-46C9-9DC6-CF3A51D7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议程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01065-2ECA-4603-92B6-40B802E92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1680" y="1988840"/>
            <a:ext cx="5976664" cy="34563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</a:rPr>
              <a:t>有关中国经济的关键问题</a:t>
            </a:r>
            <a:endParaRPr lang="en-US" altLang="zh-CN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</a:rPr>
              <a:t>分析中国经济问题的经济学方法</a:t>
            </a:r>
            <a:endParaRPr lang="en-US" altLang="zh-CN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</a:rPr>
              <a:t>教学理念</a:t>
            </a:r>
            <a:endParaRPr lang="en-US" altLang="zh-CN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</a:rPr>
              <a:t>课程后勤</a:t>
            </a:r>
            <a:endParaRPr lang="en-US" altLang="zh-CN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CE53AF-1CD3-4FC8-8FB2-EEBC9175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DE445D-538B-4B36-B97B-799D81D6965B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A5C34F-9FB1-4A58-A682-194E62A21C30}"/>
              </a:ext>
            </a:extLst>
          </p:cNvPr>
          <p:cNvSpPr/>
          <p:nvPr/>
        </p:nvSpPr>
        <p:spPr>
          <a:xfrm>
            <a:off x="1403648" y="4005064"/>
            <a:ext cx="6840760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208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EFEA7-BC4D-4345-8A62-5529E23F9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课程后勤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27665D-583D-4A27-9881-D36AFEC16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分数评定</a:t>
            </a:r>
            <a:endParaRPr lang="en-US" altLang="zh-CN" dirty="0"/>
          </a:p>
          <a:p>
            <a:pPr lvl="1"/>
            <a:r>
              <a:rPr lang="zh-CN" altLang="en-US" dirty="0"/>
              <a:t>期末闭卷考试一次，占总分的</a:t>
            </a:r>
            <a:r>
              <a:rPr lang="en-US" altLang="zh-CN" dirty="0"/>
              <a:t>55%</a:t>
            </a:r>
          </a:p>
          <a:p>
            <a:pPr lvl="1"/>
            <a:r>
              <a:rPr lang="zh-CN" altLang="en-US" dirty="0"/>
              <a:t>三篇个人课程评论文章（不超过</a:t>
            </a:r>
            <a:r>
              <a:rPr lang="en-US" altLang="zh-CN" dirty="0"/>
              <a:t>2</a:t>
            </a:r>
            <a:r>
              <a:rPr lang="zh-CN" altLang="en-US" dirty="0"/>
              <a:t>千字），各占总分的</a:t>
            </a:r>
            <a:r>
              <a:rPr lang="en-US" altLang="zh-CN" dirty="0"/>
              <a:t>15%</a:t>
            </a:r>
          </a:p>
          <a:p>
            <a:r>
              <a:rPr lang="zh-CN" altLang="en-US" dirty="0"/>
              <a:t>授课时间：</a:t>
            </a:r>
            <a:endParaRPr lang="en-US" altLang="zh-CN" dirty="0"/>
          </a:p>
          <a:p>
            <a:pPr lvl="1"/>
            <a:r>
              <a:rPr lang="zh-CN" altLang="en-US" dirty="0"/>
              <a:t>正课：每周六下午</a:t>
            </a:r>
            <a:r>
              <a:rPr lang="en-US" altLang="zh-CN" dirty="0"/>
              <a:t>15</a:t>
            </a:r>
            <a:r>
              <a:rPr lang="zh-CN" altLang="en-US" dirty="0"/>
              <a:t>：</a:t>
            </a:r>
            <a:r>
              <a:rPr lang="en-US" altLang="zh-CN" dirty="0"/>
              <a:t>10—17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/>
              <a:t>（</a:t>
            </a:r>
            <a:r>
              <a:rPr lang="en-US" altLang="zh-CN" dirty="0"/>
              <a:t>7-8</a:t>
            </a:r>
            <a:r>
              <a:rPr lang="zh-CN" altLang="en-US" dirty="0"/>
              <a:t>节）</a:t>
            </a:r>
            <a:endParaRPr lang="en-US" altLang="zh-CN" dirty="0"/>
          </a:p>
          <a:p>
            <a:pPr lvl="1"/>
            <a:r>
              <a:rPr lang="zh-CN" altLang="en-US" dirty="0"/>
              <a:t>习题课：时间临时通知</a:t>
            </a:r>
            <a:endParaRPr lang="en-US" altLang="zh-CN" dirty="0"/>
          </a:p>
          <a:p>
            <a:r>
              <a:rPr lang="zh-CN" altLang="en-US" dirty="0"/>
              <a:t>期末考试时间：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日（周六）下午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BB0A42-56FB-4C52-870F-10D6162E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2037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572132" y="1357298"/>
            <a:ext cx="3143217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u"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436096" y="1357298"/>
            <a:ext cx="3143217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ts val="1800"/>
              </a:spcBef>
              <a:buSzPct val="75000"/>
              <a:buFont typeface="Wingdings" pitchFamily="2" charset="2"/>
              <a:buChar char="u"/>
            </a:pPr>
            <a:endParaRPr lang="en-US" altLang="zh-CN" dirty="0"/>
          </a:p>
          <a:p>
            <a:pPr marL="342900" lvl="0" indent="-342900" eaLnBrk="0" hangingPunct="0">
              <a:spcBef>
                <a:spcPts val="1800"/>
              </a:spcBef>
              <a:buSzPct val="75000"/>
              <a:buFont typeface="Wingdings" pitchFamily="2" charset="2"/>
              <a:buChar char="u"/>
            </a:pPr>
            <a:endParaRPr lang="en-US" altLang="zh-CN" dirty="0"/>
          </a:p>
          <a:p>
            <a:pPr marL="342900" lvl="0" indent="-342900" eaLnBrk="0" hangingPunct="0">
              <a:spcBef>
                <a:spcPts val="1800"/>
              </a:spcBef>
              <a:buSzPct val="75000"/>
              <a:buFont typeface="Wingdings" pitchFamily="2" charset="2"/>
              <a:buChar char="u"/>
            </a:pPr>
            <a:r>
              <a:rPr lang="zh-CN" altLang="en-US" dirty="0"/>
              <a:t>徐高，</a:t>
            </a:r>
            <a:r>
              <a:rPr lang="en-US" altLang="zh-CN" dirty="0"/>
              <a:t>《</a:t>
            </a:r>
            <a:r>
              <a:rPr lang="zh-CN" altLang="en-US" dirty="0"/>
              <a:t>宏观经济学二十五讲：中国视角</a:t>
            </a:r>
            <a:r>
              <a:rPr lang="en-US" altLang="zh-CN" dirty="0"/>
              <a:t>》</a:t>
            </a:r>
            <a:r>
              <a:rPr lang="zh-CN" altLang="en-US" dirty="0"/>
              <a:t>，人民大学出版社，</a:t>
            </a:r>
            <a:r>
              <a:rPr lang="en-US" altLang="zh-CN" dirty="0"/>
              <a:t>2019</a:t>
            </a:r>
            <a:r>
              <a:rPr lang="zh-CN" altLang="en-US" dirty="0"/>
              <a:t>年</a:t>
            </a:r>
            <a:endParaRPr lang="en-US" altLang="zh-CN" dirty="0"/>
          </a:p>
          <a:p>
            <a:pPr marL="742950" lvl="1" indent="-285750" eaLnBrk="0" hangingPunct="0">
              <a:spcBef>
                <a:spcPct val="20000"/>
              </a:spcBef>
              <a:buSzPct val="75000"/>
              <a:buFont typeface="Arial" pitchFamily="34" charset="0"/>
              <a:buChar char="–"/>
            </a:pPr>
            <a:r>
              <a:rPr lang="zh-CN" altLang="en-US" sz="1600" dirty="0"/>
              <a:t>核心是书中的文字叙述部分</a:t>
            </a:r>
            <a:endParaRPr lang="en-US" altLang="zh-CN" sz="1600" dirty="0"/>
          </a:p>
          <a:p>
            <a:pPr marL="742950" lvl="1" indent="-285750" eaLnBrk="0" hangingPunct="0">
              <a:spcBef>
                <a:spcPct val="20000"/>
              </a:spcBef>
              <a:buSzPct val="75000"/>
              <a:buFont typeface="Arial" pitchFamily="34" charset="0"/>
              <a:buChar char="–"/>
            </a:pPr>
            <a:r>
              <a:rPr lang="zh-CN" altLang="en-US" sz="1600" dirty="0"/>
              <a:t>如果精力允许，强烈建议动手推演一遍书中的数学推导</a:t>
            </a:r>
            <a:endParaRPr lang="en-US" altLang="zh-CN" sz="1600" dirty="0"/>
          </a:p>
        </p:txBody>
      </p:sp>
      <p:sp>
        <p:nvSpPr>
          <p:cNvPr id="9" name="AutoShape 2" descr="https://gss1.bdstatic.com/9vo3dSag_xI4khGkpoWK1HF6hhy/baike/w%3D268%3Bg%3D0/sign=7c2bf8574c540923aa696478aa63b634/f3d3572c11dfa9ec7b89506367d0f703918fc11b.jpg">
            <a:extLst>
              <a:ext uri="{FF2B5EF4-FFF2-40B4-BE49-F238E27FC236}">
                <a16:creationId xmlns:a16="http://schemas.microsoft.com/office/drawing/2014/main" id="{A27AA67D-E599-484D-AD42-02B24661EF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494F3A4-4072-4888-BAE4-057008D660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063030"/>
            <a:ext cx="4304897" cy="5500702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</a:rPr>
              <a:t>授课教师简介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0BCF95-41CF-4F55-A555-D9F561E0A9BD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  <p:sp>
        <p:nvSpPr>
          <p:cNvPr id="64516" name="TextBox 5"/>
          <p:cNvSpPr txBox="1">
            <a:spLocks noChangeArrowheads="1"/>
          </p:cNvSpPr>
          <p:nvPr/>
        </p:nvSpPr>
        <p:spPr bwMode="auto">
          <a:xfrm>
            <a:off x="3348038" y="2205038"/>
            <a:ext cx="30003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4800" b="1" dirty="0"/>
              <a:t>谢 谢！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042988" y="3645024"/>
            <a:ext cx="74168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徐高博士是中银国际证券总裁助理兼首席经济学家，北京大学国家发展研究院兼职研究员。他目前还是中国首席经济学家论坛理事，中国证券业协会证券分析师、投资顾问与首席经济学家委员会委员。之前，徐高曾历任光证资管首席经济学家、光大证券首席经济学家、瑞银证券高级经济学家、世界银行经济学家、国际货币基金组织兼职经济学家等职。徐高毕业于北京大学国家发展研究院（原中国经济研究中心），获经济学博士学位。徐高出版了</a:t>
            </a:r>
            <a:r>
              <a:rPr lang="en-US" altLang="zh-CN" dirty="0"/>
              <a:t>《</a:t>
            </a:r>
            <a:r>
              <a:rPr lang="zh-CN" altLang="en-US" dirty="0"/>
              <a:t>宏观经济学二十五讲：中国视角</a:t>
            </a:r>
            <a:r>
              <a:rPr lang="en-US" altLang="zh-CN" dirty="0"/>
              <a:t>》</a:t>
            </a:r>
            <a:r>
              <a:rPr lang="zh-CN" altLang="en-US" dirty="0"/>
              <a:t>和</a:t>
            </a:r>
            <a:r>
              <a:rPr lang="en-US" altLang="zh-CN" dirty="0"/>
              <a:t>《</a:t>
            </a:r>
            <a:r>
              <a:rPr lang="zh-CN" altLang="en-US" dirty="0"/>
              <a:t>金融经济学二十五讲</a:t>
            </a:r>
            <a:r>
              <a:rPr lang="en-US" altLang="zh-CN" dirty="0"/>
              <a:t>》</a:t>
            </a:r>
            <a:r>
              <a:rPr lang="zh-CN" altLang="en-US" dirty="0"/>
              <a:t>两本畅销的经济学教科书。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FDE81-237B-46C9-9DC6-CF3A51D7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议程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01065-2ECA-4603-92B6-40B802E92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1680" y="1988840"/>
            <a:ext cx="5976664" cy="34563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</a:rPr>
              <a:t>有关中国经济的关键问题</a:t>
            </a:r>
            <a:endParaRPr lang="en-US" altLang="zh-CN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</a:rPr>
              <a:t>分析中国经济问题的经济学方法</a:t>
            </a:r>
            <a:endParaRPr lang="en-US" altLang="zh-CN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</a:rPr>
              <a:t>教学理念</a:t>
            </a:r>
            <a:endParaRPr lang="en-US" altLang="zh-CN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</a:rPr>
              <a:t>课程后勤</a:t>
            </a:r>
            <a:endParaRPr lang="en-US" altLang="zh-CN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CE53AF-1CD3-4FC8-8FB2-EEBC9175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DE445D-538B-4B36-B97B-799D81D6965B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A5C34F-9FB1-4A58-A682-194E62A21C30}"/>
              </a:ext>
            </a:extLst>
          </p:cNvPr>
          <p:cNvSpPr/>
          <p:nvPr/>
        </p:nvSpPr>
        <p:spPr>
          <a:xfrm>
            <a:off x="1403648" y="1916832"/>
            <a:ext cx="6840760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400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从人类历史的视角来看，中国经济在改革开放之后的快速发展都重要意义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Angus Maddison</a:t>
            </a:r>
            <a:r>
              <a:rPr lang="zh-CN" altLang="en-US" sz="1000" dirty="0">
                <a:latin typeface="Frutiger 45 Light"/>
              </a:rPr>
              <a:t>，</a:t>
            </a:r>
            <a:r>
              <a:rPr lang="en-US" altLang="zh-CN" sz="1000" dirty="0">
                <a:latin typeface="Frutiger 45 Light"/>
              </a:rPr>
              <a:t>IMF</a:t>
            </a:r>
            <a:endParaRPr lang="zh-CN" altLang="en-GB" sz="1000" dirty="0">
              <a:latin typeface="Frutiger 45 Ligh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FD91C0F-C4CB-4ABC-AE60-1796CEDB8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0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改革开放后中国经济增速明显加快，增长的平稳性也大为提升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67AD5A-BD25-4750-9C36-3F56FC042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9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复利的威力：改革前后人均</a:t>
            </a:r>
            <a:r>
              <a:rPr lang="en-US" altLang="zh-CN" dirty="0"/>
              <a:t>GDP</a:t>
            </a:r>
            <a:r>
              <a:rPr lang="zh-CN" altLang="en-US" dirty="0"/>
              <a:t>增速均值“微小”的差异带来了人均收入水平的巨大差别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AE0D82C-FF86-485F-9D1A-ED16E4D69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89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中国处在岔路口：是沿着“东亚奇迹”的轨迹继续高增长十年以上？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PWT</a:t>
            </a:r>
            <a:endParaRPr lang="zh-CN" altLang="en-GB" sz="1000" dirty="0">
              <a:latin typeface="Frutiger 45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E2DB7B-F6C9-43BE-91B0-B5DAC49FB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18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13274</TotalTime>
  <Words>2131</Words>
  <Application>Microsoft Office PowerPoint</Application>
  <PresentationFormat>全屏显示(4:3)</PresentationFormat>
  <Paragraphs>257</Paragraphs>
  <Slides>48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9" baseType="lpstr">
      <vt:lpstr>Frutiger 45 Light</vt:lpstr>
      <vt:lpstr>黑体</vt:lpstr>
      <vt:lpstr>楷体</vt:lpstr>
      <vt:lpstr>楷体_GB2312</vt:lpstr>
      <vt:lpstr>宋体</vt:lpstr>
      <vt:lpstr>Arial</vt:lpstr>
      <vt:lpstr>Calibri</vt:lpstr>
      <vt:lpstr>Times New Roman</vt:lpstr>
      <vt:lpstr>Wingdings</vt:lpstr>
      <vt:lpstr>Office 主题</vt:lpstr>
      <vt:lpstr>Equation</vt:lpstr>
      <vt:lpstr>第1讲   课程介绍 《宏观经济学二十五讲：中国视角》前言及第1讲</vt:lpstr>
      <vt:lpstr>授课教师简介</vt:lpstr>
      <vt:lpstr>谁应该听这个课？</vt:lpstr>
      <vt:lpstr>2018年“中经专”的教学中充满了数学推演；但2019年的教学会将数学推导的占比降到接近零</vt:lpstr>
      <vt:lpstr>议程</vt:lpstr>
      <vt:lpstr>从人类历史的视角来看，中国经济在改革开放之后的快速发展都重要意义</vt:lpstr>
      <vt:lpstr>改革开放后中国经济增速明显加快，增长的平稳性也大为提升</vt:lpstr>
      <vt:lpstr>复利的威力：改革前后人均GDP增速均值“微小”的差异带来了人均收入水平的巨大差别</vt:lpstr>
      <vt:lpstr>中国处在岔路口：是沿着“东亚奇迹”的轨迹继续高增长十年以上？</vt:lpstr>
      <vt:lpstr>还是像南美国家那样落入“中等收入陷阱”？</vt:lpstr>
      <vt:lpstr>有关中国经济增长的关键问题</vt:lpstr>
      <vt:lpstr>中国经济增长的波动在次贷危机后明显加大</vt:lpstr>
      <vt:lpstr>经济的周期波动在其他国家也很普遍</vt:lpstr>
      <vt:lpstr>有关中国经济波动的关键问题</vt:lpstr>
      <vt:lpstr>中国居民消费为什么明显偏低？</vt:lpstr>
      <vt:lpstr>中国的储蓄率为什么大幅高于其他国家和地区？</vt:lpstr>
      <vt:lpstr>有关中国经济结构的关键问题</vt:lpstr>
      <vt:lpstr>次贷危机后中国国内债务总量上升得很快，会爆发债务危机吗？</vt:lpstr>
      <vt:lpstr>中国M2与信贷余额均持续快速攀升，是不是存在“货币超发”，货币政策还有空间吗？</vt:lpstr>
      <vt:lpstr>中国地方政府融资平台投资回报率覆盖不了融资成本，地方政府是不是在玩“庞氏骗局”？</vt:lpstr>
      <vt:lpstr>有关中国经济政策的关键问题</vt:lpstr>
      <vt:lpstr>股市是经济的晴雨表吗？为什么2014~15年A股与实体经济景气度之间出现明显背离？</vt:lpstr>
      <vt:lpstr>有关中国经济金融市场的关键问题</vt:lpstr>
      <vt:lpstr>有关中国经济的真正关键问题</vt:lpstr>
      <vt:lpstr>议程</vt:lpstr>
      <vt:lpstr>供需分析</vt:lpstr>
      <vt:lpstr>从价量的相关关系来推断波动的来源</vt:lpstr>
      <vt:lpstr>地产投资是2019年上半年中国经济的最重要稳定器，其增长前景决定了中国经济的走向</vt:lpstr>
      <vt:lpstr>国内房地产销量与房价正相关，表明地产市场波动主要来自需求——高房价往往带来政策对地产行业的打压</vt:lpstr>
      <vt:lpstr>近期我国通胀走势出现明显背离：CPI通胀、PPI通缩</vt:lpstr>
      <vt:lpstr>2019年8月的CPI通胀几乎全部来自猪肉</vt:lpstr>
      <vt:lpstr>猪价在近期涨势明显</vt:lpstr>
      <vt:lpstr>生猪价格与猪肉供给负相关，表明猪肉市场波动来自供给</vt:lpstr>
      <vt:lpstr>从生猪补栏和生猪存栏量的大幅收缩来看，生猪出栏量（猪肉供给量）还会进一步收缩，进一步推升猪价</vt:lpstr>
      <vt:lpstr>思想的力量</vt:lpstr>
      <vt:lpstr>小心日常语言中的“模糊陷阱”——苹果悖论</vt:lpstr>
      <vt:lpstr>“苹果悖论”是不精确语言造成的假象 ——对概念要务求精确把握</vt:lpstr>
      <vt:lpstr>经济理论与中国特色</vt:lpstr>
      <vt:lpstr>课程的三条线索</vt:lpstr>
      <vt:lpstr>议程</vt:lpstr>
      <vt:lpstr>传授知识的四重目标</vt:lpstr>
      <vt:lpstr>教师的作用</vt:lpstr>
      <vt:lpstr>经济学大师需要什么能力？</vt:lpstr>
      <vt:lpstr>经济研究更是为了经济数字背后一个个真实的人</vt:lpstr>
      <vt:lpstr>议程</vt:lpstr>
      <vt:lpstr>课程后勤</vt:lpstr>
      <vt:lpstr>课程教材</vt:lpstr>
      <vt:lpstr>授课教师简介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徐高</dc:creator>
  <cp:lastModifiedBy>Gao Xu</cp:lastModifiedBy>
  <cp:revision>1473</cp:revision>
  <dcterms:created xsi:type="dcterms:W3CDTF">2011-05-10T08:48:38Z</dcterms:created>
  <dcterms:modified xsi:type="dcterms:W3CDTF">2019-09-14T05:54:57Z</dcterms:modified>
</cp:coreProperties>
</file>