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382" r:id="rId2"/>
    <p:sldId id="2315" r:id="rId3"/>
    <p:sldId id="2316" r:id="rId4"/>
    <p:sldId id="2317" r:id="rId5"/>
    <p:sldId id="879" r:id="rId6"/>
    <p:sldId id="906" r:id="rId7"/>
    <p:sldId id="1039" r:id="rId8"/>
    <p:sldId id="907" r:id="rId9"/>
    <p:sldId id="908" r:id="rId10"/>
    <p:sldId id="2318" r:id="rId11"/>
    <p:sldId id="1064" r:id="rId12"/>
    <p:sldId id="910" r:id="rId13"/>
    <p:sldId id="911" r:id="rId14"/>
    <p:sldId id="926" r:id="rId15"/>
    <p:sldId id="927" r:id="rId16"/>
    <p:sldId id="928" r:id="rId17"/>
    <p:sldId id="929" r:id="rId18"/>
    <p:sldId id="930" r:id="rId19"/>
    <p:sldId id="921" r:id="rId20"/>
    <p:sldId id="1075" r:id="rId21"/>
    <p:sldId id="923" r:id="rId22"/>
    <p:sldId id="1066" r:id="rId23"/>
    <p:sldId id="1067" r:id="rId24"/>
    <p:sldId id="1038" r:id="rId25"/>
    <p:sldId id="1037" r:id="rId26"/>
    <p:sldId id="2300" r:id="rId27"/>
    <p:sldId id="2313" r:id="rId28"/>
    <p:sldId id="2301" r:id="rId29"/>
    <p:sldId id="1069" r:id="rId30"/>
    <p:sldId id="2314" r:id="rId31"/>
    <p:sldId id="1036" r:id="rId32"/>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33"/>
    <a:srgbClr val="A7001D"/>
    <a:srgbClr val="E9ADAB"/>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p:cViewPr varScale="1">
        <p:scale>
          <a:sx n="62" d="100"/>
          <a:sy n="62" d="100"/>
        </p:scale>
        <p:origin x="140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2019/12/14</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2019/12/14</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2019/12/14</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zh-CN" altLang="en-US" sz="2000" b="1" dirty="0">
                <a:solidFill>
                  <a:srgbClr val="990033"/>
                </a:solidFill>
                <a:latin typeface="+mn-ea"/>
                <a:ea typeface="+mn-ea"/>
              </a:rPr>
              <a:t>中国经济专题</a:t>
            </a:r>
            <a:r>
              <a:rPr lang="en-US" altLang="zh-CN" sz="2000" b="1" dirty="0">
                <a:solidFill>
                  <a:srgbClr val="990033"/>
                </a:solidFill>
                <a:latin typeface="+mn-ea"/>
                <a:ea typeface="+mn-ea"/>
              </a:rPr>
              <a:t>——2019</a:t>
            </a:r>
            <a:r>
              <a:rPr lang="zh-CN" altLang="en-US" sz="2000" b="1" dirty="0">
                <a:solidFill>
                  <a:srgbClr val="990033"/>
                </a:solidFill>
                <a:latin typeface="+mn-ea"/>
                <a:ea typeface="+mn-ea"/>
              </a:rPr>
              <a:t>秋北大国发院双学位课程</a:t>
            </a:r>
            <a:endParaRPr lang="en-US" altLang="zh-CN" sz="2000" b="1" dirty="0">
              <a:solidFill>
                <a:srgbClr val="990033"/>
              </a:solidFill>
              <a:latin typeface="+mn-ea"/>
              <a:ea typeface="+mn-ea"/>
            </a:endParaRPr>
          </a:p>
        </p:txBody>
      </p:sp>
      <p:pic>
        <p:nvPicPr>
          <p:cNvPr id="1026" name="CAD72016-337B-4FA5-A27B-225094BCEFF3" descr="CCD92320-4996-4281-9F88-FD4588A778DD"/>
          <p:cNvPicPr>
            <a:picLocks noChangeAspect="1" noChangeArrowheads="1"/>
          </p:cNvPicPr>
          <p:nvPr userDrawn="1"/>
        </p:nvPicPr>
        <p:blipFill>
          <a:blip r:embed="rId2"/>
          <a:srcRect/>
          <a:stretch>
            <a:fillRect/>
          </a:stretch>
        </p:blipFill>
        <p:spPr bwMode="auto">
          <a:xfrm>
            <a:off x="5786446" y="5857892"/>
            <a:ext cx="3025957" cy="64294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Arial" pitchFamily="34" charset="0"/>
                <a:ea typeface="宋体" pitchFamily="2" charset="-122"/>
              </a:defRPr>
            </a:lvl1pPr>
            <a:lvl2pPr>
              <a:defRPr sz="1600" baseline="0">
                <a:ea typeface="宋体" pitchFamily="2" charset="-122"/>
              </a:defRPr>
            </a:lvl2pPr>
            <a:lvl3pPr>
              <a:defRPr sz="1600" baseline="0">
                <a:ea typeface="宋体" pitchFamily="2" charset="-122"/>
              </a:defRPr>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2019/12/14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2019/12/14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709118"/>
            <a:ext cx="4040188" cy="639762"/>
          </a:xfrm>
        </p:spPr>
        <p:txBody>
          <a:bodyPr anchor="ctr"/>
          <a:lstStyle>
            <a:lvl1pPr marL="0" indent="0" algn="ctr">
              <a:buNone/>
              <a:defRPr sz="18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709118"/>
            <a:ext cx="4041775" cy="639762"/>
          </a:xfrm>
        </p:spPr>
        <p:txBody>
          <a:bodyPr anchor="ctr"/>
          <a:lstStyle>
            <a:lvl1pPr marL="0" indent="0" algn="ctr">
              <a:buNone/>
              <a:defRPr sz="18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2019/12/14</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2019/12/14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
        <p:nvSpPr>
          <p:cNvPr id="5" name="标题 1">
            <a:extLst>
              <a:ext uri="{FF2B5EF4-FFF2-40B4-BE49-F238E27FC236}">
                <a16:creationId xmlns:a16="http://schemas.microsoft.com/office/drawing/2014/main" id="{3373B86F-9111-40AB-8DC0-A6EC32680A8A}"/>
              </a:ext>
            </a:extLst>
          </p:cNvPr>
          <p:cNvSpPr>
            <a:spLocks noGrp="1"/>
          </p:cNvSpPr>
          <p:nvPr>
            <p:ph type="title"/>
          </p:nvPr>
        </p:nvSpPr>
        <p:spPr>
          <a:xfrm>
            <a:off x="928688" y="0"/>
            <a:ext cx="7758112" cy="928688"/>
          </a:xfrm>
        </p:spPr>
        <p:txBody>
          <a:bodyPr/>
          <a:lstStyle/>
          <a:p>
            <a:r>
              <a:rPr lang="zh-CN" altLang="en-US" dirty="0"/>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2019/12/14</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20000" y="81118"/>
            <a:ext cx="7920000" cy="928800"/>
          </a:xfrm>
          <a:prstGeom prst="rect">
            <a:avLst/>
          </a:prstGeom>
        </p:spPr>
        <p:txBody>
          <a:bodyPr/>
          <a:lstStyle>
            <a:lvl1pPr>
              <a:defRPr baseline="0"/>
            </a:lvl1pPr>
          </a:lstStyle>
          <a:p>
            <a:r>
              <a:rPr lang="zh-CN" altLang="en-US"/>
              <a:t>单击此处编辑母版标题样式</a:t>
            </a:r>
            <a:endParaRPr lang="en-US" dirty="0"/>
          </a:p>
        </p:txBody>
      </p:sp>
      <p:sp>
        <p:nvSpPr>
          <p:cNvPr id="6" name="Slide Number Placeholder 5"/>
          <p:cNvSpPr>
            <a:spLocks noGrp="1"/>
          </p:cNvSpPr>
          <p:nvPr>
            <p:ph type="sldNum" sz="quarter" idx="12"/>
          </p:nvPr>
        </p:nvSpPr>
        <p:spPr>
          <a:xfrm>
            <a:off x="7925117" y="6550222"/>
            <a:ext cx="1049321" cy="304800"/>
          </a:xfrm>
        </p:spPr>
        <p:txBody>
          <a:bodyPr/>
          <a:lstStyle>
            <a:lvl1pPr>
              <a:defRPr>
                <a:solidFill>
                  <a:schemeClr val="bg1"/>
                </a:solidFill>
              </a:defRPr>
            </a:lvl1pPr>
          </a:lstStyle>
          <a:p>
            <a:fld id="{FC84A786-5DDA-426A-B75A-9F16080E01B1}" type="slidenum">
              <a:rPr lang="zh-CN" altLang="en-US" smtClean="0"/>
              <a:pPr/>
              <a:t>‹#›</a:t>
            </a:fld>
            <a:endParaRPr lang="zh-CN" altLang="en-US"/>
          </a:p>
        </p:txBody>
      </p:sp>
      <p:sp>
        <p:nvSpPr>
          <p:cNvPr id="4" name="Slide Number Placeholder 5">
            <a:extLst>
              <a:ext uri="{FF2B5EF4-FFF2-40B4-BE49-F238E27FC236}">
                <a16:creationId xmlns:a16="http://schemas.microsoft.com/office/drawing/2014/main" id="{DA6B526D-66DF-4FAC-BDE7-39DBC6AB3092}"/>
              </a:ext>
            </a:extLst>
          </p:cNvPr>
          <p:cNvSpPr txBox="1">
            <a:spLocks/>
          </p:cNvSpPr>
          <p:nvPr userDrawn="1"/>
        </p:nvSpPr>
        <p:spPr>
          <a:xfrm>
            <a:off x="4299339" y="6553768"/>
            <a:ext cx="1049321" cy="304800"/>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84A786-5DDA-426A-B75A-9F16080E01B1}" type="slidenum">
              <a:rPr lang="zh-CN" altLang="en-US" smtClean="0"/>
              <a:pPr/>
              <a:t>‹#›</a:t>
            </a:fld>
            <a:endParaRPr lang="zh-CN" altLang="en-US"/>
          </a:p>
        </p:txBody>
      </p:sp>
    </p:spTree>
    <p:extLst>
      <p:ext uri="{BB962C8B-B14F-4D97-AF65-F5344CB8AC3E}">
        <p14:creationId xmlns:p14="http://schemas.microsoft.com/office/powerpoint/2010/main" val="283628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2019/12/14</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中国经济专题</a:t>
            </a:r>
            <a:r>
              <a:rPr lang="en-US" altLang="zh-CN" sz="1200" baseline="0" dirty="0">
                <a:solidFill>
                  <a:schemeClr val="bg1"/>
                </a:solidFill>
                <a:latin typeface="Times New Roman" pitchFamily="18" charset="0"/>
                <a:ea typeface="宋体" pitchFamily="2" charset="-122"/>
              </a:rPr>
              <a:t>——2019</a:t>
            </a:r>
            <a:r>
              <a:rPr lang="zh-CN" altLang="en-US" sz="1200" baseline="0" dirty="0">
                <a:solidFill>
                  <a:schemeClr val="bg1"/>
                </a:solidFill>
                <a:latin typeface="Times New Roman" pitchFamily="18" charset="0"/>
                <a:ea typeface="宋体" pitchFamily="2" charset="-122"/>
              </a:rPr>
              <a:t>年秋季学期</a:t>
            </a:r>
          </a:p>
        </p:txBody>
      </p:sp>
      <p:pic>
        <p:nvPicPr>
          <p:cNvPr id="11" name="CAD72016-337B-4FA5-A27B-225094BCEFF3" descr="CCD92320-4996-4281-9F88-FD4588A778DD"/>
          <p:cNvPicPr>
            <a:picLocks noChangeAspect="1" noChangeArrowheads="1"/>
          </p:cNvPicPr>
          <p:nvPr userDrawn="1"/>
        </p:nvPicPr>
        <p:blipFill>
          <a:blip r:embed="rId10" cstate="print"/>
          <a:srcRect/>
          <a:stretch>
            <a:fillRect/>
          </a:stretch>
        </p:blipFill>
        <p:spPr bwMode="auto">
          <a:xfrm>
            <a:off x="6663904" y="6355148"/>
            <a:ext cx="1694310" cy="36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 id="2147485709" r:id="rId8"/>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3600" dirty="0"/>
              <a:t>第十三讲  后危机时代中国金融的运行逻辑</a:t>
            </a:r>
            <a:br>
              <a:rPr lang="en-US" altLang="zh-CN" sz="4000" dirty="0"/>
            </a:br>
            <a:r>
              <a:rPr lang="en-US" altLang="zh-CN" sz="1800" dirty="0"/>
              <a:t>《</a:t>
            </a:r>
            <a:r>
              <a:rPr lang="zh-CN" altLang="en-US" sz="1800" dirty="0"/>
              <a:t>宏观经济学二十五讲：中国视角</a:t>
            </a:r>
            <a:r>
              <a:rPr lang="en-US" altLang="zh-CN" sz="1800" dirty="0"/>
              <a:t>》</a:t>
            </a:r>
            <a:r>
              <a:rPr lang="zh-CN" altLang="en-US" sz="1800" dirty="0"/>
              <a:t>第</a:t>
            </a:r>
            <a:r>
              <a:rPr lang="en-US" altLang="zh-CN" sz="1800" dirty="0"/>
              <a:t>22</a:t>
            </a:r>
            <a:r>
              <a:rPr lang="zh-CN" altLang="en-US" sz="1800" dirty="0"/>
              <a:t>讲</a:t>
            </a:r>
            <a:endParaRPr lang="zh-CN" altLang="en-US" sz="4000" dirty="0"/>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sz="1800" dirty="0">
                <a:latin typeface="Arial" pitchFamily="34" charset="0"/>
              </a:rPr>
              <a:t>2019</a:t>
            </a:r>
            <a:r>
              <a:rPr lang="zh-CN" altLang="en-US" sz="1800" dirty="0">
                <a:latin typeface="Arial" pitchFamily="34" charset="0"/>
              </a:rPr>
              <a:t>年</a:t>
            </a:r>
            <a:r>
              <a:rPr lang="en-US" altLang="zh-CN" sz="1800" dirty="0">
                <a:latin typeface="Arial" pitchFamily="34" charset="0"/>
              </a:rPr>
              <a:t>12</a:t>
            </a:r>
            <a:r>
              <a:rPr lang="zh-CN" altLang="en-US" sz="1800" dirty="0">
                <a:latin typeface="Arial" pitchFamily="34" charset="0"/>
              </a:rPr>
              <a:t>月</a:t>
            </a:r>
            <a:r>
              <a:rPr lang="en-US" altLang="zh-CN" sz="1800" dirty="0">
                <a:latin typeface="Arial" pitchFamily="34" charset="0"/>
              </a:rPr>
              <a:t>14</a:t>
            </a:r>
            <a:r>
              <a:rPr lang="zh-CN" altLang="en-US" sz="1800" dirty="0">
                <a:latin typeface="Arial" pitchFamily="34" charset="0"/>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2012</a:t>
            </a:r>
            <a:r>
              <a:rPr lang="zh-CN" altLang="en-US" dirty="0"/>
              <a:t>年，利率市场化改革加速推进，带来了银行理财、影子银行的快速发展</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10</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7" name="椭圆 6"/>
          <p:cNvSpPr/>
          <p:nvPr/>
        </p:nvSpPr>
        <p:spPr>
          <a:xfrm>
            <a:off x="4643438" y="1785926"/>
            <a:ext cx="1000132" cy="2571768"/>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0359019B-81BC-4CEC-B5A9-9BD1B1CB7726}"/>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25765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1490EA1-F797-4F98-82F9-C9666E567E96}"/>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6" name="标题 5"/>
          <p:cNvSpPr>
            <a:spLocks noGrp="1"/>
          </p:cNvSpPr>
          <p:nvPr>
            <p:ph type="title"/>
          </p:nvPr>
        </p:nvSpPr>
        <p:spPr/>
        <p:txBody>
          <a:bodyPr/>
          <a:lstStyle/>
          <a:p>
            <a:r>
              <a:rPr lang="en-US" altLang="zh-CN" dirty="0"/>
              <a:t>2012-2013</a:t>
            </a:r>
            <a:r>
              <a:rPr lang="zh-CN" altLang="en-US" dirty="0"/>
              <a:t>年，利率市场化改革带来大面积的金融创新，令影子银行业务快速发展</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11</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7" name="椭圆 6"/>
          <p:cNvSpPr/>
          <p:nvPr/>
        </p:nvSpPr>
        <p:spPr>
          <a:xfrm>
            <a:off x="3779342" y="2924944"/>
            <a:ext cx="1152698" cy="2304256"/>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177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5B6CD67-FE45-4B3B-B28E-32DF69D56658}"/>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6" name="标题 5"/>
          <p:cNvSpPr>
            <a:spLocks noGrp="1"/>
          </p:cNvSpPr>
          <p:nvPr>
            <p:ph type="title"/>
          </p:nvPr>
        </p:nvSpPr>
        <p:spPr/>
        <p:txBody>
          <a:bodyPr/>
          <a:lstStyle/>
          <a:p>
            <a:r>
              <a:rPr lang="zh-CN" altLang="en-US" dirty="0"/>
              <a:t>“非标”（影子银行）融资在</a:t>
            </a:r>
            <a:r>
              <a:rPr lang="en-US" altLang="zh-CN" dirty="0"/>
              <a:t>2012-2013</a:t>
            </a:r>
            <a:r>
              <a:rPr lang="zh-CN" altLang="en-US" dirty="0"/>
              <a:t>年快速增长</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12</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8" name="椭圆 7"/>
          <p:cNvSpPr/>
          <p:nvPr/>
        </p:nvSpPr>
        <p:spPr>
          <a:xfrm>
            <a:off x="4932040" y="2780928"/>
            <a:ext cx="576064" cy="1944216"/>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942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E381B0D-F1D7-4E33-AE94-EA690351ABC9}"/>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6" name="标题 5"/>
          <p:cNvSpPr>
            <a:spLocks noGrp="1"/>
          </p:cNvSpPr>
          <p:nvPr>
            <p:ph type="title"/>
          </p:nvPr>
        </p:nvSpPr>
        <p:spPr/>
        <p:txBody>
          <a:bodyPr/>
          <a:lstStyle/>
          <a:p>
            <a:r>
              <a:rPr lang="zh-CN" altLang="en-US" dirty="0"/>
              <a:t>为遏制社融的过快增长，央行不得已在</a:t>
            </a:r>
            <a:r>
              <a:rPr lang="en-US" altLang="zh-CN" dirty="0"/>
              <a:t>2013</a:t>
            </a:r>
            <a:r>
              <a:rPr lang="zh-CN" altLang="en-US" dirty="0"/>
              <a:t>年</a:t>
            </a:r>
            <a:r>
              <a:rPr lang="en-US" altLang="zh-CN" dirty="0"/>
              <a:t>6</a:t>
            </a:r>
            <a:r>
              <a:rPr lang="zh-CN" altLang="en-US" dirty="0"/>
              <a:t>月发动“钱荒”</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13</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8" name="椭圆 7"/>
          <p:cNvSpPr/>
          <p:nvPr/>
        </p:nvSpPr>
        <p:spPr>
          <a:xfrm>
            <a:off x="4644008" y="2276872"/>
            <a:ext cx="507476" cy="1646494"/>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1079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8F84279-7CEF-4537-B27A-0906A7870B43}"/>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23554" name="标题 4"/>
          <p:cNvSpPr>
            <a:spLocks noGrp="1"/>
          </p:cNvSpPr>
          <p:nvPr>
            <p:ph type="title"/>
          </p:nvPr>
        </p:nvSpPr>
        <p:spPr/>
        <p:txBody>
          <a:bodyPr/>
          <a:lstStyle/>
          <a:p>
            <a:r>
              <a:rPr lang="zh-CN" altLang="en-US" dirty="0"/>
              <a:t>进入</a:t>
            </a:r>
            <a:r>
              <a:rPr lang="en-US" altLang="zh-CN" dirty="0"/>
              <a:t>2014</a:t>
            </a:r>
            <a:r>
              <a:rPr lang="zh-CN" altLang="en-US" dirty="0"/>
              <a:t>年后，货币政策虽已放松，融资投放却受阻：</a:t>
            </a:r>
            <a:r>
              <a:rPr lang="en-US" altLang="zh-CN" dirty="0"/>
              <a:t>2014</a:t>
            </a:r>
            <a:r>
              <a:rPr lang="zh-CN" altLang="en-US" dirty="0"/>
              <a:t>年国务院“</a:t>
            </a:r>
            <a:r>
              <a:rPr lang="en-US" altLang="zh-CN" dirty="0"/>
              <a:t>43</a:t>
            </a:r>
            <a:r>
              <a:rPr lang="zh-CN" altLang="en-US" dirty="0"/>
              <a:t>号文”令城投公司融资大幅萎缩</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14</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a:t>
            </a:r>
            <a:r>
              <a:rPr lang="en-US" altLang="zh-CN" sz="1000" dirty="0">
                <a:latin typeface="Frutiger 45 Light"/>
              </a:rPr>
              <a:t>Wind</a:t>
            </a:r>
            <a:endParaRPr lang="zh-CN" altLang="en-GB" sz="1000" dirty="0">
              <a:latin typeface="Frutiger 45 Light"/>
            </a:endParaRPr>
          </a:p>
        </p:txBody>
      </p:sp>
      <p:sp>
        <p:nvSpPr>
          <p:cNvPr id="7" name="椭圆 6"/>
          <p:cNvSpPr/>
          <p:nvPr/>
        </p:nvSpPr>
        <p:spPr>
          <a:xfrm>
            <a:off x="5940152" y="2708920"/>
            <a:ext cx="504056" cy="2008815"/>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783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进入</a:t>
            </a:r>
            <a:r>
              <a:rPr lang="en-US" altLang="zh-CN" dirty="0"/>
              <a:t>2014</a:t>
            </a:r>
            <a:r>
              <a:rPr lang="zh-CN" altLang="en-US" dirty="0"/>
              <a:t>年后，货币政策虽已放松，融资投放却受阻：</a:t>
            </a:r>
            <a:br>
              <a:rPr lang="en-US" altLang="zh-CN" dirty="0"/>
            </a:br>
            <a:r>
              <a:rPr lang="zh-CN" altLang="en-US" dirty="0"/>
              <a:t>地产调控在</a:t>
            </a:r>
            <a:r>
              <a:rPr lang="en-US" altLang="zh-CN" dirty="0"/>
              <a:t>2014</a:t>
            </a:r>
            <a:r>
              <a:rPr lang="zh-CN" altLang="en-US" dirty="0"/>
              <a:t>年让地产融资明显收缩</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15</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a:t>
            </a:r>
            <a:r>
              <a:rPr lang="en-US" altLang="zh-CN" sz="1000" dirty="0">
                <a:latin typeface="Frutiger 45 Light"/>
              </a:rPr>
              <a:t>Wind</a:t>
            </a:r>
            <a:endParaRPr lang="zh-CN" altLang="en-GB" sz="1000" dirty="0">
              <a:latin typeface="Frutiger 45 Light"/>
            </a:endParaRPr>
          </a:p>
        </p:txBody>
      </p:sp>
      <p:sp>
        <p:nvSpPr>
          <p:cNvPr id="7" name="椭圆 6"/>
          <p:cNvSpPr/>
          <p:nvPr/>
        </p:nvSpPr>
        <p:spPr>
          <a:xfrm>
            <a:off x="6084168" y="2500305"/>
            <a:ext cx="928694" cy="2143140"/>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90A5CC0D-5F8C-41C9-BB1E-59190709373C}"/>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82099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03AB3D0-A2A6-471A-A4CB-2765469D305D}"/>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23554" name="标题 4"/>
          <p:cNvSpPr>
            <a:spLocks noGrp="1"/>
          </p:cNvSpPr>
          <p:nvPr>
            <p:ph type="title"/>
          </p:nvPr>
        </p:nvSpPr>
        <p:spPr/>
        <p:txBody>
          <a:bodyPr/>
          <a:lstStyle/>
          <a:p>
            <a:r>
              <a:rPr lang="zh-CN" altLang="en-US" dirty="0"/>
              <a:t>实体经济融资需求因而明显萎缩</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16</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a:t>
            </a:r>
            <a:r>
              <a:rPr lang="en-US" altLang="zh-CN" sz="1000" dirty="0">
                <a:latin typeface="Frutiger 45 Light"/>
              </a:rPr>
              <a:t>Wind</a:t>
            </a:r>
            <a:endParaRPr lang="zh-CN" altLang="en-GB" sz="1000" dirty="0">
              <a:latin typeface="Frutiger 45 Light"/>
            </a:endParaRPr>
          </a:p>
        </p:txBody>
      </p:sp>
      <p:sp>
        <p:nvSpPr>
          <p:cNvPr id="7" name="椭圆 6"/>
          <p:cNvSpPr/>
          <p:nvPr/>
        </p:nvSpPr>
        <p:spPr>
          <a:xfrm>
            <a:off x="5364088" y="2996952"/>
            <a:ext cx="928694" cy="2143140"/>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6369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C245C09-A6A0-4222-BEBC-A0AE65CB9D3D}"/>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23554" name="标题 4"/>
          <p:cNvSpPr>
            <a:spLocks noGrp="1"/>
          </p:cNvSpPr>
          <p:nvPr>
            <p:ph type="title"/>
          </p:nvPr>
        </p:nvSpPr>
        <p:spPr/>
        <p:txBody>
          <a:bodyPr/>
          <a:lstStyle/>
          <a:p>
            <a:r>
              <a:rPr lang="zh-CN" altLang="en-US" dirty="0"/>
              <a:t>货币政策传导路径因而受阻，金融市场出现“流动性堰塞湖” </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17</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a:t>
            </a:r>
            <a:r>
              <a:rPr lang="en-US" altLang="zh-CN" sz="1000" dirty="0">
                <a:latin typeface="Frutiger 45 Light"/>
              </a:rPr>
              <a:t>Wind</a:t>
            </a:r>
            <a:endParaRPr lang="zh-CN" altLang="en-GB" sz="1000" dirty="0">
              <a:latin typeface="Frutiger 45 Light"/>
            </a:endParaRPr>
          </a:p>
        </p:txBody>
      </p:sp>
      <p:sp>
        <p:nvSpPr>
          <p:cNvPr id="7" name="椭圆 6"/>
          <p:cNvSpPr/>
          <p:nvPr/>
        </p:nvSpPr>
        <p:spPr>
          <a:xfrm>
            <a:off x="5292080" y="2924944"/>
            <a:ext cx="928694" cy="2143140"/>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1350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en-US" altLang="zh-CN" dirty="0"/>
              <a:t>……</a:t>
            </a:r>
            <a:r>
              <a:rPr lang="zh-CN" altLang="en-US" dirty="0"/>
              <a:t> 形成金融资产价格泡沫，催生</a:t>
            </a:r>
            <a:r>
              <a:rPr lang="en-US" altLang="zh-CN" dirty="0"/>
              <a:t>A</a:t>
            </a:r>
            <a:r>
              <a:rPr lang="zh-CN" altLang="en-US" dirty="0"/>
              <a:t>股的大牛市和随后的“股灾”</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18</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a:t>
            </a:r>
            <a:r>
              <a:rPr lang="en-US" altLang="zh-CN" sz="1000" dirty="0">
                <a:latin typeface="Frutiger 45 Light"/>
              </a:rPr>
              <a:t>Wind</a:t>
            </a:r>
            <a:endParaRPr lang="zh-CN" altLang="en-GB" sz="1000" dirty="0">
              <a:latin typeface="Frutiger 45 Light"/>
            </a:endParaRPr>
          </a:p>
        </p:txBody>
      </p:sp>
      <p:sp>
        <p:nvSpPr>
          <p:cNvPr id="7" name="椭圆 6"/>
          <p:cNvSpPr/>
          <p:nvPr/>
        </p:nvSpPr>
        <p:spPr>
          <a:xfrm>
            <a:off x="6084168" y="2500305"/>
            <a:ext cx="928694" cy="2143140"/>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07388CD-2AC2-4D2E-8D9B-D0ADAE35ED5C}"/>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146914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2015</a:t>
            </a:r>
            <a:r>
              <a:rPr lang="zh-CN" altLang="en-US" dirty="0"/>
              <a:t>年的股市大牛市不仅是个大泡沫，还是一个建立在杠杆交易上的“杠杆大泡沫”</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19</a:t>
            </a:fld>
            <a:endParaRPr lang="zh-CN" altLang="en-US"/>
          </a:p>
        </p:txBody>
      </p:sp>
      <p:sp>
        <p:nvSpPr>
          <p:cNvPr id="9" name="Text Box 4"/>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2" name="图片 1">
            <a:extLst>
              <a:ext uri="{FF2B5EF4-FFF2-40B4-BE49-F238E27FC236}">
                <a16:creationId xmlns:a16="http://schemas.microsoft.com/office/drawing/2014/main" id="{7C442F0A-15B6-4A8D-A473-64DE0CE94B87}"/>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36955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6102A08-ABBF-4929-B73F-739D30CB5136}"/>
              </a:ext>
            </a:extLst>
          </p:cNvPr>
          <p:cNvSpPr>
            <a:spLocks noGrp="1"/>
          </p:cNvSpPr>
          <p:nvPr>
            <p:ph type="title"/>
          </p:nvPr>
        </p:nvSpPr>
        <p:spPr/>
        <p:txBody>
          <a:bodyPr/>
          <a:lstStyle/>
          <a:p>
            <a:r>
              <a:rPr lang="zh-CN" altLang="en-US" dirty="0"/>
              <a:t>金融的本质功能是将资源从储蓄者转移给投资者</a:t>
            </a:r>
          </a:p>
        </p:txBody>
      </p:sp>
      <p:sp>
        <p:nvSpPr>
          <p:cNvPr id="6" name="内容占位符 5">
            <a:extLst>
              <a:ext uri="{FF2B5EF4-FFF2-40B4-BE49-F238E27FC236}">
                <a16:creationId xmlns:a16="http://schemas.microsoft.com/office/drawing/2014/main" id="{D1E6C753-6C6B-4E30-A00F-C65DB345941C}"/>
              </a:ext>
            </a:extLst>
          </p:cNvPr>
          <p:cNvSpPr>
            <a:spLocks noGrp="1"/>
          </p:cNvSpPr>
          <p:nvPr>
            <p:ph idx="1"/>
          </p:nvPr>
        </p:nvSpPr>
        <p:spPr/>
        <p:txBody>
          <a:bodyPr/>
          <a:lstStyle/>
          <a:p>
            <a:r>
              <a:rPr lang="zh-CN" altLang="en-US" dirty="0"/>
              <a:t>以物易物的环境中：银行将储蓄者手中表现为实物形式的储蓄（比如粮食种子）转移给投资者（用种子来种地）</a:t>
            </a:r>
            <a:endParaRPr lang="en-US" altLang="zh-CN" dirty="0"/>
          </a:p>
          <a:p>
            <a:pPr lvl="1"/>
            <a:r>
              <a:rPr lang="zh-CN" altLang="en-US" dirty="0"/>
              <a:t>消费者之间因为偏好差异而做的消费借贷，其总量为</a:t>
            </a:r>
            <a:r>
              <a:rPr lang="en-US" altLang="zh-CN" dirty="0"/>
              <a:t>0——</a:t>
            </a:r>
            <a:r>
              <a:rPr lang="zh-CN" altLang="en-US" dirty="0"/>
              <a:t>不同消费者的消费借贷需求相互抵消</a:t>
            </a:r>
            <a:endParaRPr lang="en-US" altLang="zh-CN" dirty="0"/>
          </a:p>
          <a:p>
            <a:pPr lvl="1"/>
            <a:r>
              <a:rPr lang="zh-CN" altLang="en-US" dirty="0"/>
              <a:t>古典经济学的看法（萨伊定律）：借贷利率的变化使得借贷市场出清（对储蓄的需求等于储蓄的供给）</a:t>
            </a:r>
            <a:r>
              <a:rPr lang="en-US" altLang="zh-CN" dirty="0"/>
              <a:t>——</a:t>
            </a:r>
            <a:r>
              <a:rPr lang="zh-CN" altLang="en-US" dirty="0"/>
              <a:t>前提是储蓄者的行为要对借贷利率的变化做反应（利率下降就减少储蓄，增加消费）</a:t>
            </a:r>
            <a:endParaRPr lang="en-US" altLang="zh-CN" dirty="0"/>
          </a:p>
          <a:p>
            <a:r>
              <a:rPr lang="zh-CN" altLang="en-US" dirty="0"/>
              <a:t>以黄金为货币的环境中：银行将消费者手中表现为货币形式的储蓄（黄金）转移给投资者</a:t>
            </a:r>
            <a:endParaRPr lang="en-US" altLang="zh-CN" dirty="0"/>
          </a:p>
          <a:p>
            <a:pPr lvl="1"/>
            <a:r>
              <a:rPr lang="zh-CN" altLang="en-US" dirty="0"/>
              <a:t>转移的实质是黄金所代表的对实物的购买力</a:t>
            </a:r>
            <a:r>
              <a:rPr lang="en-US" altLang="zh-CN" dirty="0"/>
              <a:t>——</a:t>
            </a:r>
            <a:r>
              <a:rPr lang="zh-CN" altLang="en-US" dirty="0"/>
              <a:t>投资者用黄金去购买种地的种子</a:t>
            </a:r>
            <a:endParaRPr lang="en-US" altLang="zh-CN" dirty="0"/>
          </a:p>
          <a:p>
            <a:pPr lvl="1"/>
            <a:r>
              <a:rPr lang="zh-CN" altLang="en-US" dirty="0"/>
              <a:t>如果储蓄者没有储蓄，银行也就没有黄金，就无法向投资者借出黄金</a:t>
            </a:r>
            <a:endParaRPr lang="en-US" altLang="zh-CN" dirty="0"/>
          </a:p>
          <a:p>
            <a:pPr lvl="1"/>
            <a:r>
              <a:rPr lang="zh-CN" altLang="en-US" dirty="0"/>
              <a:t>在储蓄者无储蓄的情况下，就算银行可以凭空创造黄金，将其创造的黄金借给投资者，黄金相对实物的扩张会导致黄金的贬值，让人们不再使用黄金作为货币</a:t>
            </a:r>
            <a:r>
              <a:rPr lang="en-US" altLang="zh-CN" dirty="0"/>
              <a:t>——</a:t>
            </a:r>
            <a:r>
              <a:rPr lang="zh-CN" altLang="en-US" dirty="0"/>
              <a:t>货币只是一层面纱，关键是货币对应的购买力</a:t>
            </a:r>
          </a:p>
        </p:txBody>
      </p:sp>
      <p:sp>
        <p:nvSpPr>
          <p:cNvPr id="4" name="灯片编号占位符 3">
            <a:extLst>
              <a:ext uri="{FF2B5EF4-FFF2-40B4-BE49-F238E27FC236}">
                <a16:creationId xmlns:a16="http://schemas.microsoft.com/office/drawing/2014/main" id="{0316866D-1662-43CF-8C19-8E132D062856}"/>
              </a:ext>
            </a:extLst>
          </p:cNvPr>
          <p:cNvSpPr>
            <a:spLocks noGrp="1"/>
          </p:cNvSpPr>
          <p:nvPr>
            <p:ph type="sldNum" sz="quarter" idx="12"/>
          </p:nvPr>
        </p:nvSpPr>
        <p:spPr/>
        <p:txBody>
          <a:bodyPr/>
          <a:lstStyle/>
          <a:p>
            <a:pPr>
              <a:defRPr/>
            </a:pPr>
            <a:fld id="{56DE445D-538B-4B36-B97B-799D81D6965B}" type="slidenum">
              <a:rPr lang="zh-CN" altLang="en-US" smtClean="0"/>
              <a:pPr>
                <a:defRPr/>
              </a:pPr>
              <a:t>2</a:t>
            </a:fld>
            <a:endParaRPr lang="zh-CN" altLang="en-US"/>
          </a:p>
        </p:txBody>
      </p:sp>
    </p:spTree>
    <p:extLst>
      <p:ext uri="{BB962C8B-B14F-4D97-AF65-F5344CB8AC3E}">
        <p14:creationId xmlns:p14="http://schemas.microsoft.com/office/powerpoint/2010/main" val="117626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“杠杆大泡沫”的破灭让</a:t>
            </a:r>
            <a:r>
              <a:rPr lang="en-US" altLang="zh-CN" dirty="0"/>
              <a:t>A</a:t>
            </a:r>
            <a:r>
              <a:rPr lang="zh-CN" altLang="en-US" dirty="0"/>
              <a:t>股市场在</a:t>
            </a:r>
            <a:r>
              <a:rPr lang="en-US" altLang="zh-CN" dirty="0"/>
              <a:t>2015</a:t>
            </a:r>
            <a:r>
              <a:rPr lang="zh-CN" altLang="en-US" dirty="0"/>
              <a:t>年</a:t>
            </a:r>
            <a:r>
              <a:rPr lang="en-US" altLang="zh-CN" dirty="0"/>
              <a:t>6</a:t>
            </a:r>
            <a:r>
              <a:rPr lang="zh-CN" altLang="en-US" dirty="0"/>
              <a:t>、</a:t>
            </a:r>
            <a:r>
              <a:rPr lang="en-US" altLang="zh-CN" dirty="0"/>
              <a:t>7</a:t>
            </a:r>
            <a:r>
              <a:rPr lang="zh-CN" altLang="en-US" dirty="0"/>
              <a:t>月间急跌，形成“股灾”，冲击了金融体系稳定</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20</a:t>
            </a:fld>
            <a:endParaRPr lang="zh-CN" altLang="en-US"/>
          </a:p>
        </p:txBody>
      </p:sp>
      <p:sp>
        <p:nvSpPr>
          <p:cNvPr id="9" name="Text Box 4"/>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3" name="图片 2">
            <a:extLst>
              <a:ext uri="{FF2B5EF4-FFF2-40B4-BE49-F238E27FC236}">
                <a16:creationId xmlns:a16="http://schemas.microsoft.com/office/drawing/2014/main" id="{25238B05-AE75-4936-B2C9-989CEC6382CE}"/>
              </a:ext>
            </a:extLst>
          </p:cNvPr>
          <p:cNvPicPr>
            <a:picLocks noChangeAspect="1"/>
          </p:cNvPicPr>
          <p:nvPr/>
        </p:nvPicPr>
        <p:blipFill>
          <a:blip r:embed="rId2"/>
          <a:stretch>
            <a:fillRect/>
          </a:stretch>
        </p:blipFill>
        <p:spPr>
          <a:xfrm>
            <a:off x="1651000" y="1447800"/>
            <a:ext cx="6300112" cy="4318000"/>
          </a:xfrm>
          <a:prstGeom prst="rect">
            <a:avLst/>
          </a:prstGeom>
        </p:spPr>
      </p:pic>
    </p:spTree>
    <p:extLst>
      <p:ext uri="{BB962C8B-B14F-4D97-AF65-F5344CB8AC3E}">
        <p14:creationId xmlns:p14="http://schemas.microsoft.com/office/powerpoint/2010/main" val="2430031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034F9CB-B5A5-4367-9123-5E655AF3F38D}"/>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6" name="标题 5"/>
          <p:cNvSpPr>
            <a:spLocks noGrp="1"/>
          </p:cNvSpPr>
          <p:nvPr>
            <p:ph type="title"/>
          </p:nvPr>
        </p:nvSpPr>
        <p:spPr/>
        <p:txBody>
          <a:bodyPr/>
          <a:lstStyle/>
          <a:p>
            <a:r>
              <a:rPr lang="zh-CN" altLang="en-US" dirty="0"/>
              <a:t>股灾之后资金流入债券市场，令债市杠杆大幅攀升，广义基金债券头寸爆发性增长</a:t>
            </a:r>
            <a:endParaRPr lang="zh-CN" altLang="en-US" b="1" dirty="0"/>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21</a:t>
            </a:fld>
            <a:endParaRPr lang="zh-CN" altLang="en-US"/>
          </a:p>
        </p:txBody>
      </p:sp>
      <p:sp>
        <p:nvSpPr>
          <p:cNvPr id="9" name="Text Box 4"/>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7" name="椭圆 6">
            <a:extLst>
              <a:ext uri="{FF2B5EF4-FFF2-40B4-BE49-F238E27FC236}">
                <a16:creationId xmlns:a16="http://schemas.microsoft.com/office/drawing/2014/main" id="{9943BD30-B2A9-4000-8758-4EC964A24343}"/>
              </a:ext>
            </a:extLst>
          </p:cNvPr>
          <p:cNvSpPr/>
          <p:nvPr/>
        </p:nvSpPr>
        <p:spPr>
          <a:xfrm>
            <a:off x="5724128" y="2996952"/>
            <a:ext cx="644118" cy="1723053"/>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spTree>
    <p:extLst>
      <p:ext uri="{BB962C8B-B14F-4D97-AF65-F5344CB8AC3E}">
        <p14:creationId xmlns:p14="http://schemas.microsoft.com/office/powerpoint/2010/main" val="3568565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央行不得已在</a:t>
            </a:r>
            <a:r>
              <a:rPr lang="en-US" altLang="zh-CN" dirty="0"/>
              <a:t>2016</a:t>
            </a:r>
            <a:r>
              <a:rPr lang="zh-CN" altLang="en-US" dirty="0"/>
              <a:t>年下半年结束了“利率走廊”的尝试，推行了债市去杠杆的政策</a:t>
            </a:r>
            <a:r>
              <a:rPr lang="en-US" altLang="zh-CN" dirty="0"/>
              <a:t>……</a:t>
            </a:r>
            <a:endParaRPr lang="zh-CN" altLang="en-US" dirty="0"/>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22</a:t>
            </a:fld>
            <a:endParaRPr lang="zh-CN" altLang="en-US"/>
          </a:p>
        </p:txBody>
      </p:sp>
      <p:sp>
        <p:nvSpPr>
          <p:cNvPr id="9" name="Text Box 4"/>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7" name="椭圆 6">
            <a:extLst>
              <a:ext uri="{FF2B5EF4-FFF2-40B4-BE49-F238E27FC236}">
                <a16:creationId xmlns:a16="http://schemas.microsoft.com/office/drawing/2014/main" id="{9943BD30-B2A9-4000-8758-4EC964A24343}"/>
              </a:ext>
            </a:extLst>
          </p:cNvPr>
          <p:cNvSpPr/>
          <p:nvPr/>
        </p:nvSpPr>
        <p:spPr>
          <a:xfrm>
            <a:off x="6071007" y="2786066"/>
            <a:ext cx="644118" cy="1723053"/>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pic>
        <p:nvPicPr>
          <p:cNvPr id="2" name="图片 1">
            <a:extLst>
              <a:ext uri="{FF2B5EF4-FFF2-40B4-BE49-F238E27FC236}">
                <a16:creationId xmlns:a16="http://schemas.microsoft.com/office/drawing/2014/main" id="{255A36AB-63EC-4D5D-99ED-5DCAA1588D64}"/>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708667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F4377A-7641-4DAE-B7F8-0C4E711C32EC}"/>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6" name="标题 5"/>
          <p:cNvSpPr>
            <a:spLocks noGrp="1"/>
          </p:cNvSpPr>
          <p:nvPr>
            <p:ph type="title"/>
          </p:nvPr>
        </p:nvSpPr>
        <p:spPr/>
        <p:txBody>
          <a:bodyPr/>
          <a:lstStyle/>
          <a:p>
            <a:r>
              <a:rPr lang="en-US" altLang="zh-CN" dirty="0"/>
              <a:t>……</a:t>
            </a:r>
            <a:r>
              <a:rPr lang="zh-CN" altLang="en-US" dirty="0"/>
              <a:t>从而让债券市场在</a:t>
            </a:r>
            <a:r>
              <a:rPr lang="en-US" altLang="zh-CN" dirty="0"/>
              <a:t>2016</a:t>
            </a:r>
            <a:r>
              <a:rPr lang="zh-CN" altLang="en-US" dirty="0"/>
              <a:t>年</a:t>
            </a:r>
            <a:r>
              <a:rPr lang="en-US" altLang="zh-CN" dirty="0"/>
              <a:t>4</a:t>
            </a:r>
            <a:r>
              <a:rPr lang="zh-CN" altLang="en-US" dirty="0"/>
              <a:t>季度进入熊市</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23</a:t>
            </a:fld>
            <a:endParaRPr lang="zh-CN" altLang="en-US"/>
          </a:p>
        </p:txBody>
      </p:sp>
      <p:sp>
        <p:nvSpPr>
          <p:cNvPr id="9" name="Text Box 4"/>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7" name="椭圆 6">
            <a:extLst>
              <a:ext uri="{FF2B5EF4-FFF2-40B4-BE49-F238E27FC236}">
                <a16:creationId xmlns:a16="http://schemas.microsoft.com/office/drawing/2014/main" id="{9943BD30-B2A9-4000-8758-4EC964A24343}"/>
              </a:ext>
            </a:extLst>
          </p:cNvPr>
          <p:cNvSpPr/>
          <p:nvPr/>
        </p:nvSpPr>
        <p:spPr>
          <a:xfrm>
            <a:off x="6393066" y="3352226"/>
            <a:ext cx="644118" cy="1723053"/>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spTree>
    <p:extLst>
      <p:ext uri="{BB962C8B-B14F-4D97-AF65-F5344CB8AC3E}">
        <p14:creationId xmlns:p14="http://schemas.microsoft.com/office/powerpoint/2010/main" val="4260303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00C45CE-FB5F-4087-BD32-4AB9AA54A5DB}"/>
              </a:ext>
            </a:extLst>
          </p:cNvPr>
          <p:cNvPicPr>
            <a:picLocks noChangeAspect="1"/>
          </p:cNvPicPr>
          <p:nvPr/>
        </p:nvPicPr>
        <p:blipFill>
          <a:blip r:embed="rId2"/>
          <a:stretch>
            <a:fillRect/>
          </a:stretch>
        </p:blipFill>
        <p:spPr>
          <a:xfrm>
            <a:off x="1447800" y="1447800"/>
            <a:ext cx="6310225" cy="4318000"/>
          </a:xfrm>
          <a:prstGeom prst="rect">
            <a:avLst/>
          </a:prstGeom>
        </p:spPr>
      </p:pic>
      <p:sp>
        <p:nvSpPr>
          <p:cNvPr id="6" name="标题 5"/>
          <p:cNvSpPr>
            <a:spLocks noGrp="1"/>
          </p:cNvSpPr>
          <p:nvPr>
            <p:ph type="title"/>
          </p:nvPr>
        </p:nvSpPr>
        <p:spPr/>
        <p:txBody>
          <a:bodyPr/>
          <a:lstStyle/>
          <a:p>
            <a:r>
              <a:rPr lang="en-US" altLang="zh-CN" dirty="0"/>
              <a:t>2018</a:t>
            </a:r>
            <a:r>
              <a:rPr lang="zh-CN" altLang="en-US" dirty="0"/>
              <a:t>年的强力去杠杆打压了社会融资，收紧了基建投资的融资瓶颈，让基建投资从增长稳定器变成增长压力源</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24</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BIS</a:t>
            </a:r>
            <a:endParaRPr lang="zh-CN" altLang="en-GB" sz="1000" dirty="0">
              <a:latin typeface="Frutiger 45 Light"/>
            </a:endParaRPr>
          </a:p>
        </p:txBody>
      </p:sp>
      <p:sp>
        <p:nvSpPr>
          <p:cNvPr id="8" name="椭圆 7">
            <a:extLst>
              <a:ext uri="{FF2B5EF4-FFF2-40B4-BE49-F238E27FC236}">
                <a16:creationId xmlns:a16="http://schemas.microsoft.com/office/drawing/2014/main" id="{BF2F61EF-1DF6-46F9-A846-16A766BED0E7}"/>
              </a:ext>
            </a:extLst>
          </p:cNvPr>
          <p:cNvSpPr/>
          <p:nvPr/>
        </p:nvSpPr>
        <p:spPr>
          <a:xfrm>
            <a:off x="6017243" y="3606800"/>
            <a:ext cx="681940" cy="1706345"/>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2929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773CF2-7F73-48A4-8E9E-8A50D56279EB}"/>
              </a:ext>
            </a:extLst>
          </p:cNvPr>
          <p:cNvPicPr>
            <a:picLocks noChangeAspect="1"/>
          </p:cNvPicPr>
          <p:nvPr/>
        </p:nvPicPr>
        <p:blipFill>
          <a:blip r:embed="rId2"/>
          <a:stretch>
            <a:fillRect/>
          </a:stretch>
        </p:blipFill>
        <p:spPr>
          <a:xfrm>
            <a:off x="1447800" y="1447800"/>
            <a:ext cx="6310225" cy="4318000"/>
          </a:xfrm>
          <a:prstGeom prst="rect">
            <a:avLst/>
          </a:prstGeom>
        </p:spPr>
      </p:pic>
      <p:sp>
        <p:nvSpPr>
          <p:cNvPr id="6" name="标题 5"/>
          <p:cNvSpPr>
            <a:spLocks noGrp="1"/>
          </p:cNvSpPr>
          <p:nvPr>
            <p:ph type="title"/>
          </p:nvPr>
        </p:nvSpPr>
        <p:spPr/>
        <p:txBody>
          <a:bodyPr/>
          <a:lstStyle/>
          <a:p>
            <a:r>
              <a:rPr lang="en-US" altLang="zh-CN" dirty="0"/>
              <a:t>2018</a:t>
            </a:r>
            <a:r>
              <a:rPr lang="zh-CN" altLang="en-US" dirty="0"/>
              <a:t>年开始的对非标融资的严厉清查使得民企相对国企的信用利差攀升至十年来的高位</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25</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
        <p:nvSpPr>
          <p:cNvPr id="8" name="椭圆 7">
            <a:extLst>
              <a:ext uri="{FF2B5EF4-FFF2-40B4-BE49-F238E27FC236}">
                <a16:creationId xmlns:a16="http://schemas.microsoft.com/office/drawing/2014/main" id="{BF2F61EF-1DF6-46F9-A846-16A766BED0E7}"/>
              </a:ext>
            </a:extLst>
          </p:cNvPr>
          <p:cNvSpPr/>
          <p:nvPr/>
        </p:nvSpPr>
        <p:spPr>
          <a:xfrm>
            <a:off x="5786430" y="2300438"/>
            <a:ext cx="1317013" cy="2839453"/>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473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2810A49-AFF6-48C6-872C-3D8FCD02CBCD}"/>
              </a:ext>
            </a:extLst>
          </p:cNvPr>
          <p:cNvPicPr>
            <a:picLocks noChangeAspect="1"/>
          </p:cNvPicPr>
          <p:nvPr/>
        </p:nvPicPr>
        <p:blipFill>
          <a:blip r:embed="rId2"/>
          <a:stretch>
            <a:fillRect/>
          </a:stretch>
        </p:blipFill>
        <p:spPr>
          <a:xfrm>
            <a:off x="1447800" y="1447800"/>
            <a:ext cx="6310225" cy="4318000"/>
          </a:xfrm>
          <a:prstGeom prst="rect">
            <a:avLst/>
          </a:prstGeom>
        </p:spPr>
      </p:pic>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p:txBody>
          <a:bodyPr/>
          <a:lstStyle/>
          <a:p>
            <a:r>
              <a:rPr lang="en-US" altLang="zh-CN" dirty="0"/>
              <a:t>2019</a:t>
            </a:r>
            <a:r>
              <a:rPr lang="zh-CN" altLang="en-US" dirty="0"/>
              <a:t>年的“包商银行事件”让小银行的融资成本明显上升，并最终对小微企业的融资带来不利影响</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294967295"/>
          </p:nvPr>
        </p:nvSpPr>
        <p:spPr>
          <a:xfrm>
            <a:off x="7925117" y="6550222"/>
            <a:ext cx="1049321" cy="304800"/>
          </a:xfrm>
        </p:spPr>
        <p:txBody>
          <a:bodyPr/>
          <a:lstStyle/>
          <a:p>
            <a:pPr>
              <a:defRPr/>
            </a:pPr>
            <a:fld id="{F08B0920-9331-44B4-A71B-D61424E00FAD}" type="slidenum">
              <a:rPr lang="zh-CN" altLang="en-US" smtClean="0"/>
              <a:pPr>
                <a:defRPr/>
              </a:pPr>
              <a:t>26</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529936" y="2233060"/>
            <a:ext cx="910392" cy="2184935"/>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Tree>
    <p:extLst>
      <p:ext uri="{BB962C8B-B14F-4D97-AF65-F5344CB8AC3E}">
        <p14:creationId xmlns:p14="http://schemas.microsoft.com/office/powerpoint/2010/main" val="2220886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04CC5CA-916E-481D-B414-6A8CD90262EE}"/>
              </a:ext>
            </a:extLst>
          </p:cNvPr>
          <p:cNvPicPr>
            <a:picLocks noChangeAspect="1"/>
          </p:cNvPicPr>
          <p:nvPr/>
        </p:nvPicPr>
        <p:blipFill>
          <a:blip r:embed="rId2"/>
          <a:stretch>
            <a:fillRect/>
          </a:stretch>
        </p:blipFill>
        <p:spPr>
          <a:xfrm>
            <a:off x="1447800" y="1447800"/>
            <a:ext cx="6310225" cy="4318000"/>
          </a:xfrm>
          <a:prstGeom prst="rect">
            <a:avLst/>
          </a:prstGeom>
        </p:spPr>
      </p:pic>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p:txBody>
          <a:bodyPr/>
          <a:lstStyle/>
          <a:p>
            <a:r>
              <a:rPr lang="zh-CN" altLang="en-US" dirty="0"/>
              <a:t>“去杠杆”让民营企业的杠杆率明显攀升</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294967295"/>
          </p:nvPr>
        </p:nvSpPr>
        <p:spPr>
          <a:xfrm>
            <a:off x="7925117" y="6550222"/>
            <a:ext cx="1049321" cy="304800"/>
          </a:xfrm>
        </p:spPr>
        <p:txBody>
          <a:bodyPr/>
          <a:lstStyle/>
          <a:p>
            <a:pPr>
              <a:defRPr/>
            </a:pPr>
            <a:fld id="{F08B0920-9331-44B4-A71B-D61424E00FAD}" type="slidenum">
              <a:rPr lang="zh-CN" altLang="en-US" smtClean="0"/>
              <a:pPr>
                <a:defRPr/>
              </a:pPr>
              <a:t>27</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5553777" y="2538410"/>
            <a:ext cx="1896177" cy="2707358"/>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Tree>
    <p:extLst>
      <p:ext uri="{BB962C8B-B14F-4D97-AF65-F5344CB8AC3E}">
        <p14:creationId xmlns:p14="http://schemas.microsoft.com/office/powerpoint/2010/main" val="2780327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489D54-C46A-4E85-A24E-222589D44EB0}"/>
              </a:ext>
            </a:extLst>
          </p:cNvPr>
          <p:cNvPicPr>
            <a:picLocks noChangeAspect="1"/>
          </p:cNvPicPr>
          <p:nvPr/>
        </p:nvPicPr>
        <p:blipFill>
          <a:blip r:embed="rId2"/>
          <a:stretch>
            <a:fillRect/>
          </a:stretch>
        </p:blipFill>
        <p:spPr>
          <a:xfrm>
            <a:off x="1447800" y="1447800"/>
            <a:ext cx="6310225" cy="4318000"/>
          </a:xfrm>
          <a:prstGeom prst="rect">
            <a:avLst/>
          </a:prstGeom>
        </p:spPr>
      </p:pic>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p:txBody>
          <a:bodyPr/>
          <a:lstStyle/>
          <a:p>
            <a:r>
              <a:rPr lang="zh-CN" altLang="en-US" dirty="0"/>
              <a:t>民营企业的亏损比例也随之上扬</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294967295"/>
          </p:nvPr>
        </p:nvSpPr>
        <p:spPr>
          <a:xfrm>
            <a:off x="7925117" y="6550222"/>
            <a:ext cx="1049321" cy="304800"/>
          </a:xfrm>
        </p:spPr>
        <p:txBody>
          <a:bodyPr/>
          <a:lstStyle/>
          <a:p>
            <a:pPr>
              <a:defRPr/>
            </a:pPr>
            <a:fld id="{F08B0920-9331-44B4-A71B-D61424E00FAD}" type="slidenum">
              <a:rPr lang="zh-CN" altLang="en-US" smtClean="0"/>
              <a:pPr>
                <a:defRPr/>
              </a:pPr>
              <a:t>28</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245188" y="1850519"/>
            <a:ext cx="925633" cy="1578481"/>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Tree>
    <p:extLst>
      <p:ext uri="{BB962C8B-B14F-4D97-AF65-F5344CB8AC3E}">
        <p14:creationId xmlns:p14="http://schemas.microsoft.com/office/powerpoint/2010/main" val="1106396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2019</a:t>
            </a:r>
            <a:r>
              <a:rPr lang="zh-CN" altLang="en-US" dirty="0"/>
              <a:t>年</a:t>
            </a:r>
            <a:r>
              <a:rPr lang="en-US" altLang="zh-CN" dirty="0"/>
              <a:t>8</a:t>
            </a:r>
            <a:r>
              <a:rPr lang="zh-CN" altLang="en-US" dirty="0"/>
              <a:t>月的</a:t>
            </a:r>
            <a:r>
              <a:rPr lang="en-US" altLang="zh-CN" dirty="0"/>
              <a:t>LPR</a:t>
            </a:r>
            <a:r>
              <a:rPr lang="zh-CN" altLang="en-US" dirty="0"/>
              <a:t>改革是人民银行打通货币政策传导路径的又一次尝试</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29</a:t>
            </a:fld>
            <a:endParaRPr lang="zh-CN" altLang="en-US"/>
          </a:p>
        </p:txBody>
      </p:sp>
      <p:sp>
        <p:nvSpPr>
          <p:cNvPr id="9" name="Text Box 4"/>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7" name="椭圆 6">
            <a:extLst>
              <a:ext uri="{FF2B5EF4-FFF2-40B4-BE49-F238E27FC236}">
                <a16:creationId xmlns:a16="http://schemas.microsoft.com/office/drawing/2014/main" id="{9943BD30-B2A9-4000-8758-4EC964A24343}"/>
              </a:ext>
            </a:extLst>
          </p:cNvPr>
          <p:cNvSpPr/>
          <p:nvPr/>
        </p:nvSpPr>
        <p:spPr>
          <a:xfrm>
            <a:off x="6071007" y="2786066"/>
            <a:ext cx="644118" cy="1723053"/>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pic>
        <p:nvPicPr>
          <p:cNvPr id="2" name="图片 1">
            <a:extLst>
              <a:ext uri="{FF2B5EF4-FFF2-40B4-BE49-F238E27FC236}">
                <a16:creationId xmlns:a16="http://schemas.microsoft.com/office/drawing/2014/main" id="{2DEC5258-9EC6-445E-B3C0-6854FF86950A}"/>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67741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5479-E658-49F7-B410-C67F57967883}"/>
              </a:ext>
            </a:extLst>
          </p:cNvPr>
          <p:cNvSpPr>
            <a:spLocks noGrp="1"/>
          </p:cNvSpPr>
          <p:nvPr>
            <p:ph type="title"/>
          </p:nvPr>
        </p:nvSpPr>
        <p:spPr/>
        <p:txBody>
          <a:bodyPr/>
          <a:lstStyle/>
          <a:p>
            <a:r>
              <a:rPr lang="zh-CN" altLang="en-US" dirty="0"/>
              <a:t>金融的本质功能是将资源从储蓄者转移给投资者（续）</a:t>
            </a:r>
          </a:p>
        </p:txBody>
      </p:sp>
      <p:sp>
        <p:nvSpPr>
          <p:cNvPr id="3" name="内容占位符 2">
            <a:extLst>
              <a:ext uri="{FF2B5EF4-FFF2-40B4-BE49-F238E27FC236}">
                <a16:creationId xmlns:a16="http://schemas.microsoft.com/office/drawing/2014/main" id="{60C1EAEA-BA5E-4C1A-8679-D85C533B0C69}"/>
              </a:ext>
            </a:extLst>
          </p:cNvPr>
          <p:cNvSpPr>
            <a:spLocks noGrp="1"/>
          </p:cNvSpPr>
          <p:nvPr>
            <p:ph idx="1"/>
          </p:nvPr>
        </p:nvSpPr>
        <p:spPr/>
        <p:txBody>
          <a:bodyPr/>
          <a:lstStyle/>
          <a:p>
            <a:endParaRPr lang="en-US" altLang="zh-CN" dirty="0"/>
          </a:p>
          <a:p>
            <a:r>
              <a:rPr lang="zh-CN" altLang="en-US" dirty="0"/>
              <a:t>在法币体系中，银行虽然可以无中生有地创造货币，但货币的创造受到经济中储蓄规模的影响</a:t>
            </a:r>
            <a:endParaRPr lang="en-US" altLang="zh-CN" dirty="0"/>
          </a:p>
          <a:p>
            <a:pPr lvl="1"/>
            <a:r>
              <a:rPr lang="zh-CN" altLang="en-US" dirty="0"/>
              <a:t>如果储蓄者没有储蓄（储蓄者很快将其持有的货币花出去来购买实物），而银行又在通过信贷创造货币，那就会让货币贬值（通胀失控）</a:t>
            </a:r>
            <a:endParaRPr lang="en-US" altLang="zh-CN" dirty="0"/>
          </a:p>
          <a:p>
            <a:pPr lvl="1"/>
            <a:r>
              <a:rPr lang="zh-CN" altLang="en-US" dirty="0"/>
              <a:t>银行要想在不推升通胀的前提下通过信贷创造货币，一定需要在储蓄者方有货币的购买力没有发挥出来（货币没有被花出去，而被存了起来）</a:t>
            </a:r>
            <a:endParaRPr lang="en-US" altLang="zh-CN" dirty="0"/>
          </a:p>
          <a:p>
            <a:pPr lvl="1"/>
            <a:r>
              <a:rPr lang="zh-CN" altLang="en-US" dirty="0"/>
              <a:t>银行给投资者发放信贷，是通过创造购买力的形式而将储蓄者方没有动用的购买力转移给了投资方</a:t>
            </a:r>
            <a:endParaRPr lang="en-US" altLang="zh-CN" dirty="0"/>
          </a:p>
        </p:txBody>
      </p:sp>
      <p:sp>
        <p:nvSpPr>
          <p:cNvPr id="4" name="灯片编号占位符 3">
            <a:extLst>
              <a:ext uri="{FF2B5EF4-FFF2-40B4-BE49-F238E27FC236}">
                <a16:creationId xmlns:a16="http://schemas.microsoft.com/office/drawing/2014/main" id="{7849C45C-0B48-4C0A-A123-6A152CDCD52F}"/>
              </a:ext>
            </a:extLst>
          </p:cNvPr>
          <p:cNvSpPr>
            <a:spLocks noGrp="1"/>
          </p:cNvSpPr>
          <p:nvPr>
            <p:ph type="sldNum" sz="quarter" idx="12"/>
          </p:nvPr>
        </p:nvSpPr>
        <p:spPr/>
        <p:txBody>
          <a:bodyPr/>
          <a:lstStyle/>
          <a:p>
            <a:pPr>
              <a:defRPr/>
            </a:pPr>
            <a:fld id="{DF4C29A2-310B-4614-9E82-82EDFD340A49}" type="slidenum">
              <a:rPr lang="zh-CN" altLang="en-US" smtClean="0"/>
              <a:pPr>
                <a:defRPr/>
              </a:pPr>
              <a:t>3</a:t>
            </a:fld>
            <a:endParaRPr lang="zh-CN" altLang="en-US"/>
          </a:p>
        </p:txBody>
      </p:sp>
    </p:spTree>
    <p:extLst>
      <p:ext uri="{BB962C8B-B14F-4D97-AF65-F5344CB8AC3E}">
        <p14:creationId xmlns:p14="http://schemas.microsoft.com/office/powerpoint/2010/main" val="1605374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LPR</a:t>
            </a:r>
            <a:r>
              <a:rPr lang="zh-CN" altLang="en-US" dirty="0"/>
              <a:t>改革之后，银行间市场短期利率中枢上升，波动性下降，反映出了央行在银行间市场态度的转变</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30</a:t>
            </a:fld>
            <a:endParaRPr lang="zh-CN" altLang="en-US"/>
          </a:p>
        </p:txBody>
      </p:sp>
      <p:sp>
        <p:nvSpPr>
          <p:cNvPr id="9" name="Text Box 4"/>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7" name="椭圆 6">
            <a:extLst>
              <a:ext uri="{FF2B5EF4-FFF2-40B4-BE49-F238E27FC236}">
                <a16:creationId xmlns:a16="http://schemas.microsoft.com/office/drawing/2014/main" id="{9943BD30-B2A9-4000-8758-4EC964A24343}"/>
              </a:ext>
            </a:extLst>
          </p:cNvPr>
          <p:cNvSpPr/>
          <p:nvPr/>
        </p:nvSpPr>
        <p:spPr>
          <a:xfrm>
            <a:off x="6071007" y="2786066"/>
            <a:ext cx="644118" cy="1723053"/>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pic>
        <p:nvPicPr>
          <p:cNvPr id="3" name="图片 2">
            <a:extLst>
              <a:ext uri="{FF2B5EF4-FFF2-40B4-BE49-F238E27FC236}">
                <a16:creationId xmlns:a16="http://schemas.microsoft.com/office/drawing/2014/main" id="{0004F23E-A74F-4626-A0EC-D30C9E413043}"/>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534627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latin typeface="黑体" pitchFamily="49" charset="-122"/>
              </a:rPr>
              <a:t>授课教师简介</a:t>
            </a:r>
          </a:p>
        </p:txBody>
      </p:sp>
      <p:sp>
        <p:nvSpPr>
          <p:cNvPr id="4" name="灯片编号占位符 3"/>
          <p:cNvSpPr>
            <a:spLocks noGrp="1"/>
          </p:cNvSpPr>
          <p:nvPr>
            <p:ph type="sldNum" sz="quarter" idx="12"/>
          </p:nvPr>
        </p:nvSpPr>
        <p:spPr/>
        <p:txBody>
          <a:bodyPr/>
          <a:lstStyle/>
          <a:p>
            <a:pPr>
              <a:defRPr/>
            </a:pPr>
            <a:fld id="{660BCF95-41CF-4F55-A555-D9F561E0A9BD}" type="slidenum">
              <a:rPr lang="zh-CN" altLang="en-US" smtClean="0"/>
              <a:pPr>
                <a:defRPr/>
              </a:pPr>
              <a:t>31</a:t>
            </a:fld>
            <a:endParaRPr lang="zh-CN" altLang="en-US"/>
          </a:p>
        </p:txBody>
      </p:sp>
      <p:sp>
        <p:nvSpPr>
          <p:cNvPr id="64516" name="TextBox 5"/>
          <p:cNvSpPr txBox="1">
            <a:spLocks noChangeArrowheads="1"/>
          </p:cNvSpPr>
          <p:nvPr/>
        </p:nvSpPr>
        <p:spPr bwMode="auto">
          <a:xfrm>
            <a:off x="3348038" y="2205038"/>
            <a:ext cx="3000375" cy="830262"/>
          </a:xfrm>
          <a:prstGeom prst="rect">
            <a:avLst/>
          </a:prstGeom>
          <a:noFill/>
          <a:ln w="9525">
            <a:noFill/>
            <a:miter lim="800000"/>
            <a:headEnd/>
            <a:tailEnd/>
          </a:ln>
        </p:spPr>
        <p:txBody>
          <a:bodyPr>
            <a:spAutoFit/>
          </a:bodyPr>
          <a:lstStyle/>
          <a:p>
            <a:pPr algn="ctr"/>
            <a:r>
              <a:rPr lang="zh-CN" altLang="en-US" sz="4800" b="1" dirty="0"/>
              <a:t>谢 谢！</a:t>
            </a:r>
          </a:p>
        </p:txBody>
      </p:sp>
      <p:sp>
        <p:nvSpPr>
          <p:cNvPr id="6" name="TextBox 6"/>
          <p:cNvSpPr txBox="1">
            <a:spLocks noChangeArrowheads="1"/>
          </p:cNvSpPr>
          <p:nvPr/>
        </p:nvSpPr>
        <p:spPr bwMode="auto">
          <a:xfrm>
            <a:off x="1042988" y="3773358"/>
            <a:ext cx="7416800" cy="1815882"/>
          </a:xfrm>
          <a:prstGeom prst="rect">
            <a:avLst/>
          </a:prstGeom>
          <a:noFill/>
          <a:ln w="9525">
            <a:noFill/>
            <a:miter lim="800000"/>
            <a:headEnd/>
            <a:tailEnd/>
          </a:ln>
        </p:spPr>
        <p:txBody>
          <a:bodyPr>
            <a:spAutoFit/>
          </a:bodyPr>
          <a:lstStyle/>
          <a:p>
            <a:r>
              <a:rPr lang="zh-CN" altLang="en-US" sz="1600" dirty="0"/>
              <a:t>徐高博士是中银国际证券总裁助理兼首席经济学家，北京大学国家发展研究院兼职教授。他目前还是中国证券业协会证券分析师、投资顾问与首席经济学家委员会委员，中国首席经济学家论坛理事。之前，徐高曾历任光证资管首席经济学家、光大证券首席经济学家、瑞银证券高级经济学家、世界银行经济学家、国际货币基金组织兼职经济学家等职。徐高毕业于北京大学国家发展研究院（原中国经济研究中心），获经济学博士学位。徐高出版了</a:t>
            </a:r>
            <a:r>
              <a:rPr lang="en-US" altLang="zh-CN" sz="1600" dirty="0"/>
              <a:t>《</a:t>
            </a:r>
            <a:r>
              <a:rPr lang="zh-CN" altLang="en-US" sz="1600" dirty="0"/>
              <a:t>宏观经济学二十五讲：中国视角</a:t>
            </a:r>
            <a:r>
              <a:rPr lang="en-US" altLang="zh-CN" sz="1600" dirty="0"/>
              <a:t>》</a:t>
            </a:r>
            <a:r>
              <a:rPr lang="zh-CN" altLang="en-US" sz="1600" dirty="0"/>
              <a:t>和</a:t>
            </a:r>
            <a:r>
              <a:rPr lang="en-US" altLang="zh-CN" sz="1600" dirty="0"/>
              <a:t>《</a:t>
            </a:r>
            <a:r>
              <a:rPr lang="zh-CN" altLang="en-US" sz="1600" dirty="0"/>
              <a:t>金融经济学二十五讲</a:t>
            </a:r>
            <a:r>
              <a:rPr lang="en-US" altLang="zh-CN" sz="1600" dirty="0"/>
              <a:t>》</a:t>
            </a:r>
            <a:r>
              <a:rPr lang="zh-CN" altLang="en-US" sz="1600" dirty="0"/>
              <a:t>两本畅销的经济学教科书。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0BC6F-238B-477F-A6FC-F0CB0F1BCAAB}"/>
              </a:ext>
            </a:extLst>
          </p:cNvPr>
          <p:cNvSpPr>
            <a:spLocks noGrp="1"/>
          </p:cNvSpPr>
          <p:nvPr>
            <p:ph type="title"/>
          </p:nvPr>
        </p:nvSpPr>
        <p:spPr/>
        <p:txBody>
          <a:bodyPr/>
          <a:lstStyle/>
          <a:p>
            <a:r>
              <a:rPr lang="zh-CN" altLang="en-US" dirty="0"/>
              <a:t>金融是实体的镜子，二者不可割裂</a:t>
            </a:r>
            <a:r>
              <a:rPr lang="en-US" altLang="zh-CN" dirty="0"/>
              <a:t>——</a:t>
            </a:r>
            <a:r>
              <a:rPr lang="zh-CN" altLang="en-US" dirty="0"/>
              <a:t>失衡的实体经济带来失衡的金融体系，与反感失衡的政府形成矛盾</a:t>
            </a:r>
          </a:p>
        </p:txBody>
      </p:sp>
      <p:sp>
        <p:nvSpPr>
          <p:cNvPr id="3" name="内容占位符 2">
            <a:extLst>
              <a:ext uri="{FF2B5EF4-FFF2-40B4-BE49-F238E27FC236}">
                <a16:creationId xmlns:a16="http://schemas.microsoft.com/office/drawing/2014/main" id="{68C8FDA0-41A8-4F4A-AB9B-E9E196D451E8}"/>
              </a:ext>
            </a:extLst>
          </p:cNvPr>
          <p:cNvSpPr>
            <a:spLocks noGrp="1"/>
          </p:cNvSpPr>
          <p:nvPr>
            <p:ph idx="1"/>
          </p:nvPr>
        </p:nvSpPr>
        <p:spPr/>
        <p:txBody>
          <a:bodyPr/>
          <a:lstStyle/>
          <a:p>
            <a:r>
              <a:rPr lang="zh-CN" altLang="en-US" dirty="0"/>
              <a:t>中国诸多金融现象的根源在于实体经济</a:t>
            </a:r>
            <a:endParaRPr lang="en-US" altLang="zh-CN" dirty="0"/>
          </a:p>
          <a:p>
            <a:pPr lvl="1"/>
            <a:r>
              <a:rPr lang="zh-CN" altLang="en-US" dirty="0"/>
              <a:t>持续攀升的</a:t>
            </a:r>
            <a:r>
              <a:rPr lang="en-US" altLang="zh-CN" dirty="0"/>
              <a:t>M2/GDP</a:t>
            </a:r>
            <a:r>
              <a:rPr lang="zh-CN" altLang="en-US" dirty="0"/>
              <a:t>比例</a:t>
            </a:r>
            <a:r>
              <a:rPr lang="en-US" altLang="zh-CN" dirty="0"/>
              <a:t>——</a:t>
            </a:r>
            <a:r>
              <a:rPr lang="zh-CN" altLang="en-US" dirty="0"/>
              <a:t>中国高储蓄导致了货币购买力没有充分发挥出来（没有充分变成对实物的购买行为）</a:t>
            </a:r>
            <a:endParaRPr lang="en-US" altLang="zh-CN" dirty="0"/>
          </a:p>
          <a:p>
            <a:pPr lvl="1"/>
            <a:r>
              <a:rPr lang="zh-CN" altLang="en-US" dirty="0"/>
              <a:t>实体经济的储蓄过剩导致银行有向外放贷的很大能力和意愿</a:t>
            </a:r>
            <a:r>
              <a:rPr lang="en-US" altLang="zh-CN" dirty="0"/>
              <a:t>——</a:t>
            </a:r>
            <a:r>
              <a:rPr lang="zh-CN" altLang="en-US" dirty="0"/>
              <a:t>储蓄过剩带来了银行大量可贷资金（</a:t>
            </a:r>
            <a:r>
              <a:rPr lang="en-US" altLang="zh-CN" dirty="0"/>
              <a:t>loanable funds</a:t>
            </a:r>
            <a:r>
              <a:rPr lang="zh-CN" altLang="en-US" dirty="0"/>
              <a:t>）的沉淀</a:t>
            </a:r>
            <a:endParaRPr lang="en-US" altLang="zh-CN" dirty="0"/>
          </a:p>
          <a:p>
            <a:pPr lvl="1"/>
            <a:r>
              <a:rPr lang="zh-CN" altLang="en-US" dirty="0"/>
              <a:t>银行信贷的不足会导致全社会购买行为不足（总需求不足）</a:t>
            </a:r>
            <a:r>
              <a:rPr lang="en-US" altLang="zh-CN" dirty="0"/>
              <a:t>——</a:t>
            </a:r>
            <a:r>
              <a:rPr lang="zh-CN" altLang="en-US" dirty="0"/>
              <a:t>储蓄者不会因为储蓄利率的下降而增加其货币支出</a:t>
            </a:r>
            <a:endParaRPr lang="en-US" altLang="zh-CN" dirty="0"/>
          </a:p>
          <a:p>
            <a:r>
              <a:rPr lang="zh-CN" altLang="en-US" dirty="0"/>
              <a:t>次贷危机后中国金融运行的主要矛盾：实体经济失衡所带来的融资流动的失衡局面，与政府对融资失衡流动局面的不认可之间的矛盾</a:t>
            </a:r>
            <a:endParaRPr lang="en-US" altLang="zh-CN" dirty="0"/>
          </a:p>
          <a:p>
            <a:pPr lvl="1"/>
            <a:r>
              <a:rPr lang="zh-CN" altLang="en-US" dirty="0"/>
              <a:t>融资流动与政策导向之间的矛盾</a:t>
            </a:r>
            <a:endParaRPr lang="en-US" altLang="zh-CN" dirty="0"/>
          </a:p>
          <a:p>
            <a:pPr lvl="1"/>
            <a:r>
              <a:rPr lang="zh-CN" altLang="en-US" dirty="0"/>
              <a:t>金融机构与金融监管者之间的持续博弈</a:t>
            </a:r>
            <a:endParaRPr lang="en-US" altLang="zh-CN" dirty="0"/>
          </a:p>
          <a:p>
            <a:pPr lvl="1"/>
            <a:r>
              <a:rPr lang="zh-CN" altLang="en-US" dirty="0"/>
              <a:t>（失衡的）市场无形之手与政府有形之手之间的持续博弈</a:t>
            </a:r>
            <a:endParaRPr lang="en-US" altLang="zh-CN" dirty="0"/>
          </a:p>
          <a:p>
            <a:r>
              <a:rPr lang="zh-CN" altLang="en-US" dirty="0"/>
              <a:t>在市场与政府的博弈中，政策的有形之手对货币政策传导路径进行了多种形式的干预，从而催生了各种金融乱象</a:t>
            </a:r>
          </a:p>
        </p:txBody>
      </p:sp>
      <p:sp>
        <p:nvSpPr>
          <p:cNvPr id="4" name="灯片编号占位符 3">
            <a:extLst>
              <a:ext uri="{FF2B5EF4-FFF2-40B4-BE49-F238E27FC236}">
                <a16:creationId xmlns:a16="http://schemas.microsoft.com/office/drawing/2014/main" id="{A075E929-8C24-4CD5-9B51-18FF707F3B96}"/>
              </a:ext>
            </a:extLst>
          </p:cNvPr>
          <p:cNvSpPr>
            <a:spLocks noGrp="1"/>
          </p:cNvSpPr>
          <p:nvPr>
            <p:ph type="sldNum" sz="quarter" idx="12"/>
          </p:nvPr>
        </p:nvSpPr>
        <p:spPr/>
        <p:txBody>
          <a:bodyPr/>
          <a:lstStyle/>
          <a:p>
            <a:pPr>
              <a:defRPr/>
            </a:pPr>
            <a:fld id="{DF4C29A2-310B-4614-9E82-82EDFD340A49}" type="slidenum">
              <a:rPr lang="zh-CN" altLang="en-US" smtClean="0"/>
              <a:pPr>
                <a:defRPr/>
              </a:pPr>
              <a:t>4</a:t>
            </a:fld>
            <a:endParaRPr lang="zh-CN" altLang="en-US"/>
          </a:p>
        </p:txBody>
      </p:sp>
    </p:spTree>
    <p:extLst>
      <p:ext uri="{BB962C8B-B14F-4D97-AF65-F5344CB8AC3E}">
        <p14:creationId xmlns:p14="http://schemas.microsoft.com/office/powerpoint/2010/main" val="316293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基建与房地产是中国后危机时代的两大增长引擎，也是金融市场的两大融资需求者</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5</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2" name="图片 1">
            <a:extLst>
              <a:ext uri="{FF2B5EF4-FFF2-40B4-BE49-F238E27FC236}">
                <a16:creationId xmlns:a16="http://schemas.microsoft.com/office/drawing/2014/main" id="{662A6C8E-92D1-4578-AAC9-AA7BC8B06351}"/>
              </a:ext>
            </a:extLst>
          </p:cNvPr>
          <p:cNvPicPr>
            <a:picLocks noChangeAspect="1"/>
          </p:cNvPicPr>
          <p:nvPr/>
        </p:nvPicPr>
        <p:blipFill>
          <a:blip r:embed="rId2"/>
          <a:stretch>
            <a:fillRect/>
          </a:stretch>
        </p:blipFill>
        <p:spPr>
          <a:xfrm>
            <a:off x="1651000" y="1447800"/>
            <a:ext cx="6455773" cy="4318000"/>
          </a:xfrm>
          <a:prstGeom prst="rect">
            <a:avLst/>
          </a:prstGeom>
        </p:spPr>
      </p:pic>
    </p:spTree>
    <p:extLst>
      <p:ext uri="{BB962C8B-B14F-4D97-AF65-F5344CB8AC3E}">
        <p14:creationId xmlns:p14="http://schemas.microsoft.com/office/powerpoint/2010/main" val="239498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2009</a:t>
            </a:r>
            <a:r>
              <a:rPr lang="zh-CN" altLang="en-US" dirty="0"/>
              <a:t>年在“四万亿”刺激的带动下，年度新增信贷倍增至接近</a:t>
            </a:r>
            <a:r>
              <a:rPr lang="en-US" altLang="zh-CN" dirty="0"/>
              <a:t>9.6</a:t>
            </a:r>
            <a:r>
              <a:rPr lang="zh-CN" altLang="en-US" dirty="0"/>
              <a:t>万亿元的高位</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6</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3" name="图片 2">
            <a:extLst>
              <a:ext uri="{FF2B5EF4-FFF2-40B4-BE49-F238E27FC236}">
                <a16:creationId xmlns:a16="http://schemas.microsoft.com/office/drawing/2014/main" id="{B4F8DC33-4FCC-48C2-A516-F5B7A0D76BB3}"/>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8" name="椭圆 7">
            <a:extLst>
              <a:ext uri="{FF2B5EF4-FFF2-40B4-BE49-F238E27FC236}">
                <a16:creationId xmlns:a16="http://schemas.microsoft.com/office/drawing/2014/main" id="{1E9D406C-BBC6-4B11-B0F4-1851E24807BB}"/>
              </a:ext>
            </a:extLst>
          </p:cNvPr>
          <p:cNvSpPr/>
          <p:nvPr/>
        </p:nvSpPr>
        <p:spPr>
          <a:xfrm>
            <a:off x="4267818" y="2294585"/>
            <a:ext cx="608363" cy="3133328"/>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707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“四万亿”刺激很快带来了房价的飙涨，并推升了通胀，从而引发信贷的紧缩</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7</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4" name="图片 3">
            <a:extLst>
              <a:ext uri="{FF2B5EF4-FFF2-40B4-BE49-F238E27FC236}">
                <a16:creationId xmlns:a16="http://schemas.microsoft.com/office/drawing/2014/main" id="{3B5521DD-A78A-4DC3-BD79-8EDF5E691617}"/>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8" name="椭圆 7">
            <a:extLst>
              <a:ext uri="{FF2B5EF4-FFF2-40B4-BE49-F238E27FC236}">
                <a16:creationId xmlns:a16="http://schemas.microsoft.com/office/drawing/2014/main" id="{AECB33C5-B528-4C3D-B732-E65457847FD2}"/>
              </a:ext>
            </a:extLst>
          </p:cNvPr>
          <p:cNvSpPr/>
          <p:nvPr/>
        </p:nvSpPr>
        <p:spPr>
          <a:xfrm>
            <a:off x="3643306" y="1785924"/>
            <a:ext cx="928694" cy="2939219"/>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075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0958649-DF36-4FFF-B5AD-9A7EAE688147}"/>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6" name="标题 5"/>
          <p:cNvSpPr>
            <a:spLocks noGrp="1"/>
          </p:cNvSpPr>
          <p:nvPr>
            <p:ph type="title"/>
          </p:nvPr>
        </p:nvSpPr>
        <p:spPr/>
        <p:txBody>
          <a:bodyPr/>
          <a:lstStyle/>
          <a:p>
            <a:r>
              <a:rPr lang="zh-CN" altLang="en-US" dirty="0"/>
              <a:t>随着信贷的紧缩，</a:t>
            </a:r>
            <a:r>
              <a:rPr lang="en-US" altLang="zh-CN" dirty="0"/>
              <a:t>2010</a:t>
            </a:r>
            <a:r>
              <a:rPr lang="zh-CN" altLang="en-US" dirty="0"/>
              <a:t>到</a:t>
            </a:r>
            <a:r>
              <a:rPr lang="en-US" altLang="zh-CN" dirty="0"/>
              <a:t>2011</a:t>
            </a:r>
            <a:r>
              <a:rPr lang="zh-CN" altLang="en-US" dirty="0"/>
              <a:t>年上半年，未贴现票据占社融比重攀升至高位</a:t>
            </a:r>
            <a:r>
              <a:rPr lang="en-US" altLang="zh-CN" dirty="0"/>
              <a:t>……</a:t>
            </a:r>
            <a:endParaRPr lang="zh-CN" altLang="en-US" dirty="0"/>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8</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7" name="椭圆 6"/>
          <p:cNvSpPr/>
          <p:nvPr/>
        </p:nvSpPr>
        <p:spPr>
          <a:xfrm>
            <a:off x="3419872" y="1916832"/>
            <a:ext cx="928694" cy="1857388"/>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866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a:t>
            </a:r>
            <a:r>
              <a:rPr lang="zh-CN" altLang="en-US" dirty="0"/>
              <a:t>从而引发</a:t>
            </a:r>
            <a:r>
              <a:rPr lang="en-US" altLang="zh-CN" dirty="0"/>
              <a:t>2011</a:t>
            </a:r>
            <a:r>
              <a:rPr lang="zh-CN" altLang="en-US" dirty="0"/>
              <a:t>年下半年对农信社“倒票”的清查，令票据利率飙升至历史高位</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9</a:t>
            </a:fld>
            <a:endParaRPr lang="zh-CN" altLang="en-US"/>
          </a:p>
        </p:txBody>
      </p:sp>
      <p:sp>
        <p:nvSpPr>
          <p:cNvPr id="9"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7" name="椭圆 6"/>
          <p:cNvSpPr/>
          <p:nvPr/>
        </p:nvSpPr>
        <p:spPr>
          <a:xfrm>
            <a:off x="4643438" y="1785926"/>
            <a:ext cx="1000132" cy="2571768"/>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512CD70-3291-48CC-B7C0-485C1FDF2680}"/>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9928768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2816</TotalTime>
  <Words>1412</Words>
  <Application>Microsoft Office PowerPoint</Application>
  <PresentationFormat>全屏显示(4:3)</PresentationFormat>
  <Paragraphs>114</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Frutiger 45 Light</vt:lpstr>
      <vt:lpstr>黑体</vt:lpstr>
      <vt:lpstr>楷体_GB2312</vt:lpstr>
      <vt:lpstr>宋体</vt:lpstr>
      <vt:lpstr>Arial</vt:lpstr>
      <vt:lpstr>Calibri</vt:lpstr>
      <vt:lpstr>Times New Roman</vt:lpstr>
      <vt:lpstr>Wingdings</vt:lpstr>
      <vt:lpstr>Office 主题</vt:lpstr>
      <vt:lpstr>第十三讲  后危机时代中国金融的运行逻辑 《宏观经济学二十五讲：中国视角》第22讲</vt:lpstr>
      <vt:lpstr>金融的本质功能是将资源从储蓄者转移给投资者</vt:lpstr>
      <vt:lpstr>金融的本质功能是将资源从储蓄者转移给投资者（续）</vt:lpstr>
      <vt:lpstr>金融是实体的镜子，二者不可割裂——失衡的实体经济带来失衡的金融体系，与反感失衡的政府形成矛盾</vt:lpstr>
      <vt:lpstr>基建与房地产是中国后危机时代的两大增长引擎，也是金融市场的两大融资需求者</vt:lpstr>
      <vt:lpstr>2009年在“四万亿”刺激的带动下，年度新增信贷倍增至接近9.6万亿元的高位</vt:lpstr>
      <vt:lpstr>“四万亿”刺激很快带来了房价的飙涨，并推升了通胀，从而引发信贷的紧缩</vt:lpstr>
      <vt:lpstr>随着信贷的紧缩，2010到2011年上半年，未贴现票据占社融比重攀升至高位……</vt:lpstr>
      <vt:lpstr>……从而引发2011年下半年对农信社“倒票”的清查，令票据利率飙升至历史高位</vt:lpstr>
      <vt:lpstr>2012年，利率市场化改革加速推进，带来了银行理财、影子银行的快速发展</vt:lpstr>
      <vt:lpstr>2012-2013年，利率市场化改革带来大面积的金融创新，令影子银行业务快速发展</vt:lpstr>
      <vt:lpstr>“非标”（影子银行）融资在2012-2013年快速增长</vt:lpstr>
      <vt:lpstr>为遏制社融的过快增长，央行不得已在2013年6月发动“钱荒”</vt:lpstr>
      <vt:lpstr>进入2014年后，货币政策虽已放松，融资投放却受阻：2014年国务院“43号文”令城投公司融资大幅萎缩</vt:lpstr>
      <vt:lpstr>进入2014年后，货币政策虽已放松，融资投放却受阻： 地产调控在2014年让地产融资明显收缩</vt:lpstr>
      <vt:lpstr>实体经济融资需求因而明显萎缩……</vt:lpstr>
      <vt:lpstr>货币政策传导路径因而受阻，金融市场出现“流动性堰塞湖” ……</vt:lpstr>
      <vt:lpstr>…… 形成金融资产价格泡沫，催生A股的大牛市和随后的“股灾”</vt:lpstr>
      <vt:lpstr>2015年的股市大牛市不仅是个大泡沫，还是一个建立在杠杆交易上的“杠杆大泡沫”</vt:lpstr>
      <vt:lpstr>“杠杆大泡沫”的破灭让A股市场在2015年6、7月间急跌，形成“股灾”，冲击了金融体系稳定</vt:lpstr>
      <vt:lpstr>股灾之后资金流入债券市场，令债市杠杆大幅攀升，广义基金债券头寸爆发性增长</vt:lpstr>
      <vt:lpstr>央行不得已在2016年下半年结束了“利率走廊”的尝试，推行了债市去杠杆的政策……</vt:lpstr>
      <vt:lpstr>……从而让债券市场在2016年4季度进入熊市</vt:lpstr>
      <vt:lpstr>2018年的强力去杠杆打压了社会融资，收紧了基建投资的融资瓶颈，让基建投资从增长稳定器变成增长压力源</vt:lpstr>
      <vt:lpstr>2018年开始的对非标融资的严厉清查使得民企相对国企的信用利差攀升至十年来的高位</vt:lpstr>
      <vt:lpstr>2019年的“包商银行事件”让小银行的融资成本明显上升，并最终对小微企业的融资带来不利影响</vt:lpstr>
      <vt:lpstr>“去杠杆”让民营企业的杠杆率明显攀升</vt:lpstr>
      <vt:lpstr>民营企业的亏损比例也随之上扬</vt:lpstr>
      <vt:lpstr>2019年8月的LPR改革是人民银行打通货币政策传导路径的又一次尝试</vt:lpstr>
      <vt:lpstr>LPR改革之后，银行间市场短期利率中枢上升，波动性下降，反映出了央行在银行间市场态度的转变</vt:lpstr>
      <vt:lpstr>授课教师简介</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Gao Xu</cp:lastModifiedBy>
  <cp:revision>1861</cp:revision>
  <dcterms:created xsi:type="dcterms:W3CDTF">2011-05-10T08:48:38Z</dcterms:created>
  <dcterms:modified xsi:type="dcterms:W3CDTF">2019-12-14T06:13:25Z</dcterms:modified>
</cp:coreProperties>
</file>