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0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9" r:id="rId6"/>
    <p:sldId id="268" r:id="rId7"/>
    <p:sldId id="271" r:id="rId8"/>
    <p:sldId id="270" r:id="rId9"/>
    <p:sldId id="273" r:id="rId10"/>
    <p:sldId id="275" r:id="rId11"/>
    <p:sldId id="274" r:id="rId12"/>
    <p:sldId id="277" r:id="rId13"/>
    <p:sldId id="276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7FBB"/>
    <a:srgbClr val="F7F1E4"/>
    <a:srgbClr val="B8D3E8"/>
    <a:srgbClr val="197DCE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291" autoAdjust="0"/>
  </p:normalViewPr>
  <p:slideViewPr>
    <p:cSldViewPr snapToGrid="0" showGuides="1">
      <p:cViewPr>
        <p:scale>
          <a:sx n="55" d="100"/>
          <a:sy n="55" d="100"/>
        </p:scale>
        <p:origin x="1096" y="2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22.12.2022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22.12.2022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0D6E-BE91-4B90-BBD7-C0C16F53FAB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9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5726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25712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1343723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089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216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7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8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1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028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0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3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86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6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8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9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73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5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8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30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8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1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07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80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MSIPCMContentMarking" descr="{&quot;HashCode&quot;:-54214931,&quot;Placement&quot;:&quot;Footer&quot;,&quot;Top&quot;:522.862549,&quot;Left&quot;:0.0,&quot;SlideWidth&quot;:960,&quot;SlideHeight&quot;:540}"/>
          <p:cNvSpPr txBox="1"/>
          <p:nvPr userDrawn="1"/>
        </p:nvSpPr>
        <p:spPr>
          <a:xfrm>
            <a:off x="0" y="6640354"/>
            <a:ext cx="744382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79216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6" r:id="rId13"/>
    <p:sldLayoutId id="2147483693" r:id="rId14"/>
    <p:sldLayoutId id="2147483694" r:id="rId15"/>
    <p:sldLayoutId id="2147483697" r:id="rId16"/>
    <p:sldLayoutId id="2147483698" r:id="rId17"/>
    <p:sldLayoutId id="2147483699" r:id="rId18"/>
    <p:sldLayoutId id="2147483701" r:id="rId19"/>
    <p:sldLayoutId id="2147483700" r:id="rId20"/>
    <p:sldLayoutId id="2147483687" r:id="rId21"/>
    <p:sldLayoutId id="2147483696" r:id="rId22"/>
    <p:sldLayoutId id="2147483688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408" y="650567"/>
            <a:ext cx="10090287" cy="1101897"/>
          </a:xfrm>
        </p:spPr>
        <p:txBody>
          <a:bodyPr/>
          <a:lstStyle/>
          <a:p>
            <a:r>
              <a:rPr lang="en-US" b="1" dirty="0"/>
              <a:t>Home Loans </a:t>
            </a:r>
            <a:r>
              <a:rPr lang="en-US" b="1" dirty="0" err="1"/>
              <a:t>AutoML</a:t>
            </a:r>
            <a:r>
              <a:rPr lang="en-US" b="1" dirty="0"/>
              <a:t> vs Bespoke ML </a:t>
            </a:r>
            <a:r>
              <a:rPr lang="en-US" sz="1800" b="1" dirty="0"/>
              <a:t>(EDA, modelling, &amp; evaluation)</a:t>
            </a:r>
            <a:endParaRPr lang="ru-RU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1832" y="4389543"/>
            <a:ext cx="4367531" cy="32441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23</a:t>
            </a:r>
            <a:r>
              <a:rPr lang="en-US" b="1" baseline="30000" dirty="0">
                <a:solidFill>
                  <a:schemeClr val="tx1"/>
                </a:solidFill>
              </a:rPr>
              <a:t>rd</a:t>
            </a:r>
            <a:r>
              <a:rPr lang="en-US" b="1" dirty="0">
                <a:solidFill>
                  <a:schemeClr val="tx1"/>
                </a:solidFill>
              </a:rPr>
              <a:t> December, 2022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B7F90E-C189-6DD9-6C9F-01CD130C6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730" y="2628900"/>
            <a:ext cx="2857500" cy="1600200"/>
          </a:xfrm>
          <a:prstGeom prst="rect">
            <a:avLst/>
          </a:prstGeom>
        </p:spPr>
      </p:pic>
      <p:pic>
        <p:nvPicPr>
          <p:cNvPr id="2050" name="Picture 2" descr="Man is making audit of household expenses using calculator and notebook.  Lots of receipts and bills. Accountant, tax, vat, debt, payment, credit,  finance, analysis, income, investment, cost, balance. Stock Photo | Adobe">
            <a:extLst>
              <a:ext uri="{FF2B5EF4-FFF2-40B4-BE49-F238E27FC236}">
                <a16:creationId xmlns:a16="http://schemas.microsoft.com/office/drawing/2014/main" id="{DC5C8DA8-2DD1-54C3-B807-EE51D30C0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979" y="194949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81950" y="667745"/>
            <a:ext cx="4000500" cy="921287"/>
          </a:xfrm>
          <a:solidFill>
            <a:srgbClr val="FFFF0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tx1"/>
                </a:solidFill>
              </a:rPr>
              <a:t>AutoML</a:t>
            </a:r>
            <a:r>
              <a:rPr lang="en-US" sz="2400" b="1" dirty="0">
                <a:solidFill>
                  <a:schemeClr val="tx1"/>
                </a:solidFill>
              </a:rPr>
              <a:t> results</a:t>
            </a:r>
          </a:p>
          <a:p>
            <a:pPr algn="just">
              <a:buClr>
                <a:schemeClr val="tx1">
                  <a:lumMod val="95000"/>
                  <a:lumOff val="5000"/>
                </a:schemeClr>
              </a:buClr>
              <a:buFont typeface="Calibri" panose="020F050202020403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Accuracy = 82.29%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C5F222-A2FE-A963-FDC5-E8B00E82A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25" y="3188750"/>
            <a:ext cx="7305675" cy="23526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B264B8-055A-CF08-08D5-3D79633DF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4156"/>
            <a:ext cx="7629525" cy="2295525"/>
          </a:xfrm>
          <a:prstGeom prst="rect">
            <a:avLst/>
          </a:prstGeom>
          <a:solidFill>
            <a:srgbClr val="92D050"/>
          </a:solidFill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013BF0D-5D12-49B2-7A1E-71F28AC1A1D5}"/>
              </a:ext>
            </a:extLst>
          </p:cNvPr>
          <p:cNvSpPr txBox="1">
            <a:spLocks/>
          </p:cNvSpPr>
          <p:nvPr/>
        </p:nvSpPr>
        <p:spPr>
          <a:xfrm>
            <a:off x="847725" y="3905282"/>
            <a:ext cx="4000500" cy="814117"/>
          </a:xfrm>
          <a:prstGeom prst="rect">
            <a:avLst/>
          </a:prstGeom>
          <a:solidFill>
            <a:srgbClr val="FFC000"/>
          </a:solidFill>
        </p:spPr>
        <p:txBody>
          <a:bodyPr vert="horz" lIns="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chemeClr val="tx1"/>
                </a:solidFill>
              </a:rPr>
              <a:t>Logistic ML results</a:t>
            </a:r>
          </a:p>
          <a:p>
            <a:pPr algn="just">
              <a:buClr>
                <a:schemeClr val="tx1">
                  <a:lumMod val="95000"/>
                  <a:lumOff val="5000"/>
                </a:schemeClr>
              </a:buClr>
              <a:buFont typeface="Calibri" panose="020F050202020403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Accuracy = 82.29%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FD461A-FBA4-A456-95A4-63E87F473E79}"/>
              </a:ext>
            </a:extLst>
          </p:cNvPr>
          <p:cNvSpPr txBox="1"/>
          <p:nvPr/>
        </p:nvSpPr>
        <p:spPr>
          <a:xfrm>
            <a:off x="88232" y="5841986"/>
            <a:ext cx="11932318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/>
              <a:t>Here we show the accuracy &amp; confusion matrix results of the Logistic Regression Model, one of our best performing models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3673FA85-4F39-9DCA-96A3-40AC1940317F}"/>
              </a:ext>
            </a:extLst>
          </p:cNvPr>
          <p:cNvSpPr txBox="1">
            <a:spLocks/>
          </p:cNvSpPr>
          <p:nvPr/>
        </p:nvSpPr>
        <p:spPr>
          <a:xfrm>
            <a:off x="0" y="70348"/>
            <a:ext cx="4421856" cy="749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Model Evaluation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83608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8003" y="1671145"/>
            <a:ext cx="11301956" cy="4361793"/>
          </a:xfrm>
          <a:solidFill>
            <a:srgbClr val="92D050"/>
          </a:solidFill>
        </p:spPr>
        <p:txBody>
          <a:bodyPr>
            <a:no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The Logistic Regression Model is a simple model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It had the same accuracy with the </a:t>
            </a:r>
            <a:r>
              <a:rPr lang="en-US" sz="3000" dirty="0" err="1">
                <a:solidFill>
                  <a:schemeClr val="tx1"/>
                </a:solidFill>
              </a:rPr>
              <a:t>AutoML</a:t>
            </a:r>
            <a:endParaRPr lang="en-US" sz="3000" dirty="0">
              <a:solidFill>
                <a:schemeClr val="tx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It had the same confusion matrix with the </a:t>
            </a:r>
            <a:r>
              <a:rPr lang="en-US" sz="3000" dirty="0" err="1">
                <a:solidFill>
                  <a:schemeClr val="tx1"/>
                </a:solidFill>
              </a:rPr>
              <a:t>AutoML</a:t>
            </a:r>
            <a:endParaRPr lang="en-US" sz="3000" dirty="0">
              <a:solidFill>
                <a:schemeClr val="tx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However, it trained faster than the </a:t>
            </a:r>
            <a:r>
              <a:rPr lang="en-US" sz="3000" dirty="0" err="1">
                <a:solidFill>
                  <a:schemeClr val="tx1"/>
                </a:solidFill>
              </a:rPr>
              <a:t>autoML</a:t>
            </a:r>
            <a:endParaRPr lang="en-US" sz="3000" dirty="0">
              <a:solidFill>
                <a:schemeClr val="tx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Based on these, Logistic Regression is the recommended model to use</a:t>
            </a:r>
          </a:p>
          <a:p>
            <a:pPr marL="0" indent="0">
              <a:buNone/>
            </a:pP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8004" y="283699"/>
            <a:ext cx="4421856" cy="749047"/>
          </a:xfrm>
        </p:spPr>
        <p:txBody>
          <a:bodyPr>
            <a:normAutofit/>
          </a:bodyPr>
          <a:lstStyle/>
          <a:p>
            <a:r>
              <a:rPr lang="en-US" sz="3200" dirty="0"/>
              <a:t>Recommendations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868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1800" dirty="0">
                <a:solidFill>
                  <a:schemeClr val="tx1"/>
                </a:solidFill>
              </a:rPr>
              <a:t>Data Science Lifecycle​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Project Overview​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Data 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Analysis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Modeling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Model Evaluation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Recommendations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Agenda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5479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912" y="17515"/>
            <a:ext cx="4421856" cy="749047"/>
          </a:xfrm>
        </p:spPr>
        <p:txBody>
          <a:bodyPr>
            <a:normAutofit/>
          </a:bodyPr>
          <a:lstStyle/>
          <a:p>
            <a:r>
              <a:rPr lang="en-US" sz="3200" dirty="0"/>
              <a:t>Data Science Lifecycle</a:t>
            </a:r>
            <a:endParaRPr lang="ru-RU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C86200-CDE5-31DE-5356-3EBF94232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73" y="816832"/>
            <a:ext cx="5872453" cy="57220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C293E8-F87D-A5B6-97D6-814F7E99C5F5}"/>
              </a:ext>
            </a:extLst>
          </p:cNvPr>
          <p:cNvSpPr txBox="1"/>
          <p:nvPr/>
        </p:nvSpPr>
        <p:spPr>
          <a:xfrm>
            <a:off x="275543" y="1400764"/>
            <a:ext cx="4421856" cy="111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04BAE2-AE12-ABF3-8A69-6C433C378039}"/>
              </a:ext>
            </a:extLst>
          </p:cNvPr>
          <p:cNvSpPr txBox="1"/>
          <p:nvPr/>
        </p:nvSpPr>
        <p:spPr>
          <a:xfrm>
            <a:off x="123825" y="1429184"/>
            <a:ext cx="4540568" cy="101566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/>
            <a:r>
              <a:rPr lang="en-US" sz="3000" b="1" dirty="0">
                <a:solidFill>
                  <a:srgbClr val="24292F"/>
                </a:solidFill>
                <a:latin typeface="-apple-system"/>
              </a:rPr>
              <a:t>I</a:t>
            </a:r>
            <a:r>
              <a:rPr lang="en-US" sz="3000" b="1" i="0" dirty="0">
                <a:solidFill>
                  <a:srgbClr val="24292F"/>
                </a:solidFill>
                <a:effectLst/>
                <a:latin typeface="-apple-system"/>
              </a:rPr>
              <a:t>dentify business problem </a:t>
            </a:r>
            <a:r>
              <a:rPr lang="en-US" sz="3000" b="1" dirty="0">
                <a:solidFill>
                  <a:srgbClr val="24292F"/>
                </a:solidFill>
                <a:latin typeface="-apple-system"/>
              </a:rPr>
              <a:t>&amp;</a:t>
            </a:r>
            <a:r>
              <a:rPr lang="en-US" sz="3000" b="1" i="0" dirty="0">
                <a:solidFill>
                  <a:srgbClr val="24292F"/>
                </a:solidFill>
                <a:effectLst/>
                <a:latin typeface="-apple-system"/>
              </a:rPr>
              <a:t> determine model</a:t>
            </a:r>
            <a:endParaRPr lang="en-GB" sz="3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332515-B2B4-08B7-3AC8-C02F620CA826}"/>
              </a:ext>
            </a:extLst>
          </p:cNvPr>
          <p:cNvSpPr txBox="1"/>
          <p:nvPr/>
        </p:nvSpPr>
        <p:spPr>
          <a:xfrm>
            <a:off x="7842641" y="16469"/>
            <a:ext cx="4176712" cy="240065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just"/>
            <a:r>
              <a:rPr lang="en-US" sz="3000" b="1" i="0" dirty="0">
                <a:solidFill>
                  <a:srgbClr val="24292F"/>
                </a:solidFill>
                <a:effectLst/>
                <a:latin typeface="-apple-system"/>
              </a:rPr>
              <a:t>Examine historical data for trends/characteristics. </a:t>
            </a:r>
            <a:r>
              <a:rPr lang="en-US" sz="3000" b="1" dirty="0">
                <a:solidFill>
                  <a:srgbClr val="24292F"/>
                </a:solidFill>
                <a:latin typeface="-apple-system"/>
              </a:rPr>
              <a:t>Evaluate model with unseen data</a:t>
            </a:r>
            <a:endParaRPr lang="en-GB" sz="3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259FFF-9F88-C948-B0D2-8C8561197CBE}"/>
              </a:ext>
            </a:extLst>
          </p:cNvPr>
          <p:cNvSpPr txBox="1"/>
          <p:nvPr/>
        </p:nvSpPr>
        <p:spPr>
          <a:xfrm>
            <a:off x="8610600" y="2520847"/>
            <a:ext cx="3581400" cy="101566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/>
            <a:r>
              <a:rPr lang="en-US" sz="3000" b="1" i="0" dirty="0">
                <a:solidFill>
                  <a:srgbClr val="24292F"/>
                </a:solidFill>
                <a:effectLst/>
                <a:latin typeface="-apple-system"/>
              </a:rPr>
              <a:t>Clean data for analysis/modelling</a:t>
            </a:r>
            <a:endParaRPr lang="en-GB" sz="3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3DEB21-7DCB-7346-D8AD-683BFE31ADE5}"/>
              </a:ext>
            </a:extLst>
          </p:cNvPr>
          <p:cNvSpPr txBox="1"/>
          <p:nvPr/>
        </p:nvSpPr>
        <p:spPr>
          <a:xfrm>
            <a:off x="8518707" y="4267470"/>
            <a:ext cx="3490912" cy="193899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just"/>
            <a:r>
              <a:rPr lang="en-US" sz="3000" b="1" i="0" dirty="0">
                <a:solidFill>
                  <a:srgbClr val="24292F"/>
                </a:solidFill>
                <a:effectLst/>
                <a:latin typeface="-apple-system"/>
              </a:rPr>
              <a:t>Use </a:t>
            </a:r>
            <a:r>
              <a:rPr lang="en-US" sz="3000" b="1" i="0" dirty="0" err="1">
                <a:solidFill>
                  <a:srgbClr val="24292F"/>
                </a:solidFill>
                <a:effectLst/>
                <a:latin typeface="-apple-system"/>
              </a:rPr>
              <a:t>AutoML</a:t>
            </a:r>
            <a:r>
              <a:rPr lang="en-US" sz="3000" b="1" dirty="0">
                <a:solidFill>
                  <a:srgbClr val="24292F"/>
                </a:solidFill>
                <a:latin typeface="-apple-system"/>
              </a:rPr>
              <a:t> &amp;</a:t>
            </a:r>
            <a:r>
              <a:rPr lang="en-US" sz="3000" b="1" i="0" dirty="0">
                <a:solidFill>
                  <a:srgbClr val="24292F"/>
                </a:solidFill>
                <a:effectLst/>
                <a:latin typeface="-apple-system"/>
              </a:rPr>
              <a:t> bespoke </a:t>
            </a:r>
            <a:r>
              <a:rPr lang="en-US" sz="3000" b="1" dirty="0">
                <a:solidFill>
                  <a:srgbClr val="24292F"/>
                </a:solidFill>
                <a:latin typeface="-apple-system"/>
              </a:rPr>
              <a:t>ML </a:t>
            </a:r>
            <a:r>
              <a:rPr lang="en-US" sz="3000" b="1" i="0" dirty="0">
                <a:solidFill>
                  <a:srgbClr val="24292F"/>
                </a:solidFill>
                <a:effectLst/>
                <a:latin typeface="-apple-system"/>
              </a:rPr>
              <a:t>to train models, comparing  performances. </a:t>
            </a:r>
            <a:endParaRPr lang="en-GB" sz="3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891D50-C080-9CFB-05EC-E1680C5F8296}"/>
              </a:ext>
            </a:extLst>
          </p:cNvPr>
          <p:cNvSpPr txBox="1"/>
          <p:nvPr/>
        </p:nvSpPr>
        <p:spPr>
          <a:xfrm>
            <a:off x="194912" y="5549628"/>
            <a:ext cx="5427014" cy="101566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/>
            <a:r>
              <a:rPr lang="en-US" sz="3000" b="1" dirty="0">
                <a:solidFill>
                  <a:srgbClr val="24292F"/>
                </a:solidFill>
                <a:latin typeface="-apple-system"/>
              </a:rPr>
              <a:t>Evaluate all trained models using accuracy &amp; confusion matrix</a:t>
            </a:r>
            <a:endParaRPr lang="en-GB" sz="3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52A8D-71E2-70A3-433B-358E4F84E91D}"/>
              </a:ext>
            </a:extLst>
          </p:cNvPr>
          <p:cNvSpPr txBox="1"/>
          <p:nvPr/>
        </p:nvSpPr>
        <p:spPr>
          <a:xfrm>
            <a:off x="123825" y="3235642"/>
            <a:ext cx="3743325" cy="1477328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just"/>
            <a:r>
              <a:rPr lang="en-US" sz="3000" b="1" dirty="0">
                <a:solidFill>
                  <a:srgbClr val="24292F"/>
                </a:solidFill>
                <a:latin typeface="-apple-system"/>
              </a:rPr>
              <a:t>Deploy selected model to streamline &amp; speedup process</a:t>
            </a:r>
            <a:endParaRPr lang="en-GB" sz="3000" b="1" dirty="0"/>
          </a:p>
        </p:txBody>
      </p:sp>
    </p:spTree>
    <p:extLst>
      <p:ext uri="{BB962C8B-B14F-4D97-AF65-F5344CB8AC3E}">
        <p14:creationId xmlns:p14="http://schemas.microsoft.com/office/powerpoint/2010/main" val="205246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983" y="293097"/>
            <a:ext cx="4421856" cy="749047"/>
          </a:xfrm>
        </p:spPr>
        <p:txBody>
          <a:bodyPr>
            <a:normAutofit/>
          </a:bodyPr>
          <a:lstStyle/>
          <a:p>
            <a:r>
              <a:rPr lang="en-US" sz="3200" dirty="0"/>
              <a:t>Project Overview</a:t>
            </a:r>
            <a:endParaRPr lang="ru-R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E74FA-2847-EADE-1AD3-7BCF9658693B}"/>
              </a:ext>
            </a:extLst>
          </p:cNvPr>
          <p:cNvSpPr txBox="1"/>
          <p:nvPr/>
        </p:nvSpPr>
        <p:spPr>
          <a:xfrm>
            <a:off x="84083" y="1986455"/>
            <a:ext cx="11269717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Business Problem:      Home loan officers manually process home loans.</a:t>
            </a:r>
          </a:p>
          <a:p>
            <a:endParaRPr lang="en-GB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409808-F596-9DFD-A373-10FA571666A9}"/>
              </a:ext>
            </a:extLst>
          </p:cNvPr>
          <p:cNvSpPr txBox="1"/>
          <p:nvPr/>
        </p:nvSpPr>
        <p:spPr>
          <a:xfrm>
            <a:off x="1534510" y="3780942"/>
            <a:ext cx="9912852" cy="1015663"/>
          </a:xfrm>
          <a:prstGeom prst="rect">
            <a:avLst/>
          </a:prstGeom>
          <a:solidFill>
            <a:srgbClr val="BC7FBB"/>
          </a:solidFill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Business Objective: To streamline the loan application process</a:t>
            </a:r>
          </a:p>
          <a:p>
            <a:endParaRPr lang="en-GB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D250C2-004A-AA1F-0CD7-86E9BCBCE4EF}"/>
              </a:ext>
            </a:extLst>
          </p:cNvPr>
          <p:cNvSpPr txBox="1"/>
          <p:nvPr/>
        </p:nvSpPr>
        <p:spPr>
          <a:xfrm>
            <a:off x="84083" y="5409755"/>
            <a:ext cx="11939751" cy="1015663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chemeClr val="tx1"/>
                </a:solidFill>
              </a:rPr>
              <a:t>Hypothesis: We can use ML to train a classification model that can predict the outcome of a home loan application with an accuracy of up to 82%.</a:t>
            </a:r>
          </a:p>
        </p:txBody>
      </p:sp>
    </p:spTree>
    <p:extLst>
      <p:ext uri="{BB962C8B-B14F-4D97-AF65-F5344CB8AC3E}">
        <p14:creationId xmlns:p14="http://schemas.microsoft.com/office/powerpoint/2010/main" val="320931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108" y="283699"/>
            <a:ext cx="4421856" cy="749047"/>
          </a:xfrm>
        </p:spPr>
        <p:txBody>
          <a:bodyPr>
            <a:normAutofit/>
          </a:bodyPr>
          <a:lstStyle/>
          <a:p>
            <a:r>
              <a:rPr lang="en-US" sz="3200" dirty="0"/>
              <a:t>Project Overview</a:t>
            </a:r>
            <a:endParaRPr lang="ru-RU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54ED5B-F2A6-1427-8AC1-F2C4437CA384}"/>
              </a:ext>
            </a:extLst>
          </p:cNvPr>
          <p:cNvSpPr txBox="1"/>
          <p:nvPr/>
        </p:nvSpPr>
        <p:spPr>
          <a:xfrm>
            <a:off x="84083" y="1986455"/>
            <a:ext cx="11939751" cy="138499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chemeClr val="tx1"/>
                </a:solidFill>
              </a:rPr>
              <a:t>Business Problem:     2-3 days are required to determine the outcome of a mortgage application.</a:t>
            </a:r>
          </a:p>
          <a:p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97909A-C134-F95F-6B7F-8089E387115D}"/>
              </a:ext>
            </a:extLst>
          </p:cNvPr>
          <p:cNvSpPr txBox="1"/>
          <p:nvPr/>
        </p:nvSpPr>
        <p:spPr>
          <a:xfrm>
            <a:off x="567159" y="3780942"/>
            <a:ext cx="11456675" cy="1292662"/>
          </a:xfrm>
          <a:prstGeom prst="rect">
            <a:avLst/>
          </a:prstGeom>
          <a:solidFill>
            <a:srgbClr val="BC7FBB"/>
          </a:solidFill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sz="3000" dirty="0">
                <a:solidFill>
                  <a:schemeClr val="tx1"/>
                </a:solidFill>
              </a:rPr>
              <a:t>Business Objective: To allow the loan applicant to receive a decision quickly after applying.</a:t>
            </a:r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17255F-AD29-9841-445D-BF141E84618C}"/>
              </a:ext>
            </a:extLst>
          </p:cNvPr>
          <p:cNvSpPr txBox="1"/>
          <p:nvPr/>
        </p:nvSpPr>
        <p:spPr>
          <a:xfrm>
            <a:off x="84083" y="5409755"/>
            <a:ext cx="11939751" cy="1015663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chemeClr val="tx1"/>
                </a:solidFill>
              </a:rPr>
              <a:t>Hypothesis: With ML, we can apply a model to new/unseen client data and make a judgement on a loan application within nanoseconds.</a:t>
            </a:r>
          </a:p>
        </p:txBody>
      </p:sp>
    </p:spTree>
    <p:extLst>
      <p:ext uri="{BB962C8B-B14F-4D97-AF65-F5344CB8AC3E}">
        <p14:creationId xmlns:p14="http://schemas.microsoft.com/office/powerpoint/2010/main" val="54045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6769" y="185895"/>
            <a:ext cx="4421856" cy="749047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Process Overview / Solution</a:t>
            </a:r>
            <a:endParaRPr lang="ru-RU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F14685-7F25-EB88-AE86-A6DE385F5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84" y="5548368"/>
            <a:ext cx="1652197" cy="1123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2846AE-D086-9F40-F05E-E3B15D9D6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12" y="3668916"/>
            <a:ext cx="1717685" cy="999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3D8123-702E-51F9-142B-0281DBBB5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208" y="943176"/>
            <a:ext cx="1744415" cy="17444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19B8CE-F5F3-AF19-9394-F82BC89DE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4686" y="736357"/>
            <a:ext cx="1463895" cy="15791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D20E40-39A1-C090-8E05-60CF26DB6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1679" y="1424065"/>
            <a:ext cx="1293390" cy="12933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CE4FC6-05B7-5F36-93F6-648E9BB377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1160" y="4850122"/>
            <a:ext cx="2053386" cy="13443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332FAA-F42D-5E6C-69AC-9782177D2B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2377" y="3726767"/>
            <a:ext cx="2476500" cy="2667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CC16D6-3435-DB42-444B-7CB0F6315B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38710" y="2315466"/>
            <a:ext cx="2053386" cy="1069609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FB0A1184-ED27-ED44-477C-10C01D00F2AB}"/>
              </a:ext>
            </a:extLst>
          </p:cNvPr>
          <p:cNvSpPr/>
          <p:nvPr/>
        </p:nvSpPr>
        <p:spPr>
          <a:xfrm>
            <a:off x="3302073" y="1525911"/>
            <a:ext cx="800643" cy="493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9BC7CEB-B4E0-602C-18E4-D6850E2E9AD4}"/>
              </a:ext>
            </a:extLst>
          </p:cNvPr>
          <p:cNvSpPr/>
          <p:nvPr/>
        </p:nvSpPr>
        <p:spPr>
          <a:xfrm>
            <a:off x="5921448" y="1163961"/>
            <a:ext cx="800643" cy="493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4887BD0-52DF-C969-1740-0CAD52735C10}"/>
              </a:ext>
            </a:extLst>
          </p:cNvPr>
          <p:cNvSpPr/>
          <p:nvPr/>
        </p:nvSpPr>
        <p:spPr>
          <a:xfrm rot="1993514">
            <a:off x="8549242" y="1541359"/>
            <a:ext cx="1115387" cy="548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13EAEEF-57D3-CEED-D4E9-CCC48B3A9EAA}"/>
              </a:ext>
            </a:extLst>
          </p:cNvPr>
          <p:cNvSpPr/>
          <p:nvPr/>
        </p:nvSpPr>
        <p:spPr>
          <a:xfrm rot="18429687">
            <a:off x="1186320" y="2938809"/>
            <a:ext cx="800643" cy="493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E49BC47-E487-3609-B478-F60590CF7BFE}"/>
              </a:ext>
            </a:extLst>
          </p:cNvPr>
          <p:cNvSpPr/>
          <p:nvPr/>
        </p:nvSpPr>
        <p:spPr>
          <a:xfrm rot="16200000">
            <a:off x="1071519" y="4929125"/>
            <a:ext cx="672151" cy="3580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64BCBBE-468E-6E56-5060-4F5C881CC298}"/>
              </a:ext>
            </a:extLst>
          </p:cNvPr>
          <p:cNvSpPr/>
          <p:nvPr/>
        </p:nvSpPr>
        <p:spPr>
          <a:xfrm rot="6904180">
            <a:off x="9630592" y="3769535"/>
            <a:ext cx="972514" cy="756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C39CCE5-AFF8-7DC4-1660-C4F029A7543C}"/>
              </a:ext>
            </a:extLst>
          </p:cNvPr>
          <p:cNvSpPr/>
          <p:nvPr/>
        </p:nvSpPr>
        <p:spPr>
          <a:xfrm rot="10800000">
            <a:off x="7193187" y="5286741"/>
            <a:ext cx="1349352" cy="754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734891-23CF-1720-5D9D-0A7E127ADE91}"/>
              </a:ext>
            </a:extLst>
          </p:cNvPr>
          <p:cNvSpPr txBox="1"/>
          <p:nvPr/>
        </p:nvSpPr>
        <p:spPr>
          <a:xfrm>
            <a:off x="2256189" y="6194425"/>
            <a:ext cx="176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/>
              <a:t>Loan application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28C342-B6DA-DEBD-F777-3CADDD5BF5F8}"/>
              </a:ext>
            </a:extLst>
          </p:cNvPr>
          <p:cNvSpPr txBox="1"/>
          <p:nvPr/>
        </p:nvSpPr>
        <p:spPr>
          <a:xfrm>
            <a:off x="2271593" y="4535371"/>
            <a:ext cx="158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/>
              <a:t>Data Loading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B2A83C-D1A3-704D-C3FB-86EEE9664BDD}"/>
              </a:ext>
            </a:extLst>
          </p:cNvPr>
          <p:cNvSpPr txBox="1"/>
          <p:nvPr/>
        </p:nvSpPr>
        <p:spPr>
          <a:xfrm>
            <a:off x="1799414" y="2650219"/>
            <a:ext cx="1613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/>
              <a:t>Data transformation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A14375-170F-521E-6E5E-A71B1B1A9200}"/>
              </a:ext>
            </a:extLst>
          </p:cNvPr>
          <p:cNvSpPr txBox="1"/>
          <p:nvPr/>
        </p:nvSpPr>
        <p:spPr>
          <a:xfrm>
            <a:off x="4102716" y="2650219"/>
            <a:ext cx="161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/>
              <a:t>Data Cleaning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0B74A8-752D-9620-8628-92A64C2D4F2B}"/>
              </a:ext>
            </a:extLst>
          </p:cNvPr>
          <p:cNvSpPr txBox="1"/>
          <p:nvPr/>
        </p:nvSpPr>
        <p:spPr>
          <a:xfrm>
            <a:off x="6183908" y="412469"/>
            <a:ext cx="276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/>
              <a:t>Exploratory Data Analysis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036720-4C90-AB05-C7D7-516F8D5A677B}"/>
              </a:ext>
            </a:extLst>
          </p:cNvPr>
          <p:cNvSpPr txBox="1"/>
          <p:nvPr/>
        </p:nvSpPr>
        <p:spPr>
          <a:xfrm>
            <a:off x="9124333" y="2005996"/>
            <a:ext cx="340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/>
              <a:t>Data passes into trained model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52118D-5F3C-3208-286C-F46AF752A22A}"/>
              </a:ext>
            </a:extLst>
          </p:cNvPr>
          <p:cNvSpPr txBox="1"/>
          <p:nvPr/>
        </p:nvSpPr>
        <p:spPr>
          <a:xfrm>
            <a:off x="10603397" y="3715796"/>
            <a:ext cx="1500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/>
              <a:t>Model determines if applicant will default or not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7251AC-73C1-D9C2-C4F6-2026A054CFAA}"/>
              </a:ext>
            </a:extLst>
          </p:cNvPr>
          <p:cNvSpPr txBox="1"/>
          <p:nvPr/>
        </p:nvSpPr>
        <p:spPr>
          <a:xfrm>
            <a:off x="4167695" y="6445531"/>
            <a:ext cx="350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/>
              <a:t>Decision to grant loan is reached</a:t>
            </a:r>
          </a:p>
        </p:txBody>
      </p:sp>
    </p:spTree>
    <p:extLst>
      <p:ext uri="{BB962C8B-B14F-4D97-AF65-F5344CB8AC3E}">
        <p14:creationId xmlns:p14="http://schemas.microsoft.com/office/powerpoint/2010/main" val="223283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0207" y="895505"/>
            <a:ext cx="5759669" cy="5962495"/>
          </a:xfrm>
          <a:solidFill>
            <a:srgbClr val="92D05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Train.csv (historical dataset)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Used to train/validate the model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Comma-separated values Excel format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38 </a:t>
            </a:r>
            <a:r>
              <a:rPr lang="en-US" sz="2400" b="1" dirty="0" err="1">
                <a:solidFill>
                  <a:schemeClr val="tx1"/>
                </a:solidFill>
              </a:rPr>
              <a:t>Kb</a:t>
            </a:r>
            <a:r>
              <a:rPr lang="en-US" sz="2400" b="1" dirty="0">
                <a:solidFill>
                  <a:schemeClr val="tx1"/>
                </a:solidFill>
              </a:rPr>
              <a:t> in size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Consists of 614 instances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Each instance consists of 13 features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Data types are object(categorical), &amp; float64(integer)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757" y="227867"/>
            <a:ext cx="1133475" cy="752070"/>
          </a:xfrm>
        </p:spPr>
        <p:txBody>
          <a:bodyPr>
            <a:normAutofit/>
          </a:bodyPr>
          <a:lstStyle/>
          <a:p>
            <a:r>
              <a:rPr lang="en-US" sz="3200" dirty="0"/>
              <a:t>Data</a:t>
            </a:r>
            <a:endParaRPr lang="ru-RU" sz="3200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E5217CA-6CF2-BAB1-A2BA-CFD8C128409E}"/>
              </a:ext>
            </a:extLst>
          </p:cNvPr>
          <p:cNvSpPr txBox="1">
            <a:spLocks/>
          </p:cNvSpPr>
          <p:nvPr/>
        </p:nvSpPr>
        <p:spPr>
          <a:xfrm>
            <a:off x="6384257" y="350379"/>
            <a:ext cx="5033711" cy="6507621"/>
          </a:xfrm>
          <a:prstGeom prst="rect">
            <a:avLst/>
          </a:prstGeom>
          <a:solidFill>
            <a:srgbClr val="FFFF00"/>
          </a:solidFill>
        </p:spPr>
        <p:txBody>
          <a:bodyPr vert="horz" lIns="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chemeClr val="tx1"/>
                </a:solidFill>
              </a:rPr>
              <a:t>Test.csv (Unseen data)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Serve as potential loan applicant data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Data is labelled using trained model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Comma-separated values Excel format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22 </a:t>
            </a:r>
            <a:r>
              <a:rPr lang="en-US" sz="2400" b="1" dirty="0" err="1">
                <a:solidFill>
                  <a:schemeClr val="tx1"/>
                </a:solidFill>
              </a:rPr>
              <a:t>Kb</a:t>
            </a:r>
            <a:r>
              <a:rPr lang="en-US" sz="2400" b="1" dirty="0">
                <a:solidFill>
                  <a:schemeClr val="tx1"/>
                </a:solidFill>
              </a:rPr>
              <a:t> in size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Consists of 367 instances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Each instance consists of 12 features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Data types are object(categorical), &amp; float64(integer)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246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47" y="3950275"/>
            <a:ext cx="5056083" cy="2072595"/>
          </a:xfrm>
          <a:solidFill>
            <a:srgbClr val="FFFF00"/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chemeClr val="tx1"/>
                </a:solidFill>
              </a:rPr>
              <a:t>Average incomes of Employed vs Self-Employed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self-employed earn more on average than the employed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Self-employed average income is ~7300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Average income of employed is ~5000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21856" cy="749047"/>
          </a:xfrm>
        </p:spPr>
        <p:txBody>
          <a:bodyPr>
            <a:normAutofit/>
          </a:bodyPr>
          <a:lstStyle/>
          <a:p>
            <a:r>
              <a:rPr lang="en-US" sz="3200" dirty="0"/>
              <a:t>Analysis</a:t>
            </a:r>
            <a:endParaRPr lang="ru-RU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0230EA-58FF-4337-CBA8-8D2DB036C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0" y="435445"/>
            <a:ext cx="4953000" cy="3514725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D327B8D-C7F3-2183-B508-7E3B90AB3B33}"/>
              </a:ext>
            </a:extLst>
          </p:cNvPr>
          <p:cNvSpPr txBox="1">
            <a:spLocks/>
          </p:cNvSpPr>
          <p:nvPr/>
        </p:nvSpPr>
        <p:spPr>
          <a:xfrm>
            <a:off x="6956572" y="3950170"/>
            <a:ext cx="4653024" cy="1620313"/>
          </a:xfrm>
          <a:prstGeom prst="rect">
            <a:avLst/>
          </a:prstGeom>
          <a:solidFill>
            <a:srgbClr val="FFC000"/>
          </a:solidFill>
        </p:spPr>
        <p:txBody>
          <a:bodyPr vert="horz" lIns="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chemeClr val="tx1"/>
                </a:solidFill>
              </a:rPr>
              <a:t>Correlation between applicant income &amp; loan amount applied for.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tx1"/>
                </a:solidFill>
              </a:rPr>
              <a:t>There is a fairly good correlation between income and loan amount applied for.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1C8D062-F638-0998-C64A-856B21338D24}"/>
              </a:ext>
            </a:extLst>
          </p:cNvPr>
          <p:cNvSpPr txBox="1">
            <a:spLocks/>
          </p:cNvSpPr>
          <p:nvPr/>
        </p:nvSpPr>
        <p:spPr>
          <a:xfrm>
            <a:off x="179348" y="6138369"/>
            <a:ext cx="12049125" cy="632896"/>
          </a:xfrm>
          <a:prstGeom prst="rect">
            <a:avLst/>
          </a:prstGeom>
          <a:solidFill>
            <a:srgbClr val="92D050"/>
          </a:solidFill>
        </p:spPr>
        <p:txBody>
          <a:bodyPr vert="horz" lIns="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chemeClr val="tx1"/>
                </a:solidFill>
              </a:rPr>
              <a:t>The insights from these results indicate that the self-employed tend to apply for higher loans than the employed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B82002-3E1E-78D9-8C77-DEE56710C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887" y="435445"/>
            <a:ext cx="507682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690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635E21B0-AFAC-C531-3F26-C077DDFBE767}"/>
              </a:ext>
            </a:extLst>
          </p:cNvPr>
          <p:cNvSpPr txBox="1">
            <a:spLocks/>
          </p:cNvSpPr>
          <p:nvPr/>
        </p:nvSpPr>
        <p:spPr>
          <a:xfrm>
            <a:off x="226344" y="290179"/>
            <a:ext cx="4421856" cy="749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Modeling</a:t>
            </a:r>
            <a:endParaRPr lang="ru-RU" sz="32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82130C-5CD3-AAD7-C25C-0EB02C11D6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08" y="5972428"/>
            <a:ext cx="11376183" cy="749047"/>
          </a:xfrm>
          <a:solidFill>
            <a:srgbClr val="92D050"/>
          </a:solidFill>
        </p:spPr>
        <p:txBody>
          <a:bodyPr>
            <a:normAutofit/>
          </a:bodyPr>
          <a:lstStyle/>
          <a:p>
            <a:pPr algn="just"/>
            <a:r>
              <a:rPr lang="en-GB" b="1" dirty="0"/>
              <a:t>A comparison of the 27 models trained shows that in terms of accuracy, </a:t>
            </a:r>
            <a:r>
              <a:rPr lang="en-GB" b="1" dirty="0" err="1"/>
              <a:t>LogisticRegression</a:t>
            </a:r>
            <a:r>
              <a:rPr lang="en-GB" b="1" dirty="0"/>
              <a:t>, </a:t>
            </a:r>
            <a:r>
              <a:rPr lang="en-GB" b="1" dirty="0" err="1"/>
              <a:t>BernoulliNB</a:t>
            </a:r>
            <a:r>
              <a:rPr lang="en-GB" b="1" dirty="0"/>
              <a:t>, LDA, </a:t>
            </a:r>
            <a:r>
              <a:rPr lang="en-GB" b="1" dirty="0" err="1"/>
              <a:t>LRCV,QuadDA</a:t>
            </a:r>
            <a:r>
              <a:rPr lang="en-GB" b="1" dirty="0"/>
              <a:t> performed best ~82% alongside the </a:t>
            </a:r>
            <a:r>
              <a:rPr lang="en-GB" b="1" dirty="0" err="1"/>
              <a:t>AutoML</a:t>
            </a:r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EB7F44-92B2-F062-8A3A-8B837E6C4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675" y="772533"/>
            <a:ext cx="8354314" cy="506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3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539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Wingdings</vt:lpstr>
      <vt:lpstr>Office Theme</vt:lpstr>
      <vt:lpstr>PowerPoint Presentation</vt:lpstr>
      <vt:lpstr>TEXT LAYOUT 1</vt:lpstr>
      <vt:lpstr>PowerPoint Presentation</vt:lpstr>
      <vt:lpstr>TEXT LAYOUT 1</vt:lpstr>
      <vt:lpstr>PowerPoint Presentation</vt:lpstr>
      <vt:lpstr>TEXT LAYOUT 1</vt:lpstr>
      <vt:lpstr>PowerPoint Presentation</vt:lpstr>
      <vt:lpstr>TEXT LAYOUT 1</vt:lpstr>
      <vt:lpstr>PowerPoint Presentation</vt:lpstr>
      <vt:lpstr>PowerPoint Presentation</vt:lpstr>
      <vt:lpstr>TEXT LAYOUT 1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2022-05-18T22:38:45Z</dcterms:created>
  <dcterms:modified xsi:type="dcterms:W3CDTF">2022-12-23T18:34:53Z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MSIP_Label_b1c9b508-7c6e-42bd-bedf-808292653d6c_Enabled">
    <vt:lpwstr>true</vt:lpwstr>
  </property>
  <property fmtid="{D5CDD505-2E9C-101B-9397-08002B2CF9AE}" pid="4" name="MSIP_Label_b1c9b508-7c6e-42bd-bedf-808292653d6c_SetDate">
    <vt:lpwstr>2022-05-19T01:22:06Z</vt:lpwstr>
  </property>
  <property fmtid="{D5CDD505-2E9C-101B-9397-08002B2CF9AE}" pid="5" name="MSIP_Label_b1c9b508-7c6e-42bd-bedf-808292653d6c_Method">
    <vt:lpwstr>Standard</vt:lpwstr>
  </property>
  <property fmtid="{D5CDD505-2E9C-101B-9397-08002B2CF9AE}" pid="6" name="MSIP_Label_b1c9b508-7c6e-42bd-bedf-808292653d6c_Name">
    <vt:lpwstr>b1c9b508-7c6e-42bd-bedf-808292653d6c</vt:lpwstr>
  </property>
  <property fmtid="{D5CDD505-2E9C-101B-9397-08002B2CF9AE}" pid="7" name="MSIP_Label_b1c9b508-7c6e-42bd-bedf-808292653d6c_SiteId">
    <vt:lpwstr>2882be50-2012-4d88-ac86-544124e120c8</vt:lpwstr>
  </property>
  <property fmtid="{D5CDD505-2E9C-101B-9397-08002B2CF9AE}" pid="8" name="MSIP_Label_b1c9b508-7c6e-42bd-bedf-808292653d6c_ActionId">
    <vt:lpwstr>c3df17d2-40a2-4bd4-9a6b-f03faab2d8c2</vt:lpwstr>
  </property>
  <property fmtid="{D5CDD505-2E9C-101B-9397-08002B2CF9AE}" pid="9" name="MSIP_Label_b1c9b508-7c6e-42bd-bedf-808292653d6c_ContentBits">
    <vt:lpwstr>3</vt:lpwstr>
  </property>
</Properties>
</file>