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6fb61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0f6fb61e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6fb61e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0f6fb61e4a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61594" y="476714"/>
            <a:ext cx="8710425" cy="3785045"/>
            <a:chOff x="0" y="267974"/>
            <a:chExt cx="11613900" cy="5046726"/>
          </a:xfrm>
        </p:grpSpPr>
        <p:sp>
          <p:nvSpPr>
            <p:cNvPr id="55" name="Google Shape;55;p13"/>
            <p:cNvSpPr/>
            <p:nvPr/>
          </p:nvSpPr>
          <p:spPr>
            <a:xfrm>
              <a:off x="0" y="267974"/>
              <a:ext cx="11613900" cy="3254700"/>
            </a:xfrm>
            <a:prstGeom prst="roundRect">
              <a:avLst>
                <a:gd fmla="val 10000" name="adj"/>
              </a:avLst>
            </a:prstGeom>
            <a:solidFill>
              <a:srgbClr val="BFBFBF">
                <a:alpha val="89800"/>
              </a:srgbClr>
            </a:solidFill>
            <a:ln cap="flat" cmpd="sng" w="12700">
              <a:solidFill>
                <a:srgbClr val="CFDEEF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7344" y="362155"/>
              <a:ext cx="3383400" cy="292620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-39999" r="-39999" t="0"/>
              </a:stretch>
            </a:blipFill>
            <a:ln cap="flat" cmpd="sng" w="28575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10800000">
              <a:off x="147034" y="3651967"/>
              <a:ext cx="3498000" cy="16587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98041" y="3651935"/>
              <a:ext cx="3396000" cy="16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7350" lIns="117350" spcFirstLastPara="1" rIns="117350" wrap="square" tIns="117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endParaRPr sz="1100"/>
            </a:p>
            <a:p>
              <a:pPr indent="0" lvl="0" marL="0" marR="0" rtl="0"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Original database 50 features</a:t>
              </a:r>
              <a:endParaRPr sz="11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055560" y="362170"/>
              <a:ext cx="3383400" cy="2926200"/>
            </a:xfrm>
            <a:prstGeom prst="roundRect">
              <a:avLst>
                <a:gd fmla="val 10000" name="adj"/>
              </a:avLst>
            </a:prstGeom>
            <a:solidFill>
              <a:srgbClr val="E1EFD8"/>
            </a:solidFill>
            <a:ln cap="flat" cmpd="sng" w="28575">
              <a:solidFill>
                <a:srgbClr val="50D4B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10800000">
              <a:off x="3998510" y="3655140"/>
              <a:ext cx="3497400" cy="1655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049396" y="3655166"/>
              <a:ext cx="3395700" cy="16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7350" lIns="117350" spcFirstLastPara="1" rIns="117350" wrap="square" tIns="117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original data gets split in logical tables, features creating a connection with the ID</a:t>
              </a:r>
              <a:endParaRPr sz="11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64849" y="379605"/>
              <a:ext cx="3383400" cy="2926200"/>
            </a:xfrm>
            <a:prstGeom prst="roundRect">
              <a:avLst>
                <a:gd fmla="val 10000" name="adj"/>
              </a:avLst>
            </a:prstGeom>
            <a:solidFill>
              <a:srgbClr val="FBE4D4"/>
            </a:solidFill>
            <a:ln cap="flat" cmpd="sng" w="2857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10800000">
              <a:off x="7864900" y="3659600"/>
              <a:ext cx="3502200" cy="1655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C55A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7915850" y="3659626"/>
              <a:ext cx="3400500" cy="16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7350" lIns="117350" spcFirstLastPara="1" rIns="117350" wrap="square" tIns="117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Gighub repository was created to upload our data and collaborate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514" y="597378"/>
            <a:ext cx="1582971" cy="209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4790" y="597378"/>
            <a:ext cx="1383273" cy="209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261594" y="476714"/>
            <a:ext cx="8710425" cy="3785045"/>
            <a:chOff x="0" y="267974"/>
            <a:chExt cx="11613900" cy="5046726"/>
          </a:xfrm>
        </p:grpSpPr>
        <p:sp>
          <p:nvSpPr>
            <p:cNvPr id="72" name="Google Shape;72;p14"/>
            <p:cNvSpPr/>
            <p:nvPr/>
          </p:nvSpPr>
          <p:spPr>
            <a:xfrm>
              <a:off x="0" y="267974"/>
              <a:ext cx="11613900" cy="3254700"/>
            </a:xfrm>
            <a:prstGeom prst="roundRect">
              <a:avLst>
                <a:gd fmla="val 10000" name="adj"/>
              </a:avLst>
            </a:prstGeom>
            <a:solidFill>
              <a:srgbClr val="BFBFBF">
                <a:alpha val="89800"/>
              </a:srgbClr>
            </a:solidFill>
            <a:ln cap="flat" cmpd="sng" w="12700">
              <a:solidFill>
                <a:srgbClr val="CFDEEF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97344" y="362155"/>
              <a:ext cx="3383400" cy="2926200"/>
            </a:xfrm>
            <a:prstGeom prst="roundRect">
              <a:avLst>
                <a:gd fmla="val 10000" name="adj"/>
              </a:avLst>
            </a:prstGeom>
            <a:solidFill>
              <a:srgbClr val="DDEAF6"/>
            </a:solidFill>
            <a:ln cap="flat" cmpd="sng" w="28575">
              <a:solidFill>
                <a:srgbClr val="8DA9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10800000">
              <a:off x="147034" y="3651967"/>
              <a:ext cx="3498000" cy="16587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98041" y="3651935"/>
              <a:ext cx="3396000" cy="16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tables were created in our SQL server and csv data uploaded. They were joined to create a final database to be used for our Machine Learning models</a:t>
              </a:r>
              <a:endParaRPr sz="11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055560" y="362170"/>
              <a:ext cx="3383400" cy="2926200"/>
            </a:xfrm>
            <a:prstGeom prst="roundRect">
              <a:avLst>
                <a:gd fmla="val 10000" name="adj"/>
              </a:avLst>
            </a:prstGeom>
            <a:solidFill>
              <a:srgbClr val="E1EFD8"/>
            </a:solidFill>
            <a:ln cap="flat" cmpd="sng" w="28575">
              <a:solidFill>
                <a:srgbClr val="50D4B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10800000">
              <a:off x="3998510" y="3655140"/>
              <a:ext cx="3497400" cy="1655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CC38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4049396" y="3655166"/>
              <a:ext cx="3395700" cy="16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 used two machine learning models: </a:t>
              </a: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Logistic</a:t>
              </a: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Regression and Balanced Random Forest </a:t>
              </a:r>
              <a:r>
                <a:rPr lang="e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Classifier</a:t>
              </a:r>
              <a:endParaRPr sz="11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864849" y="379605"/>
              <a:ext cx="3383400" cy="2926200"/>
            </a:xfrm>
            <a:prstGeom prst="roundRect">
              <a:avLst>
                <a:gd fmla="val 10000" name="adj"/>
              </a:avLst>
            </a:prstGeom>
            <a:solidFill>
              <a:srgbClr val="FBE4D4"/>
            </a:solidFill>
            <a:ln cap="flat" cmpd="sng" w="28575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10800000">
              <a:off x="7864900" y="3659600"/>
              <a:ext cx="3502200" cy="1655100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C55A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7915850" y="3659626"/>
              <a:ext cx="3400500" cy="16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results showed over 90% accuracy prediction. We were also able to identify the variables with the highest prediction values </a:t>
              </a:r>
              <a:endParaRPr sz="1100"/>
            </a:p>
          </p:txBody>
        </p:sp>
      </p:grp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234" y="597378"/>
            <a:ext cx="1456547" cy="2094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3586235" y="741446"/>
            <a:ext cx="1971651" cy="1719557"/>
            <a:chOff x="576596" y="1396520"/>
            <a:chExt cx="2760256" cy="2251023"/>
          </a:xfrm>
        </p:grpSpPr>
        <p:pic>
          <p:nvPicPr>
            <p:cNvPr id="84" name="Google Shape;8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367" y="1396520"/>
              <a:ext cx="2758485" cy="985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596" y="2381693"/>
              <a:ext cx="2760255" cy="12658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4226" y="708352"/>
            <a:ext cx="2395575" cy="175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