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1"/>
  </p:notesMasterIdLst>
  <p:handoutMasterIdLst>
    <p:handoutMasterId r:id="rId12"/>
  </p:handoutMasterIdLst>
  <p:sldIdLst>
    <p:sldId id="348" r:id="rId2"/>
    <p:sldId id="257" r:id="rId3"/>
    <p:sldId id="279" r:id="rId4"/>
    <p:sldId id="280" r:id="rId5"/>
    <p:sldId id="281" r:id="rId6"/>
    <p:sldId id="276" r:id="rId7"/>
    <p:sldId id="277" r:id="rId8"/>
    <p:sldId id="278" r:id="rId9"/>
    <p:sldId id="282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77" d="100"/>
          <a:sy n="77" d="100"/>
        </p:scale>
        <p:origin x="1410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9663194274628"/>
          <c:y val="4.5045045045045043E-2"/>
          <c:w val="0.84932361715655114"/>
          <c:h val="0.73656147711265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4</c:v>
                </c:pt>
                <c:pt idx="15">
                  <c:v>4.25</c:v>
                </c:pt>
                <c:pt idx="16">
                  <c:v>4.5</c:v>
                </c:pt>
                <c:pt idx="17">
                  <c:v>4.75</c:v>
                </c:pt>
                <c:pt idx="18">
                  <c:v>5</c:v>
                </c:pt>
                <c:pt idx="19">
                  <c:v>5.5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6-4CF5-9F4E-D3FADDF0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600256"/>
        <c:axId val="388601240"/>
      </c:scatterChart>
      <c:valAx>
        <c:axId val="38860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Study</a:t>
                </a:r>
                <a:r>
                  <a:rPr lang="en-US" sz="1800" b="1" baseline="0"/>
                  <a:t> Hours</a:t>
                </a:r>
                <a:endParaRPr lang="en-US" sz="1800" b="1"/>
              </a:p>
            </c:rich>
          </c:tx>
          <c:layout>
            <c:manualLayout>
              <c:xMode val="edge"/>
              <c:yMode val="edge"/>
              <c:x val="0.40768833341183081"/>
              <c:y val="0.88399558163337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1240"/>
        <c:crosses val="autoZero"/>
        <c:crossBetween val="midCat"/>
      </c:valAx>
      <c:valAx>
        <c:axId val="38860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Pass</a:t>
                </a:r>
              </a:p>
            </c:rich>
          </c:tx>
          <c:layout>
            <c:manualLayout>
              <c:xMode val="edge"/>
              <c:yMode val="edge"/>
              <c:x val="0"/>
              <c:y val="0.35464637866212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6498"/>
          </a:xfrm>
        </p:spPr>
        <p:txBody>
          <a:bodyPr>
            <a:normAutofit/>
          </a:bodyPr>
          <a:lstStyle/>
          <a:p>
            <a:r>
              <a:rPr lang="en-US" dirty="0"/>
              <a:t>Linear Vs Logistic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48883"/>
                <a:ext cx="10178322" cy="4330710"/>
              </a:xfrm>
            </p:spPr>
            <p:txBody>
              <a:bodyPr>
                <a:normAutofit fontScale="85000" lnSpcReduction="10000"/>
              </a:bodyPr>
              <a:lstStyle/>
              <a:p>
                <a:pPr marL="6858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While Linear regression is used to make predictions on continuous data, logistic is used to determine the probability of an event happening if the event only has two outcomes.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/>
                  <a:t> is the equation of linear regression with one independent variable.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we have more than one independent variable then we will have more intercepts.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But we can’t use this to find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48883"/>
                <a:ext cx="10178322" cy="4330710"/>
              </a:xfrm>
              <a:blipFill>
                <a:blip r:embed="rId2"/>
                <a:stretch>
                  <a:fillRect l="-778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1" y="382385"/>
            <a:ext cx="11227836" cy="145885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When do we use logistic regression?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3" y="1214708"/>
            <a:ext cx="10178322" cy="49445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we have two outcomes.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 </a:t>
            </a:r>
          </a:p>
          <a:p>
            <a:pPr marL="0" indent="0">
              <a:buNone/>
            </a:pPr>
            <a:r>
              <a:rPr lang="en-US" sz="2400" dirty="0"/>
              <a:t>	If students studied for a certain time, would they pass an exam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Can a person with a certain credit score, get a home loan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case of student study time, there are only two outcomes. Either the student passes the exam or does not.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023" y="1124644"/>
            <a:ext cx="7824589" cy="6615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Graph of study hours and pass, 0 indicates fail and 1 indicates pass.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BFFEC2-CC47-4143-BB6B-7A9E8DD74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23918"/>
              </p:ext>
            </p:extLst>
          </p:nvPr>
        </p:nvGraphicFramePr>
        <p:xfrm>
          <a:off x="2229290" y="1455420"/>
          <a:ext cx="7998443" cy="540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0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2282"/>
          </a:xfrm>
        </p:spPr>
        <p:txBody>
          <a:bodyPr/>
          <a:lstStyle/>
          <a:p>
            <a:r>
              <a:rPr lang="en-US" sz="5400" dirty="0"/>
              <a:t>goals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54667"/>
            <a:ext cx="10178322" cy="531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Model and use the model for prediction.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Create a model using the independent variables to determine the probability of an event occurring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Use the model to predict probability that an observation would fall into one category or other. </a:t>
            </a:r>
          </a:p>
        </p:txBody>
      </p:sp>
    </p:spTree>
    <p:extLst>
      <p:ext uri="{BB962C8B-B14F-4D97-AF65-F5344CB8AC3E}">
        <p14:creationId xmlns:p14="http://schemas.microsoft.com/office/powerpoint/2010/main" val="18572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6948"/>
          </a:xfrm>
        </p:spPr>
        <p:txBody>
          <a:bodyPr/>
          <a:lstStyle/>
          <a:p>
            <a:r>
              <a:rPr lang="en-US" sz="5400" dirty="0"/>
              <a:t>sigmoid function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7774" y="1215354"/>
                <a:ext cx="8627131" cy="5007446"/>
              </a:xfrm>
              <a:ln>
                <a:miter lim="800000"/>
                <a:headEnd/>
                <a:tailEnd/>
              </a:ln>
            </p:spPr>
            <p:txBody>
              <a:bodyPr>
                <a:normAutofit fontScale="92500" lnSpcReduction="20000"/>
              </a:bodyPr>
              <a:lstStyle/>
              <a:p>
                <a:pPr marL="118872" indent="0">
                  <a:buNone/>
                  <a:defRPr/>
                </a:pPr>
                <a:r>
                  <a:rPr lang="en-US" sz="2800" dirty="0"/>
                  <a:t>We consider sigmoid function that would help us find the probability while satisfying the most important properties of probability that is </a:t>
                </a:r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 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num>
                            <m:den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Solving this equation for p will give us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7774" y="1215354"/>
                <a:ext cx="8627131" cy="5007446"/>
              </a:xfrm>
              <a:blipFill>
                <a:blip r:embed="rId2"/>
                <a:stretch>
                  <a:fillRect t="-1825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sigmoid function Graph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28799" y="1766319"/>
            <a:ext cx="9262533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Sigmoid function looks like an ‘S’ with values between 0 and 1 making it ideal for logit function. </a:t>
            </a: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13" y="3284964"/>
            <a:ext cx="4183386" cy="31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534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23259"/>
                <a:ext cx="7772400" cy="4572000"/>
              </a:xfrm>
            </p:spPr>
            <p:txBody>
              <a:bodyPr/>
              <a:lstStyle/>
              <a:p>
                <a:pPr marL="118872" indent="0">
                  <a:buNone/>
                </a:pPr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After determining the probability, we can choose a cut-off value to categorize observations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0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≥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1</a:t>
                </a:r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23259"/>
                <a:ext cx="7772400" cy="4572000"/>
              </a:xfrm>
              <a:blipFill>
                <a:blip r:embed="rId2"/>
                <a:stretch>
                  <a:fillRect l="-7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256"/>
            <a:ext cx="7886700" cy="7037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987552"/>
            <a:ext cx="10820399" cy="58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Considering this data from Wikipedia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https://en.wikipedia.org/wiki/Logistic_regression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64992" y="987552"/>
          <a:ext cx="1716964" cy="578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1058460694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3927778409"/>
                    </a:ext>
                  </a:extLst>
                </a:gridCol>
              </a:tblGrid>
              <a:tr h="440389">
                <a:tc>
                  <a:txBody>
                    <a:bodyPr/>
                    <a:lstStyle/>
                    <a:p>
                      <a:r>
                        <a:rPr lang="en-US" sz="1000" dirty="0"/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112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750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48787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18275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269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920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3395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492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778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0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7279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7206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581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448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7719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54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272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08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9888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4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704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12325</TotalTime>
  <Words>288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(Body)</vt:lpstr>
      <vt:lpstr>Calibri</vt:lpstr>
      <vt:lpstr>Cambria Math</vt:lpstr>
      <vt:lpstr>Gill Sans MT</vt:lpstr>
      <vt:lpstr>Impact</vt:lpstr>
      <vt:lpstr>Badge</vt:lpstr>
      <vt:lpstr>Logistic RegressioN</vt:lpstr>
      <vt:lpstr>Linear Vs Logistic </vt:lpstr>
      <vt:lpstr>When do we use logistic regression? </vt:lpstr>
      <vt:lpstr>An Example</vt:lpstr>
      <vt:lpstr>goals of Logistic Regression</vt:lpstr>
      <vt:lpstr>sigmoid function</vt:lpstr>
      <vt:lpstr>sigmoid function Graph</vt:lpstr>
      <vt:lpstr>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369</cp:revision>
  <cp:lastPrinted>2015-09-08T17:47:13Z</cp:lastPrinted>
  <dcterms:created xsi:type="dcterms:W3CDTF">2015-08-24T18:00:54Z</dcterms:created>
  <dcterms:modified xsi:type="dcterms:W3CDTF">2019-10-22T01:51:37Z</dcterms:modified>
</cp:coreProperties>
</file>