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175" y="1023619"/>
            <a:ext cx="1066165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175" y="748918"/>
            <a:ext cx="9338945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3900" y="1819275"/>
            <a:ext cx="6829425" cy="436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u-de.dataplatform.cloud.ibm.com/dashboards/72ed4c46-561c-4896-a961-4f4d869e9792/view/5919f53e3eb60adc76b5f6e407c878552f33255ce6bbd70a85867b4907347897f33a4199c87a4253d3425636f5bf1b5c9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demographics.csv" TargetMode="External"/><Relationship Id="rId2" Type="http://schemas.openxmlformats.org/officeDocument/2006/relationships/hyperlink" Target="https://stackoverflow.blog/2019/04/09/the-2019-stack-overflow-developer-survey-results-are-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f-courses-data.s3.us.cloud-object-storage.appdomain.cloud/IBM-DA0321EN-SkillsNetwork/labs/datasets/Programming_Languages.html" TargetMode="External"/><Relationship Id="rId5" Type="http://schemas.openxmlformats.org/officeDocument/2006/relationships/hyperlink" Target="https://jobs.github.com/api" TargetMode="External"/><Relationship Id="rId4" Type="http://schemas.openxmlformats.org/officeDocument/2006/relationships/hyperlink" Target="https://cf-courses-data.s3.us.cloud-object-storage.appdomain.cloud/IBM-DA0321EN-SkillsNetwork/LargeData/m5_survey_data_technologies_normalised.csv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4769" y="2286000"/>
            <a:ext cx="33547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S</a:t>
            </a:r>
            <a:r>
              <a:rPr spc="-320" dirty="0"/>
              <a:t>T</a:t>
            </a:r>
            <a:r>
              <a:rPr spc="-5" dirty="0"/>
              <a:t>A</a:t>
            </a:r>
            <a:r>
              <a:rPr spc="15" dirty="0"/>
              <a:t>C</a:t>
            </a:r>
            <a:r>
              <a:rPr dirty="0"/>
              <a:t>K</a:t>
            </a:r>
            <a:r>
              <a:rPr spc="-80" dirty="0"/>
              <a:t> </a:t>
            </a:r>
            <a:r>
              <a:rPr spc="-30" dirty="0"/>
              <a:t>O</a:t>
            </a:r>
            <a:r>
              <a:rPr spc="20" dirty="0"/>
              <a:t>V</a:t>
            </a:r>
            <a:r>
              <a:rPr spc="-40" dirty="0"/>
              <a:t>E</a:t>
            </a:r>
            <a:r>
              <a:rPr spc="30" dirty="0"/>
              <a:t>R</a:t>
            </a:r>
            <a:r>
              <a:rPr dirty="0"/>
              <a:t>F</a:t>
            </a:r>
            <a:r>
              <a:rPr spc="-90" dirty="0"/>
              <a:t>L</a:t>
            </a:r>
            <a:r>
              <a:rPr spc="-30" dirty="0"/>
              <a:t>O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2702" y="3048000"/>
            <a:ext cx="473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>
                <a:solidFill>
                  <a:srgbClr val="FFFFFF"/>
                </a:solidFill>
                <a:latin typeface="Calibri Light"/>
                <a:cs typeface="Calibri Light"/>
              </a:rPr>
              <a:t>DEVELOPER</a:t>
            </a:r>
            <a:r>
              <a:rPr sz="3600" spc="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 Light"/>
                <a:cs typeface="Calibri Light"/>
              </a:rPr>
              <a:t>SURVEY</a:t>
            </a:r>
            <a:r>
              <a:rPr sz="36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Calibri Light"/>
                <a:cs typeface="Calibri Light"/>
              </a:rPr>
              <a:t>2019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827" y="5105400"/>
            <a:ext cx="3136646" cy="813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834" algn="ctr">
              <a:lnSpc>
                <a:spcPct val="149500"/>
              </a:lnSpc>
              <a:spcBef>
                <a:spcPts val="100"/>
              </a:spcBef>
            </a:pPr>
            <a:r>
              <a:rPr lang="en-US" spc="10" dirty="0">
                <a:solidFill>
                  <a:srgbClr val="EBEBEB"/>
                </a:solidFill>
                <a:latin typeface="Calibri"/>
                <a:cs typeface="Calibri"/>
              </a:rPr>
              <a:t>Emmanuel NSENGIYUMVA</a:t>
            </a:r>
            <a:r>
              <a:rPr sz="18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800" spc="-4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endParaRPr lang="en-US" sz="1800" spc="-400" dirty="0">
              <a:solidFill>
                <a:srgbClr val="EBEBEB"/>
              </a:solidFill>
              <a:latin typeface="Calibri"/>
              <a:cs typeface="Calibri"/>
            </a:endParaRPr>
          </a:p>
          <a:p>
            <a:pPr marL="12700" marR="5080" indent="457834" algn="ctr">
              <a:lnSpc>
                <a:spcPct val="149500"/>
              </a:lnSpc>
              <a:spcBef>
                <a:spcPts val="100"/>
              </a:spcBef>
            </a:pPr>
            <a:r>
              <a:rPr lang="en-US" spc="25" dirty="0">
                <a:solidFill>
                  <a:srgbClr val="EBEBEB"/>
                </a:solidFill>
                <a:latin typeface="Calibri"/>
                <a:cs typeface="Calibri"/>
              </a:rPr>
              <a:t>November</a:t>
            </a:r>
            <a:r>
              <a:rPr sz="1800" spc="-9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EBEBEB"/>
                </a:solidFill>
                <a:latin typeface="Calibri"/>
                <a:cs typeface="Calibri"/>
              </a:rPr>
              <a:t>09</a:t>
            </a:r>
            <a:r>
              <a:rPr sz="1800" dirty="0">
                <a:solidFill>
                  <a:srgbClr val="EBEBEB"/>
                </a:solidFill>
                <a:latin typeface="Calibri"/>
                <a:cs typeface="Calibri"/>
              </a:rPr>
              <a:t>,</a:t>
            </a:r>
            <a:r>
              <a:rPr sz="1800" spc="4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EBEBEB"/>
                </a:solidFill>
                <a:latin typeface="Calibri"/>
                <a:cs typeface="Calibri"/>
              </a:rPr>
              <a:t>202</a:t>
            </a:r>
            <a:r>
              <a:rPr sz="1800" dirty="0">
                <a:solidFill>
                  <a:srgbClr val="EBEBEB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28800"/>
            <a:ext cx="48006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7420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DATABASE</a:t>
            </a:r>
            <a:r>
              <a:rPr spc="-30" dirty="0"/>
              <a:t> </a:t>
            </a:r>
            <a:r>
              <a:rPr dirty="0"/>
              <a:t>TRENDS</a:t>
            </a:r>
            <a:r>
              <a:rPr spc="-35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5" dirty="0"/>
              <a:t>FINDINGS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25" dirty="0"/>
              <a:t>IMPLICATIONS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90775" y="2419350"/>
            <a:ext cx="3219450" cy="2943225"/>
            <a:chOff x="2390775" y="2419350"/>
            <a:chExt cx="3219450" cy="2943225"/>
          </a:xfrm>
        </p:grpSpPr>
        <p:sp>
          <p:nvSpPr>
            <p:cNvPr id="4" name="object 4"/>
            <p:cNvSpPr/>
            <p:nvPr/>
          </p:nvSpPr>
          <p:spPr>
            <a:xfrm>
              <a:off x="2400300" y="24288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2712974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2712974" y="2924175"/>
                  </a:lnTo>
                  <a:lnTo>
                    <a:pt x="2759922" y="2921944"/>
                  </a:lnTo>
                  <a:lnTo>
                    <a:pt x="2805607" y="2915387"/>
                  </a:lnTo>
                  <a:lnTo>
                    <a:pt x="2849824" y="2904709"/>
                  </a:lnTo>
                  <a:lnTo>
                    <a:pt x="2892369" y="2890113"/>
                  </a:lnTo>
                  <a:lnTo>
                    <a:pt x="2933037" y="2871804"/>
                  </a:lnTo>
                  <a:lnTo>
                    <a:pt x="2971624" y="2849986"/>
                  </a:lnTo>
                  <a:lnTo>
                    <a:pt x="3007927" y="2824862"/>
                  </a:lnTo>
                  <a:lnTo>
                    <a:pt x="3041741" y="2796638"/>
                  </a:lnTo>
                  <a:lnTo>
                    <a:pt x="3072863" y="2765516"/>
                  </a:lnTo>
                  <a:lnTo>
                    <a:pt x="3101087" y="2731702"/>
                  </a:lnTo>
                  <a:lnTo>
                    <a:pt x="3126211" y="2695399"/>
                  </a:lnTo>
                  <a:lnTo>
                    <a:pt x="3148029" y="2656812"/>
                  </a:lnTo>
                  <a:lnTo>
                    <a:pt x="3166338" y="2616144"/>
                  </a:lnTo>
                  <a:lnTo>
                    <a:pt x="3180934" y="2573599"/>
                  </a:lnTo>
                  <a:lnTo>
                    <a:pt x="3191612" y="2529382"/>
                  </a:lnTo>
                  <a:lnTo>
                    <a:pt x="3198169" y="2483697"/>
                  </a:lnTo>
                  <a:lnTo>
                    <a:pt x="3200400" y="2436749"/>
                  </a:lnTo>
                  <a:lnTo>
                    <a:pt x="3200400" y="487425"/>
                  </a:lnTo>
                  <a:lnTo>
                    <a:pt x="3198169" y="440477"/>
                  </a:lnTo>
                  <a:lnTo>
                    <a:pt x="3191612" y="394792"/>
                  </a:lnTo>
                  <a:lnTo>
                    <a:pt x="3180934" y="350575"/>
                  </a:lnTo>
                  <a:lnTo>
                    <a:pt x="3166338" y="308030"/>
                  </a:lnTo>
                  <a:lnTo>
                    <a:pt x="3148029" y="267362"/>
                  </a:lnTo>
                  <a:lnTo>
                    <a:pt x="3126211" y="228775"/>
                  </a:lnTo>
                  <a:lnTo>
                    <a:pt x="3101087" y="192472"/>
                  </a:lnTo>
                  <a:lnTo>
                    <a:pt x="3072863" y="158658"/>
                  </a:lnTo>
                  <a:lnTo>
                    <a:pt x="3041741" y="127536"/>
                  </a:lnTo>
                  <a:lnTo>
                    <a:pt x="3007927" y="99312"/>
                  </a:lnTo>
                  <a:lnTo>
                    <a:pt x="2971624" y="74188"/>
                  </a:lnTo>
                  <a:lnTo>
                    <a:pt x="2933037" y="52370"/>
                  </a:lnTo>
                  <a:lnTo>
                    <a:pt x="2892369" y="34061"/>
                  </a:lnTo>
                  <a:lnTo>
                    <a:pt x="2849824" y="19465"/>
                  </a:lnTo>
                  <a:lnTo>
                    <a:pt x="2805607" y="8787"/>
                  </a:lnTo>
                  <a:lnTo>
                    <a:pt x="2759922" y="2230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CFE3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00" y="24288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3200400" y="487425"/>
                  </a:moveTo>
                  <a:lnTo>
                    <a:pt x="3200400" y="2436749"/>
                  </a:lnTo>
                  <a:lnTo>
                    <a:pt x="3198169" y="2483697"/>
                  </a:lnTo>
                  <a:lnTo>
                    <a:pt x="3191612" y="2529382"/>
                  </a:lnTo>
                  <a:lnTo>
                    <a:pt x="3180934" y="2573599"/>
                  </a:lnTo>
                  <a:lnTo>
                    <a:pt x="3166338" y="2616144"/>
                  </a:lnTo>
                  <a:lnTo>
                    <a:pt x="3148029" y="2656812"/>
                  </a:lnTo>
                  <a:lnTo>
                    <a:pt x="3126211" y="2695399"/>
                  </a:lnTo>
                  <a:lnTo>
                    <a:pt x="3101087" y="2731702"/>
                  </a:lnTo>
                  <a:lnTo>
                    <a:pt x="3072863" y="2765516"/>
                  </a:lnTo>
                  <a:lnTo>
                    <a:pt x="3041741" y="2796638"/>
                  </a:lnTo>
                  <a:lnTo>
                    <a:pt x="3007927" y="2824862"/>
                  </a:lnTo>
                  <a:lnTo>
                    <a:pt x="2971624" y="2849986"/>
                  </a:lnTo>
                  <a:lnTo>
                    <a:pt x="2933037" y="2871804"/>
                  </a:lnTo>
                  <a:lnTo>
                    <a:pt x="2892369" y="2890113"/>
                  </a:lnTo>
                  <a:lnTo>
                    <a:pt x="2849824" y="2904709"/>
                  </a:lnTo>
                  <a:lnTo>
                    <a:pt x="2805607" y="2915387"/>
                  </a:lnTo>
                  <a:lnTo>
                    <a:pt x="2759922" y="2921944"/>
                  </a:lnTo>
                  <a:lnTo>
                    <a:pt x="2712974" y="2924175"/>
                  </a:lnTo>
                  <a:lnTo>
                    <a:pt x="0" y="2924175"/>
                  </a:lnTo>
                  <a:lnTo>
                    <a:pt x="0" y="0"/>
                  </a:lnTo>
                  <a:lnTo>
                    <a:pt x="2712974" y="0"/>
                  </a:lnTo>
                  <a:lnTo>
                    <a:pt x="2759922" y="2230"/>
                  </a:lnTo>
                  <a:lnTo>
                    <a:pt x="2805607" y="8787"/>
                  </a:lnTo>
                  <a:lnTo>
                    <a:pt x="2849824" y="19465"/>
                  </a:lnTo>
                  <a:lnTo>
                    <a:pt x="2892369" y="34061"/>
                  </a:lnTo>
                  <a:lnTo>
                    <a:pt x="2933037" y="52370"/>
                  </a:lnTo>
                  <a:lnTo>
                    <a:pt x="2971624" y="74188"/>
                  </a:lnTo>
                  <a:lnTo>
                    <a:pt x="3007927" y="99312"/>
                  </a:lnTo>
                  <a:lnTo>
                    <a:pt x="3041741" y="127536"/>
                  </a:lnTo>
                  <a:lnTo>
                    <a:pt x="3072863" y="158658"/>
                  </a:lnTo>
                  <a:lnTo>
                    <a:pt x="3101087" y="192472"/>
                  </a:lnTo>
                  <a:lnTo>
                    <a:pt x="3126211" y="228775"/>
                  </a:lnTo>
                  <a:lnTo>
                    <a:pt x="3148029" y="267362"/>
                  </a:lnTo>
                  <a:lnTo>
                    <a:pt x="3166338" y="308030"/>
                  </a:lnTo>
                  <a:lnTo>
                    <a:pt x="3180934" y="350575"/>
                  </a:lnTo>
                  <a:lnTo>
                    <a:pt x="3191612" y="394792"/>
                  </a:lnTo>
                  <a:lnTo>
                    <a:pt x="3198169" y="440477"/>
                  </a:lnTo>
                  <a:lnTo>
                    <a:pt x="3200400" y="487425"/>
                  </a:lnTo>
                  <a:close/>
                </a:path>
              </a:pathLst>
            </a:custGeom>
            <a:ln w="19050">
              <a:solidFill>
                <a:srgbClr val="CFE3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2751" y="2736278"/>
            <a:ext cx="2716530" cy="7658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150" marR="5080" indent="-171450">
              <a:lnSpc>
                <a:spcPts val="1880"/>
              </a:lnSpc>
              <a:spcBef>
                <a:spcPts val="320"/>
              </a:spcBef>
              <a:buChar char="•"/>
              <a:tabLst>
                <a:tab pos="184150" algn="l"/>
              </a:tabLst>
            </a:pPr>
            <a:r>
              <a:rPr sz="1700" spc="1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3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st</a:t>
            </a:r>
            <a:r>
              <a:rPr sz="1700" spc="-1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-25" dirty="0">
                <a:latin typeface="Calibri"/>
                <a:cs typeface="Calibri"/>
              </a:rPr>
              <a:t>y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Q</a:t>
            </a:r>
            <a:r>
              <a:rPr sz="1700" spc="30" dirty="0">
                <a:latin typeface="Calibri"/>
                <a:cs typeface="Calibri"/>
              </a:rPr>
              <a:t>L</a:t>
            </a:r>
            <a:r>
              <a:rPr sz="1700" spc="5" dirty="0">
                <a:latin typeface="Calibri"/>
                <a:cs typeface="Calibri"/>
              </a:rPr>
              <a:t>,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25" dirty="0">
                <a:latin typeface="Calibri"/>
                <a:cs typeface="Calibri"/>
              </a:rPr>
              <a:t>c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ft 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Q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ve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Q</a:t>
            </a:r>
            <a:r>
              <a:rPr sz="1700" spc="35" dirty="0">
                <a:latin typeface="Calibri"/>
                <a:cs typeface="Calibri"/>
              </a:rPr>
              <a:t>L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25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e</a:t>
            </a:r>
            <a:r>
              <a:rPr sz="1700" spc="-12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has  </a:t>
            </a:r>
            <a:r>
              <a:rPr sz="1700" dirty="0">
                <a:latin typeface="Calibri"/>
                <a:cs typeface="Calibri"/>
              </a:rPr>
              <a:t>decreased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next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year.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2751" y="3490023"/>
            <a:ext cx="2815590" cy="15093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marR="5080" indent="-171450">
              <a:lnSpc>
                <a:spcPct val="90200"/>
              </a:lnSpc>
              <a:spcBef>
                <a:spcPts val="325"/>
              </a:spcBef>
              <a:buChar char="•"/>
              <a:tabLst>
                <a:tab pos="184150" algn="l"/>
              </a:tabLst>
            </a:pPr>
            <a:r>
              <a:rPr sz="1700" spc="1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3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st</a:t>
            </a:r>
            <a:r>
              <a:rPr sz="1700" spc="-1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20" dirty="0">
                <a:latin typeface="Calibri"/>
                <a:cs typeface="Calibri"/>
              </a:rPr>
              <a:t>tg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30" dirty="0">
                <a:latin typeface="Calibri"/>
                <a:cs typeface="Calibri"/>
              </a:rPr>
              <a:t>e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Q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spc="-14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d  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2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oD</a:t>
            </a:r>
            <a:r>
              <a:rPr sz="1700" spc="15" dirty="0">
                <a:latin typeface="Calibri"/>
                <a:cs typeface="Calibri"/>
              </a:rPr>
              <a:t>B</a:t>
            </a:r>
            <a:r>
              <a:rPr sz="1700" spc="-1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v</a:t>
            </a:r>
            <a:r>
              <a:rPr sz="1700" spc="1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spc="20" dirty="0">
                <a:latin typeface="Calibri"/>
                <a:cs typeface="Calibri"/>
              </a:rPr>
              <a:t>c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10" dirty="0">
                <a:latin typeface="Calibri"/>
                <a:cs typeface="Calibri"/>
              </a:rPr>
              <a:t>as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d  </a:t>
            </a:r>
            <a:r>
              <a:rPr sz="1700" spc="25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-15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10" dirty="0">
                <a:latin typeface="Calibri"/>
                <a:cs typeface="Calibri"/>
              </a:rPr>
              <a:t>d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10" dirty="0">
                <a:latin typeface="Calibri"/>
                <a:cs typeface="Calibri"/>
              </a:rPr>
              <a:t>e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u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ye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spc="-155" dirty="0">
                <a:latin typeface="Calibri"/>
                <a:cs typeface="Calibri"/>
              </a:rPr>
              <a:t>r</a:t>
            </a:r>
            <a:r>
              <a:rPr sz="1700" spc="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84150" marR="299085" indent="-171450">
              <a:lnSpc>
                <a:spcPct val="90200"/>
              </a:lnSpc>
              <a:spcBef>
                <a:spcPts val="415"/>
              </a:spcBef>
              <a:buChar char="•"/>
              <a:tabLst>
                <a:tab pos="184150" algn="l"/>
              </a:tabLst>
            </a:pPr>
            <a:r>
              <a:rPr sz="1700" dirty="0">
                <a:latin typeface="Calibri"/>
                <a:cs typeface="Calibri"/>
              </a:rPr>
              <a:t>There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dirty="0">
                <a:latin typeface="Calibri"/>
                <a:cs typeface="Calibri"/>
              </a:rPr>
              <a:t>gained </a:t>
            </a:r>
            <a:r>
              <a:rPr sz="1700" spc="-5" dirty="0">
                <a:latin typeface="Calibri"/>
                <a:cs typeface="Calibri"/>
              </a:rPr>
              <a:t>interest in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l</a:t>
            </a:r>
            <a:r>
              <a:rPr sz="1700" spc="10" dirty="0">
                <a:latin typeface="Calibri"/>
                <a:cs typeface="Calibri"/>
              </a:rPr>
              <a:t>as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25" dirty="0">
                <a:latin typeface="Calibri"/>
                <a:cs typeface="Calibri"/>
              </a:rPr>
              <a:t>c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30" dirty="0">
                <a:latin typeface="Calibri"/>
                <a:cs typeface="Calibri"/>
              </a:rPr>
              <a:t>e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r</a:t>
            </a:r>
            <a:r>
              <a:rPr sz="1700" spc="25" dirty="0">
                <a:latin typeface="Calibri"/>
                <a:cs typeface="Calibri"/>
              </a:rPr>
              <a:t>c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spc="-1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  </a:t>
            </a:r>
            <a:r>
              <a:rPr sz="1700" spc="-5" dirty="0">
                <a:latin typeface="Calibri"/>
                <a:cs typeface="Calibri"/>
              </a:rPr>
              <a:t>next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year.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0550" y="2057400"/>
            <a:ext cx="1819275" cy="3667125"/>
            <a:chOff x="590550" y="2057400"/>
            <a:chExt cx="1819275" cy="36671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object 9"/>
            <p:cNvSpPr/>
            <p:nvPr/>
          </p:nvSpPr>
          <p:spPr>
            <a:xfrm>
              <a:off x="600075" y="20669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1500124" y="0"/>
                  </a:moveTo>
                  <a:lnTo>
                    <a:pt x="300050" y="0"/>
                  </a:lnTo>
                  <a:lnTo>
                    <a:pt x="251381" y="3927"/>
                  </a:lnTo>
                  <a:lnTo>
                    <a:pt x="205212" y="15299"/>
                  </a:lnTo>
                  <a:lnTo>
                    <a:pt x="162161" y="33497"/>
                  </a:lnTo>
                  <a:lnTo>
                    <a:pt x="122845" y="57903"/>
                  </a:lnTo>
                  <a:lnTo>
                    <a:pt x="87884" y="87899"/>
                  </a:lnTo>
                  <a:lnTo>
                    <a:pt x="57893" y="122867"/>
                  </a:lnTo>
                  <a:lnTo>
                    <a:pt x="33491" y="162190"/>
                  </a:lnTo>
                  <a:lnTo>
                    <a:pt x="15297" y="205248"/>
                  </a:lnTo>
                  <a:lnTo>
                    <a:pt x="3927" y="251424"/>
                  </a:lnTo>
                  <a:lnTo>
                    <a:pt x="0" y="300100"/>
                  </a:lnTo>
                  <a:lnTo>
                    <a:pt x="0" y="3347974"/>
                  </a:lnTo>
                  <a:lnTo>
                    <a:pt x="3927" y="3396650"/>
                  </a:lnTo>
                  <a:lnTo>
                    <a:pt x="15297" y="3442826"/>
                  </a:lnTo>
                  <a:lnTo>
                    <a:pt x="33491" y="3485884"/>
                  </a:lnTo>
                  <a:lnTo>
                    <a:pt x="57893" y="3525207"/>
                  </a:lnTo>
                  <a:lnTo>
                    <a:pt x="87883" y="3560175"/>
                  </a:lnTo>
                  <a:lnTo>
                    <a:pt x="122845" y="3590171"/>
                  </a:lnTo>
                  <a:lnTo>
                    <a:pt x="162161" y="3614577"/>
                  </a:lnTo>
                  <a:lnTo>
                    <a:pt x="205212" y="3632775"/>
                  </a:lnTo>
                  <a:lnTo>
                    <a:pt x="251381" y="3644147"/>
                  </a:lnTo>
                  <a:lnTo>
                    <a:pt x="300050" y="3648075"/>
                  </a:lnTo>
                  <a:lnTo>
                    <a:pt x="1500124" y="3648075"/>
                  </a:lnTo>
                  <a:lnTo>
                    <a:pt x="1548800" y="3644147"/>
                  </a:lnTo>
                  <a:lnTo>
                    <a:pt x="1594976" y="3632775"/>
                  </a:lnTo>
                  <a:lnTo>
                    <a:pt x="1638034" y="3614577"/>
                  </a:lnTo>
                  <a:lnTo>
                    <a:pt x="1677357" y="3590171"/>
                  </a:lnTo>
                  <a:lnTo>
                    <a:pt x="1712325" y="3560175"/>
                  </a:lnTo>
                  <a:lnTo>
                    <a:pt x="1742321" y="3525207"/>
                  </a:lnTo>
                  <a:lnTo>
                    <a:pt x="1766727" y="3485884"/>
                  </a:lnTo>
                  <a:lnTo>
                    <a:pt x="1784925" y="3442826"/>
                  </a:lnTo>
                  <a:lnTo>
                    <a:pt x="1796297" y="3396650"/>
                  </a:lnTo>
                  <a:lnTo>
                    <a:pt x="1800225" y="3347974"/>
                  </a:lnTo>
                  <a:lnTo>
                    <a:pt x="1800225" y="300100"/>
                  </a:lnTo>
                  <a:lnTo>
                    <a:pt x="1796297" y="251424"/>
                  </a:lnTo>
                  <a:lnTo>
                    <a:pt x="1784925" y="205248"/>
                  </a:lnTo>
                  <a:lnTo>
                    <a:pt x="1766727" y="162190"/>
                  </a:lnTo>
                  <a:lnTo>
                    <a:pt x="1742321" y="122867"/>
                  </a:lnTo>
                  <a:lnTo>
                    <a:pt x="1712325" y="87899"/>
                  </a:lnTo>
                  <a:lnTo>
                    <a:pt x="1677357" y="57903"/>
                  </a:lnTo>
                  <a:lnTo>
                    <a:pt x="1638034" y="33497"/>
                  </a:lnTo>
                  <a:lnTo>
                    <a:pt x="1594976" y="15299"/>
                  </a:lnTo>
                  <a:lnTo>
                    <a:pt x="1548800" y="3927"/>
                  </a:lnTo>
                  <a:lnTo>
                    <a:pt x="15001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075" y="20669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0" y="300100"/>
                  </a:moveTo>
                  <a:lnTo>
                    <a:pt x="3927" y="251424"/>
                  </a:lnTo>
                  <a:lnTo>
                    <a:pt x="15297" y="205248"/>
                  </a:lnTo>
                  <a:lnTo>
                    <a:pt x="33491" y="162190"/>
                  </a:lnTo>
                  <a:lnTo>
                    <a:pt x="57893" y="122867"/>
                  </a:lnTo>
                  <a:lnTo>
                    <a:pt x="87884" y="87899"/>
                  </a:lnTo>
                  <a:lnTo>
                    <a:pt x="122845" y="57903"/>
                  </a:lnTo>
                  <a:lnTo>
                    <a:pt x="162161" y="33497"/>
                  </a:lnTo>
                  <a:lnTo>
                    <a:pt x="205212" y="15299"/>
                  </a:lnTo>
                  <a:lnTo>
                    <a:pt x="251381" y="3927"/>
                  </a:lnTo>
                  <a:lnTo>
                    <a:pt x="300050" y="0"/>
                  </a:lnTo>
                  <a:lnTo>
                    <a:pt x="1500124" y="0"/>
                  </a:lnTo>
                  <a:lnTo>
                    <a:pt x="1548800" y="3927"/>
                  </a:lnTo>
                  <a:lnTo>
                    <a:pt x="1594976" y="15299"/>
                  </a:lnTo>
                  <a:lnTo>
                    <a:pt x="1638034" y="33497"/>
                  </a:lnTo>
                  <a:lnTo>
                    <a:pt x="1677357" y="57903"/>
                  </a:lnTo>
                  <a:lnTo>
                    <a:pt x="1712325" y="87899"/>
                  </a:lnTo>
                  <a:lnTo>
                    <a:pt x="1742321" y="122867"/>
                  </a:lnTo>
                  <a:lnTo>
                    <a:pt x="1766727" y="162190"/>
                  </a:lnTo>
                  <a:lnTo>
                    <a:pt x="1784925" y="205248"/>
                  </a:lnTo>
                  <a:lnTo>
                    <a:pt x="1796297" y="251424"/>
                  </a:lnTo>
                  <a:lnTo>
                    <a:pt x="1800225" y="300100"/>
                  </a:lnTo>
                  <a:lnTo>
                    <a:pt x="1800225" y="3347974"/>
                  </a:lnTo>
                  <a:lnTo>
                    <a:pt x="1796297" y="3396650"/>
                  </a:lnTo>
                  <a:lnTo>
                    <a:pt x="1784925" y="3442826"/>
                  </a:lnTo>
                  <a:lnTo>
                    <a:pt x="1766727" y="3485884"/>
                  </a:lnTo>
                  <a:lnTo>
                    <a:pt x="1742321" y="3525207"/>
                  </a:lnTo>
                  <a:lnTo>
                    <a:pt x="1712325" y="3560175"/>
                  </a:lnTo>
                  <a:lnTo>
                    <a:pt x="1677357" y="3590171"/>
                  </a:lnTo>
                  <a:lnTo>
                    <a:pt x="1638034" y="3614577"/>
                  </a:lnTo>
                  <a:lnTo>
                    <a:pt x="1594976" y="3632775"/>
                  </a:lnTo>
                  <a:lnTo>
                    <a:pt x="1548800" y="3644147"/>
                  </a:lnTo>
                  <a:lnTo>
                    <a:pt x="1500124" y="3648075"/>
                  </a:lnTo>
                  <a:lnTo>
                    <a:pt x="300050" y="3648075"/>
                  </a:lnTo>
                  <a:lnTo>
                    <a:pt x="251381" y="3644147"/>
                  </a:lnTo>
                  <a:lnTo>
                    <a:pt x="205212" y="3632775"/>
                  </a:lnTo>
                  <a:lnTo>
                    <a:pt x="162161" y="3614577"/>
                  </a:lnTo>
                  <a:lnTo>
                    <a:pt x="122845" y="3590171"/>
                  </a:lnTo>
                  <a:lnTo>
                    <a:pt x="87883" y="3560175"/>
                  </a:lnTo>
                  <a:lnTo>
                    <a:pt x="57893" y="3525207"/>
                  </a:lnTo>
                  <a:lnTo>
                    <a:pt x="33491" y="3485884"/>
                  </a:lnTo>
                  <a:lnTo>
                    <a:pt x="15297" y="3442826"/>
                  </a:lnTo>
                  <a:lnTo>
                    <a:pt x="3927" y="3396650"/>
                  </a:lnTo>
                  <a:lnTo>
                    <a:pt x="0" y="3347974"/>
                  </a:lnTo>
                  <a:lnTo>
                    <a:pt x="0" y="300100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7559" y="3582923"/>
            <a:ext cx="14160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Findings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9370" y="1712023"/>
            <a:ext cx="1191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pli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00800" y="5095875"/>
            <a:ext cx="1276350" cy="1009650"/>
            <a:chOff x="6400800" y="5095875"/>
            <a:chExt cx="1276350" cy="1009650"/>
          </a:xfrm>
          <a:solidFill>
            <a:schemeClr val="accent6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6410325" y="5105400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12573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57300" y="990600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0325" y="5105400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0" y="990600"/>
                  </a:moveTo>
                  <a:lnTo>
                    <a:pt x="1257300" y="9906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00800" y="5095875"/>
            <a:ext cx="1276350" cy="10096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40"/>
              </a:spcBef>
            </a:pPr>
            <a:r>
              <a:rPr sz="3500" spc="15" dirty="0">
                <a:solidFill>
                  <a:srgbClr val="FFFFFF"/>
                </a:solidFill>
                <a:latin typeface="Calibri Light"/>
                <a:cs typeface="Calibri Light"/>
              </a:rPr>
              <a:t>3</a:t>
            </a:r>
            <a:endParaRPr sz="3500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58100" y="5095875"/>
            <a:ext cx="3790950" cy="1009650"/>
            <a:chOff x="7658100" y="5095875"/>
            <a:chExt cx="3790950" cy="1009650"/>
          </a:xfrm>
        </p:grpSpPr>
        <p:sp>
          <p:nvSpPr>
            <p:cNvPr id="18" name="object 18"/>
            <p:cNvSpPr/>
            <p:nvPr/>
          </p:nvSpPr>
          <p:spPr>
            <a:xfrm>
              <a:off x="7667625" y="5105400"/>
              <a:ext cx="3771900" cy="990600"/>
            </a:xfrm>
            <a:custGeom>
              <a:avLst/>
              <a:gdLst/>
              <a:ahLst/>
              <a:cxnLst/>
              <a:rect l="l" t="t" r="r" b="b"/>
              <a:pathLst>
                <a:path w="3771900" h="990600">
                  <a:moveTo>
                    <a:pt x="37719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771900" y="990600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E2CE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67625" y="5105400"/>
              <a:ext cx="3771900" cy="990600"/>
            </a:xfrm>
            <a:custGeom>
              <a:avLst/>
              <a:gdLst/>
              <a:ahLst/>
              <a:cxnLst/>
              <a:rect l="l" t="t" r="r" b="b"/>
              <a:pathLst>
                <a:path w="3771900" h="990600">
                  <a:moveTo>
                    <a:pt x="0" y="990600"/>
                  </a:moveTo>
                  <a:lnTo>
                    <a:pt x="3771900" y="990600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9050">
              <a:solidFill>
                <a:srgbClr val="E2CE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77150" y="5095875"/>
            <a:ext cx="3771900" cy="10096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73025" marR="538480">
              <a:lnSpc>
                <a:spcPts val="1880"/>
              </a:lnSpc>
            </a:pPr>
            <a:r>
              <a:rPr sz="1700" spc="-5" dirty="0">
                <a:latin typeface="Calibri"/>
                <a:cs typeface="Calibri"/>
              </a:rPr>
              <a:t>Employ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more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people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skilled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Redis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Elasticsearch.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00800" y="3590925"/>
            <a:ext cx="1276350" cy="1543050"/>
            <a:chOff x="6400800" y="3590925"/>
            <a:chExt cx="1276350" cy="1543050"/>
          </a:xfrm>
          <a:solidFill>
            <a:schemeClr val="accent6">
              <a:lumMod val="75000"/>
            </a:schemeClr>
          </a:solidFill>
        </p:grpSpPr>
        <p:sp>
          <p:nvSpPr>
            <p:cNvPr id="22" name="object 22"/>
            <p:cNvSpPr/>
            <p:nvPr/>
          </p:nvSpPr>
          <p:spPr>
            <a:xfrm>
              <a:off x="6410325" y="360045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5"/>
                  </a:lnTo>
                  <a:lnTo>
                    <a:pt x="502920" y="1335405"/>
                  </a:lnTo>
                  <a:lnTo>
                    <a:pt x="628650" y="1524000"/>
                  </a:lnTo>
                  <a:lnTo>
                    <a:pt x="754379" y="1335405"/>
                  </a:lnTo>
                  <a:lnTo>
                    <a:pt x="660019" y="1335405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0325" y="360045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5"/>
                  </a:lnTo>
                  <a:lnTo>
                    <a:pt x="754379" y="1335405"/>
                  </a:lnTo>
                  <a:lnTo>
                    <a:pt x="628650" y="1524000"/>
                  </a:lnTo>
                  <a:lnTo>
                    <a:pt x="502920" y="1335405"/>
                  </a:lnTo>
                  <a:lnTo>
                    <a:pt x="597153" y="1335405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13626" y="3767073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15" dirty="0">
                <a:solidFill>
                  <a:srgbClr val="FFFFFF"/>
                </a:solidFill>
                <a:latin typeface="Calibri Light"/>
                <a:cs typeface="Calibri Light"/>
              </a:rPr>
              <a:t>2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8100" y="3590925"/>
            <a:ext cx="379095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ts val="1960"/>
              </a:lnSpc>
            </a:pPr>
            <a:r>
              <a:rPr sz="1700" spc="-5" dirty="0">
                <a:latin typeface="Calibri"/>
                <a:cs typeface="Calibri"/>
              </a:rPr>
              <a:t>Employ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more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people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skilled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endParaRPr sz="1700">
              <a:latin typeface="Calibri"/>
              <a:cs typeface="Calibri"/>
            </a:endParaRPr>
          </a:p>
          <a:p>
            <a:pPr marL="92075">
              <a:lnSpc>
                <a:spcPts val="1960"/>
              </a:lnSpc>
            </a:pPr>
            <a:r>
              <a:rPr sz="1700" spc="15" dirty="0">
                <a:latin typeface="Calibri"/>
                <a:cs typeface="Calibri"/>
              </a:rPr>
              <a:t>P</a:t>
            </a:r>
            <a:r>
              <a:rPr sz="1700" dirty="0">
                <a:latin typeface="Calibri"/>
                <a:cs typeface="Calibri"/>
              </a:rPr>
              <a:t>os</a:t>
            </a:r>
            <a:r>
              <a:rPr sz="1700" spc="25" dirty="0">
                <a:latin typeface="Calibri"/>
                <a:cs typeface="Calibri"/>
              </a:rPr>
              <a:t>t</a:t>
            </a:r>
            <a:r>
              <a:rPr sz="1700" spc="20" dirty="0">
                <a:latin typeface="Calibri"/>
                <a:cs typeface="Calibri"/>
              </a:rPr>
              <a:t>g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30" dirty="0">
                <a:latin typeface="Calibri"/>
                <a:cs typeface="Calibri"/>
              </a:rPr>
              <a:t>e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Q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spc="-12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d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2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oD</a:t>
            </a:r>
            <a:r>
              <a:rPr sz="1700" spc="40" dirty="0">
                <a:latin typeface="Calibri"/>
                <a:cs typeface="Calibri"/>
              </a:rPr>
              <a:t>B</a:t>
            </a:r>
            <a:r>
              <a:rPr sz="1700" spc="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00800" y="2085975"/>
            <a:ext cx="1276350" cy="1543050"/>
            <a:chOff x="6400800" y="2085975"/>
            <a:chExt cx="1276350" cy="1543050"/>
          </a:xfrm>
          <a:solidFill>
            <a:schemeClr val="accent6">
              <a:lumMod val="75000"/>
            </a:schemeClr>
          </a:solidFill>
        </p:grpSpPr>
        <p:sp>
          <p:nvSpPr>
            <p:cNvPr id="27" name="object 27"/>
            <p:cNvSpPr/>
            <p:nvPr/>
          </p:nvSpPr>
          <p:spPr>
            <a:xfrm>
              <a:off x="6410325" y="209550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4"/>
                  </a:lnTo>
                  <a:lnTo>
                    <a:pt x="502920" y="1335404"/>
                  </a:lnTo>
                  <a:lnTo>
                    <a:pt x="628650" y="1524000"/>
                  </a:lnTo>
                  <a:lnTo>
                    <a:pt x="754379" y="1335404"/>
                  </a:lnTo>
                  <a:lnTo>
                    <a:pt x="660019" y="1335404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0325" y="209550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4"/>
                  </a:lnTo>
                  <a:lnTo>
                    <a:pt x="754379" y="1335404"/>
                  </a:lnTo>
                  <a:lnTo>
                    <a:pt x="628650" y="1524000"/>
                  </a:lnTo>
                  <a:lnTo>
                    <a:pt x="502920" y="1335404"/>
                  </a:lnTo>
                  <a:lnTo>
                    <a:pt x="597153" y="1335404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13626" y="2259330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15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58100" y="2085975"/>
            <a:ext cx="379095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ts val="1960"/>
              </a:lnSpc>
            </a:pPr>
            <a:r>
              <a:rPr sz="1700" spc="-5" dirty="0">
                <a:latin typeface="Calibri"/>
                <a:cs typeface="Calibri"/>
              </a:rPr>
              <a:t>Employ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less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people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skilled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endParaRPr sz="1700">
              <a:latin typeface="Calibri"/>
              <a:cs typeface="Calibri"/>
            </a:endParaRPr>
          </a:p>
          <a:p>
            <a:pPr marL="92075">
              <a:lnSpc>
                <a:spcPts val="1960"/>
              </a:lnSpc>
            </a:pP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-25" dirty="0">
                <a:latin typeface="Calibri"/>
                <a:cs typeface="Calibri"/>
              </a:rPr>
              <a:t>y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Q</a:t>
            </a:r>
            <a:r>
              <a:rPr sz="1700" spc="30" dirty="0">
                <a:latin typeface="Calibri"/>
                <a:cs typeface="Calibri"/>
              </a:rPr>
              <a:t>L</a:t>
            </a:r>
            <a:r>
              <a:rPr sz="1700" spc="5" dirty="0">
                <a:latin typeface="Calibri"/>
                <a:cs typeface="Calibri"/>
              </a:rPr>
              <a:t>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25" dirty="0">
                <a:latin typeface="Calibri"/>
                <a:cs typeface="Calibri"/>
              </a:rPr>
              <a:t>c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f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spc="-145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Q</a:t>
            </a:r>
            <a:r>
              <a:rPr sz="1700" spc="10" dirty="0">
                <a:latin typeface="Calibri"/>
                <a:cs typeface="Calibri"/>
              </a:rPr>
              <a:t>L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ve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S</a:t>
            </a:r>
            <a:r>
              <a:rPr sz="1700" spc="-25" dirty="0">
                <a:latin typeface="Calibri"/>
                <a:cs typeface="Calibri"/>
              </a:rPr>
              <a:t>Q</a:t>
            </a:r>
            <a:r>
              <a:rPr sz="1700" spc="30" dirty="0">
                <a:latin typeface="Calibri"/>
                <a:cs typeface="Calibri"/>
              </a:rPr>
              <a:t>L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-2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1023619"/>
            <a:ext cx="23806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600" spc="-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spc="15" dirty="0">
                <a:solidFill>
                  <a:srgbClr val="FFFFFF"/>
                </a:solidFill>
                <a:latin typeface="Calibri Light"/>
                <a:cs typeface="Calibri Light"/>
              </a:rPr>
              <a:t>SH</a:t>
            </a:r>
            <a:r>
              <a:rPr sz="3600" spc="2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3600" spc="-3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spc="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184" y="3025203"/>
            <a:ext cx="3574416" cy="1185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09550">
              <a:lnSpc>
                <a:spcPct val="142600"/>
              </a:lnSpc>
              <a:spcBef>
                <a:spcPts val="95"/>
              </a:spcBef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2"/>
              </a:rPr>
              <a:t>here</a:t>
            </a:r>
            <a:r>
              <a:rPr sz="2800" spc="60" dirty="0">
                <a:solidFill>
                  <a:srgbClr val="C573D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my </a:t>
            </a:r>
            <a:r>
              <a:rPr sz="2800" spc="-4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ognos</a:t>
            </a:r>
            <a:r>
              <a:rPr sz="28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25" y="1905000"/>
            <a:ext cx="30575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99790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DASHBOARD</a:t>
            </a:r>
            <a:r>
              <a:rPr spc="-190" dirty="0"/>
              <a:t> </a:t>
            </a:r>
            <a:r>
              <a:rPr spc="-110" dirty="0"/>
              <a:t>TAB</a:t>
            </a:r>
            <a:r>
              <a:rPr spc="-25" dirty="0"/>
              <a:t> </a:t>
            </a:r>
            <a:r>
              <a:rPr dirty="0"/>
              <a:t>1</a:t>
            </a:r>
            <a:r>
              <a:rPr lang="en-US" dirty="0"/>
              <a:t>-Current Technology Usage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697AF8-7429-96F5-DBD8-F5926F76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73" y="1295400"/>
            <a:ext cx="9412854" cy="53356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967422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DASHBOARD</a:t>
            </a:r>
            <a:r>
              <a:rPr spc="-190" dirty="0"/>
              <a:t> </a:t>
            </a:r>
            <a:r>
              <a:rPr spc="-110" dirty="0"/>
              <a:t>TAB</a:t>
            </a:r>
            <a:r>
              <a:rPr spc="-25" dirty="0"/>
              <a:t> </a:t>
            </a:r>
            <a:r>
              <a:rPr dirty="0"/>
              <a:t>2</a:t>
            </a:r>
            <a:r>
              <a:rPr lang="en-US" dirty="0"/>
              <a:t> - FUTURE TECHNOLOGY TREND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C3A936-FF80-9886-018A-44843C1D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53263"/>
            <a:ext cx="9386284" cy="5299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85800"/>
            <a:ext cx="89884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DASHBOARD</a:t>
            </a:r>
            <a:r>
              <a:rPr spc="-190" dirty="0"/>
              <a:t> </a:t>
            </a:r>
            <a:r>
              <a:rPr spc="-110" dirty="0"/>
              <a:t>TAB</a:t>
            </a:r>
            <a:r>
              <a:rPr spc="-25" dirty="0"/>
              <a:t> </a:t>
            </a:r>
            <a:r>
              <a:rPr dirty="0"/>
              <a:t>3</a:t>
            </a:r>
            <a:r>
              <a:rPr lang="en-US" dirty="0"/>
              <a:t> - DEMOGRAPHICS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7F0BAC-4913-9A9B-09B0-C1283C46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10" y="1478110"/>
            <a:ext cx="9157990" cy="51983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2885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</a:t>
            </a:r>
            <a:r>
              <a:rPr spc="20" dirty="0"/>
              <a:t>SC</a:t>
            </a:r>
            <a:r>
              <a:rPr spc="30" dirty="0"/>
              <a:t>U</a:t>
            </a:r>
            <a:r>
              <a:rPr spc="15" dirty="0"/>
              <a:t>SSI</a:t>
            </a:r>
            <a:r>
              <a:rPr spc="-30" dirty="0"/>
              <a:t>O</a:t>
            </a:r>
            <a:r>
              <a:rPr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2438400"/>
            <a:ext cx="3057525" cy="3057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92C79-64CC-4A90-873C-C61F90583E9C}"/>
              </a:ext>
            </a:extLst>
          </p:cNvPr>
          <p:cNvSpPr txBox="1"/>
          <p:nvPr/>
        </p:nvSpPr>
        <p:spPr>
          <a:xfrm>
            <a:off x="6705600" y="1676400"/>
            <a:ext cx="4495800" cy="36933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all respondent were 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respondents aged between 20 and 40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respondents  have bachelors and masters degree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respondents come from north America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platform of high interest are Linux, windows, docker , android and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interesting web frame include, react.je, Angular, ASP.NET Value.js and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552699" y="2457450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2712974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2712974" y="2924175"/>
                  </a:lnTo>
                  <a:lnTo>
                    <a:pt x="2759922" y="2921944"/>
                  </a:lnTo>
                  <a:lnTo>
                    <a:pt x="2805607" y="2915387"/>
                  </a:lnTo>
                  <a:lnTo>
                    <a:pt x="2849824" y="2904709"/>
                  </a:lnTo>
                  <a:lnTo>
                    <a:pt x="2892369" y="2890113"/>
                  </a:lnTo>
                  <a:lnTo>
                    <a:pt x="2933037" y="2871804"/>
                  </a:lnTo>
                  <a:lnTo>
                    <a:pt x="2971624" y="2849986"/>
                  </a:lnTo>
                  <a:lnTo>
                    <a:pt x="3007927" y="2824862"/>
                  </a:lnTo>
                  <a:lnTo>
                    <a:pt x="3041741" y="2796638"/>
                  </a:lnTo>
                  <a:lnTo>
                    <a:pt x="3072863" y="2765516"/>
                  </a:lnTo>
                  <a:lnTo>
                    <a:pt x="3101087" y="2731702"/>
                  </a:lnTo>
                  <a:lnTo>
                    <a:pt x="3126211" y="2695399"/>
                  </a:lnTo>
                  <a:lnTo>
                    <a:pt x="3148029" y="2656812"/>
                  </a:lnTo>
                  <a:lnTo>
                    <a:pt x="3166338" y="2616144"/>
                  </a:lnTo>
                  <a:lnTo>
                    <a:pt x="3180934" y="2573599"/>
                  </a:lnTo>
                  <a:lnTo>
                    <a:pt x="3191612" y="2529382"/>
                  </a:lnTo>
                  <a:lnTo>
                    <a:pt x="3198169" y="2483697"/>
                  </a:lnTo>
                  <a:lnTo>
                    <a:pt x="3200400" y="2436749"/>
                  </a:lnTo>
                  <a:lnTo>
                    <a:pt x="3200400" y="487425"/>
                  </a:lnTo>
                  <a:lnTo>
                    <a:pt x="3198169" y="440477"/>
                  </a:lnTo>
                  <a:lnTo>
                    <a:pt x="3191612" y="394792"/>
                  </a:lnTo>
                  <a:lnTo>
                    <a:pt x="3180934" y="350575"/>
                  </a:lnTo>
                  <a:lnTo>
                    <a:pt x="3166338" y="308030"/>
                  </a:lnTo>
                  <a:lnTo>
                    <a:pt x="3148029" y="267362"/>
                  </a:lnTo>
                  <a:lnTo>
                    <a:pt x="3126211" y="228775"/>
                  </a:lnTo>
                  <a:lnTo>
                    <a:pt x="3101087" y="192472"/>
                  </a:lnTo>
                  <a:lnTo>
                    <a:pt x="3072863" y="158658"/>
                  </a:lnTo>
                  <a:lnTo>
                    <a:pt x="3041741" y="127536"/>
                  </a:lnTo>
                  <a:lnTo>
                    <a:pt x="3007927" y="99312"/>
                  </a:lnTo>
                  <a:lnTo>
                    <a:pt x="2971624" y="74188"/>
                  </a:lnTo>
                  <a:lnTo>
                    <a:pt x="2933037" y="52370"/>
                  </a:lnTo>
                  <a:lnTo>
                    <a:pt x="2892369" y="34061"/>
                  </a:lnTo>
                  <a:lnTo>
                    <a:pt x="2849824" y="19465"/>
                  </a:lnTo>
                  <a:lnTo>
                    <a:pt x="2805607" y="8787"/>
                  </a:lnTo>
                  <a:lnTo>
                    <a:pt x="2759922" y="2230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CFE3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2699" y="2457450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3200400" y="487425"/>
                  </a:moveTo>
                  <a:lnTo>
                    <a:pt x="3200400" y="2436749"/>
                  </a:lnTo>
                  <a:lnTo>
                    <a:pt x="3198169" y="2483697"/>
                  </a:lnTo>
                  <a:lnTo>
                    <a:pt x="3191612" y="2529382"/>
                  </a:lnTo>
                  <a:lnTo>
                    <a:pt x="3180934" y="2573599"/>
                  </a:lnTo>
                  <a:lnTo>
                    <a:pt x="3166338" y="2616144"/>
                  </a:lnTo>
                  <a:lnTo>
                    <a:pt x="3148029" y="2656812"/>
                  </a:lnTo>
                  <a:lnTo>
                    <a:pt x="3126211" y="2695399"/>
                  </a:lnTo>
                  <a:lnTo>
                    <a:pt x="3101087" y="2731702"/>
                  </a:lnTo>
                  <a:lnTo>
                    <a:pt x="3072863" y="2765516"/>
                  </a:lnTo>
                  <a:lnTo>
                    <a:pt x="3041741" y="2796638"/>
                  </a:lnTo>
                  <a:lnTo>
                    <a:pt x="3007927" y="2824862"/>
                  </a:lnTo>
                  <a:lnTo>
                    <a:pt x="2971624" y="2849986"/>
                  </a:lnTo>
                  <a:lnTo>
                    <a:pt x="2933037" y="2871804"/>
                  </a:lnTo>
                  <a:lnTo>
                    <a:pt x="2892369" y="2890113"/>
                  </a:lnTo>
                  <a:lnTo>
                    <a:pt x="2849824" y="2904709"/>
                  </a:lnTo>
                  <a:lnTo>
                    <a:pt x="2805607" y="2915387"/>
                  </a:lnTo>
                  <a:lnTo>
                    <a:pt x="2759922" y="2921944"/>
                  </a:lnTo>
                  <a:lnTo>
                    <a:pt x="2712974" y="2924175"/>
                  </a:lnTo>
                  <a:lnTo>
                    <a:pt x="0" y="2924175"/>
                  </a:lnTo>
                  <a:lnTo>
                    <a:pt x="0" y="0"/>
                  </a:lnTo>
                  <a:lnTo>
                    <a:pt x="2712974" y="0"/>
                  </a:lnTo>
                  <a:lnTo>
                    <a:pt x="2759922" y="2230"/>
                  </a:lnTo>
                  <a:lnTo>
                    <a:pt x="2805607" y="8787"/>
                  </a:lnTo>
                  <a:lnTo>
                    <a:pt x="2849824" y="19465"/>
                  </a:lnTo>
                  <a:lnTo>
                    <a:pt x="2892369" y="34061"/>
                  </a:lnTo>
                  <a:lnTo>
                    <a:pt x="2933037" y="52370"/>
                  </a:lnTo>
                  <a:lnTo>
                    <a:pt x="2971624" y="74188"/>
                  </a:lnTo>
                  <a:lnTo>
                    <a:pt x="3007927" y="99312"/>
                  </a:lnTo>
                  <a:lnTo>
                    <a:pt x="3041741" y="127536"/>
                  </a:lnTo>
                  <a:lnTo>
                    <a:pt x="3072863" y="158658"/>
                  </a:lnTo>
                  <a:lnTo>
                    <a:pt x="3101087" y="192472"/>
                  </a:lnTo>
                  <a:lnTo>
                    <a:pt x="3126211" y="228775"/>
                  </a:lnTo>
                  <a:lnTo>
                    <a:pt x="3148029" y="267362"/>
                  </a:lnTo>
                  <a:lnTo>
                    <a:pt x="3166338" y="308030"/>
                  </a:lnTo>
                  <a:lnTo>
                    <a:pt x="3180934" y="350575"/>
                  </a:lnTo>
                  <a:lnTo>
                    <a:pt x="3191612" y="394792"/>
                  </a:lnTo>
                  <a:lnTo>
                    <a:pt x="3198169" y="440477"/>
                  </a:lnTo>
                  <a:lnTo>
                    <a:pt x="3200400" y="487425"/>
                  </a:lnTo>
                  <a:close/>
                </a:path>
              </a:pathLst>
            </a:custGeom>
            <a:ln w="19050">
              <a:solidFill>
                <a:srgbClr val="CFE3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93720" y="2748597"/>
            <a:ext cx="2972435" cy="2303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0" indent="-114300">
              <a:lnSpc>
                <a:spcPts val="1630"/>
              </a:lnSpc>
              <a:spcBef>
                <a:spcPts val="125"/>
              </a:spcBef>
              <a:buChar char="•"/>
              <a:tabLst>
                <a:tab pos="127000" algn="l"/>
              </a:tabLst>
            </a:pP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Programming</a:t>
            </a:r>
            <a:r>
              <a:rPr sz="14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Languages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-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TypeScript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575"/>
              </a:lnSpc>
            </a:pP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ga</a:t>
            </a:r>
            <a:r>
              <a:rPr sz="1400" spc="-3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gn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te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30"/>
              </a:lnSpc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P</a:t>
            </a:r>
            <a:r>
              <a:rPr sz="1400" spc="35" dirty="0">
                <a:latin typeface="Calibri"/>
                <a:cs typeface="Calibri"/>
              </a:rPr>
              <a:t>y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ho</a:t>
            </a:r>
            <a:r>
              <a:rPr sz="1400" spc="10" dirty="0">
                <a:latin typeface="Calibri"/>
                <a:cs typeface="Calibri"/>
              </a:rPr>
              <a:t>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con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nu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spc="35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15" dirty="0">
                <a:latin typeface="Calibri"/>
                <a:cs typeface="Calibri"/>
              </a:rPr>
              <a:t>w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ell</a:t>
            </a:r>
            <a:r>
              <a:rPr sz="1400" spc="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0" marR="99695" indent="-114300">
              <a:lnSpc>
                <a:spcPct val="91600"/>
              </a:lnSpc>
              <a:spcBef>
                <a:spcPts val="190"/>
              </a:spcBef>
              <a:buChar char="•"/>
              <a:tabLst>
                <a:tab pos="127000" algn="l"/>
              </a:tabLst>
            </a:pPr>
            <a:r>
              <a:rPr sz="1400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4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-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ti</a:t>
            </a:r>
            <a:r>
              <a:rPr sz="1400" spc="10" dirty="0">
                <a:latin typeface="Calibri"/>
                <a:cs typeface="Calibri"/>
              </a:rPr>
              <a:t>c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ch,  </a:t>
            </a:r>
            <a:r>
              <a:rPr sz="1400" spc="20" dirty="0">
                <a:latin typeface="Calibri"/>
                <a:cs typeface="Calibri"/>
              </a:rPr>
              <a:t>P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SQ</a:t>
            </a:r>
            <a:r>
              <a:rPr sz="1400" spc="10" dirty="0">
                <a:latin typeface="Calibri"/>
                <a:cs typeface="Calibri"/>
              </a:rPr>
              <a:t>L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d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5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15" dirty="0">
                <a:latin typeface="Calibri"/>
                <a:cs typeface="Calibri"/>
              </a:rPr>
              <a:t>B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1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ng  </a:t>
            </a:r>
            <a:r>
              <a:rPr sz="1400" spc="10" dirty="0">
                <a:latin typeface="Calibri"/>
                <a:cs typeface="Calibri"/>
              </a:rPr>
              <a:t>more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interest.</a:t>
            </a:r>
            <a:endParaRPr sz="1400">
              <a:latin typeface="Calibri"/>
              <a:cs typeface="Calibri"/>
            </a:endParaRPr>
          </a:p>
          <a:p>
            <a:pPr marL="127000" marR="5080" indent="-114300">
              <a:lnSpc>
                <a:spcPts val="1580"/>
              </a:lnSpc>
              <a:spcBef>
                <a:spcPts val="259"/>
              </a:spcBef>
              <a:buChar char="•"/>
              <a:tabLst>
                <a:tab pos="127000" algn="l"/>
              </a:tabLst>
            </a:pPr>
            <a:r>
              <a:rPr sz="1400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4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-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d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ndo</a:t>
            </a:r>
            <a:r>
              <a:rPr sz="1400" spc="40" dirty="0">
                <a:latin typeface="Calibri"/>
                <a:cs typeface="Calibri"/>
              </a:rPr>
              <a:t>w</a:t>
            </a:r>
            <a:r>
              <a:rPr sz="1400" spc="5" dirty="0">
                <a:latin typeface="Calibri"/>
                <a:cs typeface="Calibri"/>
              </a:rPr>
              <a:t>s 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5" dirty="0">
                <a:latin typeface="Calibri"/>
                <a:cs typeface="Calibri"/>
              </a:rPr>
              <a:t>opp</a:t>
            </a:r>
            <a:r>
              <a:rPr sz="1400" spc="-3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gn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tl</a:t>
            </a:r>
            <a:r>
              <a:rPr sz="1400" spc="-4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0" marR="537845" indent="-114300">
              <a:lnSpc>
                <a:spcPct val="91700"/>
              </a:lnSpc>
              <a:spcBef>
                <a:spcPts val="220"/>
              </a:spcBef>
              <a:buChar char="•"/>
              <a:tabLst>
                <a:tab pos="127000" algn="l"/>
              </a:tabLst>
            </a:pPr>
            <a:r>
              <a:rPr sz="14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4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14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-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V</a:t>
            </a:r>
            <a:r>
              <a:rPr sz="1400" spc="5" dirty="0">
                <a:latin typeface="Calibri"/>
                <a:cs typeface="Calibri"/>
              </a:rPr>
              <a:t>u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.</a:t>
            </a:r>
            <a:r>
              <a:rPr sz="1400" spc="35" dirty="0">
                <a:latin typeface="Calibri"/>
                <a:cs typeface="Calibri"/>
              </a:rPr>
              <a:t>j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10" dirty="0">
                <a:latin typeface="Calibri"/>
                <a:cs typeface="Calibri"/>
              </a:rPr>
              <a:t>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ng  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ub</a:t>
            </a:r>
            <a:r>
              <a:rPr sz="1400" spc="50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ti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r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45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10" dirty="0">
                <a:latin typeface="Calibri"/>
                <a:cs typeface="Calibri"/>
              </a:rPr>
              <a:t>d</a:t>
            </a:r>
            <a:r>
              <a:rPr sz="1400" spc="-20" dirty="0">
                <a:latin typeface="Calibri"/>
                <a:cs typeface="Calibri"/>
              </a:rPr>
              <a:t> R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t</a:t>
            </a:r>
            <a:r>
              <a:rPr sz="1400" spc="15" dirty="0">
                <a:latin typeface="Calibri"/>
                <a:cs typeface="Calibri"/>
              </a:rPr>
              <a:t>.</a:t>
            </a:r>
            <a:r>
              <a:rPr sz="1400" spc="35" dirty="0">
                <a:latin typeface="Calibri"/>
                <a:cs typeface="Calibri"/>
              </a:rPr>
              <a:t>j</a:t>
            </a:r>
            <a:r>
              <a:rPr sz="1400" spc="5" dirty="0">
                <a:latin typeface="Calibri"/>
                <a:cs typeface="Calibri"/>
              </a:rPr>
              <a:t>s  </a:t>
            </a:r>
            <a:r>
              <a:rPr sz="1400" spc="-5" dirty="0">
                <a:latin typeface="Calibri"/>
                <a:cs typeface="Calibri"/>
              </a:rPr>
              <a:t>continues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grow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well.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2950" y="2085975"/>
            <a:ext cx="1819275" cy="3667125"/>
            <a:chOff x="742950" y="2085975"/>
            <a:chExt cx="1819275" cy="36671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752475" y="2095500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1500124" y="0"/>
                  </a:moveTo>
                  <a:lnTo>
                    <a:pt x="300050" y="0"/>
                  </a:lnTo>
                  <a:lnTo>
                    <a:pt x="251381" y="3927"/>
                  </a:lnTo>
                  <a:lnTo>
                    <a:pt x="205212" y="15299"/>
                  </a:lnTo>
                  <a:lnTo>
                    <a:pt x="162161" y="33497"/>
                  </a:lnTo>
                  <a:lnTo>
                    <a:pt x="122845" y="57903"/>
                  </a:lnTo>
                  <a:lnTo>
                    <a:pt x="87884" y="87899"/>
                  </a:lnTo>
                  <a:lnTo>
                    <a:pt x="57893" y="122867"/>
                  </a:lnTo>
                  <a:lnTo>
                    <a:pt x="33491" y="162190"/>
                  </a:lnTo>
                  <a:lnTo>
                    <a:pt x="15297" y="205248"/>
                  </a:lnTo>
                  <a:lnTo>
                    <a:pt x="3927" y="251424"/>
                  </a:lnTo>
                  <a:lnTo>
                    <a:pt x="0" y="300100"/>
                  </a:lnTo>
                  <a:lnTo>
                    <a:pt x="0" y="3347974"/>
                  </a:lnTo>
                  <a:lnTo>
                    <a:pt x="3927" y="3396656"/>
                  </a:lnTo>
                  <a:lnTo>
                    <a:pt x="15297" y="3442836"/>
                  </a:lnTo>
                  <a:lnTo>
                    <a:pt x="33491" y="3485896"/>
                  </a:lnTo>
                  <a:lnTo>
                    <a:pt x="57893" y="3525218"/>
                  </a:lnTo>
                  <a:lnTo>
                    <a:pt x="87884" y="3560184"/>
                  </a:lnTo>
                  <a:lnTo>
                    <a:pt x="122845" y="3590178"/>
                  </a:lnTo>
                  <a:lnTo>
                    <a:pt x="162161" y="3614581"/>
                  </a:lnTo>
                  <a:lnTo>
                    <a:pt x="205212" y="3632777"/>
                  </a:lnTo>
                  <a:lnTo>
                    <a:pt x="251381" y="3644147"/>
                  </a:lnTo>
                  <a:lnTo>
                    <a:pt x="300050" y="3648075"/>
                  </a:lnTo>
                  <a:lnTo>
                    <a:pt x="1500124" y="3648075"/>
                  </a:lnTo>
                  <a:lnTo>
                    <a:pt x="1548800" y="3644147"/>
                  </a:lnTo>
                  <a:lnTo>
                    <a:pt x="1594976" y="3632777"/>
                  </a:lnTo>
                  <a:lnTo>
                    <a:pt x="1638034" y="3614581"/>
                  </a:lnTo>
                  <a:lnTo>
                    <a:pt x="1677357" y="3590178"/>
                  </a:lnTo>
                  <a:lnTo>
                    <a:pt x="1712325" y="3560184"/>
                  </a:lnTo>
                  <a:lnTo>
                    <a:pt x="1742321" y="3525218"/>
                  </a:lnTo>
                  <a:lnTo>
                    <a:pt x="1766727" y="3485896"/>
                  </a:lnTo>
                  <a:lnTo>
                    <a:pt x="1784925" y="3442836"/>
                  </a:lnTo>
                  <a:lnTo>
                    <a:pt x="1796297" y="3396656"/>
                  </a:lnTo>
                  <a:lnTo>
                    <a:pt x="1800225" y="3347974"/>
                  </a:lnTo>
                  <a:lnTo>
                    <a:pt x="1800225" y="300100"/>
                  </a:lnTo>
                  <a:lnTo>
                    <a:pt x="1796297" y="251424"/>
                  </a:lnTo>
                  <a:lnTo>
                    <a:pt x="1784925" y="205248"/>
                  </a:lnTo>
                  <a:lnTo>
                    <a:pt x="1766727" y="162190"/>
                  </a:lnTo>
                  <a:lnTo>
                    <a:pt x="1742321" y="122867"/>
                  </a:lnTo>
                  <a:lnTo>
                    <a:pt x="1712325" y="87899"/>
                  </a:lnTo>
                  <a:lnTo>
                    <a:pt x="1677357" y="57903"/>
                  </a:lnTo>
                  <a:lnTo>
                    <a:pt x="1638034" y="33497"/>
                  </a:lnTo>
                  <a:lnTo>
                    <a:pt x="1594976" y="15299"/>
                  </a:lnTo>
                  <a:lnTo>
                    <a:pt x="1548800" y="3927"/>
                  </a:lnTo>
                  <a:lnTo>
                    <a:pt x="15001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475" y="2095500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0" y="300100"/>
                  </a:moveTo>
                  <a:lnTo>
                    <a:pt x="3927" y="251424"/>
                  </a:lnTo>
                  <a:lnTo>
                    <a:pt x="15297" y="205248"/>
                  </a:lnTo>
                  <a:lnTo>
                    <a:pt x="33491" y="162190"/>
                  </a:lnTo>
                  <a:lnTo>
                    <a:pt x="57893" y="122867"/>
                  </a:lnTo>
                  <a:lnTo>
                    <a:pt x="87884" y="87899"/>
                  </a:lnTo>
                  <a:lnTo>
                    <a:pt x="122845" y="57903"/>
                  </a:lnTo>
                  <a:lnTo>
                    <a:pt x="162161" y="33497"/>
                  </a:lnTo>
                  <a:lnTo>
                    <a:pt x="205212" y="15299"/>
                  </a:lnTo>
                  <a:lnTo>
                    <a:pt x="251381" y="3927"/>
                  </a:lnTo>
                  <a:lnTo>
                    <a:pt x="300050" y="0"/>
                  </a:lnTo>
                  <a:lnTo>
                    <a:pt x="1500124" y="0"/>
                  </a:lnTo>
                  <a:lnTo>
                    <a:pt x="1548800" y="3927"/>
                  </a:lnTo>
                  <a:lnTo>
                    <a:pt x="1594976" y="15299"/>
                  </a:lnTo>
                  <a:lnTo>
                    <a:pt x="1638034" y="33497"/>
                  </a:lnTo>
                  <a:lnTo>
                    <a:pt x="1677357" y="57903"/>
                  </a:lnTo>
                  <a:lnTo>
                    <a:pt x="1712325" y="87899"/>
                  </a:lnTo>
                  <a:lnTo>
                    <a:pt x="1742321" y="122867"/>
                  </a:lnTo>
                  <a:lnTo>
                    <a:pt x="1766727" y="162190"/>
                  </a:lnTo>
                  <a:lnTo>
                    <a:pt x="1784925" y="205248"/>
                  </a:lnTo>
                  <a:lnTo>
                    <a:pt x="1796297" y="251424"/>
                  </a:lnTo>
                  <a:lnTo>
                    <a:pt x="1800225" y="300100"/>
                  </a:lnTo>
                  <a:lnTo>
                    <a:pt x="1800225" y="3347974"/>
                  </a:lnTo>
                  <a:lnTo>
                    <a:pt x="1796297" y="3396656"/>
                  </a:lnTo>
                  <a:lnTo>
                    <a:pt x="1784925" y="3442836"/>
                  </a:lnTo>
                  <a:lnTo>
                    <a:pt x="1766727" y="3485896"/>
                  </a:lnTo>
                  <a:lnTo>
                    <a:pt x="1742321" y="3525218"/>
                  </a:lnTo>
                  <a:lnTo>
                    <a:pt x="1712325" y="3560184"/>
                  </a:lnTo>
                  <a:lnTo>
                    <a:pt x="1677357" y="3590178"/>
                  </a:lnTo>
                  <a:lnTo>
                    <a:pt x="1638034" y="3614581"/>
                  </a:lnTo>
                  <a:lnTo>
                    <a:pt x="1594976" y="3632777"/>
                  </a:lnTo>
                  <a:lnTo>
                    <a:pt x="1548800" y="3644147"/>
                  </a:lnTo>
                  <a:lnTo>
                    <a:pt x="1500124" y="3648075"/>
                  </a:lnTo>
                  <a:lnTo>
                    <a:pt x="300050" y="3648075"/>
                  </a:lnTo>
                  <a:lnTo>
                    <a:pt x="251381" y="3644147"/>
                  </a:lnTo>
                  <a:lnTo>
                    <a:pt x="205212" y="3632777"/>
                  </a:lnTo>
                  <a:lnTo>
                    <a:pt x="162161" y="3614581"/>
                  </a:lnTo>
                  <a:lnTo>
                    <a:pt x="122845" y="3590178"/>
                  </a:lnTo>
                  <a:lnTo>
                    <a:pt x="87884" y="3560184"/>
                  </a:lnTo>
                  <a:lnTo>
                    <a:pt x="57893" y="3525218"/>
                  </a:lnTo>
                  <a:lnTo>
                    <a:pt x="33491" y="3485896"/>
                  </a:lnTo>
                  <a:lnTo>
                    <a:pt x="15297" y="3442836"/>
                  </a:lnTo>
                  <a:lnTo>
                    <a:pt x="3927" y="3396656"/>
                  </a:lnTo>
                  <a:lnTo>
                    <a:pt x="0" y="3347974"/>
                  </a:lnTo>
                  <a:lnTo>
                    <a:pt x="0" y="300100"/>
                  </a:lnTo>
                  <a:close/>
                </a:path>
              </a:pathLst>
            </a:custGeom>
            <a:grpFill/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0277" y="3611498"/>
            <a:ext cx="141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5175" y="841629"/>
            <a:ext cx="694944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pc="-5" dirty="0"/>
              <a:t>OVERALL </a:t>
            </a:r>
            <a:r>
              <a:rPr spc="5" dirty="0"/>
              <a:t>FINDINGS</a:t>
            </a:r>
            <a:r>
              <a:rPr spc="-13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25" dirty="0"/>
              <a:t>IMPLICATIONS</a:t>
            </a: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0800" y="5362575"/>
            <a:ext cx="1276350" cy="742950"/>
            <a:chOff x="6400800" y="5362575"/>
            <a:chExt cx="1276350" cy="742950"/>
          </a:xfrm>
          <a:solidFill>
            <a:schemeClr val="accent6">
              <a:lumMod val="75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6410325" y="5372100"/>
              <a:ext cx="1257300" cy="723900"/>
            </a:xfrm>
            <a:custGeom>
              <a:avLst/>
              <a:gdLst/>
              <a:ahLst/>
              <a:cxnLst/>
              <a:rect l="l" t="t" r="r" b="b"/>
              <a:pathLst>
                <a:path w="1257300" h="723900">
                  <a:moveTo>
                    <a:pt x="12573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1257300" y="723900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0325" y="5372100"/>
              <a:ext cx="1257300" cy="723900"/>
            </a:xfrm>
            <a:custGeom>
              <a:avLst/>
              <a:gdLst/>
              <a:ahLst/>
              <a:cxnLst/>
              <a:rect l="l" t="t" r="r" b="b"/>
              <a:pathLst>
                <a:path w="1257300" h="723900">
                  <a:moveTo>
                    <a:pt x="0" y="723900"/>
                  </a:moveTo>
                  <a:lnTo>
                    <a:pt x="1257300" y="7239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00800" y="5362575"/>
            <a:ext cx="1276350" cy="7429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75"/>
              </a:spcBef>
            </a:pPr>
            <a:r>
              <a:rPr sz="2450" spc="10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endParaRPr sz="2450">
              <a:latin typeface="Calibri Light"/>
              <a:cs typeface="Calibr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58100" y="5362575"/>
            <a:ext cx="3790950" cy="742950"/>
            <a:chOff x="7658100" y="5362575"/>
            <a:chExt cx="3790950" cy="742950"/>
          </a:xfrm>
        </p:grpSpPr>
        <p:sp>
          <p:nvSpPr>
            <p:cNvPr id="16" name="object 16"/>
            <p:cNvSpPr/>
            <p:nvPr/>
          </p:nvSpPr>
          <p:spPr>
            <a:xfrm>
              <a:off x="7667625" y="5372100"/>
              <a:ext cx="3771900" cy="723900"/>
            </a:xfrm>
            <a:custGeom>
              <a:avLst/>
              <a:gdLst/>
              <a:ahLst/>
              <a:cxnLst/>
              <a:rect l="l" t="t" r="r" b="b"/>
              <a:pathLst>
                <a:path w="3771900" h="723900">
                  <a:moveTo>
                    <a:pt x="37719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771900" y="723900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E2CE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67625" y="5372100"/>
              <a:ext cx="3771900" cy="723900"/>
            </a:xfrm>
            <a:custGeom>
              <a:avLst/>
              <a:gdLst/>
              <a:ahLst/>
              <a:cxnLst/>
              <a:rect l="l" t="t" r="r" b="b"/>
              <a:pathLst>
                <a:path w="3771900" h="723900">
                  <a:moveTo>
                    <a:pt x="0" y="723900"/>
                  </a:moveTo>
                  <a:lnTo>
                    <a:pt x="3771900" y="723900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19050">
              <a:solidFill>
                <a:srgbClr val="E2CE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77150" y="5362575"/>
            <a:ext cx="3771900" cy="7429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73025" marR="145415">
              <a:lnSpc>
                <a:spcPts val="1200"/>
              </a:lnSpc>
            </a:pPr>
            <a:r>
              <a:rPr sz="1100" spc="15" dirty="0">
                <a:latin typeface="Calibri"/>
                <a:cs typeface="Calibri"/>
              </a:rPr>
              <a:t>Continue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staff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enough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Linux,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employ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peopleskilled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in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Docker, </a:t>
            </a:r>
            <a:r>
              <a:rPr sz="1100" spc="10" dirty="0">
                <a:latin typeface="Calibri"/>
                <a:cs typeface="Calibri"/>
              </a:rPr>
              <a:t>AWS and </a:t>
            </a:r>
            <a:r>
              <a:rPr sz="1100" spc="15" dirty="0">
                <a:latin typeface="Calibri"/>
                <a:cs typeface="Calibri"/>
              </a:rPr>
              <a:t>Android, but </a:t>
            </a:r>
            <a:r>
              <a:rPr sz="1100" spc="10" dirty="0">
                <a:latin typeface="Calibri"/>
                <a:cs typeface="Calibri"/>
              </a:rPr>
              <a:t>make </a:t>
            </a:r>
            <a:r>
              <a:rPr sz="1100" spc="15" dirty="0">
                <a:latin typeface="Calibri"/>
                <a:cs typeface="Calibri"/>
              </a:rPr>
              <a:t>reductions </a:t>
            </a:r>
            <a:r>
              <a:rPr sz="1100" spc="10" dirty="0">
                <a:latin typeface="Calibri"/>
                <a:cs typeface="Calibri"/>
              </a:rPr>
              <a:t>to Slack and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Windows.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00800" y="4276725"/>
            <a:ext cx="1276350" cy="1123950"/>
            <a:chOff x="6400800" y="4276725"/>
            <a:chExt cx="1276350" cy="1123950"/>
          </a:xfrm>
          <a:solidFill>
            <a:schemeClr val="accent6">
              <a:lumMod val="75000"/>
            </a:schemeClr>
          </a:solidFill>
        </p:grpSpPr>
        <p:sp>
          <p:nvSpPr>
            <p:cNvPr id="20" name="object 20"/>
            <p:cNvSpPr/>
            <p:nvPr/>
          </p:nvSpPr>
          <p:spPr>
            <a:xfrm>
              <a:off x="6410325" y="428625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0"/>
                  </a:moveTo>
                  <a:lnTo>
                    <a:pt x="0" y="0"/>
                  </a:lnTo>
                  <a:lnTo>
                    <a:pt x="0" y="717931"/>
                  </a:lnTo>
                  <a:lnTo>
                    <a:pt x="601091" y="717931"/>
                  </a:lnTo>
                  <a:lnTo>
                    <a:pt x="601091" y="939164"/>
                  </a:lnTo>
                  <a:lnTo>
                    <a:pt x="518159" y="939164"/>
                  </a:lnTo>
                  <a:lnTo>
                    <a:pt x="628650" y="1104900"/>
                  </a:lnTo>
                  <a:lnTo>
                    <a:pt x="739140" y="939164"/>
                  </a:lnTo>
                  <a:lnTo>
                    <a:pt x="656208" y="939164"/>
                  </a:lnTo>
                  <a:lnTo>
                    <a:pt x="656208" y="717931"/>
                  </a:lnTo>
                  <a:lnTo>
                    <a:pt x="1257300" y="717931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10325" y="428625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717931"/>
                  </a:moveTo>
                  <a:lnTo>
                    <a:pt x="656208" y="717931"/>
                  </a:lnTo>
                  <a:lnTo>
                    <a:pt x="656208" y="939164"/>
                  </a:lnTo>
                  <a:lnTo>
                    <a:pt x="739140" y="939164"/>
                  </a:lnTo>
                  <a:lnTo>
                    <a:pt x="628650" y="1104900"/>
                  </a:lnTo>
                  <a:lnTo>
                    <a:pt x="518159" y="939164"/>
                  </a:lnTo>
                  <a:lnTo>
                    <a:pt x="601091" y="939164"/>
                  </a:lnTo>
                  <a:lnTo>
                    <a:pt x="601091" y="717931"/>
                  </a:lnTo>
                  <a:lnTo>
                    <a:pt x="0" y="717931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717931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51726" y="4412869"/>
            <a:ext cx="18542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15" dirty="0">
                <a:solidFill>
                  <a:srgbClr val="FFFFFF"/>
                </a:solidFill>
                <a:latin typeface="Calibri Light"/>
                <a:cs typeface="Calibri Light"/>
              </a:rPr>
              <a:t>3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58100" y="4276725"/>
            <a:ext cx="3790950" cy="733425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92075" marR="293370">
              <a:lnSpc>
                <a:spcPts val="1200"/>
              </a:lnSpc>
            </a:pPr>
            <a:r>
              <a:rPr sz="1100" spc="15" dirty="0">
                <a:latin typeface="Calibri"/>
                <a:cs typeface="Calibri"/>
              </a:rPr>
              <a:t>Continue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staff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enough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ASP.NET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but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employ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more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people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20" dirty="0">
                <a:latin typeface="Calibri"/>
                <a:cs typeface="Calibri"/>
              </a:rPr>
              <a:t>k</a:t>
            </a:r>
            <a:r>
              <a:rPr sz="1100" spc="45" dirty="0">
                <a:latin typeface="Calibri"/>
                <a:cs typeface="Calibri"/>
              </a:rPr>
              <a:t>ille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V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35" dirty="0">
                <a:latin typeface="Calibri"/>
                <a:cs typeface="Calibri"/>
              </a:rPr>
              <a:t>j</a:t>
            </a:r>
            <a:r>
              <a:rPr sz="1100" spc="5" dirty="0">
                <a:latin typeface="Calibri"/>
                <a:cs typeface="Calibri"/>
              </a:rPr>
              <a:t>s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35" dirty="0">
                <a:latin typeface="Calibri"/>
                <a:cs typeface="Calibri"/>
              </a:rPr>
              <a:t>j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00800" y="3181350"/>
            <a:ext cx="1276350" cy="1123950"/>
            <a:chOff x="6400800" y="3181350"/>
            <a:chExt cx="1276350" cy="1123950"/>
          </a:xfrm>
          <a:solidFill>
            <a:schemeClr val="accent6">
              <a:lumMod val="75000"/>
            </a:schemeClr>
          </a:solidFill>
        </p:grpSpPr>
        <p:sp>
          <p:nvSpPr>
            <p:cNvPr id="25" name="object 25"/>
            <p:cNvSpPr/>
            <p:nvPr/>
          </p:nvSpPr>
          <p:spPr>
            <a:xfrm>
              <a:off x="6410325" y="3190875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0"/>
                  </a:moveTo>
                  <a:lnTo>
                    <a:pt x="0" y="0"/>
                  </a:lnTo>
                  <a:lnTo>
                    <a:pt x="0" y="717931"/>
                  </a:lnTo>
                  <a:lnTo>
                    <a:pt x="601091" y="717931"/>
                  </a:lnTo>
                  <a:lnTo>
                    <a:pt x="601091" y="939164"/>
                  </a:lnTo>
                  <a:lnTo>
                    <a:pt x="518159" y="939164"/>
                  </a:lnTo>
                  <a:lnTo>
                    <a:pt x="628650" y="1104900"/>
                  </a:lnTo>
                  <a:lnTo>
                    <a:pt x="739140" y="939164"/>
                  </a:lnTo>
                  <a:lnTo>
                    <a:pt x="656208" y="939164"/>
                  </a:lnTo>
                  <a:lnTo>
                    <a:pt x="656208" y="717931"/>
                  </a:lnTo>
                  <a:lnTo>
                    <a:pt x="1257300" y="717931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0325" y="3190875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717931"/>
                  </a:moveTo>
                  <a:lnTo>
                    <a:pt x="656208" y="717931"/>
                  </a:lnTo>
                  <a:lnTo>
                    <a:pt x="656208" y="939164"/>
                  </a:lnTo>
                  <a:lnTo>
                    <a:pt x="739140" y="939164"/>
                  </a:lnTo>
                  <a:lnTo>
                    <a:pt x="628650" y="1104900"/>
                  </a:lnTo>
                  <a:lnTo>
                    <a:pt x="518159" y="939164"/>
                  </a:lnTo>
                  <a:lnTo>
                    <a:pt x="601091" y="939164"/>
                  </a:lnTo>
                  <a:lnTo>
                    <a:pt x="601091" y="717931"/>
                  </a:lnTo>
                  <a:lnTo>
                    <a:pt x="0" y="717931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717931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51726" y="3317875"/>
            <a:ext cx="18542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15" dirty="0">
                <a:solidFill>
                  <a:srgbClr val="FFFFFF"/>
                </a:solidFill>
                <a:latin typeface="Calibri Light"/>
                <a:cs typeface="Calibri Light"/>
              </a:rPr>
              <a:t>2</a:t>
            </a:r>
            <a:endParaRPr sz="245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8100" y="3181350"/>
            <a:ext cx="3790950" cy="733425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92075">
              <a:lnSpc>
                <a:spcPts val="1260"/>
              </a:lnSpc>
            </a:pPr>
            <a:r>
              <a:rPr sz="1100" spc="15" dirty="0">
                <a:latin typeface="Calibri"/>
                <a:cs typeface="Calibri"/>
              </a:rPr>
              <a:t>Employ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more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people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skilled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in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Redis,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Elasticsearch,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PostgreSQL</a:t>
            </a:r>
            <a:endParaRPr sz="1100">
              <a:latin typeface="Calibri"/>
              <a:cs typeface="Calibri"/>
            </a:endParaRPr>
          </a:p>
          <a:p>
            <a:pPr marL="92075">
              <a:lnSpc>
                <a:spcPts val="1260"/>
              </a:lnSpc>
            </a:pP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MongoDB.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00800" y="2085975"/>
            <a:ext cx="1276350" cy="1123950"/>
            <a:chOff x="6400800" y="2085975"/>
            <a:chExt cx="1276350" cy="1123950"/>
          </a:xfrm>
          <a:solidFill>
            <a:schemeClr val="accent6">
              <a:lumMod val="75000"/>
            </a:schemeClr>
          </a:solidFill>
        </p:grpSpPr>
        <p:sp>
          <p:nvSpPr>
            <p:cNvPr id="30" name="object 30"/>
            <p:cNvSpPr/>
            <p:nvPr/>
          </p:nvSpPr>
          <p:spPr>
            <a:xfrm>
              <a:off x="6410325" y="209550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0"/>
                  </a:moveTo>
                  <a:lnTo>
                    <a:pt x="0" y="0"/>
                  </a:lnTo>
                  <a:lnTo>
                    <a:pt x="0" y="717930"/>
                  </a:lnTo>
                  <a:lnTo>
                    <a:pt x="601091" y="717930"/>
                  </a:lnTo>
                  <a:lnTo>
                    <a:pt x="601091" y="939164"/>
                  </a:lnTo>
                  <a:lnTo>
                    <a:pt x="518159" y="939164"/>
                  </a:lnTo>
                  <a:lnTo>
                    <a:pt x="628650" y="1104900"/>
                  </a:lnTo>
                  <a:lnTo>
                    <a:pt x="739140" y="939164"/>
                  </a:lnTo>
                  <a:lnTo>
                    <a:pt x="656208" y="939164"/>
                  </a:lnTo>
                  <a:lnTo>
                    <a:pt x="656208" y="717930"/>
                  </a:lnTo>
                  <a:lnTo>
                    <a:pt x="1257300" y="717930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10325" y="209550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717930"/>
                  </a:moveTo>
                  <a:lnTo>
                    <a:pt x="656208" y="717930"/>
                  </a:lnTo>
                  <a:lnTo>
                    <a:pt x="656208" y="939164"/>
                  </a:lnTo>
                  <a:lnTo>
                    <a:pt x="739140" y="939164"/>
                  </a:lnTo>
                  <a:lnTo>
                    <a:pt x="628650" y="1104900"/>
                  </a:lnTo>
                  <a:lnTo>
                    <a:pt x="518159" y="939164"/>
                  </a:lnTo>
                  <a:lnTo>
                    <a:pt x="601091" y="939164"/>
                  </a:lnTo>
                  <a:lnTo>
                    <a:pt x="601091" y="717930"/>
                  </a:lnTo>
                  <a:lnTo>
                    <a:pt x="0" y="717930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717930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51726" y="2223198"/>
            <a:ext cx="185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2450" dirty="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58100" y="2085975"/>
            <a:ext cx="3790950" cy="733425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92075">
              <a:lnSpc>
                <a:spcPts val="1260"/>
              </a:lnSpc>
            </a:pPr>
            <a:r>
              <a:rPr sz="1100" spc="15" dirty="0">
                <a:latin typeface="Calibri"/>
                <a:cs typeface="Calibri"/>
              </a:rPr>
              <a:t>Continue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staff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enough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JavaScript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and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HTML/CSS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but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employ</a:t>
            </a:r>
            <a:endParaRPr sz="1100" dirty="0">
              <a:latin typeface="Calibri"/>
              <a:cs typeface="Calibri"/>
            </a:endParaRPr>
          </a:p>
          <a:p>
            <a:pPr marL="92075">
              <a:lnSpc>
                <a:spcPts val="1260"/>
              </a:lnSpc>
            </a:pPr>
            <a:r>
              <a:rPr sz="1100" spc="5" dirty="0">
                <a:latin typeface="Calibri"/>
                <a:cs typeface="Calibri"/>
              </a:rPr>
              <a:t>more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people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skilled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in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TypeScript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Python.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4993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2114550"/>
            <a:ext cx="3057525" cy="30575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96132"/>
              </p:ext>
            </p:extLst>
          </p:nvPr>
        </p:nvGraphicFramePr>
        <p:xfrm>
          <a:off x="4533900" y="1819275"/>
          <a:ext cx="6829425" cy="436244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50" dirty="0"/>
                    </a:p>
                    <a:p>
                      <a:pPr marL="74930" algn="ctr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5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/>
                    </a:p>
                    <a:p>
                      <a:pPr marL="101600" marR="323215">
                        <a:lnSpc>
                          <a:spcPts val="2180"/>
                        </a:lnSpc>
                      </a:pPr>
                      <a:r>
                        <a:rPr sz="2000" spc="-5" dirty="0"/>
                        <a:t>Carve</a:t>
                      </a:r>
                      <a:r>
                        <a:rPr sz="2000" spc="25" dirty="0"/>
                        <a:t> </a:t>
                      </a:r>
                      <a:r>
                        <a:rPr sz="2000" dirty="0"/>
                        <a:t>out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budget</a:t>
                      </a:r>
                      <a:r>
                        <a:rPr sz="2000" spc="-85" dirty="0"/>
                        <a:t> </a:t>
                      </a:r>
                      <a:r>
                        <a:rPr sz="2000" dirty="0"/>
                        <a:t>in</a:t>
                      </a:r>
                      <a:r>
                        <a:rPr sz="2000" spc="-25" dirty="0"/>
                        <a:t> </a:t>
                      </a:r>
                      <a:r>
                        <a:rPr sz="2000" spc="-10" dirty="0"/>
                        <a:t>order</a:t>
                      </a:r>
                      <a:r>
                        <a:rPr sz="2000" spc="25" dirty="0"/>
                        <a:t> </a:t>
                      </a:r>
                      <a:r>
                        <a:rPr sz="2000" spc="10" dirty="0"/>
                        <a:t>to</a:t>
                      </a:r>
                      <a:r>
                        <a:rPr sz="2000" spc="-30" dirty="0"/>
                        <a:t> </a:t>
                      </a:r>
                      <a:r>
                        <a:rPr sz="2000" spc="-10" dirty="0"/>
                        <a:t>hire</a:t>
                      </a:r>
                      <a:r>
                        <a:rPr sz="2000" spc="-45" dirty="0"/>
                        <a:t> </a:t>
                      </a:r>
                      <a:r>
                        <a:rPr sz="2000" dirty="0"/>
                        <a:t>additional</a:t>
                      </a:r>
                      <a:r>
                        <a:rPr sz="2000" spc="5" dirty="0"/>
                        <a:t> </a:t>
                      </a:r>
                      <a:r>
                        <a:rPr sz="2000" spc="10" dirty="0"/>
                        <a:t>staff </a:t>
                      </a:r>
                      <a:r>
                        <a:rPr sz="2000" spc="-434" dirty="0"/>
                        <a:t> </a:t>
                      </a:r>
                      <a:r>
                        <a:rPr sz="2000" dirty="0"/>
                        <a:t>with</a:t>
                      </a:r>
                      <a:r>
                        <a:rPr sz="2000" spc="-30" dirty="0"/>
                        <a:t> </a:t>
                      </a:r>
                      <a:r>
                        <a:rPr sz="2000" spc="-5" dirty="0"/>
                        <a:t>skills</a:t>
                      </a:r>
                      <a:r>
                        <a:rPr sz="2000" spc="25" dirty="0"/>
                        <a:t> </a:t>
                      </a:r>
                      <a:r>
                        <a:rPr sz="2000" spc="-10" dirty="0"/>
                        <a:t>needed</a:t>
                      </a:r>
                      <a:r>
                        <a:rPr sz="2000" spc="-20" dirty="0"/>
                        <a:t> </a:t>
                      </a:r>
                      <a:r>
                        <a:rPr sz="2000" spc="10" dirty="0"/>
                        <a:t>to</a:t>
                      </a:r>
                      <a:r>
                        <a:rPr sz="2000" spc="-25" dirty="0"/>
                        <a:t> </a:t>
                      </a:r>
                      <a:r>
                        <a:rPr sz="2000" spc="-10" dirty="0"/>
                        <a:t>fill</a:t>
                      </a:r>
                      <a:r>
                        <a:rPr sz="2000" spc="55" dirty="0"/>
                        <a:t> </a:t>
                      </a:r>
                      <a:r>
                        <a:rPr sz="2000" spc="5" dirty="0"/>
                        <a:t>any</a:t>
                      </a:r>
                      <a:r>
                        <a:rPr sz="2000" spc="-95" dirty="0"/>
                        <a:t> </a:t>
                      </a:r>
                      <a:r>
                        <a:rPr sz="2000" spc="15" dirty="0"/>
                        <a:t>gaps.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50" dirty="0"/>
                    </a:p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50" dirty="0">
                        <a:latin typeface="Calibri Light"/>
                        <a:cs typeface="Calibri Light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/>
                    </a:p>
                    <a:p>
                      <a:pPr marL="101600" marR="972185">
                        <a:lnSpc>
                          <a:spcPts val="2180"/>
                        </a:lnSpc>
                        <a:spcBef>
                          <a:spcPts val="1270"/>
                        </a:spcBef>
                      </a:pPr>
                      <a:r>
                        <a:rPr sz="2000" spc="-5" dirty="0"/>
                        <a:t>Set</a:t>
                      </a:r>
                      <a:r>
                        <a:rPr sz="2000" dirty="0"/>
                        <a:t> </a:t>
                      </a:r>
                      <a:r>
                        <a:rPr sz="2000" spc="10" dirty="0"/>
                        <a:t>aside</a:t>
                      </a:r>
                      <a:r>
                        <a:rPr sz="2000" spc="-40" dirty="0"/>
                        <a:t> </a:t>
                      </a:r>
                      <a:r>
                        <a:rPr sz="2000" dirty="0"/>
                        <a:t>budget</a:t>
                      </a:r>
                      <a:r>
                        <a:rPr sz="2000" spc="-90" dirty="0"/>
                        <a:t> </a:t>
                      </a:r>
                      <a:r>
                        <a:rPr sz="2000" dirty="0"/>
                        <a:t>or</a:t>
                      </a:r>
                      <a:r>
                        <a:rPr sz="2000" spc="-35" dirty="0"/>
                        <a:t> </a:t>
                      </a:r>
                      <a:r>
                        <a:rPr sz="2000" dirty="0"/>
                        <a:t>put</a:t>
                      </a:r>
                      <a:r>
                        <a:rPr sz="2000" spc="-10" dirty="0"/>
                        <a:t> </a:t>
                      </a:r>
                      <a:r>
                        <a:rPr sz="2000" spc="10" dirty="0"/>
                        <a:t>a</a:t>
                      </a:r>
                      <a:r>
                        <a:rPr sz="2000" dirty="0"/>
                        <a:t> </a:t>
                      </a:r>
                      <a:r>
                        <a:rPr sz="2000" spc="-15" dirty="0"/>
                        <a:t>program</a:t>
                      </a:r>
                      <a:r>
                        <a:rPr sz="2000" spc="30" dirty="0"/>
                        <a:t> </a:t>
                      </a:r>
                      <a:r>
                        <a:rPr sz="2000" dirty="0"/>
                        <a:t>in</a:t>
                      </a:r>
                      <a:r>
                        <a:rPr sz="2000" spc="-25" dirty="0"/>
                        <a:t> </a:t>
                      </a:r>
                      <a:r>
                        <a:rPr sz="2000" spc="-5" dirty="0"/>
                        <a:t>place </a:t>
                      </a:r>
                      <a:r>
                        <a:rPr sz="2000" spc="-434" dirty="0"/>
                        <a:t> </a:t>
                      </a:r>
                      <a:r>
                        <a:rPr sz="2000" spc="5" dirty="0"/>
                        <a:t>to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upskill</a:t>
                      </a:r>
                      <a:r>
                        <a:rPr sz="2000" spc="-20" dirty="0"/>
                        <a:t> </a:t>
                      </a:r>
                      <a:r>
                        <a:rPr sz="2000" spc="10" dirty="0"/>
                        <a:t>those</a:t>
                      </a:r>
                      <a:r>
                        <a:rPr sz="2000" spc="-110" dirty="0"/>
                        <a:t> </a:t>
                      </a:r>
                      <a:r>
                        <a:rPr sz="2000" spc="-5" dirty="0"/>
                        <a:t>already</a:t>
                      </a:r>
                      <a:r>
                        <a:rPr sz="2000" spc="-20" dirty="0"/>
                        <a:t> </a:t>
                      </a:r>
                      <a:r>
                        <a:rPr sz="2000" spc="-5" dirty="0"/>
                        <a:t>employed.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 dirty="0"/>
                    </a:p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50" dirty="0">
                        <a:latin typeface="Calibri Light"/>
                        <a:cs typeface="Calibri Ligh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/>
                    </a:p>
                    <a:p>
                      <a:pPr marL="101600" marR="1135380">
                        <a:lnSpc>
                          <a:spcPts val="2180"/>
                        </a:lnSpc>
                        <a:spcBef>
                          <a:spcPts val="1290"/>
                        </a:spcBef>
                      </a:pPr>
                      <a:r>
                        <a:rPr sz="2000" spc="-10" dirty="0"/>
                        <a:t>M</a:t>
                      </a:r>
                      <a:r>
                        <a:rPr sz="2000" dirty="0"/>
                        <a:t>a</a:t>
                      </a:r>
                      <a:r>
                        <a:rPr sz="2000" spc="-95" dirty="0"/>
                        <a:t>k</a:t>
                      </a:r>
                      <a:r>
                        <a:rPr sz="2000" dirty="0"/>
                        <a:t>e</a:t>
                      </a:r>
                      <a:r>
                        <a:rPr sz="2000" spc="-40" dirty="0"/>
                        <a:t> </a:t>
                      </a:r>
                      <a:r>
                        <a:rPr sz="2000" dirty="0"/>
                        <a:t>a</a:t>
                      </a:r>
                      <a:r>
                        <a:rPr sz="2000" spc="-15" dirty="0"/>
                        <a:t>d</a:t>
                      </a:r>
                      <a:r>
                        <a:rPr sz="2000" spc="-35" dirty="0"/>
                        <a:t>j</a:t>
                      </a:r>
                      <a:r>
                        <a:rPr sz="2000" spc="-15" dirty="0"/>
                        <a:t>u</a:t>
                      </a:r>
                      <a:r>
                        <a:rPr sz="2000" spc="30" dirty="0"/>
                        <a:t>s</a:t>
                      </a:r>
                      <a:r>
                        <a:rPr sz="2000" dirty="0"/>
                        <a:t>t</a:t>
                      </a:r>
                      <a:r>
                        <a:rPr sz="2000" spc="20" dirty="0"/>
                        <a:t>m</a:t>
                      </a:r>
                      <a:r>
                        <a:rPr sz="2000" spc="-35" dirty="0"/>
                        <a:t>e</a:t>
                      </a:r>
                      <a:r>
                        <a:rPr sz="2000" spc="-15" dirty="0"/>
                        <a:t>n</a:t>
                      </a:r>
                      <a:r>
                        <a:rPr sz="2000" dirty="0"/>
                        <a:t>ts</a:t>
                      </a:r>
                      <a:r>
                        <a:rPr sz="2000" spc="-114" dirty="0"/>
                        <a:t> </a:t>
                      </a:r>
                      <a:r>
                        <a:rPr sz="2000" spc="-15" dirty="0"/>
                        <a:t>i</a:t>
                      </a:r>
                      <a:r>
                        <a:rPr sz="2000" dirty="0"/>
                        <a:t>n</a:t>
                      </a:r>
                      <a:r>
                        <a:rPr sz="2000" spc="-10" dirty="0"/>
                        <a:t> </a:t>
                      </a:r>
                      <a:r>
                        <a:rPr sz="2000" spc="25" dirty="0"/>
                        <a:t>s</a:t>
                      </a:r>
                      <a:r>
                        <a:rPr sz="2000" dirty="0"/>
                        <a:t>ta</a:t>
                      </a:r>
                      <a:r>
                        <a:rPr sz="2000" spc="-15" dirty="0"/>
                        <a:t>f</a:t>
                      </a:r>
                      <a:r>
                        <a:rPr sz="2000" dirty="0"/>
                        <a:t>f</a:t>
                      </a:r>
                      <a:r>
                        <a:rPr sz="2000" spc="-95" dirty="0"/>
                        <a:t> f</a:t>
                      </a:r>
                      <a:r>
                        <a:rPr sz="2000" spc="-20" dirty="0"/>
                        <a:t>o</a:t>
                      </a:r>
                      <a:r>
                        <a:rPr sz="2000" dirty="0"/>
                        <a:t>r</a:t>
                      </a:r>
                      <a:r>
                        <a:rPr sz="2000" spc="40" dirty="0"/>
                        <a:t> </a:t>
                      </a:r>
                      <a:r>
                        <a:rPr sz="2000" dirty="0"/>
                        <a:t>t</a:t>
                      </a:r>
                      <a:r>
                        <a:rPr sz="2000" spc="-15" dirty="0"/>
                        <a:t>h</a:t>
                      </a:r>
                      <a:r>
                        <a:rPr sz="2000" spc="-20" dirty="0"/>
                        <a:t>o</a:t>
                      </a:r>
                      <a:r>
                        <a:rPr sz="2000" spc="30" dirty="0"/>
                        <a:t>s</a:t>
                      </a:r>
                      <a:r>
                        <a:rPr sz="2000" dirty="0"/>
                        <a:t>e</a:t>
                      </a:r>
                      <a:r>
                        <a:rPr sz="2000" spc="-110" dirty="0"/>
                        <a:t> </a:t>
                      </a:r>
                      <a:r>
                        <a:rPr sz="2000" spc="30" dirty="0"/>
                        <a:t>s</a:t>
                      </a:r>
                      <a:r>
                        <a:rPr sz="2000" spc="-20" dirty="0"/>
                        <a:t>k</a:t>
                      </a:r>
                      <a:r>
                        <a:rPr sz="2000" spc="-15" dirty="0"/>
                        <a:t>ill</a:t>
                      </a:r>
                      <a:r>
                        <a:rPr sz="2000" dirty="0"/>
                        <a:t>s  no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longer</a:t>
                      </a:r>
                      <a:r>
                        <a:rPr sz="2000" spc="-25" dirty="0"/>
                        <a:t> </a:t>
                      </a:r>
                      <a:r>
                        <a:rPr sz="2000" dirty="0"/>
                        <a:t>in</a:t>
                      </a:r>
                      <a:r>
                        <a:rPr sz="2000" spc="-15" dirty="0"/>
                        <a:t> </a:t>
                      </a:r>
                      <a:r>
                        <a:rPr sz="2000" spc="5" dirty="0"/>
                        <a:t>demand.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1873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</a:t>
            </a:r>
            <a:r>
              <a:rPr spc="-35" dirty="0"/>
              <a:t>PP</a:t>
            </a:r>
            <a:r>
              <a:rPr spc="-40" dirty="0"/>
              <a:t>E</a:t>
            </a:r>
            <a:r>
              <a:rPr spc="20" dirty="0"/>
              <a:t>N</a:t>
            </a:r>
            <a:r>
              <a:rPr dirty="0"/>
              <a:t>DIX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1847850"/>
            <a:ext cx="31908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37" y="735965"/>
            <a:ext cx="42056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GITHUB</a:t>
            </a:r>
            <a:r>
              <a:rPr spc="-85" dirty="0"/>
              <a:t> </a:t>
            </a:r>
            <a:r>
              <a:rPr spc="-10" dirty="0"/>
              <a:t>JOB</a:t>
            </a:r>
            <a:r>
              <a:rPr spc="-80" dirty="0"/>
              <a:t> </a:t>
            </a:r>
            <a:r>
              <a:rPr spc="-5" dirty="0"/>
              <a:t>POSTINGS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00" y="1524000"/>
            <a:ext cx="10534650" cy="4600575"/>
            <a:chOff x="1028700" y="1524000"/>
            <a:chExt cx="10534650" cy="4600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524000"/>
              <a:ext cx="10534650" cy="46005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24301" y="1652651"/>
              <a:ext cx="0" cy="3810000"/>
            </a:xfrm>
            <a:custGeom>
              <a:avLst/>
              <a:gdLst/>
              <a:ahLst/>
              <a:cxnLst/>
              <a:rect l="l" t="t" r="r" b="b"/>
              <a:pathLst>
                <a:path h="3810000">
                  <a:moveTo>
                    <a:pt x="0" y="0"/>
                  </a:moveTo>
                  <a:lnTo>
                    <a:pt x="0" y="381000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301476" y="1652651"/>
            <a:ext cx="0" cy="3810000"/>
          </a:xfrm>
          <a:custGeom>
            <a:avLst/>
            <a:gdLst/>
            <a:ahLst/>
            <a:cxnLst/>
            <a:rect l="l" t="t" r="r" b="b"/>
            <a:pathLst>
              <a:path h="3810000">
                <a:moveTo>
                  <a:pt x="0" y="0"/>
                </a:moveTo>
                <a:lnTo>
                  <a:pt x="0" y="3810000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541651" y="1652651"/>
            <a:ext cx="8302625" cy="3815079"/>
            <a:chOff x="2541651" y="1652651"/>
            <a:chExt cx="8302625" cy="3815079"/>
          </a:xfrm>
        </p:grpSpPr>
        <p:sp>
          <p:nvSpPr>
            <p:cNvPr id="8" name="object 8"/>
            <p:cNvSpPr/>
            <p:nvPr/>
          </p:nvSpPr>
          <p:spPr>
            <a:xfrm>
              <a:off x="4300601" y="1652651"/>
              <a:ext cx="1743075" cy="3810000"/>
            </a:xfrm>
            <a:custGeom>
              <a:avLst/>
              <a:gdLst/>
              <a:ahLst/>
              <a:cxnLst/>
              <a:rect l="l" t="t" r="r" b="b"/>
              <a:pathLst>
                <a:path w="1743075" h="3810000">
                  <a:moveTo>
                    <a:pt x="0" y="0"/>
                  </a:moveTo>
                  <a:lnTo>
                    <a:pt x="0" y="3810000"/>
                  </a:lnTo>
                </a:path>
                <a:path w="1743075" h="3810000">
                  <a:moveTo>
                    <a:pt x="866775" y="0"/>
                  </a:moveTo>
                  <a:lnTo>
                    <a:pt x="866775" y="3810000"/>
                  </a:lnTo>
                </a:path>
                <a:path w="1743075" h="3810000">
                  <a:moveTo>
                    <a:pt x="1743075" y="0"/>
                  </a:moveTo>
                  <a:lnTo>
                    <a:pt x="1743075" y="381000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3175" y="4238561"/>
              <a:ext cx="557212" cy="300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3175" y="3924236"/>
              <a:ext cx="690562" cy="2905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175" y="3609911"/>
              <a:ext cx="909637" cy="2905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175" y="3286061"/>
              <a:ext cx="947737" cy="300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3175" y="2971736"/>
              <a:ext cx="2128901" cy="3000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3175" y="2657411"/>
              <a:ext cx="2176526" cy="2905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3175" y="2333561"/>
              <a:ext cx="2967101" cy="3000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3175" y="2019236"/>
              <a:ext cx="3929126" cy="3000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9976" y="1652651"/>
              <a:ext cx="3505200" cy="3810000"/>
            </a:xfrm>
            <a:custGeom>
              <a:avLst/>
              <a:gdLst/>
              <a:ahLst/>
              <a:cxnLst/>
              <a:rect l="l" t="t" r="r" b="b"/>
              <a:pathLst>
                <a:path w="3505200" h="3810000">
                  <a:moveTo>
                    <a:pt x="0" y="0"/>
                  </a:moveTo>
                  <a:lnTo>
                    <a:pt x="0" y="3810000"/>
                  </a:lnTo>
                </a:path>
                <a:path w="3505200" h="3810000">
                  <a:moveTo>
                    <a:pt x="876300" y="0"/>
                  </a:moveTo>
                  <a:lnTo>
                    <a:pt x="876300" y="3810000"/>
                  </a:lnTo>
                </a:path>
                <a:path w="3505200" h="3810000">
                  <a:moveTo>
                    <a:pt x="1752600" y="0"/>
                  </a:moveTo>
                  <a:lnTo>
                    <a:pt x="1752600" y="3810000"/>
                  </a:lnTo>
                </a:path>
                <a:path w="3505200" h="3810000">
                  <a:moveTo>
                    <a:pt x="2628900" y="0"/>
                  </a:moveTo>
                  <a:lnTo>
                    <a:pt x="2628900" y="3810000"/>
                  </a:lnTo>
                </a:path>
                <a:path w="3505200" h="3810000">
                  <a:moveTo>
                    <a:pt x="3505200" y="0"/>
                  </a:moveTo>
                  <a:lnTo>
                    <a:pt x="3505200" y="381000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43175" y="1704911"/>
              <a:ext cx="8301101" cy="2905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43175" y="5191188"/>
              <a:ext cx="385762" cy="2761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3175" y="4876736"/>
              <a:ext cx="385762" cy="2905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3175" y="4562411"/>
              <a:ext cx="471487" cy="2905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43175" y="1714500"/>
              <a:ext cx="8243951" cy="36814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48001" y="1652651"/>
              <a:ext cx="0" cy="3810000"/>
            </a:xfrm>
            <a:custGeom>
              <a:avLst/>
              <a:gdLst/>
              <a:ahLst/>
              <a:cxnLst/>
              <a:rect l="l" t="t" r="r" b="b"/>
              <a:pathLst>
                <a:path h="3810000">
                  <a:moveTo>
                    <a:pt x="0" y="3810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67635" y="4763579"/>
            <a:ext cx="117475" cy="6604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07268" y="1686242"/>
            <a:ext cx="3117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188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0851" y="5561647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1303" y="5561647"/>
            <a:ext cx="1974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97096" y="5561647"/>
            <a:ext cx="1981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72634" y="5561647"/>
            <a:ext cx="1981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60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48679" y="5561647"/>
            <a:ext cx="1974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54925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400" spc="1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0590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sz="1400" spc="1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06255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sz="1400" spc="1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81919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sz="1400" spc="1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57584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sz="1400" spc="35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r>
              <a:rPr sz="1400" spc="10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8264" y="4752925"/>
            <a:ext cx="1043305" cy="66167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19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MongoDB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19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526158" y="1652651"/>
          <a:ext cx="4830443" cy="316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7"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21"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30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53"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Python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87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Scala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66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C#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81"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C++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26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626"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PostgreSQL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28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Oracle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6195695" y="5491547"/>
            <a:ext cx="1454785" cy="5099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D9D9D9"/>
                </a:solidFill>
                <a:latin typeface="Calibri"/>
                <a:cs typeface="Calibri"/>
              </a:rPr>
              <a:t>100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5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950" b="1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b="1" spc="1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9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b="1" spc="5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95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b="1" dirty="0">
                <a:solidFill>
                  <a:srgbClr val="FFFFFF"/>
                </a:solidFill>
                <a:latin typeface="Calibri"/>
                <a:cs typeface="Calibri"/>
              </a:rPr>
              <a:t>POSTINGS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6181" y="3255070"/>
            <a:ext cx="149225" cy="6115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z="950" b="1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950" b="1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50" b="1" spc="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50" b="1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50" b="1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50" b="1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50" b="1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9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2028825"/>
            <a:ext cx="3200400" cy="31908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377" y="611886"/>
            <a:ext cx="165988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5005" y="1073213"/>
            <a:ext cx="2951480" cy="447992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Executive</a:t>
            </a:r>
            <a:r>
              <a:rPr sz="21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endParaRPr sz="21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21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21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7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1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Appendix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37" y="731138"/>
            <a:ext cx="41586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POPULAR</a:t>
            </a:r>
            <a:r>
              <a:rPr spc="-45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597" y="3159109"/>
            <a:ext cx="10177145" cy="98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1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1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1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collected</a:t>
            </a:r>
            <a:r>
              <a:rPr sz="21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 job</a:t>
            </a:r>
            <a:r>
              <a:rPr sz="21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postings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21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1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scraping</a:t>
            </a:r>
            <a:r>
              <a:rPr sz="215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 named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popular-languages.csv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”.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1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1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1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1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sz="21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sz="21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here.</a:t>
            </a:r>
            <a:r>
              <a:rPr sz="21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1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sz="21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sz="21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15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descending</a:t>
            </a:r>
            <a:r>
              <a:rPr sz="215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1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1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Calibri"/>
                <a:cs typeface="Calibri"/>
              </a:rPr>
              <a:t>salary.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0575" y="1638300"/>
            <a:ext cx="10439400" cy="4238625"/>
            <a:chOff x="790575" y="1638300"/>
            <a:chExt cx="10439400" cy="4238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1638300"/>
              <a:ext cx="10439400" cy="42386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2376" y="1776476"/>
              <a:ext cx="0" cy="3419475"/>
            </a:xfrm>
            <a:custGeom>
              <a:avLst/>
              <a:gdLst/>
              <a:ahLst/>
              <a:cxnLst/>
              <a:rect l="l" t="t" r="r" b="b"/>
              <a:pathLst>
                <a:path h="3419475">
                  <a:moveTo>
                    <a:pt x="0" y="0"/>
                  </a:moveTo>
                  <a:lnTo>
                    <a:pt x="0" y="341934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729976" y="1776476"/>
            <a:ext cx="0" cy="3419475"/>
          </a:xfrm>
          <a:custGeom>
            <a:avLst/>
            <a:gdLst/>
            <a:ahLst/>
            <a:cxnLst/>
            <a:rect l="l" t="t" r="r" b="b"/>
            <a:pathLst>
              <a:path h="3419475">
                <a:moveTo>
                  <a:pt x="0" y="0"/>
                </a:moveTo>
                <a:lnTo>
                  <a:pt x="0" y="3419348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08251" y="1776476"/>
            <a:ext cx="8226425" cy="3424554"/>
            <a:chOff x="2008251" y="1776476"/>
            <a:chExt cx="8226425" cy="3424554"/>
          </a:xfrm>
        </p:grpSpPr>
        <p:sp>
          <p:nvSpPr>
            <p:cNvPr id="9" name="object 9"/>
            <p:cNvSpPr/>
            <p:nvPr/>
          </p:nvSpPr>
          <p:spPr>
            <a:xfrm>
              <a:off x="4510151" y="1776476"/>
              <a:ext cx="2486025" cy="3419475"/>
            </a:xfrm>
            <a:custGeom>
              <a:avLst/>
              <a:gdLst/>
              <a:ahLst/>
              <a:cxnLst/>
              <a:rect l="l" t="t" r="r" b="b"/>
              <a:pathLst>
                <a:path w="2486025" h="3419475">
                  <a:moveTo>
                    <a:pt x="0" y="0"/>
                  </a:moveTo>
                  <a:lnTo>
                    <a:pt x="0" y="3419348"/>
                  </a:lnTo>
                </a:path>
                <a:path w="2486025" h="3419475">
                  <a:moveTo>
                    <a:pt x="1238250" y="0"/>
                  </a:moveTo>
                  <a:lnTo>
                    <a:pt x="1238250" y="3419348"/>
                  </a:lnTo>
                </a:path>
                <a:path w="2486025" h="3419475">
                  <a:moveTo>
                    <a:pt x="2486025" y="0"/>
                  </a:moveTo>
                  <a:lnTo>
                    <a:pt x="2486025" y="341934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775" y="4905311"/>
              <a:ext cx="5348351" cy="2953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9775" y="4562411"/>
              <a:ext cx="5357876" cy="3095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9775" y="4219511"/>
              <a:ext cx="5605526" cy="3095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9775" y="3876611"/>
              <a:ext cx="5805551" cy="3095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9775" y="3533711"/>
              <a:ext cx="5938901" cy="3095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43951" y="1776476"/>
              <a:ext cx="0" cy="3419475"/>
            </a:xfrm>
            <a:custGeom>
              <a:avLst/>
              <a:gdLst/>
              <a:ahLst/>
              <a:cxnLst/>
              <a:rect l="l" t="t" r="r" b="b"/>
              <a:pathLst>
                <a:path h="3419475">
                  <a:moveTo>
                    <a:pt x="0" y="0"/>
                  </a:moveTo>
                  <a:lnTo>
                    <a:pt x="0" y="341934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9775" y="3190811"/>
              <a:ext cx="6367526" cy="3095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9775" y="2847911"/>
              <a:ext cx="6986651" cy="3095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9775" y="2514536"/>
              <a:ext cx="7167626" cy="3000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9775" y="2171636"/>
              <a:ext cx="7196201" cy="3000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482201" y="1776476"/>
              <a:ext cx="0" cy="3419475"/>
            </a:xfrm>
            <a:custGeom>
              <a:avLst/>
              <a:gdLst/>
              <a:ahLst/>
              <a:cxnLst/>
              <a:rect l="l" t="t" r="r" b="b"/>
              <a:pathLst>
                <a:path h="3419475">
                  <a:moveTo>
                    <a:pt x="0" y="0"/>
                  </a:moveTo>
                  <a:lnTo>
                    <a:pt x="0" y="341934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09775" y="1828736"/>
              <a:ext cx="8224901" cy="3000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9775" y="1838198"/>
              <a:ext cx="8167751" cy="328142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14601" y="1776476"/>
              <a:ext cx="0" cy="3419475"/>
            </a:xfrm>
            <a:custGeom>
              <a:avLst/>
              <a:gdLst/>
              <a:ahLst/>
              <a:cxnLst/>
              <a:rect l="l" t="t" r="r" b="b"/>
              <a:pathLst>
                <a:path h="3419475">
                  <a:moveTo>
                    <a:pt x="0" y="341947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07809" y="4555172"/>
            <a:ext cx="6400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$84,793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2919" y="4213225"/>
            <a:ext cx="64008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$88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72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59041" y="3870388"/>
            <a:ext cx="6419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$92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86676" y="3528123"/>
            <a:ext cx="6400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$94,082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25639" y="3186048"/>
            <a:ext cx="72580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$101,013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6668" y="2843212"/>
            <a:ext cx="7277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$110,981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26501" y="2500947"/>
            <a:ext cx="7277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$113,865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58885" y="2158301"/>
            <a:ext cx="7258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$114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81743" y="1816036"/>
            <a:ext cx="7277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$130,801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93316" y="5290502"/>
            <a:ext cx="1974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$0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6875" y="5290502"/>
            <a:ext cx="6140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83379" y="5290502"/>
            <a:ext cx="6121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$40,000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7175" y="5290502"/>
            <a:ext cx="6978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$100,000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23426" y="5290502"/>
            <a:ext cx="6978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$120,000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69550" y="5290502"/>
            <a:ext cx="7004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00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43685" y="4887531"/>
            <a:ext cx="3200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62100" y="4078414"/>
            <a:ext cx="302895" cy="70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710">
              <a:lnSpc>
                <a:spcPct val="1604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C#  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1804" y="3860482"/>
            <a:ext cx="1244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32204" y="3518217"/>
            <a:ext cx="2362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0985" y="3176270"/>
            <a:ext cx="33147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Ja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9982" y="2833306"/>
            <a:ext cx="7359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66163" y="2491041"/>
            <a:ext cx="2971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25499" y="2149221"/>
            <a:ext cx="53975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74724" y="1806257"/>
            <a:ext cx="3905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29503" y="4897437"/>
            <a:ext cx="1860550" cy="832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0" algn="r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$84,727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tabLst>
                <a:tab pos="1245870" algn="l"/>
              </a:tabLst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39395">
              <a:lnSpc>
                <a:spcPct val="100000"/>
              </a:lnSpc>
              <a:spcBef>
                <a:spcPts val="405"/>
              </a:spcBef>
            </a:pPr>
            <a:r>
              <a:rPr sz="950" b="1" spc="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95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b="1" spc="20" dirty="0">
                <a:solidFill>
                  <a:srgbClr val="FFFFFF"/>
                </a:solidFill>
                <a:latin typeface="Calibri"/>
                <a:cs typeface="Calibri"/>
              </a:rPr>
              <a:t>ANNUAL</a:t>
            </a:r>
            <a:r>
              <a:rPr sz="95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b="1" spc="10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7898" y="3188084"/>
            <a:ext cx="149225" cy="6089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z="950" b="1" spc="1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2377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latin typeface="Courier New"/>
                <a:cs typeface="Courier New"/>
              </a:rPr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117" y="1775523"/>
            <a:ext cx="9341485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sng" spc="-10" dirty="0">
                <a:solidFill>
                  <a:srgbClr val="00B050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https://stackoverflow.blog/2019/04/09/the-2019-stack-overflow-developer-survey-results-are-in/</a:t>
            </a: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rabicPeriod"/>
            </a:pPr>
            <a:endParaRPr sz="165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sng" spc="-15" dirty="0">
                <a:solidFill>
                  <a:srgbClr val="00B050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m5_survey_data_demographics.csv</a:t>
            </a:r>
            <a:r>
              <a:rPr sz="1800" i="1" u="sng" spc="3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i="1" u="sng" spc="-20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1800" i="1" u="sng" spc="1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i="1" u="sng" spc="-15" dirty="0">
                <a:solidFill>
                  <a:srgbClr val="00B050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m5_survey_data_technologies_normalised.csv</a:t>
            </a: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endParaRPr sz="16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sng" spc="-20" dirty="0">
                <a:solidFill>
                  <a:srgbClr val="00B050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https://jobs.github.com/api</a:t>
            </a: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endParaRPr sz="16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i="1" u="sng" spc="-15" dirty="0">
                <a:solidFill>
                  <a:srgbClr val="00B050"/>
                </a:solidFill>
                <a:latin typeface="Calibri"/>
                <a:cs typeface="Calibri"/>
              </a:rPr>
              <a:t>github-job-postings.xlsx</a:t>
            </a: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rabicPeriod"/>
            </a:pPr>
            <a:endParaRPr sz="175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55600" marR="1129030" indent="-343535">
              <a:lnSpc>
                <a:spcPts val="2100"/>
              </a:lnSpc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sng" spc="-10" dirty="0">
                <a:solidFill>
                  <a:srgbClr val="00B050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https://cf-courses-data.s3.us.cloud-object-storage.appdomain.cloud/IBM-DA0321EN- </a:t>
            </a:r>
            <a:r>
              <a:rPr sz="1800" i="1" u="sng" spc="-395" dirty="0">
                <a:solidFill>
                  <a:srgbClr val="00B050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i="1" u="sng" spc="-15" dirty="0">
                <a:solidFill>
                  <a:srgbClr val="00B050"/>
                </a:solidFill>
                <a:uFill>
                  <a:solidFill>
                    <a:srgbClr val="C573D2"/>
                  </a:solidFill>
                </a:u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SkillsNetwork/labs/datasets/Programming_Languages.html</a:t>
            </a:r>
            <a:endParaRPr sz="1800" u="sng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429000"/>
            <a:ext cx="10287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dirty="0">
                <a:solidFill>
                  <a:srgbClr val="FFFFFF"/>
                </a:solidFill>
                <a:latin typeface="Courier New"/>
                <a:cs typeface="Courier New"/>
              </a:rPr>
              <a:t>Thank you for attention!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B06494E-6BE1-42E5-78B0-FCCD30268DAD}"/>
              </a:ext>
            </a:extLst>
          </p:cNvPr>
          <p:cNvSpPr txBox="1"/>
          <p:nvPr/>
        </p:nvSpPr>
        <p:spPr>
          <a:xfrm>
            <a:off x="3505200" y="1143000"/>
            <a:ext cx="498411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0" b="1" dirty="0">
                <a:solidFill>
                  <a:srgbClr val="FFFFFF"/>
                </a:solidFill>
                <a:latin typeface="Courier New"/>
                <a:cs typeface="Courier New"/>
              </a:rPr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435" y="653161"/>
            <a:ext cx="41440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EXECUTIVE</a:t>
            </a:r>
            <a:r>
              <a:rPr spc="-70" dirty="0"/>
              <a:t> </a:t>
            </a:r>
            <a:r>
              <a:rPr spc="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0803" y="1505648"/>
            <a:ext cx="6948805" cy="4759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1188720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Relevant skills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field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 business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consulting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ever-changing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evolving.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298450" marR="508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trends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pace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competitive.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8450" marR="11499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presentation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show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current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future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trends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  and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WebFrames.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298450" marR="80581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Overall,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identifying</a:t>
            </a:r>
            <a:r>
              <a:rPr sz="2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trends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firm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informed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data-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z="2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hiring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budgetary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decisions.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2305050"/>
            <a:ext cx="32004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713486"/>
            <a:ext cx="29381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257425"/>
            <a:ext cx="3057525" cy="3057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7276" y="1813623"/>
            <a:ext cx="6731000" cy="303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ts val="229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created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4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makers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5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consulting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firm.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241300" marR="94615" indent="-228600">
              <a:lnSpc>
                <a:spcPct val="892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identify future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sector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firm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pace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competitive.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Recommendations</a:t>
            </a:r>
            <a:r>
              <a:rPr sz="2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stated</a:t>
            </a:r>
            <a:r>
              <a:rPr sz="20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analysis.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77" y="724788"/>
            <a:ext cx="2976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M</a:t>
            </a:r>
            <a:r>
              <a:rPr spc="-40" dirty="0"/>
              <a:t>E</a:t>
            </a:r>
            <a:r>
              <a:rPr spc="-20" dirty="0"/>
              <a:t>T</a:t>
            </a:r>
            <a:r>
              <a:rPr spc="15" dirty="0"/>
              <a:t>H</a:t>
            </a:r>
            <a:r>
              <a:rPr spc="-30" dirty="0"/>
              <a:t>O</a:t>
            </a:r>
            <a:r>
              <a:rPr dirty="0"/>
              <a:t>D</a:t>
            </a:r>
            <a:r>
              <a:rPr spc="-40" dirty="0"/>
              <a:t>O</a:t>
            </a:r>
            <a:r>
              <a:rPr spc="-85" dirty="0"/>
              <a:t>L</a:t>
            </a:r>
            <a:r>
              <a:rPr spc="-30" dirty="0"/>
              <a:t>O</a:t>
            </a:r>
            <a:r>
              <a:rPr spc="-8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7276" y="1502727"/>
            <a:ext cx="6849109" cy="51727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8450" marR="534670" indent="-286385">
              <a:lnSpc>
                <a:spcPts val="1650"/>
              </a:lnSpc>
              <a:spcBef>
                <a:spcPts val="50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modified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subset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dataset¹,</a:t>
            </a:r>
            <a:r>
              <a:rPr sz="17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wrangled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remove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duplicates, impute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missing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normalize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</a:pPr>
            <a:endParaRPr sz="1250">
              <a:latin typeface="Calibri"/>
              <a:cs typeface="Calibri"/>
            </a:endParaRPr>
          </a:p>
          <a:p>
            <a:pPr marL="298450" marR="311785" indent="-286385">
              <a:lnSpc>
                <a:spcPts val="165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Next,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data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underwent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exploratory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analysis in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7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presence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correlation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dataset.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300">
              <a:latin typeface="Calibri"/>
              <a:cs typeface="Calibri"/>
            </a:endParaRPr>
          </a:p>
          <a:p>
            <a:pPr marL="298450" marR="552450" indent="-286385">
              <a:lnSpc>
                <a:spcPct val="773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visualize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distribution,</a:t>
            </a:r>
            <a:r>
              <a:rPr sz="17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relationship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features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composition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1300">
              <a:latin typeface="Calibri"/>
              <a:cs typeface="Calibri"/>
            </a:endParaRPr>
          </a:p>
          <a:p>
            <a:pPr marL="298450" marR="5080" indent="-286385">
              <a:lnSpc>
                <a:spcPct val="798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Finally,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downloading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files²,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modified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subset of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Stack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Overflow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dataset,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Cognos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Embedded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(CDE) was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“Current</a:t>
            </a:r>
            <a:r>
              <a:rPr sz="17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Usage”,</a:t>
            </a:r>
            <a:r>
              <a:rPr sz="17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“Future</a:t>
            </a:r>
            <a:r>
              <a:rPr sz="17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Trends”</a:t>
            </a:r>
            <a:r>
              <a:rPr sz="17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“Demographics”</a:t>
            </a:r>
            <a:r>
              <a:rPr sz="17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slides.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Appendix</a:t>
            </a:r>
            <a:endParaRPr sz="1700">
              <a:latin typeface="Calibri"/>
              <a:cs typeface="Calibri"/>
            </a:endParaRPr>
          </a:p>
          <a:p>
            <a:pPr marL="756285" marR="230504" lvl="1" indent="-286385">
              <a:lnSpc>
                <a:spcPts val="1650"/>
              </a:lnSpc>
              <a:spcBef>
                <a:spcPts val="96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obtain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annual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salaries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scraping</a:t>
            </a:r>
            <a:r>
              <a:rPr sz="17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extract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nf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fro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bs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1828800"/>
            <a:ext cx="31908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3117849"/>
            <a:ext cx="15754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4667250" y="1666875"/>
            <a:ext cx="0" cy="3520440"/>
          </a:xfrm>
          <a:custGeom>
            <a:avLst/>
            <a:gdLst/>
            <a:ahLst/>
            <a:cxnLst/>
            <a:rect l="l" t="t" r="r" b="b"/>
            <a:pathLst>
              <a:path h="3520440">
                <a:moveTo>
                  <a:pt x="0" y="0"/>
                </a:moveTo>
                <a:lnTo>
                  <a:pt x="0" y="3520440"/>
                </a:ln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1023619"/>
            <a:ext cx="67989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solidFill>
                  <a:srgbClr val="FFFFFF"/>
                </a:solidFill>
                <a:latin typeface="Calibri Light"/>
                <a:cs typeface="Calibri Light"/>
              </a:rPr>
              <a:t>PROGRAMMING</a:t>
            </a:r>
            <a:r>
              <a:rPr sz="360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 Light"/>
                <a:cs typeface="Calibri Light"/>
              </a:rPr>
              <a:t>LANGUAGE</a:t>
            </a:r>
            <a:r>
              <a:rPr sz="36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TRENDS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127" y="1910397"/>
            <a:ext cx="6277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527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Year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E0958-C770-7E11-AB20-39A7E3C8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362200"/>
            <a:ext cx="471545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F74AAF-1504-99E6-ADCB-90C2A158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62200"/>
            <a:ext cx="471545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pc="5" dirty="0"/>
              <a:t>PROGRAMMING</a:t>
            </a:r>
            <a:r>
              <a:rPr spc="-160" dirty="0"/>
              <a:t> </a:t>
            </a:r>
            <a:r>
              <a:rPr spc="-5" dirty="0"/>
              <a:t>LANGUAGE</a:t>
            </a:r>
            <a:r>
              <a:rPr spc="-50" dirty="0"/>
              <a:t> </a:t>
            </a:r>
            <a:r>
              <a:rPr dirty="0"/>
              <a:t>TRENDS</a:t>
            </a:r>
            <a:r>
              <a:rPr spc="-35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spc="5" dirty="0"/>
              <a:t>FINDINGS</a:t>
            </a:r>
            <a:r>
              <a:rPr spc="-135" dirty="0"/>
              <a:t> </a:t>
            </a:r>
            <a:r>
              <a:rPr dirty="0"/>
              <a:t>&amp; </a:t>
            </a:r>
            <a:r>
              <a:rPr spc="-800" dirty="0"/>
              <a:t> </a:t>
            </a:r>
            <a:r>
              <a:rPr spc="-25" dirty="0"/>
              <a:t>IMPLICATIONS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500" y="2495550"/>
            <a:ext cx="3219450" cy="2943225"/>
            <a:chOff x="2476500" y="2495550"/>
            <a:chExt cx="3219450" cy="2943225"/>
          </a:xfrm>
        </p:grpSpPr>
        <p:sp>
          <p:nvSpPr>
            <p:cNvPr id="4" name="object 4"/>
            <p:cNvSpPr/>
            <p:nvPr/>
          </p:nvSpPr>
          <p:spPr>
            <a:xfrm>
              <a:off x="2486025" y="25050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2712974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2712974" y="2924175"/>
                  </a:lnTo>
                  <a:lnTo>
                    <a:pt x="2759922" y="2921944"/>
                  </a:lnTo>
                  <a:lnTo>
                    <a:pt x="2805607" y="2915387"/>
                  </a:lnTo>
                  <a:lnTo>
                    <a:pt x="2849824" y="2904709"/>
                  </a:lnTo>
                  <a:lnTo>
                    <a:pt x="2892369" y="2890113"/>
                  </a:lnTo>
                  <a:lnTo>
                    <a:pt x="2933037" y="2871804"/>
                  </a:lnTo>
                  <a:lnTo>
                    <a:pt x="2971624" y="2849986"/>
                  </a:lnTo>
                  <a:lnTo>
                    <a:pt x="3007927" y="2824862"/>
                  </a:lnTo>
                  <a:lnTo>
                    <a:pt x="3041741" y="2796638"/>
                  </a:lnTo>
                  <a:lnTo>
                    <a:pt x="3072863" y="2765516"/>
                  </a:lnTo>
                  <a:lnTo>
                    <a:pt x="3101087" y="2731702"/>
                  </a:lnTo>
                  <a:lnTo>
                    <a:pt x="3126211" y="2695399"/>
                  </a:lnTo>
                  <a:lnTo>
                    <a:pt x="3148029" y="2656812"/>
                  </a:lnTo>
                  <a:lnTo>
                    <a:pt x="3166338" y="2616144"/>
                  </a:lnTo>
                  <a:lnTo>
                    <a:pt x="3180934" y="2573599"/>
                  </a:lnTo>
                  <a:lnTo>
                    <a:pt x="3191612" y="2529382"/>
                  </a:lnTo>
                  <a:lnTo>
                    <a:pt x="3198169" y="2483697"/>
                  </a:lnTo>
                  <a:lnTo>
                    <a:pt x="3200400" y="2436749"/>
                  </a:lnTo>
                  <a:lnTo>
                    <a:pt x="3200400" y="487425"/>
                  </a:lnTo>
                  <a:lnTo>
                    <a:pt x="3198169" y="440477"/>
                  </a:lnTo>
                  <a:lnTo>
                    <a:pt x="3191612" y="394792"/>
                  </a:lnTo>
                  <a:lnTo>
                    <a:pt x="3180934" y="350575"/>
                  </a:lnTo>
                  <a:lnTo>
                    <a:pt x="3166338" y="308030"/>
                  </a:lnTo>
                  <a:lnTo>
                    <a:pt x="3148029" y="267362"/>
                  </a:lnTo>
                  <a:lnTo>
                    <a:pt x="3126211" y="228775"/>
                  </a:lnTo>
                  <a:lnTo>
                    <a:pt x="3101087" y="192472"/>
                  </a:lnTo>
                  <a:lnTo>
                    <a:pt x="3072863" y="158658"/>
                  </a:lnTo>
                  <a:lnTo>
                    <a:pt x="3041741" y="127536"/>
                  </a:lnTo>
                  <a:lnTo>
                    <a:pt x="3007927" y="99312"/>
                  </a:lnTo>
                  <a:lnTo>
                    <a:pt x="2971624" y="74188"/>
                  </a:lnTo>
                  <a:lnTo>
                    <a:pt x="2933037" y="52370"/>
                  </a:lnTo>
                  <a:lnTo>
                    <a:pt x="2892369" y="34061"/>
                  </a:lnTo>
                  <a:lnTo>
                    <a:pt x="2849824" y="19465"/>
                  </a:lnTo>
                  <a:lnTo>
                    <a:pt x="2805607" y="8787"/>
                  </a:lnTo>
                  <a:lnTo>
                    <a:pt x="2759922" y="2230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CFE3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6025" y="25050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3200400" y="487425"/>
                  </a:moveTo>
                  <a:lnTo>
                    <a:pt x="3200400" y="2436749"/>
                  </a:lnTo>
                  <a:lnTo>
                    <a:pt x="3198169" y="2483697"/>
                  </a:lnTo>
                  <a:lnTo>
                    <a:pt x="3191612" y="2529382"/>
                  </a:lnTo>
                  <a:lnTo>
                    <a:pt x="3180934" y="2573599"/>
                  </a:lnTo>
                  <a:lnTo>
                    <a:pt x="3166338" y="2616144"/>
                  </a:lnTo>
                  <a:lnTo>
                    <a:pt x="3148029" y="2656812"/>
                  </a:lnTo>
                  <a:lnTo>
                    <a:pt x="3126211" y="2695399"/>
                  </a:lnTo>
                  <a:lnTo>
                    <a:pt x="3101087" y="2731702"/>
                  </a:lnTo>
                  <a:lnTo>
                    <a:pt x="3072863" y="2765516"/>
                  </a:lnTo>
                  <a:lnTo>
                    <a:pt x="3041741" y="2796638"/>
                  </a:lnTo>
                  <a:lnTo>
                    <a:pt x="3007927" y="2824862"/>
                  </a:lnTo>
                  <a:lnTo>
                    <a:pt x="2971624" y="2849986"/>
                  </a:lnTo>
                  <a:lnTo>
                    <a:pt x="2933037" y="2871804"/>
                  </a:lnTo>
                  <a:lnTo>
                    <a:pt x="2892369" y="2890113"/>
                  </a:lnTo>
                  <a:lnTo>
                    <a:pt x="2849824" y="2904709"/>
                  </a:lnTo>
                  <a:lnTo>
                    <a:pt x="2805607" y="2915387"/>
                  </a:lnTo>
                  <a:lnTo>
                    <a:pt x="2759922" y="2921944"/>
                  </a:lnTo>
                  <a:lnTo>
                    <a:pt x="2712974" y="2924175"/>
                  </a:lnTo>
                  <a:lnTo>
                    <a:pt x="0" y="2924175"/>
                  </a:lnTo>
                  <a:lnTo>
                    <a:pt x="0" y="0"/>
                  </a:lnTo>
                  <a:lnTo>
                    <a:pt x="2712974" y="0"/>
                  </a:lnTo>
                  <a:lnTo>
                    <a:pt x="2759922" y="2230"/>
                  </a:lnTo>
                  <a:lnTo>
                    <a:pt x="2805607" y="8787"/>
                  </a:lnTo>
                  <a:lnTo>
                    <a:pt x="2849824" y="19465"/>
                  </a:lnTo>
                  <a:lnTo>
                    <a:pt x="2892369" y="34061"/>
                  </a:lnTo>
                  <a:lnTo>
                    <a:pt x="2933037" y="52370"/>
                  </a:lnTo>
                  <a:lnTo>
                    <a:pt x="2971624" y="74188"/>
                  </a:lnTo>
                  <a:lnTo>
                    <a:pt x="3007927" y="99312"/>
                  </a:lnTo>
                  <a:lnTo>
                    <a:pt x="3041741" y="127536"/>
                  </a:lnTo>
                  <a:lnTo>
                    <a:pt x="3072863" y="158658"/>
                  </a:lnTo>
                  <a:lnTo>
                    <a:pt x="3101087" y="192472"/>
                  </a:lnTo>
                  <a:lnTo>
                    <a:pt x="3126211" y="228775"/>
                  </a:lnTo>
                  <a:lnTo>
                    <a:pt x="3148029" y="267362"/>
                  </a:lnTo>
                  <a:lnTo>
                    <a:pt x="3166338" y="308030"/>
                  </a:lnTo>
                  <a:lnTo>
                    <a:pt x="3180934" y="350575"/>
                  </a:lnTo>
                  <a:lnTo>
                    <a:pt x="3191612" y="394792"/>
                  </a:lnTo>
                  <a:lnTo>
                    <a:pt x="3198169" y="440477"/>
                  </a:lnTo>
                  <a:lnTo>
                    <a:pt x="3200400" y="487425"/>
                  </a:lnTo>
                  <a:close/>
                </a:path>
              </a:pathLst>
            </a:custGeom>
            <a:ln w="19050">
              <a:solidFill>
                <a:srgbClr val="CFE3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34666" y="2775648"/>
            <a:ext cx="2864485" cy="212404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84150" marR="5080" indent="-171450">
              <a:lnSpc>
                <a:spcPct val="94200"/>
              </a:lnSpc>
              <a:spcBef>
                <a:spcPts val="235"/>
              </a:spcBef>
              <a:buChar char="•"/>
              <a:tabLst>
                <a:tab pos="184150" algn="l"/>
              </a:tabLst>
            </a:pPr>
            <a:r>
              <a:rPr sz="1550" spc="5" dirty="0">
                <a:latin typeface="Calibri"/>
                <a:cs typeface="Calibri"/>
              </a:rPr>
              <a:t>JavaScript</a:t>
            </a:r>
            <a:r>
              <a:rPr lang="en-US" sz="1550" spc="10" dirty="0">
                <a:latin typeface="Calibri"/>
                <a:cs typeface="Calibri"/>
              </a:rPr>
              <a:t>, </a:t>
            </a:r>
            <a:r>
              <a:rPr sz="1550" spc="10" dirty="0">
                <a:latin typeface="Calibri"/>
                <a:cs typeface="Calibri"/>
              </a:rPr>
              <a:t>HTML/CSS</a:t>
            </a:r>
            <a:r>
              <a:rPr lang="en-US" sz="1550" spc="10" dirty="0">
                <a:latin typeface="Calibri"/>
                <a:cs typeface="Calibri"/>
              </a:rPr>
              <a:t> and SQL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continue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top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two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most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popular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programming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languages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this</a:t>
            </a:r>
            <a:r>
              <a:rPr sz="1550" spc="5" dirty="0">
                <a:latin typeface="Calibri"/>
                <a:cs typeface="Calibri"/>
              </a:rPr>
              <a:t> year and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next.</a:t>
            </a:r>
            <a:endParaRPr sz="1550" dirty="0">
              <a:latin typeface="Calibri"/>
              <a:cs typeface="Calibri"/>
            </a:endParaRPr>
          </a:p>
          <a:p>
            <a:pPr marL="184150" marR="282575" indent="-171450">
              <a:lnSpc>
                <a:spcPct val="94900"/>
              </a:lnSpc>
              <a:spcBef>
                <a:spcPts val="260"/>
              </a:spcBef>
              <a:buChar char="•"/>
              <a:tabLst>
                <a:tab pos="184150" algn="l"/>
              </a:tabLst>
            </a:pPr>
            <a:r>
              <a:rPr sz="1550" spc="15" dirty="0">
                <a:latin typeface="Calibri"/>
                <a:cs typeface="Calibri"/>
              </a:rPr>
              <a:t>Python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gained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more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interest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next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-30" dirty="0">
                <a:latin typeface="Calibri"/>
                <a:cs typeface="Calibri"/>
              </a:rPr>
              <a:t>year.</a:t>
            </a:r>
            <a:endParaRPr sz="1550" dirty="0">
              <a:latin typeface="Calibri"/>
              <a:cs typeface="Calibri"/>
            </a:endParaRPr>
          </a:p>
          <a:p>
            <a:pPr marL="184150" indent="-171450">
              <a:lnSpc>
                <a:spcPts val="1795"/>
              </a:lnSpc>
              <a:spcBef>
                <a:spcPts val="245"/>
              </a:spcBef>
              <a:buChar char="•"/>
              <a:tabLst>
                <a:tab pos="184150" algn="l"/>
              </a:tabLst>
            </a:pPr>
            <a:r>
              <a:rPr sz="1550" spc="-5" dirty="0">
                <a:latin typeface="Calibri"/>
                <a:cs typeface="Calibri"/>
              </a:rPr>
              <a:t>Whereas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interest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</a:t>
            </a:r>
            <a:endParaRPr sz="1550" dirty="0">
              <a:latin typeface="Calibri"/>
              <a:cs typeface="Calibri"/>
            </a:endParaRPr>
          </a:p>
          <a:p>
            <a:pPr marL="184150" marR="131445">
              <a:lnSpc>
                <a:spcPts val="1730"/>
              </a:lnSpc>
              <a:spcBef>
                <a:spcPts val="100"/>
              </a:spcBef>
            </a:pPr>
            <a:r>
              <a:rPr lang="en-US" sz="1550" dirty="0">
                <a:latin typeface="Calibri"/>
                <a:cs typeface="Calibri"/>
              </a:rPr>
              <a:t>TypeScript</a:t>
            </a:r>
            <a:r>
              <a:rPr lang="en-US" sz="1550" spc="75" dirty="0">
                <a:latin typeface="Calibri"/>
                <a:cs typeface="Calibri"/>
              </a:rPr>
              <a:t> </a:t>
            </a:r>
            <a:r>
              <a:rPr lang="en-US" sz="1550" spc="-5" dirty="0">
                <a:latin typeface="Calibri"/>
                <a:cs typeface="Calibri"/>
              </a:rPr>
              <a:t>have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lang="en-US" sz="1550" dirty="0">
                <a:latin typeface="Calibri"/>
                <a:cs typeface="Calibri"/>
              </a:rPr>
              <a:t>C#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has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lang="en-US" sz="1550" spc="-10" dirty="0">
                <a:latin typeface="Calibri"/>
                <a:cs typeface="Calibri"/>
              </a:rPr>
              <a:t>will almost still the same</a:t>
            </a:r>
            <a:r>
              <a:rPr sz="1550" spc="-10" dirty="0">
                <a:latin typeface="Calibri"/>
                <a:cs typeface="Calibri"/>
              </a:rPr>
              <a:t>.</a:t>
            </a:r>
            <a:endParaRPr sz="155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6275" y="2133600"/>
            <a:ext cx="1819275" cy="3667125"/>
            <a:chOff x="676275" y="2133600"/>
            <a:chExt cx="1819275" cy="3667125"/>
          </a:xfrm>
        </p:grpSpPr>
        <p:sp>
          <p:nvSpPr>
            <p:cNvPr id="8" name="object 8"/>
            <p:cNvSpPr/>
            <p:nvPr/>
          </p:nvSpPr>
          <p:spPr>
            <a:xfrm>
              <a:off x="685800" y="21431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1500124" y="0"/>
                  </a:moveTo>
                  <a:lnTo>
                    <a:pt x="300050" y="0"/>
                  </a:lnTo>
                  <a:lnTo>
                    <a:pt x="251381" y="3927"/>
                  </a:lnTo>
                  <a:lnTo>
                    <a:pt x="205212" y="15299"/>
                  </a:lnTo>
                  <a:lnTo>
                    <a:pt x="162161" y="33497"/>
                  </a:lnTo>
                  <a:lnTo>
                    <a:pt x="122845" y="57903"/>
                  </a:lnTo>
                  <a:lnTo>
                    <a:pt x="87884" y="87899"/>
                  </a:lnTo>
                  <a:lnTo>
                    <a:pt x="57893" y="122867"/>
                  </a:lnTo>
                  <a:lnTo>
                    <a:pt x="33491" y="162190"/>
                  </a:lnTo>
                  <a:lnTo>
                    <a:pt x="15297" y="205248"/>
                  </a:lnTo>
                  <a:lnTo>
                    <a:pt x="3927" y="251424"/>
                  </a:lnTo>
                  <a:lnTo>
                    <a:pt x="0" y="300100"/>
                  </a:lnTo>
                  <a:lnTo>
                    <a:pt x="0" y="3347974"/>
                  </a:lnTo>
                  <a:lnTo>
                    <a:pt x="3927" y="3396656"/>
                  </a:lnTo>
                  <a:lnTo>
                    <a:pt x="15297" y="3442836"/>
                  </a:lnTo>
                  <a:lnTo>
                    <a:pt x="33491" y="3485896"/>
                  </a:lnTo>
                  <a:lnTo>
                    <a:pt x="57893" y="3525218"/>
                  </a:lnTo>
                  <a:lnTo>
                    <a:pt x="87883" y="3560184"/>
                  </a:lnTo>
                  <a:lnTo>
                    <a:pt x="122845" y="3590178"/>
                  </a:lnTo>
                  <a:lnTo>
                    <a:pt x="162161" y="3614581"/>
                  </a:lnTo>
                  <a:lnTo>
                    <a:pt x="205212" y="3632777"/>
                  </a:lnTo>
                  <a:lnTo>
                    <a:pt x="251381" y="3644147"/>
                  </a:lnTo>
                  <a:lnTo>
                    <a:pt x="300050" y="3648075"/>
                  </a:lnTo>
                  <a:lnTo>
                    <a:pt x="1500124" y="3648075"/>
                  </a:lnTo>
                  <a:lnTo>
                    <a:pt x="1548800" y="3644147"/>
                  </a:lnTo>
                  <a:lnTo>
                    <a:pt x="1594976" y="3632777"/>
                  </a:lnTo>
                  <a:lnTo>
                    <a:pt x="1638034" y="3614581"/>
                  </a:lnTo>
                  <a:lnTo>
                    <a:pt x="1677357" y="3590178"/>
                  </a:lnTo>
                  <a:lnTo>
                    <a:pt x="1712325" y="3560184"/>
                  </a:lnTo>
                  <a:lnTo>
                    <a:pt x="1742321" y="3525218"/>
                  </a:lnTo>
                  <a:lnTo>
                    <a:pt x="1766727" y="3485896"/>
                  </a:lnTo>
                  <a:lnTo>
                    <a:pt x="1784925" y="3442836"/>
                  </a:lnTo>
                  <a:lnTo>
                    <a:pt x="1796297" y="3396656"/>
                  </a:lnTo>
                  <a:lnTo>
                    <a:pt x="1800225" y="3347974"/>
                  </a:lnTo>
                  <a:lnTo>
                    <a:pt x="1800225" y="300100"/>
                  </a:lnTo>
                  <a:lnTo>
                    <a:pt x="1796297" y="251424"/>
                  </a:lnTo>
                  <a:lnTo>
                    <a:pt x="1784925" y="205248"/>
                  </a:lnTo>
                  <a:lnTo>
                    <a:pt x="1766727" y="162190"/>
                  </a:lnTo>
                  <a:lnTo>
                    <a:pt x="1742321" y="122867"/>
                  </a:lnTo>
                  <a:lnTo>
                    <a:pt x="1712325" y="87899"/>
                  </a:lnTo>
                  <a:lnTo>
                    <a:pt x="1677357" y="57903"/>
                  </a:lnTo>
                  <a:lnTo>
                    <a:pt x="1638034" y="33497"/>
                  </a:lnTo>
                  <a:lnTo>
                    <a:pt x="1594976" y="15299"/>
                  </a:lnTo>
                  <a:lnTo>
                    <a:pt x="1548800" y="3927"/>
                  </a:lnTo>
                  <a:lnTo>
                    <a:pt x="15001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0" y="21431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0" y="300100"/>
                  </a:moveTo>
                  <a:lnTo>
                    <a:pt x="3927" y="251424"/>
                  </a:lnTo>
                  <a:lnTo>
                    <a:pt x="15297" y="205248"/>
                  </a:lnTo>
                  <a:lnTo>
                    <a:pt x="33491" y="162190"/>
                  </a:lnTo>
                  <a:lnTo>
                    <a:pt x="57893" y="122867"/>
                  </a:lnTo>
                  <a:lnTo>
                    <a:pt x="87884" y="87899"/>
                  </a:lnTo>
                  <a:lnTo>
                    <a:pt x="122845" y="57903"/>
                  </a:lnTo>
                  <a:lnTo>
                    <a:pt x="162161" y="33497"/>
                  </a:lnTo>
                  <a:lnTo>
                    <a:pt x="205212" y="15299"/>
                  </a:lnTo>
                  <a:lnTo>
                    <a:pt x="251381" y="3927"/>
                  </a:lnTo>
                  <a:lnTo>
                    <a:pt x="300050" y="0"/>
                  </a:lnTo>
                  <a:lnTo>
                    <a:pt x="1500124" y="0"/>
                  </a:lnTo>
                  <a:lnTo>
                    <a:pt x="1548800" y="3927"/>
                  </a:lnTo>
                  <a:lnTo>
                    <a:pt x="1594976" y="15299"/>
                  </a:lnTo>
                  <a:lnTo>
                    <a:pt x="1638034" y="33497"/>
                  </a:lnTo>
                  <a:lnTo>
                    <a:pt x="1677357" y="57903"/>
                  </a:lnTo>
                  <a:lnTo>
                    <a:pt x="1712325" y="87899"/>
                  </a:lnTo>
                  <a:lnTo>
                    <a:pt x="1742321" y="122867"/>
                  </a:lnTo>
                  <a:lnTo>
                    <a:pt x="1766727" y="162190"/>
                  </a:lnTo>
                  <a:lnTo>
                    <a:pt x="1784925" y="205248"/>
                  </a:lnTo>
                  <a:lnTo>
                    <a:pt x="1796297" y="251424"/>
                  </a:lnTo>
                  <a:lnTo>
                    <a:pt x="1800225" y="300100"/>
                  </a:lnTo>
                  <a:lnTo>
                    <a:pt x="1800225" y="3347974"/>
                  </a:lnTo>
                  <a:lnTo>
                    <a:pt x="1796297" y="3396656"/>
                  </a:lnTo>
                  <a:lnTo>
                    <a:pt x="1784925" y="3442836"/>
                  </a:lnTo>
                  <a:lnTo>
                    <a:pt x="1766727" y="3485896"/>
                  </a:lnTo>
                  <a:lnTo>
                    <a:pt x="1742321" y="3525218"/>
                  </a:lnTo>
                  <a:lnTo>
                    <a:pt x="1712325" y="3560184"/>
                  </a:lnTo>
                  <a:lnTo>
                    <a:pt x="1677357" y="3590178"/>
                  </a:lnTo>
                  <a:lnTo>
                    <a:pt x="1638034" y="3614581"/>
                  </a:lnTo>
                  <a:lnTo>
                    <a:pt x="1594976" y="3632777"/>
                  </a:lnTo>
                  <a:lnTo>
                    <a:pt x="1548800" y="3644147"/>
                  </a:lnTo>
                  <a:lnTo>
                    <a:pt x="1500124" y="3648075"/>
                  </a:lnTo>
                  <a:lnTo>
                    <a:pt x="300050" y="3648075"/>
                  </a:lnTo>
                  <a:lnTo>
                    <a:pt x="251381" y="3644147"/>
                  </a:lnTo>
                  <a:lnTo>
                    <a:pt x="205212" y="3632777"/>
                  </a:lnTo>
                  <a:lnTo>
                    <a:pt x="162161" y="3614581"/>
                  </a:lnTo>
                  <a:lnTo>
                    <a:pt x="122845" y="3590178"/>
                  </a:lnTo>
                  <a:lnTo>
                    <a:pt x="87883" y="3560184"/>
                  </a:lnTo>
                  <a:lnTo>
                    <a:pt x="57893" y="3525218"/>
                  </a:lnTo>
                  <a:lnTo>
                    <a:pt x="33491" y="3485896"/>
                  </a:lnTo>
                  <a:lnTo>
                    <a:pt x="15297" y="3442836"/>
                  </a:lnTo>
                  <a:lnTo>
                    <a:pt x="3927" y="3396656"/>
                  </a:lnTo>
                  <a:lnTo>
                    <a:pt x="0" y="3347974"/>
                  </a:lnTo>
                  <a:lnTo>
                    <a:pt x="0" y="3001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3602" y="3659251"/>
            <a:ext cx="141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4384" y="1788223"/>
            <a:ext cx="1193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81675" y="5143500"/>
            <a:ext cx="1276350" cy="1009650"/>
            <a:chOff x="5781675" y="5143500"/>
            <a:chExt cx="1276350" cy="1009650"/>
          </a:xfrm>
          <a:solidFill>
            <a:schemeClr val="accent6">
              <a:lumMod val="75000"/>
            </a:schemeClr>
          </a:solidFill>
        </p:grpSpPr>
        <p:sp>
          <p:nvSpPr>
            <p:cNvPr id="13" name="object 13"/>
            <p:cNvSpPr/>
            <p:nvPr/>
          </p:nvSpPr>
          <p:spPr>
            <a:xfrm>
              <a:off x="5791200" y="5153025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12573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57300" y="990600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1200" y="5153025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0" y="990600"/>
                  </a:moveTo>
                  <a:lnTo>
                    <a:pt x="1257300" y="9906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81675" y="5143500"/>
            <a:ext cx="1276350" cy="10096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3500" spc="15" dirty="0">
                <a:solidFill>
                  <a:srgbClr val="FFFFFF"/>
                </a:solidFill>
                <a:latin typeface="Calibri Light"/>
                <a:cs typeface="Calibri Light"/>
              </a:rPr>
              <a:t>3</a:t>
            </a:r>
            <a:endParaRPr sz="3500">
              <a:latin typeface="Calibri Light"/>
              <a:cs typeface="Calibri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38975" y="5143500"/>
            <a:ext cx="3790950" cy="1009650"/>
            <a:chOff x="7038975" y="5143500"/>
            <a:chExt cx="3790950" cy="1009650"/>
          </a:xfrm>
        </p:grpSpPr>
        <p:sp>
          <p:nvSpPr>
            <p:cNvPr id="17" name="object 17"/>
            <p:cNvSpPr/>
            <p:nvPr/>
          </p:nvSpPr>
          <p:spPr>
            <a:xfrm>
              <a:off x="7048500" y="5153025"/>
              <a:ext cx="3771900" cy="990600"/>
            </a:xfrm>
            <a:custGeom>
              <a:avLst/>
              <a:gdLst/>
              <a:ahLst/>
              <a:cxnLst/>
              <a:rect l="l" t="t" r="r" b="b"/>
              <a:pathLst>
                <a:path w="3771900" h="990600">
                  <a:moveTo>
                    <a:pt x="37719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771900" y="990600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E2CE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8500" y="5153025"/>
              <a:ext cx="3771900" cy="990600"/>
            </a:xfrm>
            <a:custGeom>
              <a:avLst/>
              <a:gdLst/>
              <a:ahLst/>
              <a:cxnLst/>
              <a:rect l="l" t="t" r="r" b="b"/>
              <a:pathLst>
                <a:path w="3771900" h="990600">
                  <a:moveTo>
                    <a:pt x="0" y="990600"/>
                  </a:moveTo>
                  <a:lnTo>
                    <a:pt x="3771900" y="990600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9050">
              <a:solidFill>
                <a:srgbClr val="E2CE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58025" y="5143500"/>
            <a:ext cx="3771900" cy="7418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3025" marR="1497330">
              <a:lnSpc>
                <a:spcPts val="1430"/>
              </a:lnSpc>
            </a:pPr>
            <a:r>
              <a:rPr sz="1250" spc="10" dirty="0">
                <a:latin typeface="Calibri"/>
                <a:cs typeface="Calibri"/>
              </a:rPr>
              <a:t>Employ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less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people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skilled in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lang="en-US" sz="1250" dirty="0">
                <a:latin typeface="Calibri"/>
                <a:cs typeface="Calibri"/>
              </a:rPr>
              <a:t>TypeScript</a:t>
            </a:r>
            <a:r>
              <a:rPr sz="1250" spc="10" dirty="0">
                <a:latin typeface="Calibri Light"/>
                <a:cs typeface="Calibri Light"/>
              </a:rPr>
              <a:t> </a:t>
            </a:r>
            <a:r>
              <a:rPr sz="1250" spc="-270" dirty="0">
                <a:latin typeface="Calibri Light"/>
                <a:cs typeface="Calibri Light"/>
              </a:rPr>
              <a:t> </a:t>
            </a:r>
            <a:r>
              <a:rPr sz="1250" spc="15" dirty="0">
                <a:latin typeface="Calibri Light"/>
                <a:cs typeface="Calibri Light"/>
              </a:rPr>
              <a:t>and</a:t>
            </a:r>
            <a:r>
              <a:rPr lang="en-US" sz="1250" spc="30" dirty="0">
                <a:latin typeface="Calibri Light"/>
                <a:cs typeface="Calibri Light"/>
              </a:rPr>
              <a:t> </a:t>
            </a:r>
            <a:r>
              <a:rPr lang="en-US" sz="1250" spc="30" dirty="0" err="1">
                <a:latin typeface="Calibri Light"/>
                <a:cs typeface="Calibri Light"/>
              </a:rPr>
              <a:t>Jave</a:t>
            </a:r>
            <a:r>
              <a:rPr lang="en-US" sz="1250" spc="30" dirty="0">
                <a:latin typeface="Calibri Light"/>
                <a:cs typeface="Calibri Light"/>
              </a:rPr>
              <a:t> </a:t>
            </a:r>
            <a:r>
              <a:rPr sz="1250" spc="5" dirty="0">
                <a:latin typeface="Calibri"/>
                <a:cs typeface="Calibri"/>
              </a:rPr>
              <a:t>Bash/Shell/PowerShell.</a:t>
            </a:r>
            <a:endParaRPr sz="125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81675" y="3638550"/>
            <a:ext cx="1276350" cy="1543050"/>
            <a:chOff x="5781675" y="3638550"/>
            <a:chExt cx="1276350" cy="1543050"/>
          </a:xfrm>
          <a:solidFill>
            <a:schemeClr val="accent6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791200" y="364807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5"/>
                  </a:lnTo>
                  <a:lnTo>
                    <a:pt x="502920" y="1335405"/>
                  </a:lnTo>
                  <a:lnTo>
                    <a:pt x="628650" y="1524000"/>
                  </a:lnTo>
                  <a:lnTo>
                    <a:pt x="754379" y="1335405"/>
                  </a:lnTo>
                  <a:lnTo>
                    <a:pt x="660019" y="1335405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91200" y="364807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5"/>
                  </a:lnTo>
                  <a:lnTo>
                    <a:pt x="754379" y="1335405"/>
                  </a:lnTo>
                  <a:lnTo>
                    <a:pt x="628650" y="1524000"/>
                  </a:lnTo>
                  <a:lnTo>
                    <a:pt x="502920" y="1335405"/>
                  </a:lnTo>
                  <a:lnTo>
                    <a:pt x="597153" y="1335405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93739" y="3814698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15" dirty="0">
                <a:solidFill>
                  <a:srgbClr val="FFFFFF"/>
                </a:solidFill>
                <a:latin typeface="Calibri Light"/>
                <a:cs typeface="Calibri Light"/>
              </a:rPr>
              <a:t>2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8975" y="3638550"/>
            <a:ext cx="3771900" cy="815608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92075" marR="1170940">
              <a:lnSpc>
                <a:spcPts val="1430"/>
              </a:lnSpc>
              <a:spcBef>
                <a:spcPts val="994"/>
              </a:spcBef>
            </a:pPr>
            <a:r>
              <a:rPr sz="1250" spc="10" dirty="0">
                <a:latin typeface="Calibri"/>
                <a:cs typeface="Calibri"/>
              </a:rPr>
              <a:t>Employ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more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people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skilled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in</a:t>
            </a:r>
            <a:r>
              <a:rPr sz="1250" spc="15" dirty="0">
                <a:latin typeface="Calibri"/>
                <a:cs typeface="Calibri"/>
              </a:rPr>
              <a:t> </a:t>
            </a:r>
            <a:endParaRPr lang="en-US" sz="1250" spc="15" dirty="0">
              <a:latin typeface="Calibri"/>
              <a:cs typeface="Calibri"/>
            </a:endParaRPr>
          </a:p>
          <a:p>
            <a:pPr marL="92075" marR="1170940">
              <a:lnSpc>
                <a:spcPts val="1430"/>
              </a:lnSpc>
              <a:spcBef>
                <a:spcPts val="994"/>
              </a:spcBef>
            </a:pPr>
            <a:r>
              <a:rPr sz="1250" spc="15" dirty="0">
                <a:latin typeface="Calibri"/>
                <a:cs typeface="Calibri"/>
              </a:rPr>
              <a:t>Python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and</a:t>
            </a:r>
            <a:r>
              <a:rPr lang="en-US" sz="1250" spc="5" dirty="0">
                <a:latin typeface="Calibri"/>
                <a:cs typeface="Calibri"/>
              </a:rPr>
              <a:t> SQL</a:t>
            </a:r>
            <a:r>
              <a:rPr sz="1250" dirty="0">
                <a:latin typeface="Calibri"/>
                <a:cs typeface="Calibri"/>
              </a:rPr>
              <a:t>.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5781675" y="2133600"/>
            <a:ext cx="1276350" cy="1543050"/>
            <a:chOff x="5781675" y="2133600"/>
            <a:chExt cx="1276350" cy="1543050"/>
          </a:xfrm>
          <a:solidFill>
            <a:schemeClr val="accent6">
              <a:lumMod val="75000"/>
            </a:schemeClr>
          </a:solidFill>
        </p:grpSpPr>
        <p:sp>
          <p:nvSpPr>
            <p:cNvPr id="26" name="object 26"/>
            <p:cNvSpPr/>
            <p:nvPr/>
          </p:nvSpPr>
          <p:spPr>
            <a:xfrm>
              <a:off x="5791200" y="214312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4"/>
                  </a:lnTo>
                  <a:lnTo>
                    <a:pt x="502920" y="1335404"/>
                  </a:lnTo>
                  <a:lnTo>
                    <a:pt x="628650" y="1524000"/>
                  </a:lnTo>
                  <a:lnTo>
                    <a:pt x="754379" y="1335404"/>
                  </a:lnTo>
                  <a:lnTo>
                    <a:pt x="660019" y="1335404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1200" y="214312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4"/>
                  </a:lnTo>
                  <a:lnTo>
                    <a:pt x="754379" y="1335404"/>
                  </a:lnTo>
                  <a:lnTo>
                    <a:pt x="628650" y="1524000"/>
                  </a:lnTo>
                  <a:lnTo>
                    <a:pt x="502920" y="1335404"/>
                  </a:lnTo>
                  <a:lnTo>
                    <a:pt x="597153" y="1335404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grpFill/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93739" y="2306955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15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3500" dirty="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38975" y="2133600"/>
            <a:ext cx="379095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92075" marR="532130">
              <a:lnSpc>
                <a:spcPts val="1430"/>
              </a:lnSpc>
              <a:spcBef>
                <a:spcPts val="969"/>
              </a:spcBef>
            </a:pPr>
            <a:r>
              <a:rPr sz="1250" spc="10" dirty="0">
                <a:latin typeface="Calibri"/>
                <a:cs typeface="Calibri"/>
              </a:rPr>
              <a:t>Continue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employ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a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similar </a:t>
            </a:r>
            <a:r>
              <a:rPr sz="1250" spc="10" dirty="0">
                <a:latin typeface="Calibri"/>
                <a:cs typeface="Calibri"/>
              </a:rPr>
              <a:t>number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people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skilled in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JavaScript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and</a:t>
            </a:r>
            <a:r>
              <a:rPr sz="1250" spc="15" dirty="0">
                <a:latin typeface="Calibri"/>
                <a:cs typeface="Calibri"/>
              </a:rPr>
              <a:t> HTML/CSS.</a:t>
            </a:r>
            <a:endParaRPr sz="1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22" y="776986"/>
            <a:ext cx="34651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DATABASE</a:t>
            </a:r>
            <a:r>
              <a:rPr spc="-110" dirty="0"/>
              <a:t> </a:t>
            </a:r>
            <a:r>
              <a:rPr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127" y="1910397"/>
            <a:ext cx="1193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1910397"/>
            <a:ext cx="915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8BEE67-6B91-219E-BE14-95CD9DE9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590800"/>
            <a:ext cx="4699383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325FD-AF0C-69EC-F82D-BF56BD5A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590800"/>
            <a:ext cx="4693279" cy="266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73D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1017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Courier New</vt:lpstr>
      <vt:lpstr>Times New Roman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PROGRAMMING LANGUAGE TRENDS - FINDINGS &amp;  IMPLICATIONS</vt:lpstr>
      <vt:lpstr>DATABASE TRENDS</vt:lpstr>
      <vt:lpstr>DATABASE TRENDS - FINDINGS &amp; IMPLICATIONS</vt:lpstr>
      <vt:lpstr>PowerPoint Presentation</vt:lpstr>
      <vt:lpstr>DASHBOARD TAB 1-Current Technology Usage</vt:lpstr>
      <vt:lpstr>DASHBOARD TAB 2 - FUTURE TECHNOLOGY TREND</vt:lpstr>
      <vt:lpstr>DASHBOARD TAB 3 - DEMOGRAPHICS</vt:lpstr>
      <vt:lpstr>DISCUSSION</vt:lpstr>
      <vt:lpstr>OVERALL FINDINGS &amp; IMPLICATIONS Implications</vt:lpstr>
      <vt:lpstr>CONCLUSION</vt:lpstr>
      <vt:lpstr>APPENDIX</vt:lpstr>
      <vt:lpstr>GITHUB JOB POSTINGS</vt:lpstr>
      <vt:lpstr>POPULAR LANGUAGES</vt:lpstr>
      <vt:lpstr>RESOURCE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Nsengiyumva Emmanuel</dc:creator>
  <cp:lastModifiedBy>Nsengiyumva Emmanuel</cp:lastModifiedBy>
  <cp:revision>7</cp:revision>
  <dcterms:created xsi:type="dcterms:W3CDTF">2022-11-09T15:44:53Z</dcterms:created>
  <dcterms:modified xsi:type="dcterms:W3CDTF">2022-11-10T06:38:50Z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2022-01-15T00:00:00Z</vt:filetime>
  </property>
  <property fmtid="{D5CDD505-2E9C-101B-9397-08002B2CF9AE}" pid="3" name="LastSaved">
    <vt:filetime>2022-11-09T00:00:00Z</vt:filetime>
  </property>
</Properties>
</file>