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31"/>
  </p:notesMasterIdLst>
  <p:handoutMasterIdLst>
    <p:handoutMasterId r:id="rId32"/>
  </p:handoutMasterIdLst>
  <p:sldIdLst>
    <p:sldId id="257" r:id="rId2"/>
    <p:sldId id="382" r:id="rId3"/>
    <p:sldId id="478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7" r:id="rId24"/>
    <p:sldId id="473" r:id="rId25"/>
    <p:sldId id="474" r:id="rId26"/>
    <p:sldId id="475" r:id="rId27"/>
    <p:sldId id="476" r:id="rId28"/>
    <p:sldId id="301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2" autoAdjust="0"/>
    <p:restoredTop sz="94533" autoAdjust="0"/>
  </p:normalViewPr>
  <p:slideViewPr>
    <p:cSldViewPr snapToGrid="0">
      <p:cViewPr varScale="1">
        <p:scale>
          <a:sx n="74" d="100"/>
          <a:sy n="74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B1207-1665-4451-9324-2B541E566D83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A828-EA14-4C98-827C-49064DD27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2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B5F56-F047-4F27-9FE5-A59E56F8E65E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3526-117E-4C7A-B755-3F91BD9DBC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1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51B0FAB-5814-4E38-945B-F1DDA32D3858}" type="datetime3">
              <a:rPr lang="en-US" smtClean="0">
                <a:solidFill>
                  <a:prstClr val="black"/>
                </a:solidFill>
              </a:rPr>
              <a:pPr>
                <a:defRPr/>
              </a:pPr>
              <a:t>3 October 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3330CA-C0F3-4F54-B62B-8D91B01DE5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1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3526-117E-4C7A-B755-3F91BD9DBC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4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phasis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871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065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584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3984"/>
            <a:ext cx="12192000" cy="6858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61820" y="2632461"/>
            <a:ext cx="7014637" cy="360040"/>
          </a:xfrm>
          <a:prstGeom prst="rect">
            <a:avLst/>
          </a:prstGeom>
        </p:spPr>
        <p:txBody>
          <a:bodyPr tIns="0" rIns="0" bIns="0" anchor="ctr" anchorCtr="0">
            <a:normAutofit/>
          </a:bodyPr>
          <a:lstStyle>
            <a:lvl1pPr marL="14288" indent="0">
              <a:lnSpc>
                <a:spcPct val="90000"/>
              </a:lnSpc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  <a:lvl2pPr>
              <a:defRPr baseline="0">
                <a:solidFill>
                  <a:srgbClr val="000000"/>
                </a:solidFill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3"/>
          <p:cNvSpPr>
            <a:spLocks noGrp="1" noChangeAspect="1"/>
          </p:cNvSpPr>
          <p:nvPr>
            <p:ph type="title"/>
          </p:nvPr>
        </p:nvSpPr>
        <p:spPr>
          <a:xfrm>
            <a:off x="561820" y="1566931"/>
            <a:ext cx="7014637" cy="1008112"/>
          </a:xfrm>
          <a:prstGeom prst="rect">
            <a:avLst/>
          </a:prstGeom>
        </p:spPr>
        <p:txBody>
          <a:bodyPr wrap="square" tIns="0" rIns="0" bIns="0" anchor="b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800" b="1" i="0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1820" y="2945302"/>
            <a:ext cx="2244377" cy="250947"/>
          </a:xfrm>
          <a:prstGeom prst="rect">
            <a:avLst/>
          </a:prstGeom>
        </p:spPr>
        <p:txBody>
          <a:bodyPr>
            <a:noAutofit/>
          </a:bodyPr>
          <a:lstStyle>
            <a:lvl1pPr marL="14288" indent="0">
              <a:buNone/>
              <a:defRPr sz="1100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16" y="2639905"/>
            <a:ext cx="3928789" cy="98583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7813964" y="2304624"/>
            <a:ext cx="0" cy="26989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1690" y="3625742"/>
            <a:ext cx="3505504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/>
          </p:cNvSpPr>
          <p:nvPr userDrawn="1"/>
        </p:nvSpPr>
        <p:spPr bwMode="auto">
          <a:xfrm flipH="1">
            <a:off x="48684" y="6553201"/>
            <a:ext cx="40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1200" smtClean="0">
                <a:solidFill>
                  <a:srgbClr val="000000"/>
                </a:solidFill>
                <a:latin typeface="Calibri" pitchFamily="34" charset="0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1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71" y="1238608"/>
            <a:ext cx="11161624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912425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-11875"/>
            <a:ext cx="12192000" cy="89296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883" y="3984"/>
            <a:ext cx="11243431" cy="82762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3"/>
          <p:cNvSpPr txBox="1">
            <a:spLocks/>
          </p:cNvSpPr>
          <p:nvPr userDrawn="1"/>
        </p:nvSpPr>
        <p:spPr>
          <a:xfrm>
            <a:off x="509844" y="2485596"/>
            <a:ext cx="10515600" cy="1325563"/>
          </a:xfrm>
          <a:prstGeom prst="rect">
            <a:avLst/>
          </a:prstGeom>
        </p:spPr>
        <p:txBody>
          <a:bodyPr/>
          <a:lstStyle>
            <a:lvl1pPr marL="15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15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marL="15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marL="15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marL="15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87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59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31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303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36425"/>
            <a:ext cx="12192000" cy="433449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itle 3"/>
          <p:cNvSpPr txBox="1">
            <a:spLocks/>
          </p:cNvSpPr>
          <p:nvPr userDrawn="1"/>
        </p:nvSpPr>
        <p:spPr>
          <a:xfrm>
            <a:off x="48684" y="6489437"/>
            <a:ext cx="4061360" cy="299623"/>
          </a:xfrm>
          <a:prstGeom prst="rect">
            <a:avLst/>
          </a:prstGeom>
        </p:spPr>
        <p:txBody>
          <a:bodyPr vert="horz" anchor="ctr"/>
          <a:lstStyle>
            <a:lvl1pPr marL="15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15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marL="15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marL="15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marL="15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87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59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31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30388" algn="l" rtl="0" eaLnBrk="1" fontAlgn="base" hangingPunct="1">
              <a:lnSpc>
                <a:spcPct val="150000"/>
              </a:lnSpc>
              <a:spcBef>
                <a:spcPts val="25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bg2"/>
                </a:solidFill>
              </a:rPr>
              <a:t>Unix</a:t>
            </a:r>
            <a:r>
              <a:rPr lang="en-US" sz="1800" b="1" baseline="0" dirty="0" smtClean="0">
                <a:solidFill>
                  <a:schemeClr val="bg2"/>
                </a:solidFill>
              </a:rPr>
              <a:t> Capability</a:t>
            </a:r>
            <a:endParaRPr lang="en-US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/>
          </p:cNvSpPr>
          <p:nvPr userDrawn="1"/>
        </p:nvSpPr>
        <p:spPr bwMode="auto">
          <a:xfrm>
            <a:off x="863135" y="3425490"/>
            <a:ext cx="429306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b="1" dirty="0" smtClean="0">
                <a:solidFill>
                  <a:schemeClr val="bg1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63134" y="5808595"/>
            <a:ext cx="10728404" cy="884305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Calibri"/>
                <a:ea typeface="ヒラギノ角ゴ Pro W3" charset="0"/>
                <a:cs typeface="Calibri"/>
              </a:rPr>
              <a:t>About Mphasis</a:t>
            </a:r>
            <a:endParaRPr lang="en-US" sz="1200" dirty="0" smtClean="0">
              <a:solidFill>
                <a:schemeClr val="bg1"/>
              </a:solidFill>
              <a:latin typeface="Calibri"/>
              <a:ea typeface="ヒラギノ角ゴ Pro W3" charset="0"/>
              <a:cs typeface="Calibri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1100" dirty="0" smtClean="0">
                <a:solidFill>
                  <a:schemeClr val="bg1"/>
                </a:solidFill>
                <a:latin typeface="Calibri"/>
                <a:ea typeface="ヒラギノ角ゴ Pro W3" charset="0"/>
                <a:cs typeface="Calibri"/>
              </a:rPr>
              <a:t>Mphasis (an HP Company) enables chosen customers to meet the demands of an evolving market place. Mphasis fuels this by combining superior human capital with cutting edge solutions in hyper-specialized areas. </a:t>
            </a:r>
            <a:br>
              <a:rPr lang="en-US" sz="1100" dirty="0" smtClean="0">
                <a:solidFill>
                  <a:schemeClr val="bg1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chemeClr val="bg1"/>
                </a:solidFill>
                <a:latin typeface="Calibri"/>
                <a:ea typeface="ヒラギノ角ゴ Pro W3" charset="0"/>
                <a:cs typeface="Calibri"/>
              </a:rPr>
              <a:t>Contact with us on </a:t>
            </a:r>
            <a:r>
              <a:rPr lang="en-US" sz="11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ヒラギノ角ゴ Pro W3" charset="0"/>
                <a:cs typeface="Calibri"/>
                <a:hlinkClick r:id="rId2"/>
              </a:rPr>
              <a:t>www.mphasis.com</a:t>
            </a:r>
            <a:endParaRPr lang="en-US" sz="1100" dirty="0" smtClean="0">
              <a:solidFill>
                <a:schemeClr val="tx2">
                  <a:lumMod val="20000"/>
                  <a:lumOff val="80000"/>
                </a:schemeClr>
              </a:solidFill>
              <a:latin typeface="Calibri"/>
              <a:ea typeface="ヒラギノ角ゴ Pro W3" charset="0"/>
              <a:cs typeface="Calibri"/>
            </a:endParaRPr>
          </a:p>
          <a:p>
            <a:pPr algn="just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sz="1100" b="1" dirty="0" smtClean="0">
              <a:solidFill>
                <a:schemeClr val="bg1"/>
              </a:solidFill>
              <a:latin typeface="Calibri"/>
              <a:ea typeface="ヒラギノ角ゴ Pro W3" charset="0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4" y="1916005"/>
            <a:ext cx="3928789" cy="98583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7785100" y="1447800"/>
            <a:ext cx="28864" cy="35557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33357" y="3117595"/>
            <a:ext cx="3505504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4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228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357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464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439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502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023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224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5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16" y="2639905"/>
            <a:ext cx="3928789" cy="98583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H="1">
            <a:off x="7816516" y="2304625"/>
            <a:ext cx="0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8" y="112889"/>
            <a:ext cx="11604194" cy="1433689"/>
          </a:xfrm>
        </p:spPr>
        <p:txBody>
          <a:bodyPr>
            <a:noAutofit/>
          </a:bodyPr>
          <a:lstStyle/>
          <a:p>
            <a:pPr algn="ctr"/>
            <a:r>
              <a:rPr lang="en-US" sz="7200" cap="all" dirty="0" smtClean="0"/>
              <a:t>KUBERNETES</a:t>
            </a:r>
            <a:endParaRPr lang="en-US" sz="7200" dirty="0"/>
          </a:p>
        </p:txBody>
      </p:sp>
      <p:sp>
        <p:nvSpPr>
          <p:cNvPr id="9" name="Rectangle 8"/>
          <p:cNvSpPr/>
          <p:nvPr/>
        </p:nvSpPr>
        <p:spPr>
          <a:xfrm>
            <a:off x="42293" y="4721533"/>
            <a:ext cx="6372156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Kubernetes Basics</a:t>
            </a:r>
            <a:b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Kubernetes Cluster</a:t>
            </a:r>
          </a:p>
          <a:p>
            <a:r>
              <a:rPr lang="en-US" sz="3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Creation Management of Kubernetes Cluster &amp; Pods</a:t>
            </a:r>
          </a:p>
        </p:txBody>
      </p:sp>
    </p:spTree>
    <p:extLst>
      <p:ext uri="{BB962C8B-B14F-4D97-AF65-F5344CB8AC3E}">
        <p14:creationId xmlns:p14="http://schemas.microsoft.com/office/powerpoint/2010/main" val="34895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Kubernetes Components in detail: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46576"/>
              </p:ext>
            </p:extLst>
          </p:nvPr>
        </p:nvGraphicFramePr>
        <p:xfrm>
          <a:off x="-1" y="1596980"/>
          <a:ext cx="11565229" cy="4069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1111"/>
                <a:gridCol w="1615887"/>
                <a:gridCol w="7418231"/>
              </a:tblGrid>
              <a:tr h="11653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effectLst/>
                        </a:rPr>
                        <a:t>Componets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Master/Node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Description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653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Proxy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the Network Service manifest received from the Master, It manage the container network (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Port)</a:t>
                      </a:r>
                    </a:p>
                  </a:txBody>
                  <a:tcPr marL="9525" marR="9525" marT="9525" marB="0" anchor="b"/>
                </a:tc>
              </a:tr>
              <a:tr h="173904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 management Solution.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Allows easy management of containers and their images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98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Kubernetes Components in detail: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51285"/>
              </p:ext>
            </p:extLst>
          </p:nvPr>
        </p:nvGraphicFramePr>
        <p:xfrm>
          <a:off x="-1" y="1519706"/>
          <a:ext cx="11565229" cy="4146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1111"/>
                <a:gridCol w="1615887"/>
                <a:gridCol w="7418231"/>
              </a:tblGrid>
              <a:tr h="1187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effectLst/>
                        </a:rPr>
                        <a:t>Componets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Master/Node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Description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874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cAdvisor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Provides container Users an understanding of resources usages and Performance of running containers</a:t>
                      </a:r>
                    </a:p>
                  </a:txBody>
                  <a:tcPr marL="9525" marR="9525" marT="9525" marB="0" anchor="b"/>
                </a:tc>
              </a:tr>
              <a:tr h="17720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Flannel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a network overlay with which containers communicate across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hosts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43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781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 smtClean="0">
                <a:solidFill>
                  <a:prstClr val="black"/>
                </a:solidFill>
              </a:rPr>
              <a:t>Installation </a:t>
            </a:r>
            <a:r>
              <a:rPr lang="en-US" altLang="en-US" sz="4800" dirty="0" err="1" smtClean="0">
                <a:solidFill>
                  <a:prstClr val="black"/>
                </a:solidFill>
              </a:rPr>
              <a:t>Kubernets</a:t>
            </a:r>
            <a:r>
              <a:rPr lang="en-US" altLang="en-US" sz="4800" dirty="0" smtClean="0">
                <a:solidFill>
                  <a:prstClr val="black"/>
                </a:solidFill>
              </a:rPr>
              <a:t> &amp; Cluster Setup:</a:t>
            </a:r>
          </a:p>
          <a:p>
            <a:r>
              <a:rPr lang="en-US" altLang="en-US" sz="3600" dirty="0" smtClean="0">
                <a:solidFill>
                  <a:prstClr val="black"/>
                </a:solidFill>
              </a:rPr>
              <a:t>Kubernetes Master  == </a:t>
            </a:r>
            <a:r>
              <a:rPr lang="en-US" altLang="en-US" sz="3600" dirty="0" err="1" smtClean="0">
                <a:solidFill>
                  <a:prstClr val="black"/>
                </a:solidFill>
              </a:rPr>
              <a:t>Kube</a:t>
            </a:r>
            <a:r>
              <a:rPr lang="en-US" altLang="en-US" sz="3600" dirty="0" smtClean="0">
                <a:solidFill>
                  <a:prstClr val="black"/>
                </a:solidFill>
              </a:rPr>
              <a:t>-master</a:t>
            </a:r>
          </a:p>
          <a:p>
            <a:r>
              <a:rPr lang="en-US" altLang="en-US" sz="3600" dirty="0" smtClean="0">
                <a:solidFill>
                  <a:prstClr val="black"/>
                </a:solidFill>
              </a:rPr>
              <a:t>Kubernetes Node1=== Kube-node1</a:t>
            </a:r>
          </a:p>
          <a:p>
            <a:r>
              <a:rPr lang="en-US" altLang="en-US" sz="3600" dirty="0" smtClean="0">
                <a:solidFill>
                  <a:prstClr val="black"/>
                </a:solidFill>
              </a:rPr>
              <a:t>Kubernetes Node2=== </a:t>
            </a:r>
            <a:r>
              <a:rPr lang="en-US" altLang="en-US" sz="3600" dirty="0" err="1" smtClean="0">
                <a:solidFill>
                  <a:prstClr val="black"/>
                </a:solidFill>
              </a:rPr>
              <a:t>Kube</a:t>
            </a:r>
            <a:r>
              <a:rPr lang="en-US" altLang="en-US" sz="3600" dirty="0" smtClean="0">
                <a:solidFill>
                  <a:prstClr val="black"/>
                </a:solidFill>
              </a:rPr>
              <a:t> node2</a:t>
            </a:r>
          </a:p>
          <a:p>
            <a:endParaRPr lang="en-US" altLang="en-US" sz="3600" dirty="0">
              <a:solidFill>
                <a:prstClr val="black"/>
              </a:solidFill>
            </a:endParaRPr>
          </a:p>
          <a:p>
            <a:r>
              <a:rPr lang="en-US" altLang="en-US" sz="3600" dirty="0">
                <a:solidFill>
                  <a:prstClr val="black"/>
                </a:solidFill>
              </a:rPr>
              <a:t># cat /</a:t>
            </a:r>
            <a:r>
              <a:rPr lang="en-US" altLang="en-US" sz="3600" dirty="0" err="1">
                <a:solidFill>
                  <a:prstClr val="black"/>
                </a:solidFill>
              </a:rPr>
              <a:t>etc</a:t>
            </a:r>
            <a:r>
              <a:rPr lang="en-US" altLang="en-US" sz="3600" dirty="0">
                <a:solidFill>
                  <a:prstClr val="black"/>
                </a:solidFill>
              </a:rPr>
              <a:t>/</a:t>
            </a:r>
            <a:r>
              <a:rPr lang="en-US" altLang="en-US" sz="3600" dirty="0" err="1">
                <a:solidFill>
                  <a:prstClr val="black"/>
                </a:solidFill>
              </a:rPr>
              <a:t>redhat</a:t>
            </a:r>
            <a:r>
              <a:rPr lang="en-US" altLang="en-US" sz="3600" dirty="0">
                <a:solidFill>
                  <a:prstClr val="black"/>
                </a:solidFill>
              </a:rPr>
              <a:t>-release</a:t>
            </a:r>
          </a:p>
          <a:p>
            <a:r>
              <a:rPr lang="en-US" altLang="en-US" sz="3600" dirty="0">
                <a:solidFill>
                  <a:prstClr val="black"/>
                </a:solidFill>
              </a:rPr>
              <a:t>CentOS Linux release 7.3.1611 (Core)</a:t>
            </a:r>
          </a:p>
          <a:p>
            <a:endParaRPr lang="en-US" altLang="en-US" sz="3600" dirty="0" smtClean="0">
              <a:solidFill>
                <a:prstClr val="black"/>
              </a:solidFill>
            </a:endParaRPr>
          </a:p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 smtClean="0">
                <a:solidFill>
                  <a:prstClr val="black"/>
                </a:solidFill>
              </a:rPr>
              <a:t>Installation Setup Preparation/Steps:</a:t>
            </a: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Need following 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preworks</a:t>
            </a:r>
            <a:r>
              <a:rPr lang="en-US" altLang="en-US" sz="2800" dirty="0" smtClean="0">
                <a:solidFill>
                  <a:prstClr val="black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altLang="en-US" sz="2800" dirty="0" smtClean="0">
                <a:solidFill>
                  <a:prstClr val="black"/>
                </a:solidFill>
              </a:rPr>
              <a:t>Update master &amp; nodes to latest packages:</a:t>
            </a: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#yum update –y</a:t>
            </a: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2. Disable firewall</a:t>
            </a: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#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systemctl</a:t>
            </a:r>
            <a:r>
              <a:rPr lang="en-US" altLang="en-US" sz="2800" dirty="0" smtClean="0">
                <a:solidFill>
                  <a:prstClr val="black"/>
                </a:solidFill>
              </a:rPr>
              <a:t> disable 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firewalld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3. Disable the 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selinux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#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sestatus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4. Update /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etc</a:t>
            </a:r>
            <a:r>
              <a:rPr lang="en-US" altLang="en-US" sz="2800" dirty="0" smtClean="0">
                <a:solidFill>
                  <a:prstClr val="black"/>
                </a:solidFill>
              </a:rPr>
              <a:t>/hosts on master/nodes. No DNS here</a:t>
            </a:r>
          </a:p>
          <a:p>
            <a:r>
              <a:rPr lang="en-US" altLang="en-US" sz="2400" dirty="0">
                <a:solidFill>
                  <a:prstClr val="black"/>
                </a:solidFill>
              </a:rPr>
              <a:t>192.168.28.136  kube-node2</a:t>
            </a:r>
          </a:p>
          <a:p>
            <a:r>
              <a:rPr lang="en-US" altLang="en-US" sz="2400" dirty="0">
                <a:solidFill>
                  <a:prstClr val="black"/>
                </a:solidFill>
              </a:rPr>
              <a:t>192.168.28.139  kube-node1</a:t>
            </a:r>
          </a:p>
          <a:p>
            <a:r>
              <a:rPr lang="en-US" altLang="en-US" sz="2400" dirty="0">
                <a:solidFill>
                  <a:prstClr val="black"/>
                </a:solidFill>
              </a:rPr>
              <a:t>192.168.28.138  </a:t>
            </a:r>
            <a:r>
              <a:rPr lang="en-US" altLang="en-US" sz="2400" dirty="0" err="1">
                <a:solidFill>
                  <a:prstClr val="black"/>
                </a:solidFill>
              </a:rPr>
              <a:t>kube</a:t>
            </a:r>
            <a:r>
              <a:rPr lang="en-US" altLang="en-US" sz="2400" dirty="0">
                <a:solidFill>
                  <a:prstClr val="black"/>
                </a:solidFill>
              </a:rPr>
              <a:t>-master</a:t>
            </a:r>
            <a:endParaRPr lang="en-US" altLang="en-US" sz="2400" dirty="0" smtClean="0">
              <a:solidFill>
                <a:prstClr val="black"/>
              </a:solidFill>
            </a:endParaRPr>
          </a:p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 Installation Configuration Steps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en-US" sz="2800" dirty="0" smtClean="0">
                <a:solidFill>
                  <a:prstClr val="black"/>
                </a:solidFill>
              </a:rPr>
              <a:t>Create repo file on all hosts (master &amp; nodes)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[</a:t>
            </a:r>
            <a:r>
              <a:rPr lang="en-US" altLang="en-US" sz="2800" dirty="0" err="1">
                <a:solidFill>
                  <a:prstClr val="black"/>
                </a:solidFill>
              </a:rPr>
              <a:t>root@kube-master</a:t>
            </a:r>
            <a:r>
              <a:rPr lang="en-US" altLang="en-US" sz="2800" dirty="0">
                <a:solidFill>
                  <a:prstClr val="black"/>
                </a:solidFill>
              </a:rPr>
              <a:t> ~]# cat /</a:t>
            </a:r>
            <a:r>
              <a:rPr lang="en-US" altLang="en-US" sz="2800" dirty="0" err="1">
                <a:solidFill>
                  <a:prstClr val="black"/>
                </a:solidFill>
              </a:rPr>
              <a:t>etc</a:t>
            </a:r>
            <a:r>
              <a:rPr lang="en-US" altLang="en-US" sz="2800" dirty="0">
                <a:solidFill>
                  <a:prstClr val="black"/>
                </a:solidFill>
              </a:rPr>
              <a:t>/</a:t>
            </a:r>
            <a:r>
              <a:rPr lang="en-US" altLang="en-US" sz="2800" dirty="0" err="1">
                <a:solidFill>
                  <a:prstClr val="black"/>
                </a:solidFill>
              </a:rPr>
              <a:t>yum.repos.d</a:t>
            </a:r>
            <a:r>
              <a:rPr lang="en-US" altLang="en-US" sz="2800" dirty="0">
                <a:solidFill>
                  <a:prstClr val="black"/>
                </a:solidFill>
              </a:rPr>
              <a:t>/virt7-docker-common-release.repo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[virt7-docker-common-release]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name=virt7-docker-common-release</a:t>
            </a:r>
          </a:p>
          <a:p>
            <a:r>
              <a:rPr lang="en-US" altLang="en-US" sz="2800" dirty="0" err="1">
                <a:solidFill>
                  <a:prstClr val="black"/>
                </a:solidFill>
              </a:rPr>
              <a:t>baseurl</a:t>
            </a:r>
            <a:r>
              <a:rPr lang="en-US" altLang="en-US" sz="2800" dirty="0">
                <a:solidFill>
                  <a:prstClr val="black"/>
                </a:solidFill>
              </a:rPr>
              <a:t>=http://cbs.centos.org/repos/virt7-docker-common-release/x86_64/os/</a:t>
            </a:r>
          </a:p>
          <a:p>
            <a:r>
              <a:rPr lang="en-US" altLang="en-US" sz="2800" dirty="0" err="1">
                <a:solidFill>
                  <a:prstClr val="black"/>
                </a:solidFill>
              </a:rPr>
              <a:t>gpgcheck</a:t>
            </a:r>
            <a:r>
              <a:rPr lang="en-US" altLang="en-US" sz="2800" dirty="0">
                <a:solidFill>
                  <a:prstClr val="black"/>
                </a:solidFill>
              </a:rPr>
              <a:t>=0</a:t>
            </a: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2. </a:t>
            </a:r>
            <a:r>
              <a:rPr lang="en-US" sz="2800" dirty="0"/>
              <a:t>Install Kubernetes, </a:t>
            </a:r>
            <a:r>
              <a:rPr lang="en-US" sz="2800" dirty="0" err="1"/>
              <a:t>etcd</a:t>
            </a:r>
            <a:r>
              <a:rPr lang="en-US" sz="2800" dirty="0"/>
              <a:t> and flannel on all </a:t>
            </a:r>
            <a:r>
              <a:rPr lang="en-US" sz="2800" dirty="0" smtClean="0"/>
              <a:t>hosts</a:t>
            </a:r>
            <a:endParaRPr lang="en-US" sz="2800" dirty="0"/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[</a:t>
            </a:r>
            <a:r>
              <a:rPr lang="en-US" altLang="en-US" sz="2800" dirty="0" err="1">
                <a:solidFill>
                  <a:prstClr val="black"/>
                </a:solidFill>
              </a:rPr>
              <a:t>root@kube-master</a:t>
            </a:r>
            <a:r>
              <a:rPr lang="en-US" altLang="en-US" sz="2800" dirty="0">
                <a:solidFill>
                  <a:prstClr val="black"/>
                </a:solidFill>
              </a:rPr>
              <a:t> ~]# yum -y install --</a:t>
            </a:r>
            <a:r>
              <a:rPr lang="en-US" altLang="en-US" sz="2800" dirty="0" err="1">
                <a:solidFill>
                  <a:prstClr val="black"/>
                </a:solidFill>
              </a:rPr>
              <a:t>enablerepo</a:t>
            </a:r>
            <a:r>
              <a:rPr lang="en-US" altLang="en-US" sz="2800" dirty="0">
                <a:solidFill>
                  <a:prstClr val="black"/>
                </a:solidFill>
              </a:rPr>
              <a:t>=virt7-docker-common-release </a:t>
            </a:r>
            <a:r>
              <a:rPr lang="en-US" altLang="en-US" sz="2800" dirty="0" err="1">
                <a:solidFill>
                  <a:prstClr val="black"/>
                </a:solidFill>
              </a:rPr>
              <a:t>kubernetes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</a:rPr>
              <a:t>etcd</a:t>
            </a:r>
            <a:r>
              <a:rPr lang="en-US" altLang="en-US" sz="2800" dirty="0">
                <a:solidFill>
                  <a:prstClr val="black"/>
                </a:solidFill>
              </a:rPr>
              <a:t> flannel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 Installation Configuration Steps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 startAt="3"/>
            </a:pPr>
            <a:r>
              <a:rPr lang="en-US" altLang="en-US" sz="2800" b="1" dirty="0" smtClean="0">
                <a:solidFill>
                  <a:prstClr val="black"/>
                </a:solidFill>
              </a:rPr>
              <a:t>Add below configurations in /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etc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/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kubernetes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/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config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 on master &amp; Hosts</a:t>
            </a: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KUBE_LOGTOSTDERR</a:t>
            </a:r>
            <a:r>
              <a:rPr lang="en-US" altLang="en-US" sz="2400" dirty="0">
                <a:solidFill>
                  <a:prstClr val="black"/>
                </a:solidFill>
              </a:rPr>
              <a:t>="--</a:t>
            </a:r>
            <a:r>
              <a:rPr lang="en-US" altLang="en-US" sz="2400" dirty="0" err="1">
                <a:solidFill>
                  <a:prstClr val="black"/>
                </a:solidFill>
              </a:rPr>
              <a:t>logtostderr</a:t>
            </a:r>
            <a:r>
              <a:rPr lang="en-US" altLang="en-US" sz="2400" dirty="0">
                <a:solidFill>
                  <a:prstClr val="black"/>
                </a:solidFill>
              </a:rPr>
              <a:t>=true"</a:t>
            </a:r>
          </a:p>
          <a:p>
            <a:r>
              <a:rPr lang="en-US" altLang="en-US" sz="2400" dirty="0">
                <a:solidFill>
                  <a:prstClr val="black"/>
                </a:solidFill>
              </a:rPr>
              <a:t>KUBE_LOG_LEVEL="--v=0"</a:t>
            </a:r>
          </a:p>
          <a:p>
            <a:r>
              <a:rPr lang="en-US" altLang="en-US" sz="2400" dirty="0">
                <a:solidFill>
                  <a:prstClr val="black"/>
                </a:solidFill>
              </a:rPr>
              <a:t>KUBE_ALLOW_PRIV="--allow-privileged=false"</a:t>
            </a:r>
          </a:p>
          <a:p>
            <a:r>
              <a:rPr lang="en-US" altLang="en-US" sz="2400" dirty="0">
                <a:solidFill>
                  <a:prstClr val="black"/>
                </a:solidFill>
              </a:rPr>
              <a:t>KUBE_MASTER="--master=http://</a:t>
            </a:r>
            <a:r>
              <a:rPr lang="en-US" altLang="en-US" sz="2400" dirty="0" smtClean="0">
                <a:solidFill>
                  <a:prstClr val="black"/>
                </a:solidFill>
              </a:rPr>
              <a:t>kube-master:8080“</a:t>
            </a: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4. </a:t>
            </a:r>
            <a:r>
              <a:rPr lang="en-US" altLang="en-US" sz="4000" b="1" dirty="0" smtClean="0">
                <a:solidFill>
                  <a:prstClr val="black"/>
                </a:solidFill>
              </a:rPr>
              <a:t>Configure the </a:t>
            </a:r>
            <a:r>
              <a:rPr lang="en-US" altLang="en-US" sz="4000" b="1" dirty="0" err="1" smtClean="0">
                <a:solidFill>
                  <a:prstClr val="black"/>
                </a:solidFill>
              </a:rPr>
              <a:t>kubernetes</a:t>
            </a:r>
            <a:r>
              <a:rPr lang="en-US" altLang="en-US" sz="4000" b="1" dirty="0" smtClean="0">
                <a:solidFill>
                  <a:prstClr val="black"/>
                </a:solidFill>
              </a:rPr>
              <a:t> services on the master:</a:t>
            </a:r>
          </a:p>
          <a:p>
            <a:r>
              <a:rPr lang="fr-FR" altLang="en-US" sz="2800" dirty="0">
                <a:solidFill>
                  <a:prstClr val="black"/>
                </a:solidFill>
              </a:rPr>
              <a:t>[</a:t>
            </a:r>
            <a:r>
              <a:rPr lang="fr-FR" altLang="en-US" sz="2800" dirty="0" err="1">
                <a:solidFill>
                  <a:prstClr val="black"/>
                </a:solidFill>
              </a:rPr>
              <a:t>root@kube-master</a:t>
            </a:r>
            <a:r>
              <a:rPr lang="fr-FR" altLang="en-US" sz="2800" dirty="0">
                <a:solidFill>
                  <a:prstClr val="black"/>
                </a:solidFill>
              </a:rPr>
              <a:t> ~]# cat /</a:t>
            </a:r>
            <a:r>
              <a:rPr lang="fr-FR" altLang="en-US" sz="2800" dirty="0" err="1">
                <a:solidFill>
                  <a:prstClr val="black"/>
                </a:solidFill>
              </a:rPr>
              <a:t>etc</a:t>
            </a:r>
            <a:r>
              <a:rPr lang="fr-FR" altLang="en-US" sz="2800" dirty="0">
                <a:solidFill>
                  <a:prstClr val="black"/>
                </a:solidFill>
              </a:rPr>
              <a:t>/</a:t>
            </a:r>
            <a:r>
              <a:rPr lang="fr-FR" altLang="en-US" sz="2800" dirty="0" err="1">
                <a:solidFill>
                  <a:prstClr val="black"/>
                </a:solidFill>
              </a:rPr>
              <a:t>etcd</a:t>
            </a:r>
            <a:r>
              <a:rPr lang="fr-FR" altLang="en-US" sz="2800" dirty="0">
                <a:solidFill>
                  <a:prstClr val="black"/>
                </a:solidFill>
              </a:rPr>
              <a:t>/</a:t>
            </a:r>
            <a:r>
              <a:rPr lang="fr-FR" altLang="en-US" sz="2800" dirty="0" err="1">
                <a:solidFill>
                  <a:prstClr val="black"/>
                </a:solidFill>
              </a:rPr>
              <a:t>etcd.conf</a:t>
            </a:r>
            <a:endParaRPr lang="fr-FR" altLang="en-US" sz="2800" dirty="0">
              <a:solidFill>
                <a:prstClr val="black"/>
              </a:solidFill>
            </a:endParaRPr>
          </a:p>
          <a:p>
            <a:r>
              <a:rPr lang="fr-FR" altLang="en-US" sz="2400" dirty="0" smtClean="0">
                <a:solidFill>
                  <a:prstClr val="black"/>
                </a:solidFill>
              </a:rPr>
              <a:t>ETCD_NAME=default</a:t>
            </a:r>
            <a:endParaRPr lang="fr-FR" altLang="en-US" sz="2400" dirty="0">
              <a:solidFill>
                <a:prstClr val="black"/>
              </a:solidFill>
            </a:endParaRPr>
          </a:p>
          <a:p>
            <a:r>
              <a:rPr lang="fr-FR" altLang="en-US" sz="2400" dirty="0">
                <a:solidFill>
                  <a:prstClr val="black"/>
                </a:solidFill>
              </a:rPr>
              <a:t>ETCD_DATA_DIR="/var/lib/</a:t>
            </a:r>
            <a:r>
              <a:rPr lang="fr-FR" altLang="en-US" sz="2400" dirty="0" err="1">
                <a:solidFill>
                  <a:prstClr val="black"/>
                </a:solidFill>
              </a:rPr>
              <a:t>etcd</a:t>
            </a:r>
            <a:r>
              <a:rPr lang="fr-FR" altLang="en-US" sz="2400" dirty="0">
                <a:solidFill>
                  <a:prstClr val="black"/>
                </a:solidFill>
              </a:rPr>
              <a:t>/</a:t>
            </a:r>
            <a:r>
              <a:rPr lang="fr-FR" altLang="en-US" sz="2400" dirty="0" err="1">
                <a:solidFill>
                  <a:prstClr val="black"/>
                </a:solidFill>
              </a:rPr>
              <a:t>default.etcd</a:t>
            </a:r>
            <a:r>
              <a:rPr lang="fr-FR" altLang="en-US" sz="2400" dirty="0">
                <a:solidFill>
                  <a:prstClr val="black"/>
                </a:solidFill>
              </a:rPr>
              <a:t>"</a:t>
            </a:r>
          </a:p>
          <a:p>
            <a:r>
              <a:rPr lang="fr-FR" altLang="en-US" sz="2400" dirty="0">
                <a:solidFill>
                  <a:prstClr val="black"/>
                </a:solidFill>
              </a:rPr>
              <a:t>ETCD_LISTEN_CLIENT_URLS="http://0.0.0.0:2379"</a:t>
            </a:r>
          </a:p>
          <a:p>
            <a:r>
              <a:rPr lang="fr-FR" altLang="en-US" sz="2400" dirty="0">
                <a:solidFill>
                  <a:prstClr val="black"/>
                </a:solidFill>
              </a:rPr>
              <a:t>#[cluster]</a:t>
            </a:r>
          </a:p>
          <a:p>
            <a:r>
              <a:rPr lang="fr-FR" altLang="en-US" sz="2400" dirty="0">
                <a:solidFill>
                  <a:prstClr val="black"/>
                </a:solidFill>
              </a:rPr>
              <a:t>ETCD_ADVERTISE_CLIENT_URLS="http://0.0.0.0:2379</a:t>
            </a:r>
            <a:endParaRPr lang="en-US" altLang="en-US" sz="2400" dirty="0" smtClean="0">
              <a:solidFill>
                <a:prstClr val="black"/>
              </a:solidFill>
            </a:endParaRPr>
          </a:p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 Installation Configuration Steps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b="1" dirty="0" smtClean="0">
                <a:solidFill>
                  <a:prstClr val="black"/>
                </a:solidFill>
              </a:rPr>
              <a:t>Add below lines in /</a:t>
            </a:r>
            <a:r>
              <a:rPr lang="en-US" altLang="en-US" sz="3600" b="1" dirty="0" err="1" smtClean="0">
                <a:solidFill>
                  <a:prstClr val="black"/>
                </a:solidFill>
              </a:rPr>
              <a:t>etc</a:t>
            </a:r>
            <a:r>
              <a:rPr lang="en-US" altLang="en-US" sz="3600" b="1" dirty="0" smtClean="0">
                <a:solidFill>
                  <a:prstClr val="black"/>
                </a:solidFill>
              </a:rPr>
              <a:t>/</a:t>
            </a:r>
            <a:r>
              <a:rPr lang="en-US" altLang="en-US" sz="3600" b="1" dirty="0" err="1" smtClean="0">
                <a:solidFill>
                  <a:prstClr val="black"/>
                </a:solidFill>
              </a:rPr>
              <a:t>kubernetes</a:t>
            </a:r>
            <a:r>
              <a:rPr lang="en-US" altLang="en-US" sz="3600" b="1" dirty="0" smtClean="0">
                <a:solidFill>
                  <a:prstClr val="black"/>
                </a:solidFill>
              </a:rPr>
              <a:t>/</a:t>
            </a:r>
            <a:r>
              <a:rPr lang="en-US" altLang="en-US" sz="3600" b="1" dirty="0" err="1" smtClean="0">
                <a:solidFill>
                  <a:prstClr val="black"/>
                </a:solidFill>
              </a:rPr>
              <a:t>apiserever</a:t>
            </a:r>
            <a:endParaRPr lang="en-US" altLang="en-US" sz="3600" b="1" dirty="0" smtClean="0">
              <a:solidFill>
                <a:prstClr val="black"/>
              </a:solidFill>
            </a:endParaRPr>
          </a:p>
          <a:p>
            <a:r>
              <a:rPr lang="en-US" altLang="en-US" sz="2800" dirty="0">
                <a:solidFill>
                  <a:prstClr val="black"/>
                </a:solidFill>
              </a:rPr>
              <a:t>[</a:t>
            </a:r>
            <a:r>
              <a:rPr lang="en-US" altLang="en-US" sz="2800" dirty="0" err="1">
                <a:solidFill>
                  <a:prstClr val="black"/>
                </a:solidFill>
              </a:rPr>
              <a:t>root@kube-master</a:t>
            </a:r>
            <a:r>
              <a:rPr lang="en-US" altLang="en-US" sz="2800" dirty="0">
                <a:solidFill>
                  <a:prstClr val="black"/>
                </a:solidFill>
              </a:rPr>
              <a:t> ~]# cat /</a:t>
            </a:r>
            <a:r>
              <a:rPr lang="en-US" altLang="en-US" sz="2800" dirty="0" err="1">
                <a:solidFill>
                  <a:prstClr val="black"/>
                </a:solidFill>
              </a:rPr>
              <a:t>etc</a:t>
            </a:r>
            <a:r>
              <a:rPr lang="en-US" altLang="en-US" sz="2800" dirty="0">
                <a:solidFill>
                  <a:prstClr val="black"/>
                </a:solidFill>
              </a:rPr>
              <a:t>/</a:t>
            </a:r>
            <a:r>
              <a:rPr lang="en-US" altLang="en-US" sz="2800" dirty="0" err="1">
                <a:solidFill>
                  <a:prstClr val="black"/>
                </a:solidFill>
              </a:rPr>
              <a:t>kubernetes</a:t>
            </a:r>
            <a:r>
              <a:rPr lang="en-US" altLang="en-US" sz="2800" dirty="0">
                <a:solidFill>
                  <a:prstClr val="black"/>
                </a:solidFill>
              </a:rPr>
              <a:t>/</a:t>
            </a:r>
            <a:r>
              <a:rPr lang="en-US" altLang="en-US" sz="2800" dirty="0" err="1">
                <a:solidFill>
                  <a:prstClr val="black"/>
                </a:solidFill>
              </a:rPr>
              <a:t>apiserver|grep</a:t>
            </a:r>
            <a:r>
              <a:rPr lang="en-US" altLang="en-US" sz="2800" dirty="0">
                <a:solidFill>
                  <a:prstClr val="black"/>
                </a:solidFill>
              </a:rPr>
              <a:t> -v "#"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KUBE_API_ADDRESS="--address=0.0.0.0"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KUBE_API_PORT="--port=8080"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KUBELET_PORT="--</a:t>
            </a:r>
            <a:r>
              <a:rPr lang="en-US" altLang="en-US" sz="2800" dirty="0" err="1">
                <a:solidFill>
                  <a:prstClr val="black"/>
                </a:solidFill>
              </a:rPr>
              <a:t>kubelet</a:t>
            </a:r>
            <a:r>
              <a:rPr lang="en-US" altLang="en-US" sz="2800" dirty="0">
                <a:solidFill>
                  <a:prstClr val="black"/>
                </a:solidFill>
              </a:rPr>
              <a:t>-port=10250"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KUBE_ETCD_SERVERS="--</a:t>
            </a:r>
            <a:r>
              <a:rPr lang="en-US" altLang="en-US" sz="2800" dirty="0" err="1">
                <a:solidFill>
                  <a:prstClr val="black"/>
                </a:solidFill>
              </a:rPr>
              <a:t>etcd</a:t>
            </a:r>
            <a:r>
              <a:rPr lang="en-US" altLang="en-US" sz="2800" dirty="0">
                <a:solidFill>
                  <a:prstClr val="black"/>
                </a:solidFill>
              </a:rPr>
              <a:t>-servers=http://kube-master:2379"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KUBE_SERVICE_ADDRESSES="--service-cluster-</a:t>
            </a:r>
            <a:r>
              <a:rPr lang="en-US" altLang="en-US" sz="2800" dirty="0" err="1">
                <a:solidFill>
                  <a:prstClr val="black"/>
                </a:solidFill>
              </a:rPr>
              <a:t>ip</a:t>
            </a:r>
            <a:r>
              <a:rPr lang="en-US" altLang="en-US" sz="2800" dirty="0">
                <a:solidFill>
                  <a:prstClr val="black"/>
                </a:solidFill>
              </a:rPr>
              <a:t>-range=10.254.0.0/16"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KUBE_API_ARGS=""</a:t>
            </a:r>
          </a:p>
          <a:p>
            <a:endParaRPr lang="en-US" altLang="en-US" sz="2800" b="1" dirty="0" smtClean="0">
              <a:solidFill>
                <a:prstClr val="black"/>
              </a:solidFill>
            </a:endParaRPr>
          </a:p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3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 Installation Configuration Steps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prstClr val="black"/>
                </a:solidFill>
              </a:rPr>
              <a:t>Start ETCD and configure it to hold the network overlay configuration on master: 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Given network must </a:t>
            </a:r>
            <a:r>
              <a:rPr lang="en-US" altLang="en-US" sz="2800" b="1" dirty="0">
                <a:solidFill>
                  <a:prstClr val="black"/>
                </a:solidFill>
              </a:rPr>
              <a:t>be unused in your network infrastructure! 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Using Free network : 172.30.0.0/16</a:t>
            </a:r>
            <a:endParaRPr lang="en-US" altLang="en-US" sz="2800" b="1" dirty="0">
              <a:solidFill>
                <a:prstClr val="black"/>
              </a:solidFill>
            </a:endParaRPr>
          </a:p>
          <a:p>
            <a:r>
              <a:rPr lang="en-US" altLang="en-US" sz="2800" dirty="0">
                <a:solidFill>
                  <a:prstClr val="black"/>
                </a:solidFill>
              </a:rPr>
              <a:t>#</a:t>
            </a:r>
            <a:r>
              <a:rPr lang="en-US" altLang="en-US" sz="2800" dirty="0" err="1">
                <a:solidFill>
                  <a:prstClr val="black"/>
                </a:solidFill>
              </a:rPr>
              <a:t>systemctl</a:t>
            </a:r>
            <a:r>
              <a:rPr lang="en-US" altLang="en-US" sz="2800" dirty="0">
                <a:solidFill>
                  <a:prstClr val="black"/>
                </a:solidFill>
              </a:rPr>
              <a:t> start </a:t>
            </a:r>
            <a:r>
              <a:rPr lang="en-US" altLang="en-US" sz="2800" dirty="0" err="1">
                <a:solidFill>
                  <a:prstClr val="black"/>
                </a:solidFill>
              </a:rPr>
              <a:t>etcd</a:t>
            </a:r>
            <a:endParaRPr lang="en-US" altLang="en-US" sz="2800" dirty="0">
              <a:solidFill>
                <a:prstClr val="black"/>
              </a:solidFill>
            </a:endParaRP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#</a:t>
            </a:r>
            <a:r>
              <a:rPr lang="en-US" altLang="en-US" sz="2800" dirty="0" err="1">
                <a:solidFill>
                  <a:prstClr val="black"/>
                </a:solidFill>
              </a:rPr>
              <a:t>etcdctl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</a:rPr>
              <a:t>mkdir</a:t>
            </a:r>
            <a:r>
              <a:rPr lang="en-US" altLang="en-US" sz="2800" dirty="0">
                <a:solidFill>
                  <a:prstClr val="black"/>
                </a:solidFill>
              </a:rPr>
              <a:t> /</a:t>
            </a:r>
            <a:r>
              <a:rPr lang="en-US" altLang="en-US" sz="2800" dirty="0" err="1">
                <a:solidFill>
                  <a:prstClr val="black"/>
                </a:solidFill>
              </a:rPr>
              <a:t>kube</a:t>
            </a:r>
            <a:r>
              <a:rPr lang="en-US" altLang="en-US" sz="2800" dirty="0">
                <a:solidFill>
                  <a:prstClr val="black"/>
                </a:solidFill>
              </a:rPr>
              <a:t>-centos/network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#ls -</a:t>
            </a:r>
            <a:r>
              <a:rPr lang="en-US" altLang="en-US" sz="2800" dirty="0" err="1">
                <a:solidFill>
                  <a:prstClr val="black"/>
                </a:solidFill>
              </a:rPr>
              <a:t>ld</a:t>
            </a:r>
            <a:r>
              <a:rPr lang="en-US" altLang="en-US" sz="2800" dirty="0">
                <a:solidFill>
                  <a:prstClr val="black"/>
                </a:solidFill>
              </a:rPr>
              <a:t> /</a:t>
            </a:r>
            <a:r>
              <a:rPr lang="en-US" altLang="en-US" sz="2800" dirty="0" err="1">
                <a:solidFill>
                  <a:prstClr val="black"/>
                </a:solidFill>
              </a:rPr>
              <a:t>kube</a:t>
            </a:r>
            <a:r>
              <a:rPr lang="en-US" altLang="en-US" sz="2800" dirty="0">
                <a:solidFill>
                  <a:prstClr val="black"/>
                </a:solidFill>
              </a:rPr>
              <a:t>-centos/network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#</a:t>
            </a:r>
            <a:r>
              <a:rPr lang="en-US" altLang="en-US" sz="2800" dirty="0" err="1">
                <a:solidFill>
                  <a:prstClr val="black"/>
                </a:solidFill>
              </a:rPr>
              <a:t>etcdctl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</a:rPr>
              <a:t>mk</a:t>
            </a:r>
            <a:r>
              <a:rPr lang="en-US" altLang="en-US" sz="2800" dirty="0">
                <a:solidFill>
                  <a:prstClr val="black"/>
                </a:solidFill>
              </a:rPr>
              <a:t> /</a:t>
            </a:r>
            <a:r>
              <a:rPr lang="en-US" altLang="en-US" sz="2800" dirty="0" err="1">
                <a:solidFill>
                  <a:prstClr val="black"/>
                </a:solidFill>
              </a:rPr>
              <a:t>kube</a:t>
            </a:r>
            <a:r>
              <a:rPr lang="en-US" altLang="en-US" sz="2800" dirty="0">
                <a:solidFill>
                  <a:prstClr val="black"/>
                </a:solidFill>
              </a:rPr>
              <a:t>-centos/network/</a:t>
            </a:r>
            <a:r>
              <a:rPr lang="en-US" altLang="en-US" sz="2800" dirty="0" err="1">
                <a:solidFill>
                  <a:prstClr val="black"/>
                </a:solidFill>
              </a:rPr>
              <a:t>config</a:t>
            </a:r>
            <a:r>
              <a:rPr lang="en-US" altLang="en-US" sz="2800" dirty="0">
                <a:solidFill>
                  <a:prstClr val="black"/>
                </a:solidFill>
              </a:rPr>
              <a:t> "{ \"Network\": \"172.30.0.0/16\", \"</a:t>
            </a:r>
            <a:r>
              <a:rPr lang="en-US" altLang="en-US" sz="2800" dirty="0" err="1">
                <a:solidFill>
                  <a:prstClr val="black"/>
                </a:solidFill>
              </a:rPr>
              <a:t>SubnetLen</a:t>
            </a:r>
            <a:r>
              <a:rPr lang="en-US" altLang="en-US" sz="2800" dirty="0">
                <a:solidFill>
                  <a:prstClr val="black"/>
                </a:solidFill>
              </a:rPr>
              <a:t>\": 24, \"Backend\": { \"Type\": \"</a:t>
            </a:r>
            <a:r>
              <a:rPr lang="en-US" altLang="en-US" sz="2800" dirty="0" err="1">
                <a:solidFill>
                  <a:prstClr val="black"/>
                </a:solidFill>
              </a:rPr>
              <a:t>vxlan</a:t>
            </a:r>
            <a:r>
              <a:rPr lang="en-US" altLang="en-US" sz="2800" dirty="0" smtClean="0">
                <a:solidFill>
                  <a:prstClr val="black"/>
                </a:solidFill>
              </a:rPr>
              <a:t>\”  } </a:t>
            </a:r>
            <a:r>
              <a:rPr lang="en-US" altLang="en-US" sz="2800" dirty="0">
                <a:solidFill>
                  <a:prstClr val="black"/>
                </a:solidFill>
              </a:rPr>
              <a:t>}"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 Installation Configuration Steps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Configure flannel to overlay Docker network in /</a:t>
            </a:r>
            <a:r>
              <a:rPr lang="en-US" sz="2800" b="1" dirty="0" err="1"/>
              <a:t>etc</a:t>
            </a:r>
            <a:r>
              <a:rPr lang="en-US" sz="2800" b="1" dirty="0"/>
              <a:t>/</a:t>
            </a:r>
            <a:r>
              <a:rPr lang="en-US" sz="2800" b="1" dirty="0" err="1"/>
              <a:t>sysconfig</a:t>
            </a:r>
            <a:r>
              <a:rPr lang="en-US" sz="2800" b="1" dirty="0"/>
              <a:t>/</a:t>
            </a:r>
            <a:r>
              <a:rPr lang="en-US" sz="2800" b="1" dirty="0" err="1"/>
              <a:t>flanneld</a:t>
            </a:r>
            <a:r>
              <a:rPr lang="en-US" sz="2800" b="1" dirty="0"/>
              <a:t> on the </a:t>
            </a:r>
            <a:r>
              <a:rPr lang="en-US" sz="2800" b="1" dirty="0" smtClean="0"/>
              <a:t>master &amp; Nodes:</a:t>
            </a:r>
            <a:endParaRPr lang="en-US" altLang="en-US" sz="2800" b="1" dirty="0">
              <a:solidFill>
                <a:prstClr val="black"/>
              </a:solidFill>
            </a:endParaRP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800" dirty="0">
                <a:solidFill>
                  <a:prstClr val="black"/>
                </a:solidFill>
              </a:rPr>
              <a:t>[</a:t>
            </a:r>
            <a:r>
              <a:rPr lang="en-US" altLang="en-US" sz="2800" dirty="0" err="1">
                <a:solidFill>
                  <a:prstClr val="black"/>
                </a:solidFill>
              </a:rPr>
              <a:t>root@kube-master</a:t>
            </a:r>
            <a:r>
              <a:rPr lang="en-US" altLang="en-US" sz="2800" dirty="0">
                <a:solidFill>
                  <a:prstClr val="black"/>
                </a:solidFill>
              </a:rPr>
              <a:t> ~]# cat /</a:t>
            </a:r>
            <a:r>
              <a:rPr lang="en-US" altLang="en-US" sz="2800" dirty="0" err="1">
                <a:solidFill>
                  <a:prstClr val="black"/>
                </a:solidFill>
              </a:rPr>
              <a:t>etc</a:t>
            </a:r>
            <a:r>
              <a:rPr lang="en-US" altLang="en-US" sz="2800" dirty="0">
                <a:solidFill>
                  <a:prstClr val="black"/>
                </a:solidFill>
              </a:rPr>
              <a:t>/</a:t>
            </a:r>
            <a:r>
              <a:rPr lang="en-US" altLang="en-US" sz="2800" dirty="0" err="1">
                <a:solidFill>
                  <a:prstClr val="black"/>
                </a:solidFill>
              </a:rPr>
              <a:t>sysconfig</a:t>
            </a:r>
            <a:r>
              <a:rPr lang="en-US" altLang="en-US" sz="2800" dirty="0">
                <a:solidFill>
                  <a:prstClr val="black"/>
                </a:solidFill>
              </a:rPr>
              <a:t>/</a:t>
            </a:r>
            <a:r>
              <a:rPr lang="en-US" altLang="en-US" sz="2800" dirty="0" err="1">
                <a:solidFill>
                  <a:prstClr val="black"/>
                </a:solidFill>
              </a:rPr>
              <a:t>flanneld|grep</a:t>
            </a:r>
            <a:r>
              <a:rPr lang="en-US" altLang="en-US" sz="2800" dirty="0">
                <a:solidFill>
                  <a:prstClr val="black"/>
                </a:solidFill>
              </a:rPr>
              <a:t> -v "#"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FLANNEL_ETCD_ENDPOINTS="http://kube-master:2379"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FLANNEL_ETCD_PREFIX="/</a:t>
            </a:r>
            <a:r>
              <a:rPr lang="en-US" altLang="en-US" sz="2800" dirty="0" err="1">
                <a:solidFill>
                  <a:prstClr val="black"/>
                </a:solidFill>
              </a:rPr>
              <a:t>kube</a:t>
            </a:r>
            <a:r>
              <a:rPr lang="en-US" altLang="en-US" sz="2800" dirty="0">
                <a:solidFill>
                  <a:prstClr val="black"/>
                </a:solidFill>
              </a:rPr>
              <a:t>-centos/network"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FLANNEL_OPTIONS="--</a:t>
            </a:r>
            <a:r>
              <a:rPr lang="en-US" altLang="en-US" sz="2800" dirty="0" err="1">
                <a:solidFill>
                  <a:prstClr val="black"/>
                </a:solidFill>
              </a:rPr>
              <a:t>iface</a:t>
            </a:r>
            <a:r>
              <a:rPr lang="en-US" altLang="en-US" sz="2800" dirty="0">
                <a:solidFill>
                  <a:prstClr val="black"/>
                </a:solidFill>
              </a:rPr>
              <a:t>=eno16777736"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 Installation Configuration Steps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" y="1117600"/>
            <a:ext cx="1237659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Configure the Kubernetes services on the nodes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400" dirty="0">
                <a:solidFill>
                  <a:prstClr val="black"/>
                </a:solidFill>
              </a:rPr>
              <a:t>[root@kube-node1 ~]# cat /</a:t>
            </a:r>
            <a:r>
              <a:rPr lang="en-US" altLang="en-US" sz="2400" dirty="0" err="1">
                <a:solidFill>
                  <a:prstClr val="black"/>
                </a:solidFill>
              </a:rPr>
              <a:t>etc</a:t>
            </a:r>
            <a:r>
              <a:rPr lang="en-US" altLang="en-US" sz="2400" dirty="0">
                <a:solidFill>
                  <a:prstClr val="black"/>
                </a:solidFill>
              </a:rPr>
              <a:t>/</a:t>
            </a:r>
            <a:r>
              <a:rPr lang="en-US" altLang="en-US" sz="2400" dirty="0" err="1">
                <a:solidFill>
                  <a:prstClr val="black"/>
                </a:solidFill>
              </a:rPr>
              <a:t>kubernetes</a:t>
            </a:r>
            <a:r>
              <a:rPr lang="en-US" altLang="en-US" sz="2400" dirty="0">
                <a:solidFill>
                  <a:prstClr val="black"/>
                </a:solidFill>
              </a:rPr>
              <a:t>/</a:t>
            </a:r>
            <a:r>
              <a:rPr lang="en-US" altLang="en-US" sz="2400" dirty="0" err="1">
                <a:solidFill>
                  <a:prstClr val="black"/>
                </a:solidFill>
              </a:rPr>
              <a:t>kubelet</a:t>
            </a:r>
            <a:endParaRPr lang="en-US" altLang="en-US" sz="2400" dirty="0">
              <a:solidFill>
                <a:prstClr val="black"/>
              </a:solidFill>
            </a:endParaRPr>
          </a:p>
          <a:p>
            <a:r>
              <a:rPr lang="en-US" altLang="en-US" sz="2800" dirty="0">
                <a:solidFill>
                  <a:prstClr val="black"/>
                </a:solidFill>
              </a:rPr>
              <a:t>KUBELET_ADDRESS="--address=0.0.0.0"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KUBELET_PORT="--port=10250"</a:t>
            </a:r>
          </a:p>
          <a:p>
            <a:r>
              <a:rPr lang="en-US" altLang="en-US" sz="2800" dirty="0" smtClean="0">
                <a:solidFill>
                  <a:prstClr val="black"/>
                </a:solidFill>
              </a:rPr>
              <a:t>KUBELET_HOSTNAME="--hostname-override=</a:t>
            </a:r>
            <a:r>
              <a:rPr lang="en-US" altLang="en-US" sz="2800" dirty="0" err="1" smtClean="0">
                <a:solidFill>
                  <a:prstClr val="black"/>
                </a:solidFill>
              </a:rPr>
              <a:t>kube</a:t>
            </a:r>
            <a:r>
              <a:rPr lang="en-US" altLang="en-US" sz="2800" dirty="0" smtClean="0">
                <a:solidFill>
                  <a:prstClr val="black"/>
                </a:solidFill>
              </a:rPr>
              <a:t>-node-n”  ## Replace value with node number</a:t>
            </a:r>
            <a:endParaRPr lang="en-US" altLang="en-US" sz="2800" dirty="0">
              <a:solidFill>
                <a:prstClr val="black"/>
              </a:solidFill>
            </a:endParaRPr>
          </a:p>
          <a:p>
            <a:r>
              <a:rPr lang="en-US" altLang="en-US" sz="2800" dirty="0">
                <a:solidFill>
                  <a:prstClr val="black"/>
                </a:solidFill>
              </a:rPr>
              <a:t>KUBELET_API_SERVER="--</a:t>
            </a:r>
            <a:r>
              <a:rPr lang="en-US" altLang="en-US" sz="2800" dirty="0" err="1">
                <a:solidFill>
                  <a:prstClr val="black"/>
                </a:solidFill>
              </a:rPr>
              <a:t>api</a:t>
            </a:r>
            <a:r>
              <a:rPr lang="en-US" altLang="en-US" sz="2800" dirty="0">
                <a:solidFill>
                  <a:prstClr val="black"/>
                </a:solidFill>
              </a:rPr>
              <a:t>-servers=http://kube-master:8080"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KUBELET_ARGS=""</a:t>
            </a: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Introduction to Kubernetes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Kubernetes is a open source System for managing containerized applications across cluster nodes.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Kubernetes is also referred as </a:t>
            </a:r>
            <a:r>
              <a:rPr lang="en-US" altLang="en-US" sz="2400" dirty="0" err="1" smtClean="0"/>
              <a:t>kube</a:t>
            </a:r>
            <a:r>
              <a:rPr lang="en-US" altLang="en-US" sz="2400" dirty="0" smtClean="0"/>
              <a:t> or k8s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Kubernetes provide container grouping. Load balancing , auto healing and scaling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Kubernetes project was started by Google &amp; </a:t>
            </a:r>
            <a:r>
              <a:rPr lang="en-US" altLang="en-US" sz="2400" dirty="0" err="1" smtClean="0"/>
              <a:t>Redhat</a:t>
            </a:r>
            <a:r>
              <a:rPr lang="en-US" altLang="en-US" sz="2400" dirty="0" smtClean="0"/>
              <a:t> is second major contributor along with Microsoft, HP , </a:t>
            </a:r>
            <a:r>
              <a:rPr lang="en-US" altLang="en-US" sz="2400" dirty="0" err="1" smtClean="0"/>
              <a:t>Vmware</a:t>
            </a:r>
            <a:r>
              <a:rPr lang="en-US" altLang="en-US" sz="2400" dirty="0" smtClean="0"/>
              <a:t> Salt sack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Kubernetes is designed around a single master Server and a set of nodes , where we host our applications on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Each node will host one or more container that make up our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0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 Installation Configuration Steps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" y="1117600"/>
            <a:ext cx="12376596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Start all appropriate Services on Master:</a:t>
            </a:r>
            <a:endParaRPr lang="en-US" altLang="en-US" sz="4000" dirty="0" smtClean="0">
              <a:solidFill>
                <a:prstClr val="black"/>
              </a:solidFill>
            </a:endParaRPr>
          </a:p>
          <a:p>
            <a:endParaRPr lang="en-US" altLang="en-US" sz="2400" dirty="0" smtClean="0">
              <a:solidFill>
                <a:prstClr val="black"/>
              </a:solidFill>
            </a:endParaRPr>
          </a:p>
          <a:p>
            <a:r>
              <a:rPr lang="en-US" altLang="en-US" sz="3600" dirty="0" smtClean="0">
                <a:solidFill>
                  <a:prstClr val="black"/>
                </a:solidFill>
              </a:rPr>
              <a:t>#for </a:t>
            </a:r>
            <a:r>
              <a:rPr lang="en-US" altLang="en-US" sz="3600" dirty="0">
                <a:solidFill>
                  <a:prstClr val="black"/>
                </a:solidFill>
              </a:rPr>
              <a:t>SERVICES in </a:t>
            </a:r>
            <a:r>
              <a:rPr lang="en-US" altLang="en-US" sz="3600" dirty="0" err="1">
                <a:solidFill>
                  <a:prstClr val="black"/>
                </a:solidFill>
              </a:rPr>
              <a:t>etcd</a:t>
            </a:r>
            <a:r>
              <a:rPr lang="en-US" altLang="en-US" sz="3600" dirty="0">
                <a:solidFill>
                  <a:prstClr val="black"/>
                </a:solidFill>
              </a:rPr>
              <a:t> </a:t>
            </a:r>
            <a:r>
              <a:rPr lang="en-US" altLang="en-US" sz="3600" dirty="0" err="1">
                <a:solidFill>
                  <a:prstClr val="black"/>
                </a:solidFill>
              </a:rPr>
              <a:t>kube-apiserver</a:t>
            </a:r>
            <a:r>
              <a:rPr lang="en-US" altLang="en-US" sz="3600" dirty="0">
                <a:solidFill>
                  <a:prstClr val="black"/>
                </a:solidFill>
              </a:rPr>
              <a:t> </a:t>
            </a:r>
            <a:r>
              <a:rPr lang="en-US" altLang="en-US" sz="3600" dirty="0" err="1">
                <a:solidFill>
                  <a:prstClr val="black"/>
                </a:solidFill>
              </a:rPr>
              <a:t>kube</a:t>
            </a:r>
            <a:r>
              <a:rPr lang="en-US" altLang="en-US" sz="3600" dirty="0">
                <a:solidFill>
                  <a:prstClr val="black"/>
                </a:solidFill>
              </a:rPr>
              <a:t>-controller-manager </a:t>
            </a:r>
            <a:r>
              <a:rPr lang="en-US" altLang="en-US" sz="3600" dirty="0" err="1">
                <a:solidFill>
                  <a:prstClr val="black"/>
                </a:solidFill>
              </a:rPr>
              <a:t>kube</a:t>
            </a:r>
            <a:r>
              <a:rPr lang="en-US" altLang="en-US" sz="3600" dirty="0">
                <a:solidFill>
                  <a:prstClr val="black"/>
                </a:solidFill>
              </a:rPr>
              <a:t>-scheduler </a:t>
            </a:r>
            <a:r>
              <a:rPr lang="en-US" altLang="en-US" sz="3600" dirty="0" err="1">
                <a:solidFill>
                  <a:prstClr val="black"/>
                </a:solidFill>
              </a:rPr>
              <a:t>flanneld</a:t>
            </a:r>
            <a:r>
              <a:rPr lang="en-US" altLang="en-US" sz="3600" dirty="0">
                <a:solidFill>
                  <a:prstClr val="black"/>
                </a:solidFill>
              </a:rPr>
              <a:t>; do</a:t>
            </a:r>
          </a:p>
          <a:p>
            <a:r>
              <a:rPr lang="en-US" altLang="en-US" sz="3600" dirty="0">
                <a:solidFill>
                  <a:prstClr val="black"/>
                </a:solidFill>
              </a:rPr>
              <a:t>    </a:t>
            </a:r>
            <a:r>
              <a:rPr lang="en-US" altLang="en-US" sz="3600" dirty="0" err="1">
                <a:solidFill>
                  <a:prstClr val="black"/>
                </a:solidFill>
              </a:rPr>
              <a:t>systemctl</a:t>
            </a:r>
            <a:r>
              <a:rPr lang="en-US" altLang="en-US" sz="3600" dirty="0">
                <a:solidFill>
                  <a:prstClr val="black"/>
                </a:solidFill>
              </a:rPr>
              <a:t> </a:t>
            </a:r>
            <a:r>
              <a:rPr lang="en-US" altLang="en-US" sz="3600" dirty="0" smtClean="0">
                <a:solidFill>
                  <a:prstClr val="black"/>
                </a:solidFill>
              </a:rPr>
              <a:t>stop</a:t>
            </a:r>
            <a:r>
              <a:rPr lang="en-US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en-US" sz="3600" dirty="0">
                <a:solidFill>
                  <a:prstClr val="black"/>
                </a:solidFill>
              </a:rPr>
              <a:t>$SERVICES</a:t>
            </a:r>
          </a:p>
          <a:p>
            <a:r>
              <a:rPr lang="en-US" altLang="en-US" sz="3600" dirty="0">
                <a:solidFill>
                  <a:prstClr val="black"/>
                </a:solidFill>
              </a:rPr>
              <a:t>    </a:t>
            </a:r>
            <a:r>
              <a:rPr lang="en-US" altLang="en-US" sz="3600" dirty="0" err="1">
                <a:solidFill>
                  <a:prstClr val="black"/>
                </a:solidFill>
              </a:rPr>
              <a:t>systemctl</a:t>
            </a:r>
            <a:r>
              <a:rPr lang="en-US" altLang="en-US" sz="3600" dirty="0">
                <a:solidFill>
                  <a:prstClr val="black"/>
                </a:solidFill>
              </a:rPr>
              <a:t> </a:t>
            </a:r>
            <a:r>
              <a:rPr lang="en-US" altLang="en-US" sz="3600" dirty="0" smtClean="0">
                <a:solidFill>
                  <a:prstClr val="black"/>
                </a:solidFill>
              </a:rPr>
              <a:t>disable</a:t>
            </a:r>
            <a:r>
              <a:rPr lang="en-US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en-US" sz="3600" dirty="0">
                <a:solidFill>
                  <a:prstClr val="black"/>
                </a:solidFill>
              </a:rPr>
              <a:t>$SERVICES</a:t>
            </a:r>
          </a:p>
          <a:p>
            <a:r>
              <a:rPr lang="en-US" altLang="en-US" sz="3600" dirty="0">
                <a:solidFill>
                  <a:prstClr val="black"/>
                </a:solidFill>
              </a:rPr>
              <a:t>    </a:t>
            </a:r>
            <a:r>
              <a:rPr lang="en-US" altLang="en-US" sz="3600" dirty="0" err="1">
                <a:solidFill>
                  <a:prstClr val="black"/>
                </a:solidFill>
              </a:rPr>
              <a:t>systemctl</a:t>
            </a:r>
            <a:r>
              <a:rPr lang="en-US" altLang="en-US" sz="3600" dirty="0">
                <a:solidFill>
                  <a:prstClr val="black"/>
                </a:solidFill>
              </a:rPr>
              <a:t> status $SERVICES</a:t>
            </a:r>
          </a:p>
          <a:p>
            <a:r>
              <a:rPr lang="en-US" altLang="en-US" sz="3600" dirty="0">
                <a:solidFill>
                  <a:prstClr val="black"/>
                </a:solidFill>
              </a:rPr>
              <a:t>done</a:t>
            </a:r>
          </a:p>
          <a:p>
            <a:endParaRPr lang="en-US" altLang="en-US" sz="2400" dirty="0" smtClean="0">
              <a:solidFill>
                <a:prstClr val="black"/>
              </a:solidFill>
            </a:endParaRPr>
          </a:p>
          <a:p>
            <a:endParaRPr lang="en-US" altLang="en-US" sz="2400" dirty="0">
              <a:solidFill>
                <a:prstClr val="black"/>
              </a:solidFill>
            </a:endParaRP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 Installation Configuration Steps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" y="1117600"/>
            <a:ext cx="123765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Start all appropriate Services on Nodes</a:t>
            </a:r>
            <a:endParaRPr lang="en-US" altLang="en-US" sz="3600" dirty="0" smtClean="0">
              <a:solidFill>
                <a:prstClr val="black"/>
              </a:solidFill>
            </a:endParaRPr>
          </a:p>
          <a:p>
            <a:endParaRPr lang="en-US" altLang="en-US" sz="2400" dirty="0" smtClean="0">
              <a:solidFill>
                <a:prstClr val="black"/>
              </a:solidFill>
            </a:endParaRPr>
          </a:p>
          <a:p>
            <a:endParaRPr lang="en-US" altLang="en-US" sz="2400" dirty="0">
              <a:solidFill>
                <a:prstClr val="black"/>
              </a:solidFill>
            </a:endParaRPr>
          </a:p>
          <a:p>
            <a:r>
              <a:rPr lang="en-US" altLang="en-US" sz="3200" dirty="0" smtClean="0">
                <a:solidFill>
                  <a:prstClr val="black"/>
                </a:solidFill>
              </a:rPr>
              <a:t>#for </a:t>
            </a:r>
            <a:r>
              <a:rPr lang="en-US" altLang="en-US" sz="3200" dirty="0">
                <a:solidFill>
                  <a:prstClr val="black"/>
                </a:solidFill>
              </a:rPr>
              <a:t>SERVICES in </a:t>
            </a:r>
            <a:r>
              <a:rPr lang="en-US" altLang="en-US" sz="3200" dirty="0" err="1">
                <a:solidFill>
                  <a:prstClr val="black"/>
                </a:solidFill>
              </a:rPr>
              <a:t>kube</a:t>
            </a:r>
            <a:r>
              <a:rPr lang="en-US" altLang="en-US" sz="3200" dirty="0">
                <a:solidFill>
                  <a:prstClr val="black"/>
                </a:solidFill>
              </a:rPr>
              <a:t>-proxy </a:t>
            </a:r>
            <a:r>
              <a:rPr lang="en-US" altLang="en-US" sz="3200" dirty="0" err="1">
                <a:solidFill>
                  <a:prstClr val="black"/>
                </a:solidFill>
              </a:rPr>
              <a:t>kubelet</a:t>
            </a:r>
            <a:r>
              <a:rPr lang="en-US" altLang="en-US" sz="3200" dirty="0">
                <a:solidFill>
                  <a:prstClr val="black"/>
                </a:solidFill>
              </a:rPr>
              <a:t> </a:t>
            </a:r>
            <a:r>
              <a:rPr lang="en-US" altLang="en-US" sz="3200" dirty="0" err="1">
                <a:solidFill>
                  <a:prstClr val="black"/>
                </a:solidFill>
              </a:rPr>
              <a:t>flanneld</a:t>
            </a:r>
            <a:r>
              <a:rPr lang="en-US" altLang="en-US" sz="3200" dirty="0">
                <a:solidFill>
                  <a:prstClr val="black"/>
                </a:solidFill>
              </a:rPr>
              <a:t> </a:t>
            </a:r>
            <a:r>
              <a:rPr lang="en-US" altLang="en-US" sz="3200" dirty="0" err="1">
                <a:solidFill>
                  <a:prstClr val="black"/>
                </a:solidFill>
              </a:rPr>
              <a:t>docker</a:t>
            </a:r>
            <a:r>
              <a:rPr lang="en-US" altLang="en-US" sz="3200" dirty="0">
                <a:solidFill>
                  <a:prstClr val="black"/>
                </a:solidFill>
              </a:rPr>
              <a:t>; do</a:t>
            </a:r>
          </a:p>
          <a:p>
            <a:r>
              <a:rPr lang="en-US" altLang="en-US" sz="3200" dirty="0">
                <a:solidFill>
                  <a:prstClr val="black"/>
                </a:solidFill>
              </a:rPr>
              <a:t>    </a:t>
            </a:r>
            <a:r>
              <a:rPr lang="en-US" altLang="en-US" sz="3200" dirty="0" err="1">
                <a:solidFill>
                  <a:prstClr val="black"/>
                </a:solidFill>
              </a:rPr>
              <a:t>systemctl</a:t>
            </a:r>
            <a:r>
              <a:rPr lang="en-US" altLang="en-US" sz="3200" dirty="0">
                <a:solidFill>
                  <a:prstClr val="black"/>
                </a:solidFill>
              </a:rPr>
              <a:t> restart $SERVICES</a:t>
            </a:r>
          </a:p>
          <a:p>
            <a:r>
              <a:rPr lang="en-US" altLang="en-US" sz="3200" dirty="0">
                <a:solidFill>
                  <a:prstClr val="black"/>
                </a:solidFill>
              </a:rPr>
              <a:t>    </a:t>
            </a:r>
            <a:r>
              <a:rPr lang="en-US" altLang="en-US" sz="3200" dirty="0" err="1">
                <a:solidFill>
                  <a:prstClr val="black"/>
                </a:solidFill>
              </a:rPr>
              <a:t>systemctl</a:t>
            </a:r>
            <a:r>
              <a:rPr lang="en-US" altLang="en-US" sz="3200" dirty="0">
                <a:solidFill>
                  <a:prstClr val="black"/>
                </a:solidFill>
              </a:rPr>
              <a:t> enable $SERVICES</a:t>
            </a:r>
          </a:p>
          <a:p>
            <a:r>
              <a:rPr lang="en-US" altLang="en-US" sz="3200" dirty="0">
                <a:solidFill>
                  <a:prstClr val="black"/>
                </a:solidFill>
              </a:rPr>
              <a:t>    </a:t>
            </a:r>
            <a:r>
              <a:rPr lang="en-US" altLang="en-US" sz="3200" dirty="0" err="1">
                <a:solidFill>
                  <a:prstClr val="black"/>
                </a:solidFill>
              </a:rPr>
              <a:t>systemctl</a:t>
            </a:r>
            <a:r>
              <a:rPr lang="en-US" altLang="en-US" sz="3200" dirty="0">
                <a:solidFill>
                  <a:prstClr val="black"/>
                </a:solidFill>
              </a:rPr>
              <a:t> status $SERVICES</a:t>
            </a:r>
          </a:p>
          <a:p>
            <a:r>
              <a:rPr lang="en-US" altLang="en-US" sz="3200" dirty="0">
                <a:solidFill>
                  <a:prstClr val="black"/>
                </a:solidFill>
              </a:rPr>
              <a:t>done</a:t>
            </a:r>
            <a:endParaRPr lang="en-US" altLang="en-US" sz="3200" dirty="0" smtClean="0">
              <a:solidFill>
                <a:prstClr val="black"/>
              </a:solidFill>
            </a:endParaRPr>
          </a:p>
          <a:p>
            <a:endParaRPr lang="en-US" altLang="en-US" sz="2400" dirty="0">
              <a:solidFill>
                <a:prstClr val="black"/>
              </a:solidFill>
            </a:endParaRP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Kubernetes </a:t>
            </a:r>
            <a:r>
              <a:rPr lang="en-US" sz="4800" dirty="0" err="1" smtClean="0"/>
              <a:t>CLuster</a:t>
            </a:r>
            <a:r>
              <a:rPr lang="en-US" sz="4800" dirty="0" smtClean="0"/>
              <a:t>: Installation Configuration Steps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" y="1117600"/>
            <a:ext cx="1205462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b="1" dirty="0" smtClean="0"/>
              <a:t>Configure </a:t>
            </a:r>
            <a:r>
              <a:rPr lang="en-US" altLang="en-US" sz="3600" b="1" dirty="0" err="1" smtClean="0"/>
              <a:t>kubectl</a:t>
            </a:r>
            <a:r>
              <a:rPr lang="en-US" altLang="en-US" sz="3600" b="1" dirty="0" smtClean="0"/>
              <a:t> on Nodes:</a:t>
            </a:r>
            <a:endParaRPr lang="en-US" altLang="en-US" sz="3600" dirty="0" smtClean="0">
              <a:solidFill>
                <a:prstClr val="black"/>
              </a:solidFill>
            </a:endParaRPr>
          </a:p>
          <a:p>
            <a:endParaRPr lang="en-US" altLang="en-US" sz="24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#</a:t>
            </a:r>
            <a:r>
              <a:rPr lang="en-US" altLang="en-US" sz="2400" dirty="0" err="1">
                <a:solidFill>
                  <a:prstClr val="black"/>
                </a:solidFill>
              </a:rPr>
              <a:t>kubectl</a:t>
            </a:r>
            <a:r>
              <a:rPr lang="en-US" altLang="en-US" sz="2400" dirty="0">
                <a:solidFill>
                  <a:prstClr val="black"/>
                </a:solidFill>
              </a:rPr>
              <a:t> 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config</a:t>
            </a:r>
            <a:r>
              <a:rPr lang="en-US" altLang="en-US" sz="2400" dirty="0" smtClean="0">
                <a:solidFill>
                  <a:prstClr val="black"/>
                </a:solidFill>
              </a:rPr>
              <a:t> set-cluster default-cluster --server=http://kube-master:8080</a:t>
            </a: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#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kubectl</a:t>
            </a:r>
            <a:r>
              <a:rPr lang="en-US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config</a:t>
            </a:r>
            <a:r>
              <a:rPr lang="en-US" altLang="en-US" sz="2400" dirty="0" smtClean="0">
                <a:solidFill>
                  <a:prstClr val="black"/>
                </a:solidFill>
              </a:rPr>
              <a:t> set-context default-context --cluster=default-cluster --user=default-admin</a:t>
            </a: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#</a:t>
            </a:r>
            <a:r>
              <a:rPr lang="en-US" altLang="en-US" sz="2400" dirty="0" err="1">
                <a:solidFill>
                  <a:prstClr val="black"/>
                </a:solidFill>
              </a:rPr>
              <a:t>kubectl</a:t>
            </a:r>
            <a:r>
              <a:rPr lang="en-US" altLang="en-US" sz="2400" dirty="0">
                <a:solidFill>
                  <a:prstClr val="black"/>
                </a:solidFill>
              </a:rPr>
              <a:t> </a:t>
            </a:r>
            <a:r>
              <a:rPr lang="en-US" altLang="en-US" sz="2400" dirty="0" err="1">
                <a:solidFill>
                  <a:prstClr val="black"/>
                </a:solidFill>
              </a:rPr>
              <a:t>config</a:t>
            </a:r>
            <a:r>
              <a:rPr lang="en-US" altLang="en-US" sz="2400" dirty="0">
                <a:solidFill>
                  <a:prstClr val="black"/>
                </a:solidFill>
              </a:rPr>
              <a:t> use-context default-context</a:t>
            </a:r>
          </a:p>
          <a:p>
            <a:endParaRPr lang="en-US" altLang="en-US" sz="2800" dirty="0" smtClean="0">
              <a:solidFill>
                <a:prstClr val="black"/>
              </a:solidFill>
            </a:endParaRPr>
          </a:p>
          <a:p>
            <a:r>
              <a:rPr lang="en-US" altLang="en-US" sz="2800" b="1" dirty="0" smtClean="0">
                <a:solidFill>
                  <a:prstClr val="black"/>
                </a:solidFill>
              </a:rPr>
              <a:t>Verify 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Kube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 master &amp; Check the cluster nodes:</a:t>
            </a: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r>
              <a:rPr lang="en-US" altLang="en-US" sz="2800" dirty="0">
                <a:solidFill>
                  <a:prstClr val="black"/>
                </a:solidFill>
              </a:rPr>
              <a:t>[</a:t>
            </a:r>
            <a:r>
              <a:rPr lang="en-US" altLang="en-US" sz="2800" dirty="0" err="1">
                <a:solidFill>
                  <a:prstClr val="black"/>
                </a:solidFill>
              </a:rPr>
              <a:t>root@kube-master</a:t>
            </a:r>
            <a:r>
              <a:rPr lang="en-US" altLang="en-US" sz="2800" dirty="0">
                <a:solidFill>
                  <a:prstClr val="black"/>
                </a:solidFill>
              </a:rPr>
              <a:t> ~]# </a:t>
            </a:r>
            <a:r>
              <a:rPr lang="en-US" altLang="en-US" sz="2800" dirty="0" err="1">
                <a:solidFill>
                  <a:prstClr val="black"/>
                </a:solidFill>
              </a:rPr>
              <a:t>kubectl</a:t>
            </a:r>
            <a:r>
              <a:rPr lang="en-US" altLang="en-US" sz="2800" dirty="0">
                <a:solidFill>
                  <a:prstClr val="black"/>
                </a:solidFill>
              </a:rPr>
              <a:t> get nodes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NAME          STATUS    AGE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kube-node-1   Ready     19h</a:t>
            </a:r>
          </a:p>
          <a:p>
            <a:r>
              <a:rPr lang="en-US" altLang="en-US" sz="2800" dirty="0">
                <a:solidFill>
                  <a:prstClr val="black"/>
                </a:solidFill>
              </a:rPr>
              <a:t>kube-node-2   Ready     19h</a:t>
            </a: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#</a:t>
            </a:r>
            <a:r>
              <a:rPr lang="en-GB" sz="2400" b="1" dirty="0" err="1"/>
              <a:t>kubectl</a:t>
            </a:r>
            <a:r>
              <a:rPr lang="en-GB" sz="2400" b="1" dirty="0"/>
              <a:t> cordon </a:t>
            </a:r>
            <a:r>
              <a:rPr lang="en-GB" sz="2400" b="1" dirty="0" err="1"/>
              <a:t>kube</a:t>
            </a:r>
            <a:r>
              <a:rPr lang="en-GB" sz="2400" b="1" dirty="0"/>
              <a:t>-node-x ###mark node as </a:t>
            </a:r>
            <a:r>
              <a:rPr lang="en-GB" sz="2400" b="1" dirty="0" err="1"/>
              <a:t>unscheduable</a:t>
            </a:r>
            <a:endParaRPr lang="en-GB" sz="2400" b="1" dirty="0"/>
          </a:p>
          <a:p>
            <a:r>
              <a:rPr lang="en-GB" sz="2400" b="1" dirty="0"/>
              <a:t>#</a:t>
            </a:r>
            <a:r>
              <a:rPr lang="en-GB" sz="2400" b="1" dirty="0" err="1"/>
              <a:t>kubectl</a:t>
            </a:r>
            <a:r>
              <a:rPr lang="en-GB" sz="2400" b="1" dirty="0"/>
              <a:t> drain </a:t>
            </a:r>
            <a:r>
              <a:rPr lang="en-GB" sz="2400" b="1" dirty="0" err="1"/>
              <a:t>kube</a:t>
            </a:r>
            <a:r>
              <a:rPr lang="en-GB" sz="2400" b="1" dirty="0"/>
              <a:t>-node-x ###drain out node in preparation for maintenance</a:t>
            </a:r>
          </a:p>
          <a:p>
            <a:r>
              <a:rPr lang="en-GB" sz="2400" b="1" dirty="0"/>
              <a:t>#</a:t>
            </a:r>
            <a:r>
              <a:rPr lang="en-GB" sz="2400" b="1" dirty="0" err="1"/>
              <a:t>kubectl</a:t>
            </a:r>
            <a:r>
              <a:rPr lang="en-GB" sz="2400" b="1" dirty="0"/>
              <a:t> </a:t>
            </a:r>
            <a:r>
              <a:rPr lang="en-GB" sz="2400" b="1" dirty="0" err="1"/>
              <a:t>uncordon</a:t>
            </a:r>
            <a:r>
              <a:rPr lang="en-GB" sz="2400" b="1" dirty="0"/>
              <a:t> </a:t>
            </a:r>
            <a:r>
              <a:rPr lang="en-GB" sz="2400" b="1" dirty="0" err="1"/>
              <a:t>kube</a:t>
            </a:r>
            <a:r>
              <a:rPr lang="en-GB" sz="2400" b="1" dirty="0"/>
              <a:t>-node-x</a:t>
            </a:r>
          </a:p>
          <a:p>
            <a:r>
              <a:rPr lang="en-GB" sz="2400" b="1" dirty="0"/>
              <a:t>#</a:t>
            </a:r>
            <a:r>
              <a:rPr lang="en-GB" sz="2400" b="1" dirty="0" err="1"/>
              <a:t>kubectl</a:t>
            </a:r>
            <a:r>
              <a:rPr lang="en-GB" sz="2400" b="1" dirty="0"/>
              <a:t> top node </a:t>
            </a:r>
            <a:r>
              <a:rPr lang="en-GB" sz="2400" b="1" dirty="0" err="1"/>
              <a:t>kube</a:t>
            </a:r>
            <a:r>
              <a:rPr lang="en-GB" sz="2400" b="1" dirty="0"/>
              <a:t>-node-x ###show metric for a node</a:t>
            </a:r>
          </a:p>
          <a:p>
            <a:r>
              <a:rPr lang="en-GB" sz="2400" b="1" dirty="0"/>
              <a:t>#</a:t>
            </a:r>
            <a:r>
              <a:rPr lang="en-GB" sz="2400" b="1" dirty="0" err="1"/>
              <a:t>kubectl</a:t>
            </a:r>
            <a:r>
              <a:rPr lang="en-GB" sz="2400" b="1" dirty="0"/>
              <a:t> cluster-info ###display address of the master and services</a:t>
            </a:r>
          </a:p>
          <a:p>
            <a:r>
              <a:rPr lang="en-GB" sz="2400" b="1" dirty="0"/>
              <a:t>#</a:t>
            </a:r>
            <a:r>
              <a:rPr lang="en-GB" sz="2400" b="1" dirty="0" err="1"/>
              <a:t>kubectl</a:t>
            </a:r>
            <a:r>
              <a:rPr lang="en-GB" sz="2400" b="1" dirty="0"/>
              <a:t> cluster-info dump ##dump current cluster state to </a:t>
            </a:r>
            <a:r>
              <a:rPr lang="en-GB" sz="2400" b="1" dirty="0" err="1" smtClean="0"/>
              <a:t>stdout</a:t>
            </a:r>
            <a:endParaRPr lang="en-GB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CLuster</a:t>
            </a:r>
            <a:r>
              <a:rPr lang="en-US" dirty="0"/>
              <a:t>: Installation Configuration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84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Kubernetes Pods: Creation Management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" y="1117600"/>
            <a:ext cx="12054624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b="1" dirty="0" smtClean="0"/>
              <a:t>Kubernetes Pods:</a:t>
            </a:r>
          </a:p>
          <a:p>
            <a:r>
              <a:rPr lang="en-US" altLang="en-US" sz="2800" b="1" dirty="0" smtClean="0">
                <a:solidFill>
                  <a:prstClr val="black"/>
                </a:solidFill>
              </a:rPr>
              <a:t>Is a group of  one or more containers that are deployed together with configuration to run 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container</a:t>
            </a:r>
            <a:endParaRPr lang="en-US" altLang="en-US" sz="2800" b="1" dirty="0" smtClean="0">
              <a:solidFill>
                <a:prstClr val="black"/>
              </a:solidFill>
            </a:endParaRPr>
          </a:p>
          <a:p>
            <a:r>
              <a:rPr lang="en-US" altLang="en-US" sz="3600" b="1" dirty="0" smtClean="0">
                <a:solidFill>
                  <a:prstClr val="black"/>
                </a:solidFill>
              </a:rPr>
              <a:t>About Pods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2800" b="1" dirty="0" smtClean="0">
                <a:solidFill>
                  <a:prstClr val="black"/>
                </a:solidFill>
              </a:rPr>
              <a:t>Pods are not only containers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2800" b="1" dirty="0" smtClean="0">
                <a:solidFill>
                  <a:prstClr val="black"/>
                </a:solidFill>
              </a:rPr>
              <a:t>Hostname is set to the Pods name for the apps containers within the pod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2800" b="1" dirty="0" smtClean="0">
                <a:solidFill>
                  <a:prstClr val="black"/>
                </a:solidFill>
              </a:rPr>
              <a:t>Each container in the Pod is assigned with the its unique IP Address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2800" b="1" dirty="0" smtClean="0">
                <a:solidFill>
                  <a:prstClr val="black"/>
                </a:solidFill>
              </a:rPr>
              <a:t>Individual containers may be versioned, rebuilt or redeployed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2800" b="1" dirty="0" smtClean="0">
                <a:solidFill>
                  <a:prstClr val="black"/>
                </a:solidFill>
              </a:rPr>
              <a:t>Upon Pods is scaled out, all containers within it are scaled as group</a:t>
            </a:r>
          </a:p>
          <a:p>
            <a:endParaRPr lang="en-US" altLang="en-US" sz="2800" b="1" dirty="0" smtClean="0">
              <a:solidFill>
                <a:prstClr val="black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en-US" sz="2800" b="1" dirty="0" smtClean="0">
              <a:solidFill>
                <a:prstClr val="black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en-US" sz="3600" dirty="0" smtClean="0">
              <a:solidFill>
                <a:prstClr val="black"/>
              </a:solidFill>
            </a:endParaRPr>
          </a:p>
          <a:p>
            <a:endParaRPr lang="en-US" altLang="en-US" sz="2400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Kubernetes Pods: Creation Management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" y="1117600"/>
            <a:ext cx="1205462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prstClr val="black"/>
                </a:solidFill>
              </a:rPr>
              <a:t>Here is example to create Pod with name “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nginx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-lab-cli”, 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docker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 image “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nginx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” will be used.</a:t>
            </a:r>
          </a:p>
          <a:p>
            <a:endParaRPr lang="en-US" altLang="en-US" sz="2800" b="1" dirty="0" smtClean="0">
              <a:solidFill>
                <a:prstClr val="black"/>
              </a:solidFill>
            </a:endParaRPr>
          </a:p>
          <a:p>
            <a:r>
              <a:rPr lang="en-US" altLang="en-US" sz="2800" b="1" dirty="0" smtClean="0">
                <a:solidFill>
                  <a:prstClr val="black"/>
                </a:solidFill>
              </a:rPr>
              <a:t># 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kubectl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 run nginx-lab-1 --image=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nginx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 --port 80 --replicas=2</a:t>
            </a:r>
          </a:p>
          <a:p>
            <a:r>
              <a:rPr lang="en-US" altLang="en-US" sz="2800" b="1" dirty="0" smtClean="0">
                <a:solidFill>
                  <a:prstClr val="black"/>
                </a:solidFill>
              </a:rPr>
              <a:t>#</a:t>
            </a:r>
            <a:r>
              <a:rPr lang="en-US" altLang="en-US" sz="2800" b="1" dirty="0" err="1">
                <a:solidFill>
                  <a:prstClr val="black"/>
                </a:solidFill>
              </a:rPr>
              <a:t>kubectl</a:t>
            </a:r>
            <a:r>
              <a:rPr lang="en-US" altLang="en-US" sz="2800" b="1" dirty="0">
                <a:solidFill>
                  <a:prstClr val="black"/>
                </a:solidFill>
              </a:rPr>
              <a:t> create -f 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nginx_service.yaml</a:t>
            </a:r>
            <a:endParaRPr lang="en-US" altLang="en-US" sz="2800" b="1" dirty="0" smtClean="0">
              <a:solidFill>
                <a:prstClr val="black"/>
              </a:solidFill>
            </a:endParaRPr>
          </a:p>
          <a:p>
            <a:endParaRPr lang="en-US" altLang="en-US" sz="2800" b="1" dirty="0">
              <a:solidFill>
                <a:prstClr val="black"/>
              </a:solidFill>
            </a:endParaRPr>
          </a:p>
          <a:p>
            <a:r>
              <a:rPr lang="en-US" altLang="en-US" sz="2800" b="1" dirty="0" smtClean="0">
                <a:solidFill>
                  <a:prstClr val="black"/>
                </a:solidFill>
              </a:rPr>
              <a:t>&gt;&gt; When we define replicas, </a:t>
            </a:r>
            <a:r>
              <a:rPr lang="en-US" altLang="en-US" sz="2800" b="1" dirty="0" err="1" smtClean="0">
                <a:solidFill>
                  <a:prstClr val="black"/>
                </a:solidFill>
              </a:rPr>
              <a:t>kubernetes</a:t>
            </a:r>
            <a:r>
              <a:rPr lang="en-US" altLang="en-US" sz="2800" b="1" dirty="0">
                <a:solidFill>
                  <a:prstClr val="black"/>
                </a:solidFill>
              </a:rPr>
              <a:t> </a:t>
            </a:r>
            <a:r>
              <a:rPr lang="en-US" altLang="en-US" sz="2800" b="1" dirty="0" smtClean="0">
                <a:solidFill>
                  <a:prstClr val="black"/>
                </a:solidFill>
              </a:rPr>
              <a:t>creates a deployment and replica set always maintain the desired set of pods running </a:t>
            </a:r>
            <a:endParaRPr lang="en-US" altLang="en-US" sz="2800" b="1" dirty="0" smtClean="0">
              <a:solidFill>
                <a:prstClr val="black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en-US" sz="3600" dirty="0" smtClean="0">
              <a:solidFill>
                <a:prstClr val="black"/>
              </a:solidFill>
            </a:endParaRPr>
          </a:p>
          <a:p>
            <a:endParaRPr lang="en-US" altLang="en-US" sz="2400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GB" b="1" dirty="0"/>
              <a:t>Get list of all Pods:</a:t>
            </a:r>
          </a:p>
          <a:p>
            <a:pPr indent="0">
              <a:buNone/>
            </a:pPr>
            <a:r>
              <a:rPr lang="en-GB" b="1" dirty="0"/>
              <a:t>#</a:t>
            </a:r>
            <a:r>
              <a:rPr lang="en-GB" b="1" dirty="0" err="1"/>
              <a:t>kubectl</a:t>
            </a:r>
            <a:r>
              <a:rPr lang="en-GB" b="1" dirty="0"/>
              <a:t> get Pods</a:t>
            </a:r>
          </a:p>
          <a:p>
            <a:pPr indent="0">
              <a:buNone/>
            </a:pPr>
            <a:r>
              <a:rPr lang="en-GB" b="1" dirty="0"/>
              <a:t>#</a:t>
            </a:r>
            <a:r>
              <a:rPr lang="en-GB" b="1" dirty="0" err="1"/>
              <a:t>kubectl</a:t>
            </a:r>
            <a:r>
              <a:rPr lang="en-GB" b="1" dirty="0"/>
              <a:t> get pods -o wide</a:t>
            </a:r>
          </a:p>
          <a:p>
            <a:pPr indent="0">
              <a:buNone/>
            </a:pPr>
            <a:r>
              <a:rPr lang="en-GB" b="1" dirty="0" smtClean="0"/>
              <a:t>Get </a:t>
            </a:r>
            <a:r>
              <a:rPr lang="en-GB" b="1" dirty="0"/>
              <a:t>detail about the Pod</a:t>
            </a:r>
          </a:p>
          <a:p>
            <a:pPr indent="0">
              <a:buNone/>
            </a:pPr>
            <a:r>
              <a:rPr lang="en-GB" b="1" dirty="0"/>
              <a:t>#</a:t>
            </a:r>
            <a:r>
              <a:rPr lang="en-GB" b="1" dirty="0" err="1"/>
              <a:t>kubectl</a:t>
            </a:r>
            <a:r>
              <a:rPr lang="en-GB" b="1" dirty="0"/>
              <a:t> describe pods NAME</a:t>
            </a:r>
          </a:p>
          <a:p>
            <a:pPr indent="0">
              <a:buNone/>
            </a:pPr>
            <a:r>
              <a:rPr lang="en-GB" b="1" dirty="0"/>
              <a:t>Get Pod detail in </a:t>
            </a:r>
            <a:r>
              <a:rPr lang="en-GB" b="1" dirty="0" err="1"/>
              <a:t>json</a:t>
            </a:r>
            <a:r>
              <a:rPr lang="en-GB" b="1" dirty="0"/>
              <a:t> format</a:t>
            </a:r>
          </a:p>
          <a:p>
            <a:pPr indent="0">
              <a:buNone/>
            </a:pPr>
            <a:r>
              <a:rPr lang="en-GB" b="1" dirty="0"/>
              <a:t>#</a:t>
            </a:r>
            <a:r>
              <a:rPr lang="en-GB" b="1" dirty="0" err="1"/>
              <a:t>kubectl</a:t>
            </a:r>
            <a:r>
              <a:rPr lang="en-GB" b="1" dirty="0"/>
              <a:t> get pods -o </a:t>
            </a:r>
            <a:r>
              <a:rPr lang="en-GB" b="1" dirty="0" err="1"/>
              <a:t>json</a:t>
            </a:r>
            <a:r>
              <a:rPr lang="en-GB" b="1" dirty="0"/>
              <a:t> </a:t>
            </a:r>
            <a:r>
              <a:rPr lang="en-GB" b="1" dirty="0" smtClean="0"/>
              <a:t>NAME</a:t>
            </a:r>
            <a:endParaRPr lang="en-GB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Pods: Creation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31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GB" b="1" dirty="0"/>
              <a:t>Delete a pod</a:t>
            </a:r>
          </a:p>
          <a:p>
            <a:pPr indent="0">
              <a:buNone/>
            </a:pPr>
            <a:r>
              <a:rPr lang="en-GB" b="1" dirty="0"/>
              <a:t>#</a:t>
            </a:r>
            <a:r>
              <a:rPr lang="en-GB" b="1" dirty="0" err="1"/>
              <a:t>kubectl</a:t>
            </a:r>
            <a:r>
              <a:rPr lang="en-GB" b="1" dirty="0"/>
              <a:t> delete pod NAME</a:t>
            </a:r>
          </a:p>
          <a:p>
            <a:pPr indent="0">
              <a:buNone/>
            </a:pPr>
            <a:r>
              <a:rPr lang="en-GB" b="1" dirty="0" smtClean="0"/>
              <a:t>Delete </a:t>
            </a:r>
            <a:r>
              <a:rPr lang="en-GB" b="1" dirty="0"/>
              <a:t>all pods </a:t>
            </a:r>
          </a:p>
          <a:p>
            <a:pPr indent="0">
              <a:buNone/>
            </a:pPr>
            <a:r>
              <a:rPr lang="en-GB" b="1" dirty="0"/>
              <a:t>#</a:t>
            </a:r>
            <a:r>
              <a:rPr lang="en-GB" b="1" dirty="0" err="1"/>
              <a:t>kubectl</a:t>
            </a:r>
            <a:r>
              <a:rPr lang="en-GB" b="1" dirty="0"/>
              <a:t> delete pods --all</a:t>
            </a:r>
          </a:p>
          <a:p>
            <a:pPr indent="0">
              <a:buNone/>
            </a:pPr>
            <a:r>
              <a:rPr lang="en-GB" b="1" dirty="0" smtClean="0"/>
              <a:t>Delete </a:t>
            </a:r>
            <a:r>
              <a:rPr lang="en-GB" b="1" dirty="0"/>
              <a:t>pod if in </a:t>
            </a:r>
            <a:r>
              <a:rPr lang="en-GB" b="1" dirty="0" err="1"/>
              <a:t>yamal</a:t>
            </a:r>
            <a:r>
              <a:rPr lang="en-GB" b="1" dirty="0"/>
              <a:t> file</a:t>
            </a:r>
          </a:p>
          <a:p>
            <a:pPr indent="0">
              <a:buNone/>
            </a:pPr>
            <a:r>
              <a:rPr lang="en-GB" b="1" dirty="0"/>
              <a:t>#</a:t>
            </a:r>
            <a:r>
              <a:rPr lang="en-GB" b="1" dirty="0" err="1"/>
              <a:t>kubectl</a:t>
            </a:r>
            <a:r>
              <a:rPr lang="en-GB" b="1" dirty="0"/>
              <a:t> delete -f </a:t>
            </a:r>
            <a:r>
              <a:rPr lang="en-GB" b="1" dirty="0" err="1"/>
              <a:t>Yamal_file</a:t>
            </a:r>
            <a:endParaRPr lang="en-GB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Pods: Creation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8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13" y="956199"/>
            <a:ext cx="8690169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Questions </a:t>
            </a:r>
            <a:r>
              <a:rPr lang="en-US" sz="3200" dirty="0" smtClean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53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8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Kubernetes </a:t>
            </a:r>
            <a:r>
              <a:rPr lang="en-US" dirty="0"/>
              <a:t>is an open source container orchestration platform that </a:t>
            </a:r>
            <a:r>
              <a:rPr lang="en-US" dirty="0" smtClean="0"/>
              <a:t>manage distributed</a:t>
            </a:r>
            <a:r>
              <a:rPr lang="en-US" dirty="0"/>
              <a:t>, containerized applications at massive scale.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Kubernetes </a:t>
            </a:r>
            <a:r>
              <a:rPr lang="en-US" dirty="0"/>
              <a:t>provides a unified API to deploy web applications, batch jobs </a:t>
            </a:r>
            <a:r>
              <a:rPr lang="en-US" dirty="0" smtClean="0"/>
              <a:t>and databases</a:t>
            </a:r>
            <a:r>
              <a:rPr lang="en-US" dirty="0"/>
              <a:t>. Containers—how apps are packaged and deployed 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Kubernetes automates the configuration of your applications, manages their lifecycles, </a:t>
            </a:r>
            <a:r>
              <a:rPr lang="en-US" dirty="0" smtClean="0"/>
              <a:t>and maintains </a:t>
            </a:r>
            <a:r>
              <a:rPr lang="en-US" dirty="0"/>
              <a:t>and tracks resource allocation in a cluster of servers.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Kubernetes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9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Introduction to Kubernetes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 smtClean="0"/>
              <a:t>Features of  Kubernetes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Kubernetes is lightweight &amp; easy to understand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Management through REST API &amp;  CLI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Portability, Kubernetes provides public private &amp; hybrid cloud </a:t>
            </a:r>
            <a:r>
              <a:rPr lang="en-US" altLang="en-US" sz="2800" dirty="0" err="1" smtClean="0"/>
              <a:t>deployement</a:t>
            </a:r>
            <a:r>
              <a:rPr lang="en-US" altLang="en-US" sz="2800" dirty="0" smtClean="0"/>
              <a:t> such as AWS, </a:t>
            </a:r>
            <a:r>
              <a:rPr lang="en-US" altLang="en-US" sz="2800" dirty="0" err="1" smtClean="0"/>
              <a:t>Vigrant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Vmware</a:t>
            </a:r>
            <a:r>
              <a:rPr lang="en-US" altLang="en-US" sz="2800" dirty="0" smtClean="0"/>
              <a:t> &amp; Bare metal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Kubernetes is highly scalable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Kubernetes is self healing, can take care of auto placement of </a:t>
            </a:r>
            <a:r>
              <a:rPr lang="en-US" altLang="en-US" sz="2800" dirty="0" err="1" smtClean="0"/>
              <a:t>docker</a:t>
            </a:r>
            <a:r>
              <a:rPr lang="en-US" altLang="en-US" sz="2800" dirty="0" smtClean="0"/>
              <a:t> container, auto restart and auto replication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Good rolling updates – Update service w/o an outage</a:t>
            </a:r>
          </a:p>
          <a:p>
            <a:r>
              <a:rPr lang="en-US" altLang="en-US" sz="2800" b="1" dirty="0" smtClean="0"/>
              <a:t>Alternates are: Apache </a:t>
            </a:r>
            <a:r>
              <a:rPr lang="en-US" altLang="en-US" sz="2800" b="1" dirty="0" err="1" smtClean="0"/>
              <a:t>Mesos,Hadoop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YARNand</a:t>
            </a:r>
            <a:r>
              <a:rPr lang="en-US" altLang="en-US" sz="2800" b="1" dirty="0" smtClean="0"/>
              <a:t> Docker Swarm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endParaRPr lang="en-US" alt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 Kubernetes Architecture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4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1117599"/>
            <a:ext cx="10303098" cy="55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Kubernetes Architecture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 smtClean="0">
                <a:solidFill>
                  <a:prstClr val="black"/>
                </a:solidFill>
              </a:rPr>
              <a:t>Kubernetes Building Blocks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prstClr val="black"/>
                </a:solidFill>
              </a:rPr>
              <a:t>Kubernetes Master</a:t>
            </a: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A single master host will manage the cluster and run several core 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kubernetes</a:t>
            </a:r>
            <a:r>
              <a:rPr lang="en-US" altLang="en-US" sz="2400" dirty="0" smtClean="0">
                <a:solidFill>
                  <a:prstClr val="black"/>
                </a:solidFill>
              </a:rPr>
              <a:t> services. Master components provides the cluster control plane. Master components are responsible for making global decisions(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e.g</a:t>
            </a:r>
            <a:r>
              <a:rPr lang="en-US" altLang="en-US" sz="2400" dirty="0" smtClean="0">
                <a:solidFill>
                  <a:prstClr val="black"/>
                </a:solidFill>
              </a:rPr>
              <a:t> scheduling) about the cluster and detecting &amp; response to cluster events (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e.g</a:t>
            </a:r>
            <a:r>
              <a:rPr lang="en-US" altLang="en-US" sz="2400" dirty="0" smtClean="0">
                <a:solidFill>
                  <a:prstClr val="black"/>
                </a:solidFill>
              </a:rPr>
              <a:t> starting up new pod)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prstClr val="black"/>
                </a:solidFill>
              </a:rPr>
              <a:t>Kubernetes Nodes</a:t>
            </a: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Node is working machine in 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kubernetes.It</a:t>
            </a:r>
            <a:r>
              <a:rPr lang="en-US" altLang="en-US" sz="2400" dirty="0" smtClean="0">
                <a:solidFill>
                  <a:prstClr val="black"/>
                </a:solidFill>
              </a:rPr>
              <a:t> is also known as minion. Each node has necessary services to run Pods and managed by the master components. These services are Docker, 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Kubelet</a:t>
            </a:r>
            <a:r>
              <a:rPr lang="en-US" altLang="en-US" sz="2400" dirty="0" smtClean="0">
                <a:solidFill>
                  <a:prstClr val="black"/>
                </a:solidFill>
              </a:rPr>
              <a:t> and 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Kube</a:t>
            </a:r>
            <a:r>
              <a:rPr lang="en-US" altLang="en-US" sz="2400" dirty="0" smtClean="0">
                <a:solidFill>
                  <a:prstClr val="black"/>
                </a:solidFill>
              </a:rPr>
              <a:t> proxy.</a:t>
            </a:r>
          </a:p>
          <a:p>
            <a:endParaRPr lang="en-US" altLang="en-US" sz="2400" dirty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Master and nodes can be configured on Physical or Virtual machine such as AWS EC2 Instances, Google Compute Engine, 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Vigrant</a:t>
            </a:r>
            <a:r>
              <a:rPr lang="en-US" altLang="en-US" sz="2400" dirty="0" smtClean="0">
                <a:solidFill>
                  <a:prstClr val="black"/>
                </a:solidFill>
              </a:rPr>
              <a:t> , </a:t>
            </a:r>
            <a:r>
              <a:rPr lang="en-US" altLang="en-US" sz="2400" dirty="0" err="1" smtClean="0">
                <a:solidFill>
                  <a:prstClr val="black"/>
                </a:solidFill>
              </a:rPr>
              <a:t>Vmware</a:t>
            </a:r>
            <a:r>
              <a:rPr lang="en-US" altLang="en-US" sz="2400" dirty="0" smtClean="0">
                <a:solidFill>
                  <a:prstClr val="black"/>
                </a:solidFill>
              </a:rPr>
              <a:t> etc.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Kubernetes Components in detail: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98928"/>
              </p:ext>
            </p:extLst>
          </p:nvPr>
        </p:nvGraphicFramePr>
        <p:xfrm>
          <a:off x="-1" y="1223492"/>
          <a:ext cx="11565229" cy="4443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1111"/>
                <a:gridCol w="1615887"/>
                <a:gridCol w="7418231"/>
              </a:tblGrid>
              <a:tr h="127228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effectLst/>
                        </a:rPr>
                        <a:t>Componets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Master/Node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Description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72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u="none" strike="noStrike" dirty="0">
                          <a:effectLst/>
                        </a:rPr>
                        <a:t>API server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Master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REST API </a:t>
                      </a:r>
                      <a:r>
                        <a:rPr lang="en-US" sz="2000" u="none" strike="noStrike" dirty="0" smtClean="0">
                          <a:effectLst/>
                        </a:rPr>
                        <a:t>endpoint for managing most functions/aspects of Kubernetes Cluster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9864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u="none" strike="noStrike" dirty="0">
                          <a:effectLst/>
                        </a:rPr>
                        <a:t>Replication/Controller manager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Master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 ensures the number of specified pod replicas are always running by starting or </a:t>
                      </a:r>
                      <a:r>
                        <a:rPr lang="en-US" sz="2000" u="none" strike="noStrike" dirty="0" err="1">
                          <a:effectLst/>
                        </a:rPr>
                        <a:t>shuting</a:t>
                      </a:r>
                      <a:r>
                        <a:rPr lang="en-US" sz="2000" u="none" strike="noStrike" dirty="0">
                          <a:effectLst/>
                        </a:rPr>
                        <a:t> down the Pods on nodes.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9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Kubernetes Components in detail: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06036"/>
              </p:ext>
            </p:extLst>
          </p:nvPr>
        </p:nvGraphicFramePr>
        <p:xfrm>
          <a:off x="-1" y="1596980"/>
          <a:ext cx="11565229" cy="4069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1111"/>
                <a:gridCol w="1615887"/>
                <a:gridCol w="7418231"/>
              </a:tblGrid>
              <a:tr h="11653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effectLst/>
                        </a:rPr>
                        <a:t>Componets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Master/Node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Description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653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Scheduler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Scheduler has to find suitable host to where new or requested Pod can be created or reside</a:t>
                      </a:r>
                    </a:p>
                  </a:txBody>
                  <a:tcPr marL="9525" marR="9525" marT="9525" marB="0" anchor="b"/>
                </a:tc>
              </a:tr>
              <a:tr h="173904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Etcd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distributed key value store where Kubernetes stores information about Cluster,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Nodes,Pods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Services.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5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251883" y="3984"/>
            <a:ext cx="11556295" cy="9894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Kubernetes Components in detail: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42900" y="1117600"/>
            <a:ext cx="114652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4800" dirty="0" smtClean="0">
              <a:solidFill>
                <a:prstClr val="black"/>
              </a:solidFill>
            </a:endParaRPr>
          </a:p>
          <a:p>
            <a:r>
              <a:rPr lang="en-US" altLang="en-US" sz="2400" dirty="0" smtClean="0">
                <a:solidFill>
                  <a:prstClr val="black"/>
                </a:solidFill>
              </a:rPr>
              <a:t>.</a:t>
            </a:r>
            <a:endParaRPr lang="en-US" altLang="en-US" sz="2800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endParaRPr lang="en-US" alt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79974"/>
              </p:ext>
            </p:extLst>
          </p:nvPr>
        </p:nvGraphicFramePr>
        <p:xfrm>
          <a:off x="-1" y="1622739"/>
          <a:ext cx="11565229" cy="4043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1111"/>
                <a:gridCol w="1615887"/>
                <a:gridCol w="7418231"/>
              </a:tblGrid>
              <a:tr h="11579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effectLst/>
                        </a:rPr>
                        <a:t>Componets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Master/Node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effectLst/>
                        </a:rPr>
                        <a:t>Description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57964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single schedulable unit of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work, example is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docker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IP </a:t>
                      </a:r>
                    </a:p>
                  </a:txBody>
                  <a:tcPr marL="9525" marR="9525" marT="9525" marB="0" anchor="b"/>
                </a:tc>
              </a:tr>
              <a:tr h="172803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Kubelet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host level management, Determines Pod container state on the basis of Pod manifest received from Kubernetes Master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9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9097</TotalTime>
  <Words>1462</Words>
  <Application>Microsoft Office PowerPoint</Application>
  <PresentationFormat>Widescreen</PresentationFormat>
  <Paragraphs>288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Tahoma</vt:lpstr>
      <vt:lpstr>Wingdings</vt:lpstr>
      <vt:lpstr>ヒラギノ角ゴ Pro W3</vt:lpstr>
      <vt:lpstr>Office Theme</vt:lpstr>
      <vt:lpstr>KUBERNETES</vt:lpstr>
      <vt:lpstr>Introduction to Kubernetes</vt:lpstr>
      <vt:lpstr>Introduction to Kubernetes</vt:lpstr>
      <vt:lpstr>Introduction to Kubernetes</vt:lpstr>
      <vt:lpstr> Kubernetes Architecture</vt:lpstr>
      <vt:lpstr>Kubernetes Architecture</vt:lpstr>
      <vt:lpstr>Kubernetes Components in detail:</vt:lpstr>
      <vt:lpstr>Kubernetes Components in detail:</vt:lpstr>
      <vt:lpstr>Kubernetes Components in detail:</vt:lpstr>
      <vt:lpstr>Kubernetes Components in detail:</vt:lpstr>
      <vt:lpstr>Kubernetes Components in detail:</vt:lpstr>
      <vt:lpstr>Kubernetes CLuster:</vt:lpstr>
      <vt:lpstr>Kubernetes CLuster:</vt:lpstr>
      <vt:lpstr>Kubernetes CLuster: Installation Configuration Steps</vt:lpstr>
      <vt:lpstr>Kubernetes CLuster: Installation Configuration Steps</vt:lpstr>
      <vt:lpstr>Kubernetes CLuster: Installation Configuration Steps</vt:lpstr>
      <vt:lpstr>Kubernetes CLuster: Installation Configuration Steps</vt:lpstr>
      <vt:lpstr>Kubernetes CLuster: Installation Configuration Steps</vt:lpstr>
      <vt:lpstr>Kubernetes CLuster: Installation Configuration Steps</vt:lpstr>
      <vt:lpstr>Kubernetes CLuster: Installation Configuration Steps</vt:lpstr>
      <vt:lpstr>Kubernetes CLuster: Installation Configuration Steps</vt:lpstr>
      <vt:lpstr>Kubernetes CLuster: Installation Configuration Steps</vt:lpstr>
      <vt:lpstr>Kubernetes CLuster: Installation Configuration Steps</vt:lpstr>
      <vt:lpstr>Kubernetes Pods: Creation Management</vt:lpstr>
      <vt:lpstr>Kubernetes Pods: Creation Management</vt:lpstr>
      <vt:lpstr>Kubernetes Pods: Creation Management</vt:lpstr>
      <vt:lpstr>Kubernetes Pods: Creation Management</vt:lpstr>
      <vt:lpstr>Questions 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Lee</dc:creator>
  <cp:lastModifiedBy>Singh, Devinder</cp:lastModifiedBy>
  <cp:revision>557</cp:revision>
  <cp:lastPrinted>2017-05-03T16:17:01Z</cp:lastPrinted>
  <dcterms:created xsi:type="dcterms:W3CDTF">2016-07-05T15:24:43Z</dcterms:created>
  <dcterms:modified xsi:type="dcterms:W3CDTF">2017-10-03T17:56:46Z</dcterms:modified>
</cp:coreProperties>
</file>