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1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48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26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5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E414-CEC6-41A0-BBE3-30297BAA490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FB52F4-A7BD-4A30-B909-9AE0D7E66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A982-078E-455F-A005-847813E0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877" y="1772479"/>
            <a:ext cx="9130748" cy="1656521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Scripting </a:t>
            </a:r>
          </a:p>
        </p:txBody>
      </p:sp>
    </p:spTree>
    <p:extLst>
      <p:ext uri="{BB962C8B-B14F-4D97-AF65-F5344CB8AC3E}">
        <p14:creationId xmlns:p14="http://schemas.microsoft.com/office/powerpoint/2010/main" val="261700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AB92-A9D2-4116-809D-8268B23D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F795-7623-475F-98E5-7DDBB3C3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powerful programming tool that enables you to execute a set of commands repeatedly.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-- The while loop</a:t>
            </a:r>
          </a:p>
          <a:p>
            <a:pPr marL="0" indent="0">
              <a:buNone/>
            </a:pPr>
            <a:r>
              <a:rPr lang="en-US" dirty="0"/>
              <a:t>	-- The for loop</a:t>
            </a:r>
          </a:p>
          <a:p>
            <a:pPr marL="0" indent="0">
              <a:buNone/>
            </a:pPr>
            <a:r>
              <a:rPr lang="en-US" dirty="0"/>
              <a:t>	-- The until loop</a:t>
            </a:r>
          </a:p>
        </p:txBody>
      </p:sp>
    </p:spTree>
    <p:extLst>
      <p:ext uri="{BB962C8B-B14F-4D97-AF65-F5344CB8AC3E}">
        <p14:creationId xmlns:p14="http://schemas.microsoft.com/office/powerpoint/2010/main" val="428371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5AD5-58BA-4A0B-A885-BA44690A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04662"/>
            <a:ext cx="9603275" cy="109993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99880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0E0-7FC3-4746-AB93-EE04DC68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186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What is Shell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DFAE-1F21-4022-8B5B-977DD531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9451"/>
            <a:ext cx="10515600" cy="4351338"/>
          </a:xfrm>
        </p:spPr>
        <p:txBody>
          <a:bodyPr/>
          <a:lstStyle/>
          <a:p>
            <a:r>
              <a:rPr lang="en-US" altLang="en-US" dirty="0"/>
              <a:t>The user interface to the operating system.</a:t>
            </a:r>
          </a:p>
          <a:p>
            <a:r>
              <a:rPr lang="en-US" altLang="en-US" dirty="0"/>
              <a:t>Functionality:</a:t>
            </a:r>
          </a:p>
          <a:p>
            <a:pPr lvl="1"/>
            <a:r>
              <a:rPr lang="en-US" altLang="en-US" dirty="0"/>
              <a:t>Execute other programs</a:t>
            </a:r>
          </a:p>
          <a:p>
            <a:pPr lvl="1"/>
            <a:r>
              <a:rPr lang="en-US" altLang="en-US" dirty="0"/>
              <a:t>Manage files</a:t>
            </a:r>
          </a:p>
          <a:p>
            <a:pPr lvl="1"/>
            <a:r>
              <a:rPr lang="en-US" altLang="en-US" dirty="0"/>
              <a:t>Manage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845E-75C8-479B-9F05-2E9E533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What is Shell 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4911-38F0-46ED-99DF-7AAEADB8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213239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shell script is a computer program designed to be run by the Unix shell, a command-line interpreter.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A shell script is a regular text file that contains shell or UNIX commands.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sz="2400" dirty="0"/>
              <a:t>Typical operations performed by shell scripts include file manipulation, program execution, and printing text. </a:t>
            </a:r>
          </a:p>
        </p:txBody>
      </p:sp>
    </p:spTree>
    <p:extLst>
      <p:ext uri="{BB962C8B-B14F-4D97-AF65-F5344CB8AC3E}">
        <p14:creationId xmlns:p14="http://schemas.microsoft.com/office/powerpoint/2010/main" val="180115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24C-A1FD-414C-9E9F-AB2A358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Types of Shells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66AE09-D238-4CFC-AE65-50A68C841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91292"/>
              </p:ext>
            </p:extLst>
          </p:nvPr>
        </p:nvGraphicFramePr>
        <p:xfrm>
          <a:off x="1152938" y="1853754"/>
          <a:ext cx="9356036" cy="4230646"/>
        </p:xfrm>
        <a:graphic>
          <a:graphicData uri="http://schemas.openxmlformats.org/drawingml/2006/table">
            <a:tbl>
              <a:tblPr/>
              <a:tblGrid>
                <a:gridCol w="2339009">
                  <a:extLst>
                    <a:ext uri="{9D8B030D-6E8A-4147-A177-3AD203B41FA5}">
                      <a16:colId xmlns:a16="http://schemas.microsoft.com/office/drawing/2014/main" val="2293074945"/>
                    </a:ext>
                  </a:extLst>
                </a:gridCol>
                <a:gridCol w="2339009">
                  <a:extLst>
                    <a:ext uri="{9D8B030D-6E8A-4147-A177-3AD203B41FA5}">
                      <a16:colId xmlns:a16="http://schemas.microsoft.com/office/drawing/2014/main" val="1266317444"/>
                    </a:ext>
                  </a:extLst>
                </a:gridCol>
                <a:gridCol w="2339009">
                  <a:extLst>
                    <a:ext uri="{9D8B030D-6E8A-4147-A177-3AD203B41FA5}">
                      <a16:colId xmlns:a16="http://schemas.microsoft.com/office/drawing/2014/main" val="2050482525"/>
                    </a:ext>
                  </a:extLst>
                </a:gridCol>
                <a:gridCol w="2339009">
                  <a:extLst>
                    <a:ext uri="{9D8B030D-6E8A-4147-A177-3AD203B41FA5}">
                      <a16:colId xmlns:a16="http://schemas.microsoft.com/office/drawing/2014/main" val="2603331710"/>
                    </a:ext>
                  </a:extLst>
                </a:gridCol>
              </a:tblGrid>
              <a:tr h="95292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Shell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Default Prompt (non-root user)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Default Prompt (Root user)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26507"/>
                  </a:ext>
                </a:extLst>
              </a:tr>
              <a:tr h="90828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Bourne Shell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/bin/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and 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sbin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84783"/>
                  </a:ext>
                </a:extLst>
              </a:tr>
              <a:tr h="55286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The C Shell (csh)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/bin/csh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04961"/>
                  </a:ext>
                </a:extLst>
              </a:tr>
              <a:tr h="90828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Korn Shell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ksh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/bin/ksh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592"/>
                  </a:ext>
                </a:extLst>
              </a:tr>
              <a:tr h="9082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The GNU Bourne-Again Shell (Bash)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/bin/bash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bash-x.xx$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bash-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x.xx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0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14B-7A20-404A-9889-9FE981E7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write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077E-673F-48B4-AD94-B8F61D48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400" dirty="0"/>
              <a:t>Script must begin with #!  (pronounced “shebang”)</a:t>
            </a:r>
            <a:br>
              <a:rPr lang="en-US" altLang="en-US" sz="2400" dirty="0"/>
            </a:br>
            <a:r>
              <a:rPr lang="en-US" altLang="en-US" sz="2400" dirty="0"/>
              <a:t>to identify shell to be executed.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 dirty="0"/>
              <a:t>Examples: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/>
              <a:t>#! /bin/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			(defaults to bash)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/>
              <a:t>#! /bin/bash		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/>
              <a:t>#! /bin/</a:t>
            </a:r>
            <a:r>
              <a:rPr lang="en-US" altLang="en-US" sz="2400" dirty="0" err="1"/>
              <a:t>csh</a:t>
            </a:r>
            <a:r>
              <a:rPr lang="en-US" altLang="en-US" sz="2400" dirty="0"/>
              <a:t>			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/>
              <a:t>#! /</a:t>
            </a:r>
            <a:r>
              <a:rPr lang="en-US" altLang="en-US" sz="2400" dirty="0" err="1"/>
              <a:t>usr</a:t>
            </a:r>
            <a:r>
              <a:rPr lang="en-US" altLang="en-US" sz="2400" dirty="0"/>
              <a:t>/bin/</a:t>
            </a:r>
            <a:r>
              <a:rPr lang="en-US" altLang="en-US" sz="2400" dirty="0" err="1"/>
              <a:t>tcsh</a:t>
            </a:r>
            <a:r>
              <a:rPr lang="en-US" altLang="en-US" sz="2400" dirty="0"/>
              <a:t>	</a:t>
            </a:r>
          </a:p>
          <a:p>
            <a:r>
              <a:rPr lang="en-US" altLang="en-US" sz="2400" dirty="0"/>
              <a:t>Make the shell program executable :</a:t>
            </a:r>
          </a:p>
          <a:p>
            <a:pPr marL="0" indent="0">
              <a:buNone/>
            </a:pPr>
            <a:r>
              <a:rPr lang="en-US" altLang="en-US" sz="2400" dirty="0"/>
              <a:t>   - Use the “</a:t>
            </a:r>
            <a:r>
              <a:rPr lang="en-US" altLang="en-US" sz="2400" dirty="0" err="1"/>
              <a:t>chmod</a:t>
            </a:r>
            <a:r>
              <a:rPr lang="en-US" altLang="en-US" sz="2400" dirty="0"/>
              <a:t>” command to make the program/script file executable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243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2C2B-BC35-48FD-A457-4654514E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F19A-4DA5-4674-A98A-9C5923E6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name of a variable can contain only letters (a to z or A to Z), numbers ( 0 to 9) or the underscore character ( _).</a:t>
            </a:r>
          </a:p>
          <a:p>
            <a:r>
              <a:rPr lang="en-US" sz="2400" dirty="0"/>
              <a:t>you cannot use other characters such as </a:t>
            </a:r>
            <a:r>
              <a:rPr lang="en-US" sz="2400" b="1" dirty="0"/>
              <a:t>!</a:t>
            </a:r>
            <a:r>
              <a:rPr lang="en-US" sz="2400" dirty="0"/>
              <a:t>, </a:t>
            </a:r>
            <a:r>
              <a:rPr lang="en-US" sz="2400" b="1" dirty="0"/>
              <a:t>*</a:t>
            </a:r>
            <a:r>
              <a:rPr lang="en-US" sz="2400" dirty="0"/>
              <a:t>, or </a:t>
            </a:r>
            <a:r>
              <a:rPr lang="en-US" sz="2400" b="1" dirty="0"/>
              <a:t>-</a:t>
            </a:r>
            <a:r>
              <a:rPr lang="en-US" sz="2400" dirty="0"/>
              <a:t> because these characters have a special meaning for the shell.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highlight>
                  <a:srgbClr val="FF0000"/>
                </a:highlight>
              </a:rPr>
              <a:t>(Variable name) </a:t>
            </a:r>
            <a:r>
              <a:rPr lang="en-US" sz="2400" dirty="0">
                <a:highlight>
                  <a:srgbClr val="FF0000"/>
                </a:highlight>
                <a:sym typeface="Wingdings" panose="05000000000000000000" pitchFamily="2" charset="2"/>
              </a:rPr>
              <a:t>           </a:t>
            </a:r>
            <a:r>
              <a:rPr lang="en-US" sz="2400" dirty="0">
                <a:highlight>
                  <a:srgbClr val="FF0000"/>
                </a:highlight>
              </a:rPr>
              <a:t>Name = “ABC”            </a:t>
            </a:r>
            <a:r>
              <a:rPr lang="en-US" sz="2400" dirty="0">
                <a:highlight>
                  <a:srgbClr val="FF0000"/>
                </a:highlight>
                <a:sym typeface="Wingdings" panose="05000000000000000000" pitchFamily="2" charset="2"/>
              </a:rPr>
              <a:t> (Value)</a:t>
            </a:r>
            <a:endParaRPr lang="en-US" sz="2400" dirty="0">
              <a:highlight>
                <a:srgbClr val="FF0000"/>
              </a:highlight>
            </a:endParaRPr>
          </a:p>
          <a:p>
            <a:r>
              <a:rPr lang="en-US" sz="2400" dirty="0"/>
              <a:t>all the scripts would have the ”</a:t>
            </a:r>
            <a:r>
              <a:rPr lang="en-US" sz="2400" b="1" dirty="0"/>
              <a:t>.</a:t>
            </a:r>
            <a:r>
              <a:rPr lang="en-US" sz="2400" b="1" dirty="0" err="1"/>
              <a:t>sh</a:t>
            </a:r>
            <a:r>
              <a:rPr lang="en-US" sz="2400" b="1" dirty="0"/>
              <a:t>”  </a:t>
            </a:r>
            <a:r>
              <a:rPr lang="en-US" sz="2400" dirty="0"/>
              <a:t>extension. Before you add anything else to your script, you need to alert the system that a shell script is being started. This is done using the </a:t>
            </a:r>
            <a:r>
              <a:rPr lang="en-US" sz="2400" b="1" dirty="0"/>
              <a:t>shebang(#!) </a:t>
            </a:r>
            <a:r>
              <a:rPr lang="en-US" sz="2400" dirty="0"/>
              <a:t>construct. </a:t>
            </a:r>
          </a:p>
        </p:txBody>
      </p:sp>
    </p:spTree>
    <p:extLst>
      <p:ext uri="{BB962C8B-B14F-4D97-AF65-F5344CB8AC3E}">
        <p14:creationId xmlns:p14="http://schemas.microsoft.com/office/powerpoint/2010/main" val="151481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90F-F893-4ED1-99FE-4551902E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dirty="0">
                <a:highlight>
                  <a:srgbClr val="FFFF00"/>
                </a:highlight>
              </a:rPr>
              <a:t># Script</a:t>
            </a:r>
            <a:r>
              <a:rPr lang="en-US" sz="3100" dirty="0"/>
              <a:t>                                                  </a:t>
            </a:r>
            <a:r>
              <a:rPr lang="en-US" sz="3100" dirty="0">
                <a:highlight>
                  <a:srgbClr val="FFFF00"/>
                </a:highlight>
              </a:rPr>
              <a:t># 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674723-044B-4772-A91B-400FCB779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6" y="2439314"/>
            <a:ext cx="5022574" cy="3656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4BE0EC-580C-4F4D-B54E-4F5DEE2D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17" y="2412810"/>
            <a:ext cx="6493566" cy="36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CD6A-9150-44A5-BBFC-CE0D75A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43C6-DE2F-4489-86A0-B558D686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supports a different type of variable called an </a:t>
            </a:r>
            <a:r>
              <a:rPr lang="en-US" b="1" dirty="0"/>
              <a:t>array variable</a:t>
            </a:r>
            <a:r>
              <a:rPr lang="en-US" dirty="0"/>
              <a:t>. This can hold multiple values at the same time.</a:t>
            </a:r>
          </a:p>
          <a:p>
            <a:r>
              <a:rPr lang="en-US" dirty="0"/>
              <a:t>We can use single array variable to store the multiple values.</a:t>
            </a:r>
          </a:p>
          <a:p>
            <a:r>
              <a:rPr lang="en-US" dirty="0"/>
              <a:t>Syntax  :  </a:t>
            </a:r>
            <a:r>
              <a:rPr lang="en-US" dirty="0" err="1"/>
              <a:t>array_name</a:t>
            </a:r>
            <a:r>
              <a:rPr lang="en-US" dirty="0"/>
              <a:t>[index] = value</a:t>
            </a:r>
          </a:p>
          <a:p>
            <a:r>
              <a:rPr lang="en-US" dirty="0"/>
              <a:t>Accessing array values : ${</a:t>
            </a:r>
            <a:r>
              <a:rPr lang="en-US" dirty="0" err="1"/>
              <a:t>array_name</a:t>
            </a:r>
            <a:r>
              <a:rPr lang="en-US" dirty="0"/>
              <a:t>[index]}</a:t>
            </a:r>
          </a:p>
        </p:txBody>
      </p:sp>
    </p:spTree>
    <p:extLst>
      <p:ext uri="{BB962C8B-B14F-4D97-AF65-F5344CB8AC3E}">
        <p14:creationId xmlns:p14="http://schemas.microsoft.com/office/powerpoint/2010/main" val="17698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7C05-C353-46F3-BC0E-21AFDF91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5923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6F85-3E48-49B5-ADBB-FA86EB4D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2296"/>
            <a:ext cx="9603275" cy="3664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Shell supports conditional statements which are used to perform different actions based on different conditions.</a:t>
            </a:r>
          </a:p>
          <a:p>
            <a:pPr marL="0" indent="0">
              <a:buNone/>
            </a:pPr>
            <a:r>
              <a:rPr lang="en-US" dirty="0"/>
              <a:t> 	--The </a:t>
            </a:r>
            <a:r>
              <a:rPr lang="en-US" b="1" dirty="0"/>
              <a:t>if...else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r>
              <a:rPr lang="en-US" dirty="0"/>
              <a:t>	--The </a:t>
            </a:r>
            <a:r>
              <a:rPr lang="en-US" b="1" dirty="0"/>
              <a:t>case...</a:t>
            </a:r>
            <a:r>
              <a:rPr lang="en-US" b="1" dirty="0" err="1"/>
              <a:t>esac</a:t>
            </a:r>
            <a:r>
              <a:rPr lang="en-US" dirty="0"/>
              <a:t> statement</a:t>
            </a:r>
          </a:p>
          <a:p>
            <a:r>
              <a:rPr lang="en-US" dirty="0"/>
              <a:t>In if…else statement we have following forms :</a:t>
            </a:r>
          </a:p>
          <a:p>
            <a:pPr marL="0" indent="0">
              <a:buNone/>
            </a:pPr>
            <a:r>
              <a:rPr lang="en-US" dirty="0"/>
              <a:t>	if…fi statement</a:t>
            </a:r>
          </a:p>
          <a:p>
            <a:pPr marL="0" indent="0">
              <a:buNone/>
            </a:pPr>
            <a:r>
              <a:rPr lang="en-US" dirty="0"/>
              <a:t>	if…else…fi statement</a:t>
            </a:r>
          </a:p>
          <a:p>
            <a:pPr marL="0" indent="0">
              <a:buNone/>
            </a:pPr>
            <a:r>
              <a:rPr lang="en-US" dirty="0"/>
              <a:t>	if…</a:t>
            </a:r>
            <a:r>
              <a:rPr lang="en-US" dirty="0" err="1"/>
              <a:t>elif</a:t>
            </a:r>
            <a:r>
              <a:rPr lang="en-US" dirty="0"/>
              <a:t>…else…fi statement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716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2143</TotalTime>
  <Words>310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Shell Scripting </vt:lpstr>
      <vt:lpstr>    What is Shell ?</vt:lpstr>
      <vt:lpstr>     What is Shell Script ?</vt:lpstr>
      <vt:lpstr>  Types of Shells</vt:lpstr>
      <vt:lpstr>How to write Shell Script</vt:lpstr>
      <vt:lpstr>Defining a variable name</vt:lpstr>
      <vt:lpstr> Example :  # Script                                                  # Output</vt:lpstr>
      <vt:lpstr>Arrays</vt:lpstr>
      <vt:lpstr>Shell decision making</vt:lpstr>
      <vt:lpstr>SHELL loops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Choudhary, Charu</dc:creator>
  <cp:lastModifiedBy>Choudhary, Charu</cp:lastModifiedBy>
  <cp:revision>25</cp:revision>
  <dcterms:created xsi:type="dcterms:W3CDTF">2018-10-23T08:34:39Z</dcterms:created>
  <dcterms:modified xsi:type="dcterms:W3CDTF">2018-11-13T16:11:52Z</dcterms:modified>
</cp:coreProperties>
</file>