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06"/>
  </p:notesMasterIdLst>
  <p:handoutMasterIdLst>
    <p:handoutMasterId r:id="rId107"/>
  </p:handoutMasterIdLst>
  <p:sldIdLst>
    <p:sldId id="309" r:id="rId2"/>
    <p:sldId id="310" r:id="rId3"/>
    <p:sldId id="382" r:id="rId4"/>
    <p:sldId id="381" r:id="rId5"/>
    <p:sldId id="383" r:id="rId6"/>
    <p:sldId id="384" r:id="rId7"/>
    <p:sldId id="335" r:id="rId8"/>
    <p:sldId id="385" r:id="rId9"/>
    <p:sldId id="451" r:id="rId10"/>
    <p:sldId id="336" r:id="rId11"/>
    <p:sldId id="386"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39" r:id="rId30"/>
    <p:sldId id="440" r:id="rId31"/>
    <p:sldId id="441" r:id="rId32"/>
    <p:sldId id="442" r:id="rId33"/>
    <p:sldId id="443" r:id="rId34"/>
    <p:sldId id="444" r:id="rId35"/>
    <p:sldId id="445" r:id="rId36"/>
    <p:sldId id="446" r:id="rId37"/>
    <p:sldId id="447" r:id="rId38"/>
    <p:sldId id="448" r:id="rId39"/>
    <p:sldId id="311" r:id="rId40"/>
    <p:sldId id="312" r:id="rId41"/>
    <p:sldId id="313" r:id="rId42"/>
    <p:sldId id="314" r:id="rId43"/>
    <p:sldId id="387" r:id="rId44"/>
    <p:sldId id="317" r:id="rId45"/>
    <p:sldId id="323" r:id="rId46"/>
    <p:sldId id="449" r:id="rId47"/>
    <p:sldId id="450" r:id="rId48"/>
    <p:sldId id="322" r:id="rId49"/>
    <p:sldId id="452" r:id="rId50"/>
    <p:sldId id="326" r:id="rId51"/>
    <p:sldId id="374" r:id="rId52"/>
    <p:sldId id="376" r:id="rId53"/>
    <p:sldId id="377" r:id="rId54"/>
    <p:sldId id="379" r:id="rId55"/>
    <p:sldId id="334" r:id="rId56"/>
    <p:sldId id="419" r:id="rId57"/>
    <p:sldId id="420" r:id="rId58"/>
    <p:sldId id="338" r:id="rId59"/>
    <p:sldId id="351" r:id="rId60"/>
    <p:sldId id="353" r:id="rId61"/>
    <p:sldId id="354" r:id="rId62"/>
    <p:sldId id="355" r:id="rId63"/>
    <p:sldId id="357" r:id="rId64"/>
    <p:sldId id="388" r:id="rId65"/>
    <p:sldId id="350" r:id="rId66"/>
    <p:sldId id="339" r:id="rId67"/>
    <p:sldId id="341" r:id="rId68"/>
    <p:sldId id="344" r:id="rId69"/>
    <p:sldId id="358" r:id="rId70"/>
    <p:sldId id="361" r:id="rId71"/>
    <p:sldId id="363" r:id="rId72"/>
    <p:sldId id="365" r:id="rId73"/>
    <p:sldId id="389" r:id="rId74"/>
    <p:sldId id="391" r:id="rId75"/>
    <p:sldId id="399" r:id="rId76"/>
    <p:sldId id="393" r:id="rId77"/>
    <p:sldId id="394" r:id="rId78"/>
    <p:sldId id="395" r:id="rId79"/>
    <p:sldId id="396" r:id="rId80"/>
    <p:sldId id="397" r:id="rId81"/>
    <p:sldId id="398" r:id="rId82"/>
    <p:sldId id="367" r:id="rId83"/>
    <p:sldId id="369" r:id="rId84"/>
    <p:sldId id="400" r:id="rId85"/>
    <p:sldId id="410" r:id="rId86"/>
    <p:sldId id="315" r:id="rId87"/>
    <p:sldId id="402" r:id="rId88"/>
    <p:sldId id="403" r:id="rId89"/>
    <p:sldId id="404" r:id="rId90"/>
    <p:sldId id="405" r:id="rId91"/>
    <p:sldId id="406" r:id="rId92"/>
    <p:sldId id="407" r:id="rId93"/>
    <p:sldId id="408" r:id="rId94"/>
    <p:sldId id="409" r:id="rId95"/>
    <p:sldId id="417" r:id="rId96"/>
    <p:sldId id="418" r:id="rId97"/>
    <p:sldId id="401" r:id="rId98"/>
    <p:sldId id="412" r:id="rId99"/>
    <p:sldId id="414" r:id="rId100"/>
    <p:sldId id="413" r:id="rId101"/>
    <p:sldId id="415" r:id="rId102"/>
    <p:sldId id="416" r:id="rId103"/>
    <p:sldId id="411" r:id="rId104"/>
    <p:sldId id="301"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12" autoAdjust="0"/>
    <p:restoredTop sz="94533" autoAdjust="0"/>
  </p:normalViewPr>
  <p:slideViewPr>
    <p:cSldViewPr snapToGrid="0">
      <p:cViewPr varScale="1">
        <p:scale>
          <a:sx n="72" d="100"/>
          <a:sy n="72" d="100"/>
        </p:scale>
        <p:origin x="87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8B1207-1665-4451-9324-2B541E566D83}" type="datetimeFigureOut">
              <a:rPr lang="en-US" smtClean="0"/>
              <a:t>8/17/2019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72A828-EA14-4C98-827C-49064DD27461}" type="slidenum">
              <a:rPr lang="en-US" smtClean="0"/>
              <a:t>‹#›</a:t>
            </a:fld>
            <a:endParaRPr lang="en-US" dirty="0"/>
          </a:p>
        </p:txBody>
      </p:sp>
    </p:spTree>
    <p:extLst>
      <p:ext uri="{BB962C8B-B14F-4D97-AF65-F5344CB8AC3E}">
        <p14:creationId xmlns:p14="http://schemas.microsoft.com/office/powerpoint/2010/main" val="278422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B5F56-F047-4F27-9FE5-A59E56F8E65E}" type="datetimeFigureOut">
              <a:rPr lang="en-US" smtClean="0"/>
              <a:t>8/17/2019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53526-117E-4C7A-B755-3F91BD9DBCE7}" type="slidenum">
              <a:rPr lang="en-US" smtClean="0"/>
              <a:t>‹#›</a:t>
            </a:fld>
            <a:endParaRPr lang="en-US" dirty="0"/>
          </a:p>
        </p:txBody>
      </p:sp>
    </p:spTree>
    <p:extLst>
      <p:ext uri="{BB962C8B-B14F-4D97-AF65-F5344CB8AC3E}">
        <p14:creationId xmlns:p14="http://schemas.microsoft.com/office/powerpoint/2010/main" val="150861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1</a:t>
            </a:fld>
            <a:endParaRPr lang="en-US" dirty="0"/>
          </a:p>
        </p:txBody>
      </p:sp>
    </p:spTree>
    <p:extLst>
      <p:ext uri="{BB962C8B-B14F-4D97-AF65-F5344CB8AC3E}">
        <p14:creationId xmlns:p14="http://schemas.microsoft.com/office/powerpoint/2010/main" val="4249266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39</a:t>
            </a:fld>
            <a:endParaRPr lang="en-US" dirty="0"/>
          </a:p>
        </p:txBody>
      </p:sp>
    </p:spTree>
    <p:extLst>
      <p:ext uri="{BB962C8B-B14F-4D97-AF65-F5344CB8AC3E}">
        <p14:creationId xmlns:p14="http://schemas.microsoft.com/office/powerpoint/2010/main" val="114895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67</a:t>
            </a:fld>
            <a:endParaRPr lang="en-US" dirty="0"/>
          </a:p>
        </p:txBody>
      </p:sp>
    </p:spTree>
    <p:extLst>
      <p:ext uri="{BB962C8B-B14F-4D97-AF65-F5344CB8AC3E}">
        <p14:creationId xmlns:p14="http://schemas.microsoft.com/office/powerpoint/2010/main" val="2182607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68</a:t>
            </a:fld>
            <a:endParaRPr lang="en-US" dirty="0"/>
          </a:p>
        </p:txBody>
      </p:sp>
    </p:spTree>
    <p:extLst>
      <p:ext uri="{BB962C8B-B14F-4D97-AF65-F5344CB8AC3E}">
        <p14:creationId xmlns:p14="http://schemas.microsoft.com/office/powerpoint/2010/main" val="333597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53526-117E-4C7A-B755-3F91BD9DBCE7}" type="slidenum">
              <a:rPr lang="en-US" smtClean="0"/>
              <a:t>104</a:t>
            </a:fld>
            <a:endParaRPr lang="en-US" dirty="0"/>
          </a:p>
        </p:txBody>
      </p:sp>
    </p:spTree>
    <p:extLst>
      <p:ext uri="{BB962C8B-B14F-4D97-AF65-F5344CB8AC3E}">
        <p14:creationId xmlns:p14="http://schemas.microsoft.com/office/powerpoint/2010/main" val="3696744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487133"/>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4106507"/>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55844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5" name="Subtitle 2"/>
          <p:cNvSpPr>
            <a:spLocks/>
          </p:cNvSpPr>
          <p:nvPr userDrawn="1"/>
        </p:nvSpPr>
        <p:spPr bwMode="auto">
          <a:xfrm flipH="1">
            <a:off x="48684" y="6553201"/>
            <a:ext cx="40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fontAlgn="base" hangingPunct="1">
              <a:spcBef>
                <a:spcPct val="0"/>
              </a:spcBef>
              <a:spcAft>
                <a:spcPct val="0"/>
              </a:spcAft>
              <a:buFont typeface="Wingdings" pitchFamily="2" charset="2"/>
              <a:buNone/>
              <a:defRPr/>
            </a:pPr>
            <a:fld id="{A5A3D938-5B7F-4290-80BE-9396A9864D1A}" type="slidenum">
              <a:rPr lang="en-US" altLang="en-US" sz="1200" smtClean="0">
                <a:solidFill>
                  <a:srgbClr val="000000"/>
                </a:solidFill>
                <a:latin typeface="Calibri" pitchFamily="34" charset="0"/>
              </a:rPr>
              <a:pPr algn="ctr" eaLnBrk="1" fontAlgn="base" hangingPunct="1">
                <a:spcBef>
                  <a:spcPct val="0"/>
                </a:spcBef>
                <a:spcAft>
                  <a:spcPct val="0"/>
                </a:spcAft>
                <a:buFont typeface="Wingdings" pitchFamily="2" charset="2"/>
                <a:buNone/>
                <a:defRPr/>
              </a:pPr>
              <a:t>‹#›</a:t>
            </a:fld>
            <a:endParaRPr lang="en-US" altLang="en-US" sz="1200" dirty="0">
              <a:solidFill>
                <a:srgbClr val="000000"/>
              </a:solidFill>
              <a:latin typeface="Calibri" pitchFamily="34" charset="0"/>
            </a:endParaRPr>
          </a:p>
        </p:txBody>
      </p:sp>
      <p:sp>
        <p:nvSpPr>
          <p:cNvPr id="3" name="Content Placeholder 2"/>
          <p:cNvSpPr>
            <a:spLocks noGrp="1"/>
          </p:cNvSpPr>
          <p:nvPr>
            <p:ph idx="1"/>
          </p:nvPr>
        </p:nvSpPr>
        <p:spPr>
          <a:xfrm>
            <a:off x="488071" y="1238608"/>
            <a:ext cx="11161624" cy="4840303"/>
          </a:xfrm>
          <a:prstGeom prst="rect">
            <a:avLst/>
          </a:prstGeom>
        </p:spPr>
        <p:txBody>
          <a:bodyPr>
            <a:normAutofit/>
          </a:bodyPr>
          <a:lstStyle>
            <a:lvl1pPr marL="0" indent="-176400">
              <a:lnSpc>
                <a:spcPct val="200000"/>
              </a:lnSpc>
              <a:spcBef>
                <a:spcPts val="0"/>
              </a:spcBef>
              <a:defRPr sz="2000" baseline="0">
                <a:solidFill>
                  <a:srgbClr val="000000"/>
                </a:solidFill>
                <a:latin typeface="+mn-lt"/>
              </a:defRPr>
            </a:lvl1pPr>
            <a:lvl2pPr marL="355600" indent="-190500">
              <a:buFont typeface="Wingdings" pitchFamily="2" charset="2"/>
              <a:buChar char="§"/>
              <a:tabLst>
                <a:tab pos="355600" algn="l"/>
              </a:tabLst>
              <a:defRPr sz="2000" baseline="0">
                <a:solidFill>
                  <a:srgbClr val="000000"/>
                </a:solidFill>
                <a:latin typeface="+mn-lt"/>
              </a:defRPr>
            </a:lvl2pPr>
            <a:lvl3pPr marL="622300" indent="-228600">
              <a:buFont typeface="Calibri" pitchFamily="34" charset="0"/>
              <a:buChar char="‒"/>
              <a:tabLst>
                <a:tab pos="622300" algn="l"/>
              </a:tabLst>
              <a:defRPr sz="2000"/>
            </a:lvl3pPr>
            <a:lvl4pPr marL="5334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p:txBody>
      </p:sp>
      <p:cxnSp>
        <p:nvCxnSpPr>
          <p:cNvPr id="15" name="Straight Connector 14"/>
          <p:cNvCxnSpPr/>
          <p:nvPr userDrawn="1"/>
        </p:nvCxnSpPr>
        <p:spPr>
          <a:xfrm>
            <a:off x="0" y="912425"/>
            <a:ext cx="12192000" cy="0"/>
          </a:xfrm>
          <a:prstGeom prst="line">
            <a:avLst/>
          </a:prstGeom>
          <a:ln/>
        </p:spPr>
        <p:style>
          <a:lnRef idx="1">
            <a:schemeClr val="dk1"/>
          </a:lnRef>
          <a:fillRef idx="0">
            <a:schemeClr val="dk1"/>
          </a:fillRef>
          <a:effectRef idx="0">
            <a:schemeClr val="dk1"/>
          </a:effectRef>
          <a:fontRef idx="minor">
            <a:schemeClr val="tx1"/>
          </a:fontRef>
        </p:style>
      </p:cxnSp>
      <p:sp>
        <p:nvSpPr>
          <p:cNvPr id="7" name="Rectangle 6"/>
          <p:cNvSpPr/>
          <p:nvPr userDrawn="1"/>
        </p:nvSpPr>
        <p:spPr>
          <a:xfrm>
            <a:off x="0" y="-11875"/>
            <a:ext cx="12192000" cy="892969"/>
          </a:xfrm>
          <a:prstGeom prst="rect">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4" name="Title 3"/>
          <p:cNvSpPr>
            <a:spLocks noGrp="1"/>
          </p:cNvSpPr>
          <p:nvPr>
            <p:ph type="title"/>
          </p:nvPr>
        </p:nvSpPr>
        <p:spPr>
          <a:xfrm>
            <a:off x="251883" y="3984"/>
            <a:ext cx="11243431" cy="827627"/>
          </a:xfrm>
          <a:prstGeom prst="rect">
            <a:avLst/>
          </a:prstGeom>
        </p:spPr>
        <p:txBody>
          <a:bodyPr anchor="ctr"/>
          <a:lstStyle>
            <a:lvl1pPr>
              <a:lnSpc>
                <a:spcPct val="100000"/>
              </a:lnSpc>
              <a:spcBef>
                <a:spcPts val="0"/>
              </a:spcBef>
              <a:defRPr sz="4000" baseline="0">
                <a:solidFill>
                  <a:schemeClr val="bg1"/>
                </a:solidFill>
              </a:defRPr>
            </a:lvl1pPr>
          </a:lstStyle>
          <a:p>
            <a:endParaRPr lang="en-US" dirty="0"/>
          </a:p>
        </p:txBody>
      </p:sp>
      <p:sp>
        <p:nvSpPr>
          <p:cNvPr id="10" name="Title 3"/>
          <p:cNvSpPr txBox="1">
            <a:spLocks/>
          </p:cNvSpPr>
          <p:nvPr userDrawn="1"/>
        </p:nvSpPr>
        <p:spPr>
          <a:xfrm>
            <a:off x="509844" y="2485596"/>
            <a:ext cx="10515600" cy="1325563"/>
          </a:xfrm>
          <a:prstGeom prst="rect">
            <a:avLst/>
          </a:prstGeom>
        </p:spPr>
        <p:txBody>
          <a:bodyPr/>
          <a:lstStyle>
            <a:lvl1pPr marL="1588" algn="l" rtl="0" eaLnBrk="1" fontAlgn="base" hangingPunct="1">
              <a:lnSpc>
                <a:spcPct val="150000"/>
              </a:lnSpc>
              <a:spcBef>
                <a:spcPts val="25"/>
              </a:spcBef>
              <a:spcAft>
                <a:spcPct val="0"/>
              </a:spcAft>
              <a:defRPr sz="4400" kern="1200">
                <a:solidFill>
                  <a:schemeClr val="bg1"/>
                </a:solidFill>
                <a:latin typeface="+mj-lt"/>
                <a:ea typeface="+mj-ea"/>
                <a:cs typeface="+mj-cs"/>
              </a:defRPr>
            </a:lvl1pPr>
            <a:lvl2pPr marL="1588" algn="l" rtl="0" eaLnBrk="1" fontAlgn="base" hangingPunct="1">
              <a:lnSpc>
                <a:spcPct val="150000"/>
              </a:lnSpc>
              <a:spcBef>
                <a:spcPts val="25"/>
              </a:spcBef>
              <a:spcAft>
                <a:spcPct val="0"/>
              </a:spcAft>
              <a:defRPr sz="4400">
                <a:solidFill>
                  <a:schemeClr val="tx1"/>
                </a:solidFill>
                <a:latin typeface="Calibri" pitchFamily="34" charset="0"/>
              </a:defRPr>
            </a:lvl2pPr>
            <a:lvl3pPr marL="1588" algn="l" rtl="0" eaLnBrk="1" fontAlgn="base" hangingPunct="1">
              <a:lnSpc>
                <a:spcPct val="150000"/>
              </a:lnSpc>
              <a:spcBef>
                <a:spcPts val="25"/>
              </a:spcBef>
              <a:spcAft>
                <a:spcPct val="0"/>
              </a:spcAft>
              <a:defRPr sz="4400">
                <a:solidFill>
                  <a:schemeClr val="tx1"/>
                </a:solidFill>
                <a:latin typeface="Calibri" pitchFamily="34" charset="0"/>
              </a:defRPr>
            </a:lvl3pPr>
            <a:lvl4pPr marL="1588" algn="l" rtl="0" eaLnBrk="1" fontAlgn="base" hangingPunct="1">
              <a:lnSpc>
                <a:spcPct val="150000"/>
              </a:lnSpc>
              <a:spcBef>
                <a:spcPts val="25"/>
              </a:spcBef>
              <a:spcAft>
                <a:spcPct val="0"/>
              </a:spcAft>
              <a:defRPr sz="4400">
                <a:solidFill>
                  <a:schemeClr val="tx1"/>
                </a:solidFill>
                <a:latin typeface="Calibri" pitchFamily="34" charset="0"/>
              </a:defRPr>
            </a:lvl4pPr>
            <a:lvl5pPr marL="1588" algn="l" rtl="0" eaLnBrk="1" fontAlgn="base" hangingPunct="1">
              <a:lnSpc>
                <a:spcPct val="150000"/>
              </a:lnSpc>
              <a:spcBef>
                <a:spcPts val="25"/>
              </a:spcBef>
              <a:spcAft>
                <a:spcPct val="0"/>
              </a:spcAft>
              <a:defRPr sz="4400">
                <a:solidFill>
                  <a:schemeClr val="tx1"/>
                </a:solidFill>
                <a:latin typeface="Calibri" pitchFamily="34" charset="0"/>
              </a:defRPr>
            </a:lvl5pPr>
            <a:lvl6pPr marL="458788" algn="l" rtl="0" eaLnBrk="1" fontAlgn="base" hangingPunct="1">
              <a:lnSpc>
                <a:spcPct val="150000"/>
              </a:lnSpc>
              <a:spcBef>
                <a:spcPts val="25"/>
              </a:spcBef>
              <a:spcAft>
                <a:spcPct val="0"/>
              </a:spcAft>
              <a:defRPr sz="4400">
                <a:solidFill>
                  <a:schemeClr val="tx1"/>
                </a:solidFill>
                <a:latin typeface="Calibri" pitchFamily="34" charset="0"/>
              </a:defRPr>
            </a:lvl6pPr>
            <a:lvl7pPr marL="915988" algn="l" rtl="0" eaLnBrk="1" fontAlgn="base" hangingPunct="1">
              <a:lnSpc>
                <a:spcPct val="150000"/>
              </a:lnSpc>
              <a:spcBef>
                <a:spcPts val="25"/>
              </a:spcBef>
              <a:spcAft>
                <a:spcPct val="0"/>
              </a:spcAft>
              <a:defRPr sz="4400">
                <a:solidFill>
                  <a:schemeClr val="tx1"/>
                </a:solidFill>
                <a:latin typeface="Calibri" pitchFamily="34" charset="0"/>
              </a:defRPr>
            </a:lvl7pPr>
            <a:lvl8pPr marL="1373188" algn="l" rtl="0" eaLnBrk="1" fontAlgn="base" hangingPunct="1">
              <a:lnSpc>
                <a:spcPct val="150000"/>
              </a:lnSpc>
              <a:spcBef>
                <a:spcPts val="25"/>
              </a:spcBef>
              <a:spcAft>
                <a:spcPct val="0"/>
              </a:spcAft>
              <a:defRPr sz="4400">
                <a:solidFill>
                  <a:schemeClr val="tx1"/>
                </a:solidFill>
                <a:latin typeface="Calibri" pitchFamily="34" charset="0"/>
              </a:defRPr>
            </a:lvl8pPr>
            <a:lvl9pPr marL="1830388" algn="l" rtl="0" eaLnBrk="1" fontAlgn="base" hangingPunct="1">
              <a:lnSpc>
                <a:spcPct val="150000"/>
              </a:lnSpc>
              <a:spcBef>
                <a:spcPts val="25"/>
              </a:spcBef>
              <a:spcAft>
                <a:spcPct val="0"/>
              </a:spcAft>
              <a:defRPr sz="4400">
                <a:solidFill>
                  <a:schemeClr val="tx1"/>
                </a:solidFill>
                <a:latin typeface="Calibri" pitchFamily="34" charset="0"/>
              </a:defRPr>
            </a:lvl9pPr>
          </a:lstStyle>
          <a:p>
            <a:r>
              <a:rPr lang="en-US" dirty="0"/>
              <a:t>Click to edit Master title style</a:t>
            </a:r>
          </a:p>
        </p:txBody>
      </p:sp>
      <p:sp>
        <p:nvSpPr>
          <p:cNvPr id="12" name="Rectangle 11"/>
          <p:cNvSpPr/>
          <p:nvPr userDrawn="1"/>
        </p:nvSpPr>
        <p:spPr>
          <a:xfrm>
            <a:off x="0" y="6436425"/>
            <a:ext cx="12192000" cy="433449"/>
          </a:xfrm>
          <a:prstGeom prst="rect">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1" name="Title 3"/>
          <p:cNvSpPr txBox="1">
            <a:spLocks/>
          </p:cNvSpPr>
          <p:nvPr userDrawn="1"/>
        </p:nvSpPr>
        <p:spPr>
          <a:xfrm>
            <a:off x="48684" y="6489437"/>
            <a:ext cx="4061360" cy="299623"/>
          </a:xfrm>
          <a:prstGeom prst="rect">
            <a:avLst/>
          </a:prstGeom>
        </p:spPr>
        <p:txBody>
          <a:bodyPr vert="horz" anchor="ctr"/>
          <a:lstStyle>
            <a:lvl1pPr marL="1588" algn="l" rtl="0" eaLnBrk="1" fontAlgn="base" hangingPunct="1">
              <a:lnSpc>
                <a:spcPct val="100000"/>
              </a:lnSpc>
              <a:spcBef>
                <a:spcPts val="0"/>
              </a:spcBef>
              <a:spcAft>
                <a:spcPct val="0"/>
              </a:spcAft>
              <a:defRPr sz="4400" kern="1200" baseline="0">
                <a:solidFill>
                  <a:schemeClr val="bg1"/>
                </a:solidFill>
                <a:latin typeface="+mj-lt"/>
                <a:ea typeface="+mj-ea"/>
                <a:cs typeface="+mj-cs"/>
              </a:defRPr>
            </a:lvl1pPr>
            <a:lvl2pPr marL="1588" algn="l" rtl="0" eaLnBrk="1" fontAlgn="base" hangingPunct="1">
              <a:lnSpc>
                <a:spcPct val="150000"/>
              </a:lnSpc>
              <a:spcBef>
                <a:spcPts val="25"/>
              </a:spcBef>
              <a:spcAft>
                <a:spcPct val="0"/>
              </a:spcAft>
              <a:defRPr sz="4400">
                <a:solidFill>
                  <a:schemeClr val="tx1"/>
                </a:solidFill>
                <a:latin typeface="Calibri" pitchFamily="34" charset="0"/>
              </a:defRPr>
            </a:lvl2pPr>
            <a:lvl3pPr marL="1588" algn="l" rtl="0" eaLnBrk="1" fontAlgn="base" hangingPunct="1">
              <a:lnSpc>
                <a:spcPct val="150000"/>
              </a:lnSpc>
              <a:spcBef>
                <a:spcPts val="25"/>
              </a:spcBef>
              <a:spcAft>
                <a:spcPct val="0"/>
              </a:spcAft>
              <a:defRPr sz="4400">
                <a:solidFill>
                  <a:schemeClr val="tx1"/>
                </a:solidFill>
                <a:latin typeface="Calibri" pitchFamily="34" charset="0"/>
              </a:defRPr>
            </a:lvl3pPr>
            <a:lvl4pPr marL="1588" algn="l" rtl="0" eaLnBrk="1" fontAlgn="base" hangingPunct="1">
              <a:lnSpc>
                <a:spcPct val="150000"/>
              </a:lnSpc>
              <a:spcBef>
                <a:spcPts val="25"/>
              </a:spcBef>
              <a:spcAft>
                <a:spcPct val="0"/>
              </a:spcAft>
              <a:defRPr sz="4400">
                <a:solidFill>
                  <a:schemeClr val="tx1"/>
                </a:solidFill>
                <a:latin typeface="Calibri" pitchFamily="34" charset="0"/>
              </a:defRPr>
            </a:lvl4pPr>
            <a:lvl5pPr marL="1588" algn="l" rtl="0" eaLnBrk="1" fontAlgn="base" hangingPunct="1">
              <a:lnSpc>
                <a:spcPct val="150000"/>
              </a:lnSpc>
              <a:spcBef>
                <a:spcPts val="25"/>
              </a:spcBef>
              <a:spcAft>
                <a:spcPct val="0"/>
              </a:spcAft>
              <a:defRPr sz="4400">
                <a:solidFill>
                  <a:schemeClr val="tx1"/>
                </a:solidFill>
                <a:latin typeface="Calibri" pitchFamily="34" charset="0"/>
              </a:defRPr>
            </a:lvl5pPr>
            <a:lvl6pPr marL="458788" algn="l" rtl="0" eaLnBrk="1" fontAlgn="base" hangingPunct="1">
              <a:lnSpc>
                <a:spcPct val="150000"/>
              </a:lnSpc>
              <a:spcBef>
                <a:spcPts val="25"/>
              </a:spcBef>
              <a:spcAft>
                <a:spcPct val="0"/>
              </a:spcAft>
              <a:defRPr sz="4400">
                <a:solidFill>
                  <a:schemeClr val="tx1"/>
                </a:solidFill>
                <a:latin typeface="Calibri" pitchFamily="34" charset="0"/>
              </a:defRPr>
            </a:lvl6pPr>
            <a:lvl7pPr marL="915988" algn="l" rtl="0" eaLnBrk="1" fontAlgn="base" hangingPunct="1">
              <a:lnSpc>
                <a:spcPct val="150000"/>
              </a:lnSpc>
              <a:spcBef>
                <a:spcPts val="25"/>
              </a:spcBef>
              <a:spcAft>
                <a:spcPct val="0"/>
              </a:spcAft>
              <a:defRPr sz="4400">
                <a:solidFill>
                  <a:schemeClr val="tx1"/>
                </a:solidFill>
                <a:latin typeface="Calibri" pitchFamily="34" charset="0"/>
              </a:defRPr>
            </a:lvl7pPr>
            <a:lvl8pPr marL="1373188" algn="l" rtl="0" eaLnBrk="1" fontAlgn="base" hangingPunct="1">
              <a:lnSpc>
                <a:spcPct val="150000"/>
              </a:lnSpc>
              <a:spcBef>
                <a:spcPts val="25"/>
              </a:spcBef>
              <a:spcAft>
                <a:spcPct val="0"/>
              </a:spcAft>
              <a:defRPr sz="4400">
                <a:solidFill>
                  <a:schemeClr val="tx1"/>
                </a:solidFill>
                <a:latin typeface="Calibri" pitchFamily="34" charset="0"/>
              </a:defRPr>
            </a:lvl8pPr>
            <a:lvl9pPr marL="1830388" algn="l" rtl="0" eaLnBrk="1" fontAlgn="base" hangingPunct="1">
              <a:lnSpc>
                <a:spcPct val="150000"/>
              </a:lnSpc>
              <a:spcBef>
                <a:spcPts val="25"/>
              </a:spcBef>
              <a:spcAft>
                <a:spcPct val="0"/>
              </a:spcAft>
              <a:defRPr sz="4400">
                <a:solidFill>
                  <a:schemeClr val="tx1"/>
                </a:solidFill>
                <a:latin typeface="Calibri" pitchFamily="34" charset="0"/>
              </a:defRPr>
            </a:lvl9pPr>
          </a:lstStyle>
          <a:p>
            <a:r>
              <a:rPr lang="en-US" sz="1800" b="1" dirty="0">
                <a:solidFill>
                  <a:schemeClr val="bg2"/>
                </a:solidFill>
              </a:rPr>
              <a:t>Unix</a:t>
            </a:r>
            <a:r>
              <a:rPr lang="en-US" sz="1800" b="1" baseline="0" dirty="0">
                <a:solidFill>
                  <a:schemeClr val="bg2"/>
                </a:solidFill>
              </a:rPr>
              <a:t> Capability</a:t>
            </a:r>
            <a:endParaRPr lang="en-US" sz="1800" b="1" dirty="0">
              <a:solidFill>
                <a:schemeClr val="bg2"/>
              </a:solidFill>
            </a:endParaRPr>
          </a:p>
        </p:txBody>
      </p:sp>
    </p:spTree>
    <p:extLst>
      <p:ext uri="{BB962C8B-B14F-4D97-AF65-F5344CB8AC3E}">
        <p14:creationId xmlns:p14="http://schemas.microsoft.com/office/powerpoint/2010/main" val="20616453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smtClean="0"/>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79066436"/>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2722812"/>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smtClean="0"/>
              <a:t>8/17/2019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648835719"/>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8/17/2019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9346408"/>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8/17/2019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9643986"/>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550295"/>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502319"/>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6422470"/>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8/17/2019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4659532"/>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9" r:id="rId12"/>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package" Target="../embeddings/Microsoft_Word_Document.docx"/><Relationship Id="rId7"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package" Target="../embeddings/Microsoft_Word_Document1.docx"/><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package" Target="../embeddings/Microsoft_Word_Document3.docx"/></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AGENDA</a:t>
            </a:r>
          </a:p>
        </p:txBody>
      </p:sp>
      <p:graphicFrame>
        <p:nvGraphicFramePr>
          <p:cNvPr id="4" name="Table 3"/>
          <p:cNvGraphicFramePr>
            <a:graphicFrameLocks noGrp="1"/>
          </p:cNvGraphicFramePr>
          <p:nvPr>
            <p:extLst>
              <p:ext uri="{D42A27DB-BD31-4B8C-83A1-F6EECF244321}">
                <p14:modId xmlns:p14="http://schemas.microsoft.com/office/powerpoint/2010/main" val="3948797630"/>
              </p:ext>
            </p:extLst>
          </p:nvPr>
        </p:nvGraphicFramePr>
        <p:xfrm>
          <a:off x="171450" y="1066520"/>
          <a:ext cx="5810250" cy="2440305"/>
        </p:xfrm>
        <a:graphic>
          <a:graphicData uri="http://schemas.openxmlformats.org/drawingml/2006/table">
            <a:tbl>
              <a:tblPr firstRow="1" firstCol="1" bandRow="1">
                <a:tableStyleId>{5C22544A-7EE6-4342-B048-85BDC9FD1C3A}</a:tableStyleId>
              </a:tblPr>
              <a:tblGrid>
                <a:gridCol w="5810250">
                  <a:extLst>
                    <a:ext uri="{9D8B030D-6E8A-4147-A177-3AD203B41FA5}">
                      <a16:colId xmlns:a16="http://schemas.microsoft.com/office/drawing/2014/main" val="20000"/>
                    </a:ext>
                  </a:extLst>
                </a:gridCol>
              </a:tblGrid>
              <a:tr h="276225">
                <a:tc>
                  <a:txBody>
                    <a:bodyPr/>
                    <a:lstStyle/>
                    <a:p>
                      <a:pPr algn="ctr" rtl="0" fontAlgn="ctr"/>
                      <a:r>
                        <a:rPr lang="en-US" sz="1600" u="none" strike="noStrike" dirty="0">
                          <a:effectLst/>
                        </a:rPr>
                        <a:t>Day 1</a:t>
                      </a:r>
                      <a:endParaRPr lang="en-US" sz="16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5750">
                <a:tc>
                  <a:txBody>
                    <a:bodyPr/>
                    <a:lstStyle/>
                    <a:p>
                      <a:pPr algn="l" rtl="0" fontAlgn="ctr"/>
                      <a:r>
                        <a:rPr lang="en-US" sz="1600" b="0" u="none" strike="noStrike" dirty="0">
                          <a:solidFill>
                            <a:schemeClr val="tx1"/>
                          </a:solidFill>
                          <a:effectLst/>
                        </a:rPr>
                        <a:t>What is Unix? History of Unix and Linux – Why Linux?</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76225">
                <a:tc>
                  <a:txBody>
                    <a:bodyPr/>
                    <a:lstStyle/>
                    <a:p>
                      <a:pPr algn="l" rtl="0" fontAlgn="ctr"/>
                      <a:r>
                        <a:rPr lang="en-US" sz="1600" b="0" u="none" strike="noStrike" dirty="0">
                          <a:solidFill>
                            <a:schemeClr val="tx1"/>
                          </a:solidFill>
                          <a:effectLst/>
                        </a:rPr>
                        <a:t>Kernel, Shell, Files and Directories, Directory Structure, Filesystems and structure of filesystems, Shells</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276225">
                <a:tc>
                  <a:txBody>
                    <a:bodyPr/>
                    <a:lstStyle/>
                    <a:p>
                      <a:pPr algn="l" rtl="0" fontAlgn="ctr"/>
                      <a:r>
                        <a:rPr lang="en-US" sz="1600" b="0" u="none" strike="noStrike" dirty="0" err="1">
                          <a:solidFill>
                            <a:schemeClr val="tx1"/>
                          </a:solidFill>
                          <a:effectLst/>
                        </a:rPr>
                        <a:t>Redhat</a:t>
                      </a:r>
                      <a:r>
                        <a:rPr lang="en-US" sz="1600" b="0" u="none" strike="noStrike" dirty="0">
                          <a:solidFill>
                            <a:schemeClr val="tx1"/>
                          </a:solidFill>
                          <a:effectLst/>
                        </a:rPr>
                        <a:t> Distributions – </a:t>
                      </a:r>
                      <a:r>
                        <a:rPr lang="en-US" sz="1600" b="0" u="none" strike="noStrike" dirty="0" err="1">
                          <a:solidFill>
                            <a:schemeClr val="tx1"/>
                          </a:solidFill>
                          <a:effectLst/>
                        </a:rPr>
                        <a:t>Redhat</a:t>
                      </a:r>
                      <a:r>
                        <a:rPr lang="en-US" sz="1600" b="0" u="none" strike="noStrike" dirty="0">
                          <a:solidFill>
                            <a:schemeClr val="tx1"/>
                          </a:solidFill>
                          <a:effectLst/>
                        </a:rPr>
                        <a:t> Linux to </a:t>
                      </a:r>
                      <a:r>
                        <a:rPr lang="en-US" sz="1600" b="0" u="none" strike="noStrike" dirty="0" err="1">
                          <a:solidFill>
                            <a:schemeClr val="tx1"/>
                          </a:solidFill>
                          <a:effectLst/>
                        </a:rPr>
                        <a:t>Redhat</a:t>
                      </a:r>
                      <a:r>
                        <a:rPr lang="en-US" sz="1600" b="0" u="none" strike="noStrike" dirty="0">
                          <a:solidFill>
                            <a:schemeClr val="tx1"/>
                          </a:solidFill>
                          <a:effectLst/>
                        </a:rPr>
                        <a:t> Enterprise Linux</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76225">
                <a:tc>
                  <a:txBody>
                    <a:bodyPr/>
                    <a:lstStyle/>
                    <a:p>
                      <a:pPr algn="l" rtl="0" fontAlgn="ctr"/>
                      <a:r>
                        <a:rPr lang="en-US" sz="1600" b="0" u="none" strike="noStrike" dirty="0">
                          <a:solidFill>
                            <a:schemeClr val="tx1"/>
                          </a:solidFill>
                          <a:effectLst/>
                        </a:rPr>
                        <a:t>Commands</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76225">
                <a:tc>
                  <a:txBody>
                    <a:bodyPr/>
                    <a:lstStyle/>
                    <a:p>
                      <a:pPr algn="l" rtl="0" fontAlgn="ctr"/>
                      <a:r>
                        <a:rPr lang="en-US" sz="1600" b="0" u="none" strike="noStrike" dirty="0">
                          <a:solidFill>
                            <a:schemeClr val="tx1"/>
                          </a:solidFill>
                          <a:effectLst/>
                        </a:rPr>
                        <a:t>Brief difference and similarities between RHEL 7 and RHEL 6/5</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276225">
                <a:tc>
                  <a:txBody>
                    <a:bodyPr/>
                    <a:lstStyle/>
                    <a:p>
                      <a:pPr algn="l" rtl="0" fontAlgn="ctr"/>
                      <a:r>
                        <a:rPr lang="en-US" sz="1600" b="0" u="none" strike="noStrike" dirty="0">
                          <a:solidFill>
                            <a:schemeClr val="tx1"/>
                          </a:solidFill>
                          <a:effectLst/>
                        </a:rPr>
                        <a:t>Booting Process</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276225">
                <a:tc>
                  <a:txBody>
                    <a:bodyPr/>
                    <a:lstStyle/>
                    <a:p>
                      <a:pPr algn="l" rtl="0" fontAlgn="ctr"/>
                      <a:r>
                        <a:rPr lang="en-US" sz="1600" b="0" u="none" strike="noStrike" dirty="0">
                          <a:solidFill>
                            <a:schemeClr val="tx1"/>
                          </a:solidFill>
                          <a:effectLst/>
                        </a:rPr>
                        <a:t>Installation, configuration and management of RHEL 7</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06536433"/>
              </p:ext>
            </p:extLst>
          </p:nvPr>
        </p:nvGraphicFramePr>
        <p:xfrm>
          <a:off x="171450" y="3627434"/>
          <a:ext cx="5803900" cy="2730821"/>
        </p:xfrm>
        <a:graphic>
          <a:graphicData uri="http://schemas.openxmlformats.org/drawingml/2006/table">
            <a:tbl>
              <a:tblPr firstRow="1" firstCol="1" bandRow="1">
                <a:tableStyleId>{5C22544A-7EE6-4342-B048-85BDC9FD1C3A}</a:tableStyleId>
              </a:tblPr>
              <a:tblGrid>
                <a:gridCol w="5803900">
                  <a:extLst>
                    <a:ext uri="{9D8B030D-6E8A-4147-A177-3AD203B41FA5}">
                      <a16:colId xmlns:a16="http://schemas.microsoft.com/office/drawing/2014/main" val="20000"/>
                    </a:ext>
                  </a:extLst>
                </a:gridCol>
              </a:tblGrid>
              <a:tr h="290513">
                <a:tc>
                  <a:txBody>
                    <a:bodyPr/>
                    <a:lstStyle/>
                    <a:p>
                      <a:pPr algn="ctr" rtl="0" fontAlgn="ctr"/>
                      <a:r>
                        <a:rPr lang="en-US" sz="1600" u="none" strike="noStrike" dirty="0">
                          <a:effectLst/>
                        </a:rPr>
                        <a:t>Day 2</a:t>
                      </a:r>
                      <a:endParaRPr lang="en-US" sz="16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513">
                <a:tc>
                  <a:txBody>
                    <a:bodyPr/>
                    <a:lstStyle/>
                    <a:p>
                      <a:pPr algn="l" rtl="0" fontAlgn="ctr"/>
                      <a:r>
                        <a:rPr lang="en-US" sz="1600" b="0" u="none" strike="noStrike" dirty="0">
                          <a:solidFill>
                            <a:schemeClr val="tx1"/>
                          </a:solidFill>
                          <a:effectLst/>
                        </a:rPr>
                        <a:t>Booting procedure of RHEL 7 Continued</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22923">
                <a:tc>
                  <a:txBody>
                    <a:bodyPr/>
                    <a:lstStyle/>
                    <a:p>
                      <a:pPr algn="l" rtl="0" fontAlgn="ctr"/>
                      <a:r>
                        <a:rPr lang="en-US" sz="1600" b="0" u="none" strike="noStrike" dirty="0">
                          <a:solidFill>
                            <a:schemeClr val="tx1"/>
                          </a:solidFill>
                          <a:effectLst/>
                        </a:rPr>
                        <a:t>Package management in RHEL 7, understanding RPM and YUM</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22923">
                <a:tc>
                  <a:txBody>
                    <a:bodyPr/>
                    <a:lstStyle/>
                    <a:p>
                      <a:pPr algn="l" rtl="0" fontAlgn="ctr"/>
                      <a:r>
                        <a:rPr lang="en-US" sz="1600" b="0" u="none" strike="noStrike" dirty="0">
                          <a:solidFill>
                            <a:schemeClr val="tx1"/>
                          </a:solidFill>
                          <a:effectLst/>
                        </a:rPr>
                        <a:t>Setting up repository and installing packages/updates through Yum</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522923">
                <a:tc>
                  <a:txBody>
                    <a:bodyPr/>
                    <a:lstStyle/>
                    <a:p>
                      <a:pPr algn="l" rtl="0" fontAlgn="ctr"/>
                      <a:r>
                        <a:rPr lang="en-US" sz="1600" b="0" u="none" strike="noStrike" dirty="0">
                          <a:solidFill>
                            <a:schemeClr val="tx1"/>
                          </a:solidFill>
                          <a:effectLst/>
                        </a:rPr>
                        <a:t>Logical Volume Management – Why LVM? LVM Administration</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90513">
                <a:tc>
                  <a:txBody>
                    <a:bodyPr/>
                    <a:lstStyle/>
                    <a:p>
                      <a:pPr algn="l" rtl="0" fontAlgn="ctr"/>
                      <a:r>
                        <a:rPr lang="en-US" sz="1600" b="0" u="none" strike="noStrike" dirty="0">
                          <a:solidFill>
                            <a:schemeClr val="tx1"/>
                          </a:solidFill>
                          <a:effectLst/>
                        </a:rPr>
                        <a:t>Networking in RHEL 7 (Basic and Advanced configuration)</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290513">
                <a:tc>
                  <a:txBody>
                    <a:bodyPr/>
                    <a:lstStyle/>
                    <a:p>
                      <a:pPr algn="l" rtl="0" fontAlgn="ctr"/>
                      <a:r>
                        <a:rPr lang="en-US" sz="1600" b="0" i="0" u="none" strike="noStrike" dirty="0" err="1">
                          <a:solidFill>
                            <a:schemeClr val="tx1"/>
                          </a:solidFill>
                          <a:effectLst/>
                          <a:latin typeface="Calibri" panose="020F0502020204030204" pitchFamily="34" charset="0"/>
                        </a:rPr>
                        <a:t>Practicals</a:t>
                      </a:r>
                      <a:r>
                        <a:rPr lang="en-US" sz="1600" b="0" i="0" u="none" strike="noStrike" dirty="0">
                          <a:solidFill>
                            <a:schemeClr val="tx1"/>
                          </a:solidFill>
                          <a:effectLst/>
                          <a:latin typeface="Calibri" panose="020F0502020204030204" pitchFamily="34" charset="0"/>
                        </a:rPr>
                        <a:t> on Yum, LVM and Networking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38927151"/>
              </p:ext>
            </p:extLst>
          </p:nvPr>
        </p:nvGraphicFramePr>
        <p:xfrm>
          <a:off x="6121400" y="1066520"/>
          <a:ext cx="5943600" cy="1634490"/>
        </p:xfrm>
        <a:graphic>
          <a:graphicData uri="http://schemas.openxmlformats.org/drawingml/2006/table">
            <a:tbl>
              <a:tblPr firstRow="1" firstCol="1" bandRow="1">
                <a:tableStyleId>{5C22544A-7EE6-4342-B048-85BDC9FD1C3A}</a:tableStyleId>
              </a:tblPr>
              <a:tblGrid>
                <a:gridCol w="5943600">
                  <a:extLst>
                    <a:ext uri="{9D8B030D-6E8A-4147-A177-3AD203B41FA5}">
                      <a16:colId xmlns:a16="http://schemas.microsoft.com/office/drawing/2014/main" val="20000"/>
                    </a:ext>
                  </a:extLst>
                </a:gridCol>
              </a:tblGrid>
              <a:tr h="0">
                <a:tc>
                  <a:txBody>
                    <a:bodyPr/>
                    <a:lstStyle/>
                    <a:p>
                      <a:pPr algn="ctr" rtl="0" fontAlgn="ctr"/>
                      <a:r>
                        <a:rPr lang="en-US" sz="1600" u="none" strike="noStrike" dirty="0">
                          <a:effectLst/>
                        </a:rPr>
                        <a:t>Day 3</a:t>
                      </a:r>
                      <a:endParaRPr lang="en-US" sz="16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6225">
                <a:tc>
                  <a:txBody>
                    <a:bodyPr/>
                    <a:lstStyle/>
                    <a:p>
                      <a:pPr algn="l" rtl="0" fontAlgn="ctr"/>
                      <a:r>
                        <a:rPr lang="en-US" sz="1600" b="0" u="none" strike="noStrike" dirty="0">
                          <a:solidFill>
                            <a:schemeClr val="tx1"/>
                          </a:solidFill>
                          <a:effectLst/>
                        </a:rPr>
                        <a:t>Introduction to XFS and management</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76225">
                <a:tc>
                  <a:txBody>
                    <a:bodyPr/>
                    <a:lstStyle/>
                    <a:p>
                      <a:pPr algn="l" rtl="0" fontAlgn="ctr"/>
                      <a:r>
                        <a:rPr lang="en-US" sz="1600" b="0" u="none" strike="noStrike" dirty="0">
                          <a:solidFill>
                            <a:schemeClr val="tx1"/>
                          </a:solidFill>
                          <a:effectLst/>
                        </a:rPr>
                        <a:t>Introduction to </a:t>
                      </a:r>
                      <a:r>
                        <a:rPr lang="en-US" sz="1600" b="0" u="none" strike="noStrike" dirty="0" err="1">
                          <a:solidFill>
                            <a:schemeClr val="tx1"/>
                          </a:solidFill>
                          <a:effectLst/>
                        </a:rPr>
                        <a:t>BtrFS</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276225">
                <a:tc>
                  <a:txBody>
                    <a:bodyPr/>
                    <a:lstStyle/>
                    <a:p>
                      <a:pPr algn="l" rtl="0" fontAlgn="ctr"/>
                      <a:r>
                        <a:rPr lang="en-US" sz="1600" b="0" u="none" strike="noStrike" dirty="0">
                          <a:solidFill>
                            <a:schemeClr val="tx1"/>
                          </a:solidFill>
                          <a:effectLst/>
                        </a:rPr>
                        <a:t>What is </a:t>
                      </a:r>
                      <a:r>
                        <a:rPr lang="en-US" sz="1600" b="0" u="none" strike="noStrike" dirty="0" err="1">
                          <a:solidFill>
                            <a:schemeClr val="tx1"/>
                          </a:solidFill>
                          <a:effectLst/>
                        </a:rPr>
                        <a:t>Systemd</a:t>
                      </a:r>
                      <a:r>
                        <a:rPr lang="en-US" sz="1600" b="0" u="none" strike="noStrike" dirty="0">
                          <a:solidFill>
                            <a:schemeClr val="tx1"/>
                          </a:solidFill>
                          <a:effectLst/>
                        </a:rPr>
                        <a:t> and how it helps RHEL 7</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76225">
                <a:tc>
                  <a:txBody>
                    <a:bodyPr/>
                    <a:lstStyle/>
                    <a:p>
                      <a:pPr algn="l" rtl="0" fontAlgn="ctr"/>
                      <a:r>
                        <a:rPr lang="en-US" sz="1600" b="0" u="none" strike="noStrike" dirty="0">
                          <a:solidFill>
                            <a:schemeClr val="tx1"/>
                          </a:solidFill>
                          <a:effectLst/>
                        </a:rPr>
                        <a:t>What is swap and how can we manage swap?</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76225">
                <a:tc>
                  <a:txBody>
                    <a:bodyPr/>
                    <a:lstStyle/>
                    <a:p>
                      <a:pPr algn="l" rtl="0" fontAlgn="ctr"/>
                      <a:r>
                        <a:rPr lang="en-US" sz="1600" b="0" i="0" u="none" strike="noStrike" dirty="0" err="1">
                          <a:solidFill>
                            <a:schemeClr val="tx1"/>
                          </a:solidFill>
                          <a:effectLst/>
                          <a:latin typeface="Calibri" panose="020F0502020204030204" pitchFamily="34" charset="0"/>
                        </a:rPr>
                        <a:t>Practicals</a:t>
                      </a:r>
                      <a:r>
                        <a:rPr lang="en-US" sz="1600" b="0" i="0" u="none" strike="noStrike" dirty="0">
                          <a:solidFill>
                            <a:schemeClr val="tx1"/>
                          </a:solidFill>
                          <a:effectLst/>
                          <a:latin typeface="Calibri" panose="020F0502020204030204" pitchFamily="34" charset="0"/>
                        </a:rPr>
                        <a:t> on XFS, </a:t>
                      </a:r>
                      <a:r>
                        <a:rPr lang="en-US" sz="1600" b="0" i="0" u="none" strike="noStrike" dirty="0" err="1">
                          <a:solidFill>
                            <a:schemeClr val="tx1"/>
                          </a:solidFill>
                          <a:effectLst/>
                          <a:latin typeface="Calibri" panose="020F0502020204030204" pitchFamily="34" charset="0"/>
                        </a:rPr>
                        <a:t>Systemd</a:t>
                      </a:r>
                      <a:r>
                        <a:rPr lang="en-US" sz="1600" b="0" i="0" u="none" strike="noStrike" baseline="0" dirty="0">
                          <a:solidFill>
                            <a:schemeClr val="tx1"/>
                          </a:solidFill>
                          <a:effectLst/>
                          <a:latin typeface="Calibri" panose="020F0502020204030204" pitchFamily="34" charset="0"/>
                        </a:rPr>
                        <a:t> and Swap Management</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96226870"/>
              </p:ext>
            </p:extLst>
          </p:nvPr>
        </p:nvGraphicFramePr>
        <p:xfrm>
          <a:off x="6121400" y="3652834"/>
          <a:ext cx="5943600" cy="2430780"/>
        </p:xfrm>
        <a:graphic>
          <a:graphicData uri="http://schemas.openxmlformats.org/drawingml/2006/table">
            <a:tbl>
              <a:tblPr firstRow="1" firstCol="1" bandRow="1">
                <a:tableStyleId>{5C22544A-7EE6-4342-B048-85BDC9FD1C3A}</a:tableStyleId>
              </a:tblPr>
              <a:tblGrid>
                <a:gridCol w="5943600">
                  <a:extLst>
                    <a:ext uri="{9D8B030D-6E8A-4147-A177-3AD203B41FA5}">
                      <a16:colId xmlns:a16="http://schemas.microsoft.com/office/drawing/2014/main" val="20000"/>
                    </a:ext>
                  </a:extLst>
                </a:gridCol>
              </a:tblGrid>
              <a:tr h="276225">
                <a:tc>
                  <a:txBody>
                    <a:bodyPr/>
                    <a:lstStyle/>
                    <a:p>
                      <a:pPr algn="ctr" rtl="0" fontAlgn="ctr"/>
                      <a:r>
                        <a:rPr lang="en-US" sz="1600" u="none" strike="noStrike" dirty="0">
                          <a:effectLst/>
                        </a:rPr>
                        <a:t>Day 4</a:t>
                      </a:r>
                      <a:endParaRPr lang="en-US" sz="16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6225">
                <a:tc>
                  <a:txBody>
                    <a:bodyPr/>
                    <a:lstStyle/>
                    <a:p>
                      <a:pPr algn="l" rtl="0" fontAlgn="ctr"/>
                      <a:r>
                        <a:rPr lang="en-US" sz="1600" b="0" u="none" strike="noStrike" dirty="0">
                          <a:solidFill>
                            <a:schemeClr val="tx1"/>
                          </a:solidFill>
                          <a:effectLst/>
                        </a:rPr>
                        <a:t>Installation and configuration of iSCSI Target/Initiator</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76225">
                <a:tc>
                  <a:txBody>
                    <a:bodyPr/>
                    <a:lstStyle/>
                    <a:p>
                      <a:pPr algn="l" rtl="0" fontAlgn="ctr"/>
                      <a:r>
                        <a:rPr lang="en-US" sz="1600" b="0" u="none" strike="noStrike" dirty="0">
                          <a:solidFill>
                            <a:schemeClr val="tx1"/>
                          </a:solidFill>
                          <a:effectLst/>
                        </a:rPr>
                        <a:t>Understanding </a:t>
                      </a:r>
                      <a:r>
                        <a:rPr lang="en-US" sz="1600" b="0" u="none" strike="noStrike" dirty="0" err="1">
                          <a:solidFill>
                            <a:schemeClr val="tx1"/>
                          </a:solidFill>
                          <a:effectLst/>
                        </a:rPr>
                        <a:t>Multipathing</a:t>
                      </a:r>
                      <a:r>
                        <a:rPr lang="en-US" sz="1600" b="0" u="none" strike="noStrike" dirty="0">
                          <a:solidFill>
                            <a:schemeClr val="tx1"/>
                          </a:solidFill>
                          <a:effectLst/>
                        </a:rPr>
                        <a:t> and its configuration in RHEL 7</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276225">
                <a:tc>
                  <a:txBody>
                    <a:bodyPr/>
                    <a:lstStyle/>
                    <a:p>
                      <a:pPr algn="l" rtl="0" fontAlgn="ctr"/>
                      <a:r>
                        <a:rPr lang="en-US" sz="1600" b="0" u="none" strike="noStrike" dirty="0">
                          <a:solidFill>
                            <a:schemeClr val="tx1"/>
                          </a:solidFill>
                          <a:effectLst/>
                        </a:rPr>
                        <a:t>Basics of Clustering</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76225">
                <a:tc>
                  <a:txBody>
                    <a:bodyPr/>
                    <a:lstStyle/>
                    <a:p>
                      <a:pPr algn="l" rtl="0" fontAlgn="ctr"/>
                      <a:r>
                        <a:rPr lang="en-US" sz="1600" b="0" u="none" strike="noStrike" dirty="0">
                          <a:solidFill>
                            <a:schemeClr val="tx1"/>
                          </a:solidFill>
                          <a:effectLst/>
                        </a:rPr>
                        <a:t>Apache service Installation and Configuration</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76225">
                <a:tc>
                  <a:txBody>
                    <a:bodyPr/>
                    <a:lstStyle/>
                    <a:p>
                      <a:pPr algn="l" rtl="0" fontAlgn="ctr"/>
                      <a:r>
                        <a:rPr lang="en-US" sz="1600" b="0" u="none" strike="noStrike" dirty="0" err="1">
                          <a:solidFill>
                            <a:schemeClr val="tx1"/>
                          </a:solidFill>
                          <a:effectLst/>
                        </a:rPr>
                        <a:t>Practicals</a:t>
                      </a:r>
                      <a:r>
                        <a:rPr lang="en-US" sz="1600" b="0" u="none" strike="noStrike" dirty="0">
                          <a:solidFill>
                            <a:schemeClr val="tx1"/>
                          </a:solidFill>
                          <a:effectLst/>
                        </a:rPr>
                        <a:t> on iSCSI, </a:t>
                      </a:r>
                      <a:r>
                        <a:rPr lang="en-US" sz="1600" b="0" u="none" strike="noStrike" dirty="0" err="1">
                          <a:solidFill>
                            <a:schemeClr val="tx1"/>
                          </a:solidFill>
                          <a:effectLst/>
                        </a:rPr>
                        <a:t>Multipathing</a:t>
                      </a:r>
                      <a:r>
                        <a:rPr lang="en-US" sz="1600" b="0" u="none" strike="noStrike" dirty="0">
                          <a:solidFill>
                            <a:schemeClr val="tx1"/>
                          </a:solidFill>
                          <a:effectLst/>
                        </a:rPr>
                        <a:t> and Apache Installation/Configuration</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276225">
                <a:tc>
                  <a:txBody>
                    <a:bodyPr/>
                    <a:lstStyle/>
                    <a:p>
                      <a:pPr algn="l" rtl="0" fontAlgn="ctr"/>
                      <a:r>
                        <a:rPr lang="en-US" sz="1600" b="0" u="none" strike="noStrike" dirty="0">
                          <a:solidFill>
                            <a:schemeClr val="tx1"/>
                          </a:solidFill>
                          <a:effectLst/>
                        </a:rPr>
                        <a:t>Root password recovery in RHEL 7 and Helpful utilities for System Administrators in day-to-day life</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276225">
                <a:tc>
                  <a:txBody>
                    <a:bodyPr/>
                    <a:lstStyle/>
                    <a:p>
                      <a:pPr algn="l" rtl="0" fontAlgn="ctr"/>
                      <a:r>
                        <a:rPr lang="en-US" sz="1600" b="0" u="none" strike="noStrike" dirty="0">
                          <a:solidFill>
                            <a:schemeClr val="tx1"/>
                          </a:solidFill>
                          <a:effectLst/>
                        </a:rPr>
                        <a:t>Questions &amp; Answers</a:t>
                      </a:r>
                      <a:endParaRPr lang="en-US" sz="16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358064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42172" y="1238250"/>
            <a:ext cx="10452093" cy="4840288"/>
          </a:xfrm>
          <a:prstGeom prst="rect">
            <a:avLst/>
          </a:prstGeom>
        </p:spPr>
      </p:pic>
      <p:sp>
        <p:nvSpPr>
          <p:cNvPr id="5" name="Title 2"/>
          <p:cNvSpPr>
            <a:spLocks noGrp="1"/>
          </p:cNvSpPr>
          <p:nvPr>
            <p:ph type="title"/>
          </p:nvPr>
        </p:nvSpPr>
        <p:spPr>
          <a:xfrm>
            <a:off x="251883" y="3984"/>
            <a:ext cx="11556295" cy="989438"/>
          </a:xfrm>
        </p:spPr>
        <p:txBody>
          <a:bodyPr>
            <a:normAutofit/>
          </a:bodyPr>
          <a:lstStyle/>
          <a:p>
            <a:r>
              <a:rPr lang="en-US" sz="3200" dirty="0"/>
              <a:t>Absolute and Relative path references</a:t>
            </a:r>
          </a:p>
        </p:txBody>
      </p:sp>
    </p:spTree>
    <p:extLst>
      <p:ext uri="{BB962C8B-B14F-4D97-AF65-F5344CB8AC3E}">
        <p14:creationId xmlns:p14="http://schemas.microsoft.com/office/powerpoint/2010/main" val="32809702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Pacemaker components</a:t>
            </a:r>
          </a:p>
        </p:txBody>
      </p:sp>
      <p:sp>
        <p:nvSpPr>
          <p:cNvPr id="6" name="Rectangle 5"/>
          <p:cNvSpPr/>
          <p:nvPr/>
        </p:nvSpPr>
        <p:spPr>
          <a:xfrm>
            <a:off x="251883" y="993422"/>
            <a:ext cx="4523317" cy="2862322"/>
          </a:xfrm>
          <a:prstGeom prst="rect">
            <a:avLst/>
          </a:prstGeom>
        </p:spPr>
        <p:txBody>
          <a:bodyPr wrap="square">
            <a:spAutoFit/>
          </a:bodyPr>
          <a:lstStyle/>
          <a:p>
            <a:r>
              <a:rPr lang="en-US" dirty="0"/>
              <a:t>Pacemaker itself is composed of five key components:</a:t>
            </a:r>
          </a:p>
          <a:p>
            <a:r>
              <a:rPr lang="en-US" dirty="0"/>
              <a:t>Cluster Information Base (CIB)</a:t>
            </a:r>
          </a:p>
          <a:p>
            <a:r>
              <a:rPr lang="en-US" dirty="0"/>
              <a:t>Cluster Resource Management daemon (</a:t>
            </a:r>
            <a:r>
              <a:rPr lang="en-US" dirty="0" err="1"/>
              <a:t>CRMd</a:t>
            </a:r>
            <a:r>
              <a:rPr lang="en-US" dirty="0"/>
              <a:t>)</a:t>
            </a:r>
          </a:p>
          <a:p>
            <a:r>
              <a:rPr lang="en-US" dirty="0"/>
              <a:t>Local Resource Management daemon (</a:t>
            </a:r>
            <a:r>
              <a:rPr lang="en-US" dirty="0" err="1"/>
              <a:t>LRMd</a:t>
            </a:r>
            <a:r>
              <a:rPr lang="en-US" dirty="0"/>
              <a:t>)</a:t>
            </a:r>
          </a:p>
          <a:p>
            <a:r>
              <a:rPr lang="en-US" dirty="0"/>
              <a:t>Policy Engine (</a:t>
            </a:r>
            <a:r>
              <a:rPr lang="en-US" dirty="0" err="1"/>
              <a:t>PEngine</a:t>
            </a:r>
            <a:r>
              <a:rPr lang="en-US" dirty="0"/>
              <a:t> or PE)</a:t>
            </a:r>
          </a:p>
          <a:p>
            <a:r>
              <a:rPr lang="en-US" dirty="0"/>
              <a:t>Fencing daemon (</a:t>
            </a:r>
            <a:r>
              <a:rPr lang="en-US" dirty="0" err="1"/>
              <a:t>STONITHd</a:t>
            </a:r>
            <a:r>
              <a:rPr lang="en-US" dirty="0"/>
              <a:t>)</a:t>
            </a:r>
          </a:p>
          <a:p>
            <a:endParaRPr lang="en-US" dirty="0"/>
          </a:p>
          <a:p>
            <a:r>
              <a:rPr lang="en-US" dirty="0"/>
              <a:t>Designated Controller</a:t>
            </a:r>
          </a:p>
        </p:txBody>
      </p:sp>
      <p:pic>
        <p:nvPicPr>
          <p:cNvPr id="2" name="Picture 1"/>
          <p:cNvPicPr>
            <a:picLocks noChangeAspect="1"/>
          </p:cNvPicPr>
          <p:nvPr/>
        </p:nvPicPr>
        <p:blipFill>
          <a:blip r:embed="rId2"/>
          <a:stretch>
            <a:fillRect/>
          </a:stretch>
        </p:blipFill>
        <p:spPr>
          <a:xfrm>
            <a:off x="4914656" y="993422"/>
            <a:ext cx="7178919" cy="5356578"/>
          </a:xfrm>
          <a:prstGeom prst="rect">
            <a:avLst/>
          </a:prstGeom>
        </p:spPr>
      </p:pic>
    </p:spTree>
    <p:extLst>
      <p:ext uri="{BB962C8B-B14F-4D97-AF65-F5344CB8AC3E}">
        <p14:creationId xmlns:p14="http://schemas.microsoft.com/office/powerpoint/2010/main" val="11479289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Types of Pacemaker Clusters</a:t>
            </a:r>
          </a:p>
        </p:txBody>
      </p:sp>
      <p:pic>
        <p:nvPicPr>
          <p:cNvPr id="2" name="Picture 1"/>
          <p:cNvPicPr>
            <a:picLocks noChangeAspect="1"/>
          </p:cNvPicPr>
          <p:nvPr/>
        </p:nvPicPr>
        <p:blipFill>
          <a:blip r:embed="rId2"/>
          <a:stretch>
            <a:fillRect/>
          </a:stretch>
        </p:blipFill>
        <p:spPr>
          <a:xfrm>
            <a:off x="149224" y="1079500"/>
            <a:ext cx="3914775" cy="2930848"/>
          </a:xfrm>
          <a:prstGeom prst="rect">
            <a:avLst/>
          </a:prstGeom>
        </p:spPr>
      </p:pic>
      <p:pic>
        <p:nvPicPr>
          <p:cNvPr id="3" name="Picture 2"/>
          <p:cNvPicPr>
            <a:picLocks noChangeAspect="1"/>
          </p:cNvPicPr>
          <p:nvPr/>
        </p:nvPicPr>
        <p:blipFill>
          <a:blip r:embed="rId3"/>
          <a:stretch>
            <a:fillRect/>
          </a:stretch>
        </p:blipFill>
        <p:spPr>
          <a:xfrm>
            <a:off x="4122836" y="1082674"/>
            <a:ext cx="3903564" cy="2927673"/>
          </a:xfrm>
          <a:prstGeom prst="rect">
            <a:avLst/>
          </a:prstGeom>
        </p:spPr>
      </p:pic>
      <p:pic>
        <p:nvPicPr>
          <p:cNvPr id="4" name="Picture 3"/>
          <p:cNvPicPr>
            <a:picLocks noChangeAspect="1"/>
          </p:cNvPicPr>
          <p:nvPr/>
        </p:nvPicPr>
        <p:blipFill>
          <a:blip r:embed="rId4"/>
          <a:stretch>
            <a:fillRect/>
          </a:stretch>
        </p:blipFill>
        <p:spPr>
          <a:xfrm>
            <a:off x="8085236" y="1079500"/>
            <a:ext cx="3916263" cy="2926782"/>
          </a:xfrm>
          <a:prstGeom prst="rect">
            <a:avLst/>
          </a:prstGeom>
        </p:spPr>
      </p:pic>
      <p:sp>
        <p:nvSpPr>
          <p:cNvPr id="7" name="Rectangle 6"/>
          <p:cNvSpPr/>
          <p:nvPr/>
        </p:nvSpPr>
        <p:spPr>
          <a:xfrm>
            <a:off x="149224" y="4124236"/>
            <a:ext cx="3914775" cy="2031325"/>
          </a:xfrm>
          <a:prstGeom prst="rect">
            <a:avLst/>
          </a:prstGeom>
        </p:spPr>
        <p:txBody>
          <a:bodyPr wrap="square">
            <a:spAutoFit/>
          </a:bodyPr>
          <a:lstStyle/>
          <a:p>
            <a:r>
              <a:rPr lang="en-US" b="1" dirty="0"/>
              <a:t>Active-Passive</a:t>
            </a:r>
          </a:p>
          <a:p>
            <a:pPr marL="285750" indent="-285750">
              <a:buFont typeface="Wingdings" panose="05000000000000000000" pitchFamily="2" charset="2"/>
              <a:buChar char="v"/>
            </a:pPr>
            <a:r>
              <a:rPr lang="en-US" dirty="0"/>
              <a:t>One Node will be active at a time</a:t>
            </a:r>
          </a:p>
          <a:p>
            <a:pPr marL="285750" indent="-285750">
              <a:buFont typeface="Wingdings" panose="05000000000000000000" pitchFamily="2" charset="2"/>
              <a:buChar char="v"/>
            </a:pPr>
            <a:r>
              <a:rPr lang="en-US" dirty="0"/>
              <a:t>Other node always wait for </a:t>
            </a:r>
            <a:r>
              <a:rPr lang="en-US" dirty="0" err="1"/>
              <a:t>forst</a:t>
            </a:r>
            <a:r>
              <a:rPr lang="en-US" dirty="0"/>
              <a:t> node to go down</a:t>
            </a:r>
          </a:p>
          <a:p>
            <a:endParaRPr lang="en-US" dirty="0"/>
          </a:p>
          <a:p>
            <a:r>
              <a:rPr lang="en-US" dirty="0"/>
              <a:t>Costly as one node lies unused most of the time</a:t>
            </a:r>
          </a:p>
        </p:txBody>
      </p:sp>
      <p:sp>
        <p:nvSpPr>
          <p:cNvPr id="8" name="Rectangle 7"/>
          <p:cNvSpPr/>
          <p:nvPr/>
        </p:nvSpPr>
        <p:spPr>
          <a:xfrm>
            <a:off x="8085236" y="4098836"/>
            <a:ext cx="3916263" cy="1754326"/>
          </a:xfrm>
          <a:prstGeom prst="rect">
            <a:avLst/>
          </a:prstGeom>
        </p:spPr>
        <p:txBody>
          <a:bodyPr wrap="square">
            <a:spAutoFit/>
          </a:bodyPr>
          <a:lstStyle/>
          <a:p>
            <a:r>
              <a:rPr lang="en-US" b="1" dirty="0"/>
              <a:t>Active-Active</a:t>
            </a:r>
          </a:p>
          <a:p>
            <a:pPr marL="285750" indent="-285750">
              <a:buFont typeface="Wingdings" panose="05000000000000000000" pitchFamily="2" charset="2"/>
              <a:buChar char="v"/>
            </a:pPr>
            <a:r>
              <a:rPr lang="en-US" dirty="0"/>
              <a:t>All the nodes host part of the service on them</a:t>
            </a:r>
          </a:p>
          <a:p>
            <a:pPr marL="285750" indent="-285750">
              <a:buFont typeface="Wingdings" panose="05000000000000000000" pitchFamily="2" charset="2"/>
              <a:buChar char="v"/>
            </a:pPr>
            <a:r>
              <a:rPr lang="en-US" dirty="0"/>
              <a:t>Most efficient, but, not all application can be setup to be Active-Active in nature</a:t>
            </a:r>
          </a:p>
        </p:txBody>
      </p:sp>
      <p:sp>
        <p:nvSpPr>
          <p:cNvPr id="9" name="Rectangle 8"/>
          <p:cNvSpPr/>
          <p:nvPr/>
        </p:nvSpPr>
        <p:spPr>
          <a:xfrm>
            <a:off x="4122836" y="4109134"/>
            <a:ext cx="3903564" cy="2308324"/>
          </a:xfrm>
          <a:prstGeom prst="rect">
            <a:avLst/>
          </a:prstGeom>
        </p:spPr>
        <p:txBody>
          <a:bodyPr wrap="square">
            <a:spAutoFit/>
          </a:bodyPr>
          <a:lstStyle/>
          <a:p>
            <a:r>
              <a:rPr lang="en-US" b="1" dirty="0"/>
              <a:t>Shared-Failover</a:t>
            </a:r>
          </a:p>
          <a:p>
            <a:pPr marL="285750" indent="-285750">
              <a:buFont typeface="Wingdings" panose="05000000000000000000" pitchFamily="2" charset="2"/>
              <a:buChar char="v"/>
            </a:pPr>
            <a:r>
              <a:rPr lang="en-US" dirty="0"/>
              <a:t>This is the common type of setup</a:t>
            </a:r>
          </a:p>
          <a:p>
            <a:pPr marL="285750" indent="-285750">
              <a:buFont typeface="Wingdings" panose="05000000000000000000" pitchFamily="2" charset="2"/>
              <a:buChar char="v"/>
            </a:pPr>
            <a:r>
              <a:rPr lang="en-US" dirty="0"/>
              <a:t>Hybrid in nature</a:t>
            </a:r>
          </a:p>
          <a:p>
            <a:pPr marL="285750" indent="-285750">
              <a:buFont typeface="Wingdings" panose="05000000000000000000" pitchFamily="2" charset="2"/>
              <a:buChar char="v"/>
            </a:pPr>
            <a:r>
              <a:rPr lang="en-US" dirty="0"/>
              <a:t>Multiple hosts serve as passive nodes for a service running on other node</a:t>
            </a:r>
          </a:p>
          <a:p>
            <a:pPr marL="285750" indent="-285750">
              <a:buFont typeface="Wingdings" panose="05000000000000000000" pitchFamily="2" charset="2"/>
              <a:buChar char="v"/>
            </a:pPr>
            <a:r>
              <a:rPr lang="en-US" dirty="0"/>
              <a:t>Can be setup when multiple hosts are forming cluster</a:t>
            </a:r>
          </a:p>
        </p:txBody>
      </p:sp>
    </p:spTree>
    <p:extLst>
      <p:ext uri="{BB962C8B-B14F-4D97-AF65-F5344CB8AC3E}">
        <p14:creationId xmlns:p14="http://schemas.microsoft.com/office/powerpoint/2010/main" val="37622992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Configuring Apache on RHEL 7</a:t>
            </a:r>
          </a:p>
        </p:txBody>
      </p:sp>
      <p:sp>
        <p:nvSpPr>
          <p:cNvPr id="6" name="Rectangle 5"/>
          <p:cNvSpPr/>
          <p:nvPr/>
        </p:nvSpPr>
        <p:spPr>
          <a:xfrm>
            <a:off x="251883" y="993422"/>
            <a:ext cx="11648017" cy="1477328"/>
          </a:xfrm>
          <a:prstGeom prst="rect">
            <a:avLst/>
          </a:prstGeom>
        </p:spPr>
        <p:txBody>
          <a:bodyPr wrap="square">
            <a:spAutoFit/>
          </a:bodyPr>
          <a:lstStyle/>
          <a:p>
            <a:r>
              <a:rPr lang="en-US" dirty="0"/>
              <a:t>Step 1: Install </a:t>
            </a:r>
            <a:r>
              <a:rPr lang="en-US" dirty="0" err="1"/>
              <a:t>httpd</a:t>
            </a:r>
            <a:r>
              <a:rPr lang="en-US" dirty="0"/>
              <a:t> from Yum repository</a:t>
            </a:r>
          </a:p>
          <a:p>
            <a:r>
              <a:rPr lang="en-US" dirty="0"/>
              <a:t>Step 2: Copy sample </a:t>
            </a:r>
            <a:r>
              <a:rPr lang="en-US" dirty="0" err="1"/>
              <a:t>httpd.conf</a:t>
            </a:r>
            <a:r>
              <a:rPr lang="en-US" dirty="0"/>
              <a:t> file to /</a:t>
            </a:r>
            <a:r>
              <a:rPr lang="en-US" dirty="0" err="1"/>
              <a:t>etc</a:t>
            </a:r>
            <a:r>
              <a:rPr lang="en-US" dirty="0"/>
              <a:t>/</a:t>
            </a:r>
            <a:r>
              <a:rPr lang="en-US" dirty="0" err="1"/>
              <a:t>httpd</a:t>
            </a:r>
            <a:r>
              <a:rPr lang="en-US" dirty="0"/>
              <a:t>/</a:t>
            </a:r>
            <a:r>
              <a:rPr lang="en-US" dirty="0" err="1"/>
              <a:t>conf</a:t>
            </a:r>
            <a:r>
              <a:rPr lang="en-US" dirty="0"/>
              <a:t> directory</a:t>
            </a:r>
          </a:p>
          <a:p>
            <a:r>
              <a:rPr lang="en-US" dirty="0"/>
              <a:t>Step 3: Update Document Root, Virtual Directory and permissions, Specify Default Document (index.html)</a:t>
            </a:r>
          </a:p>
          <a:p>
            <a:r>
              <a:rPr lang="en-US" dirty="0"/>
              <a:t>Step 4: Enable </a:t>
            </a:r>
            <a:r>
              <a:rPr lang="en-US" dirty="0" err="1"/>
              <a:t>httpd</a:t>
            </a:r>
            <a:r>
              <a:rPr lang="en-US" dirty="0"/>
              <a:t> and start </a:t>
            </a:r>
            <a:r>
              <a:rPr lang="en-US" dirty="0" err="1"/>
              <a:t>httpd</a:t>
            </a:r>
            <a:endParaRPr lang="en-US" dirty="0"/>
          </a:p>
          <a:p>
            <a:r>
              <a:rPr lang="en-US" dirty="0"/>
              <a:t>Step 5: Allow access through </a:t>
            </a:r>
            <a:r>
              <a:rPr lang="en-US" dirty="0" err="1"/>
              <a:t>firewalld</a:t>
            </a:r>
            <a:r>
              <a:rPr lang="en-US" dirty="0"/>
              <a:t> if </a:t>
            </a:r>
            <a:r>
              <a:rPr lang="en-US" dirty="0" err="1"/>
              <a:t>firewalld</a:t>
            </a:r>
            <a:r>
              <a:rPr lang="en-US" dirty="0"/>
              <a:t> is enabled</a:t>
            </a:r>
          </a:p>
        </p:txBody>
      </p:sp>
    </p:spTree>
    <p:extLst>
      <p:ext uri="{BB962C8B-B14F-4D97-AF65-F5344CB8AC3E}">
        <p14:creationId xmlns:p14="http://schemas.microsoft.com/office/powerpoint/2010/main" val="18973832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Tip: Recover lost root password in RHEL7</a:t>
            </a:r>
          </a:p>
        </p:txBody>
      </p:sp>
      <p:sp>
        <p:nvSpPr>
          <p:cNvPr id="6" name="Rectangle 5"/>
          <p:cNvSpPr/>
          <p:nvPr/>
        </p:nvSpPr>
        <p:spPr>
          <a:xfrm>
            <a:off x="251883" y="993422"/>
            <a:ext cx="11648017" cy="2031325"/>
          </a:xfrm>
          <a:prstGeom prst="rect">
            <a:avLst/>
          </a:prstGeom>
        </p:spPr>
        <p:txBody>
          <a:bodyPr wrap="square">
            <a:spAutoFit/>
          </a:bodyPr>
          <a:lstStyle/>
          <a:p>
            <a:r>
              <a:rPr lang="en-US" dirty="0"/>
              <a:t>Step 1: reboot the server</a:t>
            </a:r>
          </a:p>
          <a:p>
            <a:r>
              <a:rPr lang="en-US" dirty="0"/>
              <a:t>Step 2: on grub prompt select edit for the kernel</a:t>
            </a:r>
          </a:p>
          <a:p>
            <a:r>
              <a:rPr lang="en-US" dirty="0"/>
              <a:t>Step 3: locate line with /</a:t>
            </a:r>
            <a:r>
              <a:rPr lang="en-US" dirty="0" err="1"/>
              <a:t>vmlinuz</a:t>
            </a:r>
            <a:r>
              <a:rPr lang="en-US" dirty="0"/>
              <a:t> entry on this line replace </a:t>
            </a:r>
            <a:r>
              <a:rPr lang="en-US" dirty="0" err="1"/>
              <a:t>rhgb</a:t>
            </a:r>
            <a:r>
              <a:rPr lang="en-US" dirty="0"/>
              <a:t> quite  with </a:t>
            </a:r>
            <a:r>
              <a:rPr lang="en-US" dirty="0" err="1"/>
              <a:t>init</a:t>
            </a:r>
            <a:r>
              <a:rPr lang="en-US" dirty="0"/>
              <a:t>=/bin/bash</a:t>
            </a:r>
          </a:p>
          <a:p>
            <a:r>
              <a:rPr lang="en-US" dirty="0"/>
              <a:t>Step 4: Press </a:t>
            </a:r>
            <a:r>
              <a:rPr lang="en-US" dirty="0" err="1"/>
              <a:t>Ctrl+x</a:t>
            </a:r>
            <a:r>
              <a:rPr lang="en-US" dirty="0"/>
              <a:t> to boot</a:t>
            </a:r>
          </a:p>
          <a:p>
            <a:r>
              <a:rPr lang="en-US" dirty="0"/>
              <a:t>Step 5: when on # prompt, execute “mount -o </a:t>
            </a:r>
            <a:r>
              <a:rPr lang="en-US" dirty="0" err="1"/>
              <a:t>remount,rw</a:t>
            </a:r>
            <a:r>
              <a:rPr lang="en-US" dirty="0"/>
              <a:t> /”</a:t>
            </a:r>
          </a:p>
          <a:p>
            <a:r>
              <a:rPr lang="en-US" dirty="0"/>
              <a:t>Step 6: </a:t>
            </a:r>
            <a:r>
              <a:rPr lang="en-US" dirty="0" err="1"/>
              <a:t>passwd</a:t>
            </a:r>
            <a:r>
              <a:rPr lang="en-US" dirty="0"/>
              <a:t> root  (change the password)</a:t>
            </a:r>
          </a:p>
          <a:p>
            <a:r>
              <a:rPr lang="en-US" dirty="0"/>
              <a:t>Step 7: touch /.</a:t>
            </a:r>
            <a:r>
              <a:rPr lang="en-US" dirty="0" err="1"/>
              <a:t>autorelabel</a:t>
            </a:r>
            <a:endParaRPr lang="en-US" dirty="0"/>
          </a:p>
        </p:txBody>
      </p:sp>
    </p:spTree>
    <p:extLst>
      <p:ext uri="{BB962C8B-B14F-4D97-AF65-F5344CB8AC3E}">
        <p14:creationId xmlns:p14="http://schemas.microsoft.com/office/powerpoint/2010/main" val="42767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s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513" y="956199"/>
            <a:ext cx="8690169" cy="530352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Questions </a:t>
            </a:r>
            <a:r>
              <a:rPr lang="en-US" sz="3200" dirty="0">
                <a:sym typeface="Wingdings" panose="05000000000000000000" pitchFamily="2" charset="2"/>
              </a:rPr>
              <a:t></a:t>
            </a:r>
            <a:endParaRPr lang="en-US" sz="3200" dirty="0"/>
          </a:p>
        </p:txBody>
      </p:sp>
    </p:spTree>
    <p:extLst>
      <p:ext uri="{BB962C8B-B14F-4D97-AF65-F5344CB8AC3E}">
        <p14:creationId xmlns:p14="http://schemas.microsoft.com/office/powerpoint/2010/main" val="22853954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251883" y="3984"/>
            <a:ext cx="11556295" cy="989438"/>
          </a:xfrm>
        </p:spPr>
        <p:txBody>
          <a:bodyPr>
            <a:normAutofit/>
          </a:bodyPr>
          <a:lstStyle/>
          <a:p>
            <a:r>
              <a:rPr lang="en-US" sz="3200" dirty="0"/>
              <a:t>Commands</a:t>
            </a:r>
          </a:p>
        </p:txBody>
      </p:sp>
      <p:sp>
        <p:nvSpPr>
          <p:cNvPr id="3" name="Rectangle 2"/>
          <p:cNvSpPr/>
          <p:nvPr/>
        </p:nvSpPr>
        <p:spPr>
          <a:xfrm>
            <a:off x="251882" y="958840"/>
            <a:ext cx="11556295" cy="5509200"/>
          </a:xfrm>
          <a:prstGeom prst="rect">
            <a:avLst/>
          </a:prstGeom>
        </p:spPr>
        <p:txBody>
          <a:bodyPr wrap="square">
            <a:spAutoFit/>
          </a:bodyPr>
          <a:lstStyle/>
          <a:p>
            <a:r>
              <a:rPr lang="en-US" sz="1600" dirty="0"/>
              <a:t>Each and everything happening in Linux happens through FILES. It is necessary to understand types of files that can be commonly seen in Linux. Following are the commonly found types of files in a Linux system</a:t>
            </a:r>
          </a:p>
          <a:p>
            <a:endParaRPr lang="en-US" sz="1600" dirty="0"/>
          </a:p>
          <a:p>
            <a:r>
              <a:rPr lang="en-US" sz="1600" dirty="0"/>
              <a:t>Normal/Binary files, Device Files, Executable Files, Text/ASCII files, IPC - Inter-Process Communication files, Socket Files, Door Files, FIFO Files, Link files, Directory (Directory is also a file), Null File (Equivalent to a black hole)</a:t>
            </a:r>
          </a:p>
          <a:p>
            <a:endParaRPr lang="en-US" sz="1600" dirty="0"/>
          </a:p>
          <a:p>
            <a:r>
              <a:rPr lang="en-US" sz="1600" dirty="0"/>
              <a:t>Based on this, different types of commands can be classified into below broad categories</a:t>
            </a:r>
          </a:p>
          <a:p>
            <a:endParaRPr lang="en-US" sz="1600" dirty="0"/>
          </a:p>
          <a:p>
            <a:pPr marL="285750" indent="-285750">
              <a:buFont typeface="Wingdings" panose="05000000000000000000" pitchFamily="2" charset="2"/>
              <a:buChar char="v"/>
            </a:pPr>
            <a:r>
              <a:rPr lang="en-US" sz="1600" dirty="0"/>
              <a:t>Commands that provide information on files – ls, file</a:t>
            </a:r>
          </a:p>
          <a:p>
            <a:pPr marL="285750" indent="-285750">
              <a:buFont typeface="Wingdings" panose="05000000000000000000" pitchFamily="2" charset="2"/>
              <a:buChar char="v"/>
            </a:pPr>
            <a:r>
              <a:rPr lang="en-US" sz="1600" dirty="0"/>
              <a:t>Commands that manipulate files – touch, </a:t>
            </a:r>
            <a:r>
              <a:rPr lang="en-US" sz="1600" dirty="0" err="1"/>
              <a:t>rm</a:t>
            </a:r>
            <a:r>
              <a:rPr lang="en-US" sz="1600" dirty="0"/>
              <a:t>, </a:t>
            </a:r>
            <a:r>
              <a:rPr lang="en-US" sz="1600" dirty="0" err="1"/>
              <a:t>chmod</a:t>
            </a:r>
            <a:r>
              <a:rPr lang="en-US" sz="1600" dirty="0"/>
              <a:t>, </a:t>
            </a:r>
            <a:r>
              <a:rPr lang="en-US" sz="1600" dirty="0" err="1"/>
              <a:t>chown</a:t>
            </a:r>
            <a:r>
              <a:rPr lang="en-US" sz="1600" dirty="0"/>
              <a:t>, </a:t>
            </a:r>
            <a:r>
              <a:rPr lang="en-US" sz="1600" dirty="0" err="1"/>
              <a:t>chgrp</a:t>
            </a:r>
            <a:r>
              <a:rPr lang="en-US" sz="1600" dirty="0"/>
              <a:t>, mv, </a:t>
            </a:r>
            <a:r>
              <a:rPr lang="en-US" sz="1600" dirty="0" err="1"/>
              <a:t>cp</a:t>
            </a:r>
            <a:r>
              <a:rPr lang="en-US" sz="1600" dirty="0"/>
              <a:t>, cat, ln </a:t>
            </a:r>
            <a:r>
              <a:rPr lang="en-US" sz="1600" dirty="0" err="1"/>
              <a:t>etc</a:t>
            </a:r>
            <a:endParaRPr lang="en-US" sz="1600" dirty="0"/>
          </a:p>
          <a:p>
            <a:pPr marL="285750" indent="-285750">
              <a:buFont typeface="Wingdings" panose="05000000000000000000" pitchFamily="2" charset="2"/>
              <a:buChar char="v"/>
            </a:pPr>
            <a:r>
              <a:rPr lang="en-US" sz="1600" dirty="0"/>
              <a:t>Commands that manipulate directories – </a:t>
            </a:r>
            <a:r>
              <a:rPr lang="en-US" sz="1600" dirty="0" err="1"/>
              <a:t>mkdir</a:t>
            </a:r>
            <a:r>
              <a:rPr lang="en-US" sz="1600" dirty="0"/>
              <a:t>, </a:t>
            </a:r>
            <a:r>
              <a:rPr lang="en-US" sz="1600" dirty="0" err="1"/>
              <a:t>rmdir</a:t>
            </a:r>
            <a:endParaRPr lang="en-US" sz="1600" dirty="0"/>
          </a:p>
          <a:p>
            <a:pPr marL="285750" indent="-285750">
              <a:buFont typeface="Wingdings" panose="05000000000000000000" pitchFamily="2" charset="2"/>
              <a:buChar char="v"/>
            </a:pPr>
            <a:r>
              <a:rPr lang="en-US" sz="1600" dirty="0"/>
              <a:t>User related commands – </a:t>
            </a:r>
            <a:r>
              <a:rPr lang="en-US" sz="1600" dirty="0" err="1"/>
              <a:t>useradd</a:t>
            </a:r>
            <a:r>
              <a:rPr lang="en-US" sz="1600" dirty="0"/>
              <a:t>, </a:t>
            </a:r>
            <a:r>
              <a:rPr lang="en-US" sz="1600" dirty="0" err="1"/>
              <a:t>userdel</a:t>
            </a:r>
            <a:r>
              <a:rPr lang="en-US" sz="1600" dirty="0"/>
              <a:t>, </a:t>
            </a:r>
            <a:r>
              <a:rPr lang="en-US" sz="1600" dirty="0" err="1"/>
              <a:t>usermod</a:t>
            </a:r>
            <a:r>
              <a:rPr lang="en-US" sz="1600" dirty="0"/>
              <a:t>, </a:t>
            </a:r>
            <a:r>
              <a:rPr lang="en-US" sz="1600" dirty="0" err="1"/>
              <a:t>groupadd</a:t>
            </a:r>
            <a:r>
              <a:rPr lang="en-US" sz="1600" dirty="0"/>
              <a:t>, </a:t>
            </a:r>
            <a:r>
              <a:rPr lang="en-US" sz="1600" dirty="0" err="1"/>
              <a:t>groupdel</a:t>
            </a:r>
            <a:r>
              <a:rPr lang="en-US" sz="1600" dirty="0"/>
              <a:t>, </a:t>
            </a:r>
            <a:r>
              <a:rPr lang="en-US" sz="1600" dirty="0" err="1"/>
              <a:t>groupmod</a:t>
            </a:r>
            <a:r>
              <a:rPr lang="en-US" sz="1600" dirty="0"/>
              <a:t> </a:t>
            </a:r>
            <a:r>
              <a:rPr lang="en-US" sz="1600" dirty="0" err="1"/>
              <a:t>etc</a:t>
            </a:r>
            <a:endParaRPr lang="en-US" sz="1600" dirty="0"/>
          </a:p>
          <a:p>
            <a:pPr marL="285750" indent="-285750">
              <a:buFont typeface="Wingdings" panose="05000000000000000000" pitchFamily="2" charset="2"/>
              <a:buChar char="v"/>
            </a:pPr>
            <a:r>
              <a:rPr lang="en-US" sz="1600" dirty="0"/>
              <a:t>Locating commands – find, which,  locate (use </a:t>
            </a:r>
            <a:r>
              <a:rPr lang="en-US" sz="1600" b="1" dirty="0" err="1"/>
              <a:t>updatdb</a:t>
            </a:r>
            <a:r>
              <a:rPr lang="en-US" sz="1600" dirty="0"/>
              <a:t> first to populate locate </a:t>
            </a:r>
            <a:r>
              <a:rPr lang="en-US" sz="1600" dirty="0" err="1"/>
              <a:t>db</a:t>
            </a:r>
            <a:r>
              <a:rPr lang="en-US" sz="1600" dirty="0"/>
              <a:t>)</a:t>
            </a:r>
          </a:p>
          <a:p>
            <a:pPr marL="285750" indent="-285750">
              <a:buFont typeface="Wingdings" panose="05000000000000000000" pitchFamily="2" charset="2"/>
              <a:buChar char="v"/>
            </a:pPr>
            <a:r>
              <a:rPr lang="en-US" sz="1600" dirty="0"/>
              <a:t>Commands used to determine command usages – man, info, </a:t>
            </a:r>
            <a:r>
              <a:rPr lang="en-US" sz="1600" dirty="0" err="1"/>
              <a:t>pinfo</a:t>
            </a:r>
            <a:r>
              <a:rPr lang="en-US" sz="1600" dirty="0"/>
              <a:t> and individual command help</a:t>
            </a:r>
          </a:p>
          <a:p>
            <a:pPr marL="285750" indent="-285750">
              <a:buFont typeface="Wingdings" panose="05000000000000000000" pitchFamily="2" charset="2"/>
              <a:buChar char="v"/>
            </a:pPr>
            <a:r>
              <a:rPr lang="en-US" sz="1600" dirty="0"/>
              <a:t>Administrative commands – All commands that are intended to modify system wide configuration (</a:t>
            </a:r>
            <a:r>
              <a:rPr lang="en-US" sz="1600" dirty="0" err="1"/>
              <a:t>hostnamectl</a:t>
            </a:r>
            <a:r>
              <a:rPr lang="en-US" sz="1600" dirty="0"/>
              <a:t>, </a:t>
            </a:r>
            <a:r>
              <a:rPr lang="en-US" sz="1600" dirty="0" err="1"/>
              <a:t>systemctl</a:t>
            </a:r>
            <a:r>
              <a:rPr lang="en-US" sz="1600" dirty="0"/>
              <a:t> </a:t>
            </a:r>
            <a:r>
              <a:rPr lang="en-US" sz="1600" dirty="0" err="1"/>
              <a:t>etc</a:t>
            </a:r>
            <a:r>
              <a:rPr lang="en-US" sz="1600" dirty="0"/>
              <a:t>)</a:t>
            </a:r>
          </a:p>
          <a:p>
            <a:pPr marL="285750" indent="-285750">
              <a:buFont typeface="Wingdings" panose="05000000000000000000" pitchFamily="2" charset="2"/>
              <a:buChar char="v"/>
            </a:pPr>
            <a:r>
              <a:rPr lang="en-US" sz="1600" dirty="0"/>
              <a:t>Status commands</a:t>
            </a:r>
          </a:p>
          <a:p>
            <a:pPr marL="285750" indent="-285750">
              <a:buFont typeface="Wingdings" panose="05000000000000000000" pitchFamily="2" charset="2"/>
              <a:buChar char="v"/>
            </a:pPr>
            <a:r>
              <a:rPr lang="en-US" sz="1600" dirty="0"/>
              <a:t>File content display/search commands – cat, strings, grep</a:t>
            </a:r>
          </a:p>
          <a:p>
            <a:pPr marL="285750" indent="-285750">
              <a:buFont typeface="Wingdings" panose="05000000000000000000" pitchFamily="2" charset="2"/>
              <a:buChar char="v"/>
            </a:pPr>
            <a:r>
              <a:rPr lang="en-US" sz="1600" dirty="0"/>
              <a:t>Storage related commands – </a:t>
            </a:r>
            <a:r>
              <a:rPr lang="en-US" sz="1600" dirty="0" err="1"/>
              <a:t>fdisk</a:t>
            </a:r>
            <a:r>
              <a:rPr lang="en-US" sz="1600" dirty="0"/>
              <a:t>, </a:t>
            </a:r>
            <a:r>
              <a:rPr lang="en-US" sz="1600" dirty="0" err="1"/>
              <a:t>vgs</a:t>
            </a:r>
            <a:r>
              <a:rPr lang="en-US" sz="1600" dirty="0"/>
              <a:t>, </a:t>
            </a:r>
            <a:r>
              <a:rPr lang="en-US" sz="1600" dirty="0" err="1"/>
              <a:t>lvs</a:t>
            </a:r>
            <a:r>
              <a:rPr lang="en-US" sz="1600" dirty="0"/>
              <a:t>, </a:t>
            </a:r>
            <a:r>
              <a:rPr lang="en-US" sz="1600" dirty="0" err="1"/>
              <a:t>pvs</a:t>
            </a:r>
            <a:r>
              <a:rPr lang="en-US" sz="1600" dirty="0"/>
              <a:t>, </a:t>
            </a:r>
            <a:r>
              <a:rPr lang="en-US" sz="1600" dirty="0" err="1"/>
              <a:t>vgcreate</a:t>
            </a:r>
            <a:r>
              <a:rPr lang="en-US" sz="1600" dirty="0"/>
              <a:t>, </a:t>
            </a:r>
            <a:r>
              <a:rPr lang="en-US" sz="1600" dirty="0" err="1"/>
              <a:t>lvcreate</a:t>
            </a:r>
            <a:r>
              <a:rPr lang="en-US" sz="1600" dirty="0"/>
              <a:t>, </a:t>
            </a:r>
            <a:r>
              <a:rPr lang="en-US" sz="1600" dirty="0" err="1"/>
              <a:t>pvcreate</a:t>
            </a:r>
            <a:r>
              <a:rPr lang="en-US" sz="1600" dirty="0"/>
              <a:t> </a:t>
            </a:r>
            <a:r>
              <a:rPr lang="en-US" sz="1600" dirty="0" err="1"/>
              <a:t>etc</a:t>
            </a:r>
            <a:endParaRPr lang="en-US" sz="1600" dirty="0"/>
          </a:p>
          <a:p>
            <a:pPr marL="285750" indent="-285750">
              <a:buFont typeface="Wingdings" panose="05000000000000000000" pitchFamily="2" charset="2"/>
              <a:buChar char="v"/>
            </a:pPr>
            <a:r>
              <a:rPr lang="en-US" sz="1600" dirty="0"/>
              <a:t>File comparison commands – diff, </a:t>
            </a:r>
            <a:r>
              <a:rPr lang="en-US" sz="1600" dirty="0" err="1"/>
              <a:t>sdiff</a:t>
            </a:r>
            <a:endParaRPr lang="en-US" sz="1600" dirty="0"/>
          </a:p>
          <a:p>
            <a:pPr marL="285750" indent="-285750">
              <a:buFont typeface="Wingdings" panose="05000000000000000000" pitchFamily="2" charset="2"/>
              <a:buChar char="v"/>
            </a:pPr>
            <a:r>
              <a:rPr lang="en-US" sz="1600" dirty="0"/>
              <a:t>Scheduling commands – </a:t>
            </a:r>
            <a:r>
              <a:rPr lang="en-US" sz="1600" dirty="0" err="1"/>
              <a:t>crontab</a:t>
            </a:r>
            <a:r>
              <a:rPr lang="en-US" sz="1600" dirty="0"/>
              <a:t>, at, batch</a:t>
            </a:r>
          </a:p>
          <a:p>
            <a:pPr marL="285750" indent="-285750">
              <a:buFont typeface="Wingdings" panose="05000000000000000000" pitchFamily="2" charset="2"/>
              <a:buChar char="v"/>
            </a:pPr>
            <a:r>
              <a:rPr lang="en-US" sz="1600" dirty="0"/>
              <a:t>Commands used to communicate between systems – </a:t>
            </a:r>
            <a:r>
              <a:rPr lang="en-US" sz="1600" dirty="0" err="1"/>
              <a:t>ssh</a:t>
            </a:r>
            <a:r>
              <a:rPr lang="en-US" sz="1600" dirty="0"/>
              <a:t>, telnet, rlogin </a:t>
            </a:r>
            <a:r>
              <a:rPr lang="en-US" sz="1600" dirty="0" err="1"/>
              <a:t>etc</a:t>
            </a:r>
            <a:endParaRPr lang="en-US" sz="1600" dirty="0"/>
          </a:p>
          <a:p>
            <a:pPr marL="285750" indent="-285750">
              <a:buFont typeface="Wingdings" panose="05000000000000000000" pitchFamily="2" charset="2"/>
              <a:buChar char="v"/>
            </a:pPr>
            <a:r>
              <a:rPr lang="en-US" sz="1600" dirty="0"/>
              <a:t>Printing commands – </a:t>
            </a:r>
            <a:r>
              <a:rPr lang="en-US" sz="1600" dirty="0" err="1"/>
              <a:t>lp</a:t>
            </a:r>
            <a:r>
              <a:rPr lang="en-US" sz="1600" dirty="0"/>
              <a:t>, </a:t>
            </a:r>
            <a:r>
              <a:rPr lang="en-US" sz="1600" dirty="0" err="1"/>
              <a:t>lpstat</a:t>
            </a:r>
            <a:r>
              <a:rPr lang="en-US" sz="1600" dirty="0"/>
              <a:t>, </a:t>
            </a:r>
            <a:r>
              <a:rPr lang="en-US" sz="1600" dirty="0" err="1"/>
              <a:t>lpq</a:t>
            </a:r>
            <a:r>
              <a:rPr lang="en-US" sz="1600" dirty="0"/>
              <a:t> </a:t>
            </a:r>
            <a:r>
              <a:rPr lang="en-US" sz="1600" dirty="0" err="1"/>
              <a:t>etc</a:t>
            </a:r>
            <a:endParaRPr lang="en-US" sz="1600" dirty="0"/>
          </a:p>
        </p:txBody>
      </p:sp>
    </p:spTree>
    <p:extLst>
      <p:ext uri="{BB962C8B-B14F-4D97-AF65-F5344CB8AC3E}">
        <p14:creationId xmlns:p14="http://schemas.microsoft.com/office/powerpoint/2010/main" val="34476495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indent="0">
              <a:buNone/>
            </a:pPr>
            <a:r>
              <a:rPr lang="en-US" dirty="0"/>
              <a:t>$ sign = local user/non-privilege user</a:t>
            </a:r>
          </a:p>
          <a:p>
            <a:pPr indent="0">
              <a:buNone/>
            </a:pPr>
            <a:r>
              <a:rPr lang="en-US" dirty="0"/>
              <a:t># sign = Administrator/Privileged user</a:t>
            </a:r>
          </a:p>
          <a:p>
            <a:pPr indent="0">
              <a:buNone/>
            </a:pPr>
            <a:r>
              <a:rPr lang="en-US" dirty="0"/>
              <a:t>[desingh@linuxtest7 ~]$  </a:t>
            </a:r>
            <a:r>
              <a:rPr lang="en-US" dirty="0">
                <a:sym typeface="Wingdings" panose="05000000000000000000" pitchFamily="2" charset="2"/>
              </a:rPr>
              <a:t> Local User Account</a:t>
            </a:r>
            <a:endParaRPr lang="en-US" dirty="0"/>
          </a:p>
          <a:p>
            <a:pPr indent="0">
              <a:buNone/>
            </a:pPr>
            <a:r>
              <a:rPr lang="en-US" dirty="0"/>
              <a:t>[root@linuxtest7 ~]#  </a:t>
            </a:r>
            <a:r>
              <a:rPr lang="en-US" dirty="0">
                <a:sym typeface="Wingdings" panose="05000000000000000000" pitchFamily="2" charset="2"/>
              </a:rPr>
              <a:t> Root/Super User Account</a:t>
            </a:r>
            <a:br>
              <a:rPr lang="en-US" dirty="0">
                <a:sym typeface="Wingdings" panose="05000000000000000000" pitchFamily="2" charset="2"/>
              </a:rPr>
            </a:br>
            <a:r>
              <a:rPr lang="de-DE" dirty="0">
                <a:sym typeface="Wingdings" panose="05000000000000000000" pitchFamily="2" charset="2"/>
              </a:rPr>
              <a:t>[root@linuxtest7 ~]# cat /etc/shells</a:t>
            </a:r>
          </a:p>
          <a:p>
            <a:pPr indent="0">
              <a:buNone/>
            </a:pPr>
            <a:r>
              <a:rPr lang="de-DE" dirty="0">
                <a:sym typeface="Wingdings" panose="05000000000000000000" pitchFamily="2" charset="2"/>
              </a:rPr>
              <a:t>/bin/sh</a:t>
            </a:r>
          </a:p>
          <a:p>
            <a:pPr indent="0">
              <a:buNone/>
            </a:pPr>
            <a:r>
              <a:rPr lang="de-DE" dirty="0">
                <a:sym typeface="Wingdings" panose="05000000000000000000" pitchFamily="2" charset="2"/>
              </a:rPr>
              <a:t>/bin/bash</a:t>
            </a:r>
          </a:p>
          <a:p>
            <a:pPr indent="0">
              <a:buNone/>
            </a:pPr>
            <a:r>
              <a:rPr lang="de-DE" dirty="0">
                <a:sym typeface="Wingdings" panose="05000000000000000000" pitchFamily="2" charset="2"/>
              </a:rPr>
              <a:t>/sbin/nologin</a:t>
            </a:r>
          </a:p>
          <a:p>
            <a:pPr indent="0">
              <a:buNone/>
            </a:pPr>
            <a:r>
              <a:rPr lang="de-DE" dirty="0">
                <a:sym typeface="Wingdings" panose="05000000000000000000" pitchFamily="2" charset="2"/>
              </a:rPr>
              <a:t>/bin/dash</a:t>
            </a:r>
          </a:p>
          <a:p>
            <a:pPr indent="0">
              <a:buNone/>
            </a:pPr>
            <a:r>
              <a:rPr lang="de-DE" dirty="0">
                <a:sym typeface="Wingdings" panose="05000000000000000000" pitchFamily="2" charset="2"/>
              </a:rPr>
              <a:t>/bin/tcsh</a:t>
            </a:r>
          </a:p>
          <a:p>
            <a:pPr indent="0">
              <a:buNone/>
            </a:pPr>
            <a:r>
              <a:rPr lang="de-DE" dirty="0">
                <a:sym typeface="Wingdings" panose="05000000000000000000" pitchFamily="2" charset="2"/>
              </a:rPr>
              <a:t>/bin/csh</a:t>
            </a:r>
          </a:p>
          <a:p>
            <a:pPr indent="0">
              <a:buNone/>
            </a:pPr>
            <a:r>
              <a:rPr lang="de-DE" dirty="0">
                <a:sym typeface="Wingdings" panose="05000000000000000000" pitchFamily="2" charset="2"/>
              </a:rPr>
              <a:t>/bin/ksh</a:t>
            </a:r>
          </a:p>
          <a:p>
            <a:endParaRPr lang="en-US" dirty="0"/>
          </a:p>
        </p:txBody>
      </p:sp>
      <p:sp>
        <p:nvSpPr>
          <p:cNvPr id="3" name="Title 2"/>
          <p:cNvSpPr>
            <a:spLocks noGrp="1"/>
          </p:cNvSpPr>
          <p:nvPr>
            <p:ph type="title"/>
          </p:nvPr>
        </p:nvSpPr>
        <p:spPr>
          <a:solidFill>
            <a:schemeClr val="tx1"/>
          </a:solidFill>
        </p:spPr>
        <p:txBody>
          <a:bodyPr/>
          <a:lstStyle/>
          <a:p>
            <a:r>
              <a:rPr lang="en-US" b="1" dirty="0">
                <a:solidFill>
                  <a:schemeClr val="bg1"/>
                </a:solidFill>
              </a:rPr>
              <a:t>BASH Features: Default Shell in Linux</a:t>
            </a:r>
          </a:p>
        </p:txBody>
      </p:sp>
    </p:spTree>
    <p:extLst>
      <p:ext uri="{BB962C8B-B14F-4D97-AF65-F5344CB8AC3E}">
        <p14:creationId xmlns:p14="http://schemas.microsoft.com/office/powerpoint/2010/main" val="3310886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i="1" u="sng" dirty="0"/>
              <a:t>Command Line Completion:</a:t>
            </a:r>
            <a:endParaRPr lang="en-US" dirty="0"/>
          </a:p>
          <a:p>
            <a:r>
              <a:rPr lang="en-US" dirty="0"/>
              <a:t>Single Tab – it will provide the best option</a:t>
            </a:r>
          </a:p>
          <a:p>
            <a:r>
              <a:rPr lang="en-US" dirty="0"/>
              <a:t>Double Tab – it will provide all the possible options (Autocompletes)</a:t>
            </a:r>
          </a:p>
          <a:p>
            <a:pPr indent="0">
              <a:buNone/>
            </a:pPr>
            <a:br>
              <a:rPr lang="en-US" dirty="0"/>
            </a:br>
            <a:endParaRPr lang="en-US" dirty="0"/>
          </a:p>
          <a:p>
            <a:r>
              <a:rPr lang="en-US" b="1" i="1" u="sng" dirty="0"/>
              <a:t>Command Line Editing:</a:t>
            </a:r>
            <a:endParaRPr lang="en-US" dirty="0"/>
          </a:p>
          <a:p>
            <a:r>
              <a:rPr lang="en-US" dirty="0" err="1"/>
              <a:t>Ctrl+a</a:t>
            </a:r>
            <a:r>
              <a:rPr lang="en-US" dirty="0"/>
              <a:t>            -           It moves cursor to the Home line position</a:t>
            </a:r>
          </a:p>
          <a:p>
            <a:r>
              <a:rPr lang="en-US" dirty="0" err="1"/>
              <a:t>Ctrl+b</a:t>
            </a:r>
            <a:r>
              <a:rPr lang="en-US" dirty="0"/>
              <a:t>            -           Moves the cursor back one character</a:t>
            </a:r>
          </a:p>
          <a:p>
            <a:r>
              <a:rPr lang="en-US" dirty="0" err="1"/>
              <a:t>Ctrl+c</a:t>
            </a:r>
            <a:r>
              <a:rPr lang="en-US" dirty="0"/>
              <a:t>            -           Sends the signal SIGINT to the current task, which aborts and close it.</a:t>
            </a:r>
          </a:p>
          <a:p>
            <a:r>
              <a:rPr lang="en-US" dirty="0" err="1"/>
              <a:t>Ctrl+d</a:t>
            </a:r>
            <a:r>
              <a:rPr lang="en-US" dirty="0"/>
              <a:t>            -           Close current shell prompt</a:t>
            </a:r>
          </a:p>
          <a:p>
            <a:r>
              <a:rPr lang="en-US" dirty="0"/>
              <a:t>Ctrl +r     -                    recall the commands</a:t>
            </a:r>
          </a:p>
          <a:p>
            <a:endParaRPr lang="en-US" dirty="0"/>
          </a:p>
        </p:txBody>
      </p:sp>
      <p:sp>
        <p:nvSpPr>
          <p:cNvPr id="3" name="Title 2"/>
          <p:cNvSpPr>
            <a:spLocks noGrp="1"/>
          </p:cNvSpPr>
          <p:nvPr>
            <p:ph type="title"/>
          </p:nvPr>
        </p:nvSpPr>
        <p:spPr>
          <a:solidFill>
            <a:schemeClr val="tx1"/>
          </a:solidFill>
        </p:spPr>
        <p:txBody>
          <a:bodyPr/>
          <a:lstStyle/>
          <a:p>
            <a:r>
              <a:rPr lang="en-US" b="1" dirty="0">
                <a:solidFill>
                  <a:schemeClr val="bg1"/>
                </a:solidFill>
              </a:rPr>
              <a:t>BASH Features Continued:</a:t>
            </a:r>
          </a:p>
        </p:txBody>
      </p:sp>
    </p:spTree>
    <p:extLst>
      <p:ext uri="{BB962C8B-B14F-4D97-AF65-F5344CB8AC3E}">
        <p14:creationId xmlns:p14="http://schemas.microsoft.com/office/powerpoint/2010/main" val="209644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i="1" u="sng" dirty="0"/>
              <a:t>Command Line History: </a:t>
            </a:r>
            <a:r>
              <a:rPr lang="en-US" dirty="0"/>
              <a:t>Command line history is saved on execution of any command in terminal.</a:t>
            </a:r>
            <a:br>
              <a:rPr lang="en-US" dirty="0"/>
            </a:br>
            <a:r>
              <a:rPr lang="en-US" dirty="0"/>
              <a:t> </a:t>
            </a:r>
          </a:p>
          <a:p>
            <a:r>
              <a:rPr lang="en-US" dirty="0"/>
              <a:t>$ history        -           this command will display all the previous executed commands</a:t>
            </a:r>
          </a:p>
          <a:p>
            <a:r>
              <a:rPr lang="en-US" dirty="0"/>
              <a:t>$ history –c   -           Clear the command history</a:t>
            </a:r>
          </a:p>
          <a:p>
            <a:r>
              <a:rPr lang="en-US" dirty="0"/>
              <a:t>$ !&lt;number&gt; -          it executes mentioned number command</a:t>
            </a:r>
          </a:p>
          <a:p>
            <a:r>
              <a:rPr lang="en-US" b="1" u="sng" dirty="0"/>
              <a:t>Note:</a:t>
            </a:r>
            <a:r>
              <a:rPr lang="en-US" dirty="0"/>
              <a:t> Default history size is 1000 commands</a:t>
            </a:r>
          </a:p>
          <a:p>
            <a:r>
              <a:rPr lang="en-US" dirty="0"/>
              <a:t>$ !&lt;</a:t>
            </a:r>
            <a:r>
              <a:rPr lang="en-US" dirty="0" err="1"/>
              <a:t>charactar</a:t>
            </a:r>
            <a:r>
              <a:rPr lang="en-US" dirty="0"/>
              <a:t>&gt;         -           it will display/execute matching character command</a:t>
            </a:r>
          </a:p>
          <a:p>
            <a:r>
              <a:rPr lang="en-US" dirty="0"/>
              <a:t>$ !!                              -           it will execute last executed command</a:t>
            </a:r>
          </a:p>
          <a:p>
            <a:endParaRPr lang="en-US" dirty="0"/>
          </a:p>
        </p:txBody>
      </p:sp>
      <p:sp>
        <p:nvSpPr>
          <p:cNvPr id="3" name="Title 2"/>
          <p:cNvSpPr>
            <a:spLocks noGrp="1"/>
          </p:cNvSpPr>
          <p:nvPr>
            <p:ph type="title"/>
          </p:nvPr>
        </p:nvSpPr>
        <p:spPr>
          <a:solidFill>
            <a:schemeClr val="tx1"/>
          </a:solidFill>
        </p:spPr>
        <p:txBody>
          <a:bodyPr/>
          <a:lstStyle/>
          <a:p>
            <a:r>
              <a:rPr lang="en-US" b="1" dirty="0">
                <a:solidFill>
                  <a:schemeClr val="bg1"/>
                </a:solidFill>
              </a:rPr>
              <a:t>BASH Features: Continued:</a:t>
            </a:r>
          </a:p>
        </p:txBody>
      </p:sp>
    </p:spTree>
    <p:extLst>
      <p:ext uri="{BB962C8B-B14F-4D97-AF65-F5344CB8AC3E}">
        <p14:creationId xmlns:p14="http://schemas.microsoft.com/office/powerpoint/2010/main" val="24697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b="1" i="1" u="sng" dirty="0"/>
              <a:t>Piping and Redirecting:</a:t>
            </a:r>
            <a:endParaRPr lang="en-US" dirty="0"/>
          </a:p>
          <a:p>
            <a:r>
              <a:rPr lang="en-US" b="1" i="1" u="sng" dirty="0"/>
              <a:t>Redirecting</a:t>
            </a:r>
            <a:r>
              <a:rPr lang="en-US" dirty="0"/>
              <a:t> input and output from standard stream to user defined place</a:t>
            </a:r>
          </a:p>
          <a:p>
            <a:r>
              <a:rPr lang="en-US" dirty="0"/>
              <a:t>Send </a:t>
            </a:r>
            <a:r>
              <a:rPr lang="en-US" i="1" dirty="0" err="1"/>
              <a:t>stdout</a:t>
            </a:r>
            <a:r>
              <a:rPr lang="en-US" dirty="0"/>
              <a:t> to </a:t>
            </a:r>
            <a:r>
              <a:rPr lang="en-US" i="1" dirty="0"/>
              <a:t>file ;</a:t>
            </a:r>
            <a:r>
              <a:rPr lang="en-US" dirty="0"/>
              <a:t>command &gt; file</a:t>
            </a:r>
            <a:endParaRPr lang="en-US" i="1" dirty="0"/>
          </a:p>
          <a:p>
            <a:r>
              <a:rPr lang="en-US" dirty="0"/>
              <a:t>Send </a:t>
            </a:r>
            <a:r>
              <a:rPr lang="en-US" i="1" dirty="0" err="1"/>
              <a:t>stderr</a:t>
            </a:r>
            <a:r>
              <a:rPr lang="en-US" dirty="0"/>
              <a:t> to </a:t>
            </a:r>
            <a:r>
              <a:rPr lang="en-US" i="1" dirty="0"/>
              <a:t>file; </a:t>
            </a:r>
            <a:r>
              <a:rPr lang="en-US" dirty="0"/>
              <a:t>command 2&gt; file</a:t>
            </a:r>
            <a:endParaRPr lang="en-US" i="1" dirty="0"/>
          </a:p>
          <a:p>
            <a:r>
              <a:rPr lang="en-US" dirty="0"/>
              <a:t>Send </a:t>
            </a:r>
            <a:r>
              <a:rPr lang="en-US" i="1" dirty="0" err="1"/>
              <a:t>stdout</a:t>
            </a:r>
            <a:r>
              <a:rPr lang="en-US" dirty="0"/>
              <a:t> and </a:t>
            </a:r>
            <a:r>
              <a:rPr lang="en-US" i="1" dirty="0" err="1"/>
              <a:t>stderr</a:t>
            </a:r>
            <a:r>
              <a:rPr lang="en-US" dirty="0"/>
              <a:t> to </a:t>
            </a:r>
            <a:r>
              <a:rPr lang="en-US" i="1" dirty="0"/>
              <a:t>file</a:t>
            </a:r>
            <a:r>
              <a:rPr lang="en-US" dirty="0"/>
              <a:t>      ; </a:t>
            </a:r>
            <a:r>
              <a:rPr lang="en-US" sz="7000" b="1" dirty="0">
                <a:latin typeface="+mj-lt"/>
                <a:ea typeface="+mj-ea"/>
                <a:cs typeface="+mj-cs"/>
              </a:rPr>
              <a:t>command</a:t>
            </a:r>
            <a:r>
              <a:rPr lang="en-US" dirty="0"/>
              <a:t> &gt; file 2&gt;&amp;1                          &gt;</a:t>
            </a:r>
          </a:p>
          <a:p>
            <a:pPr indent="0">
              <a:buNone/>
            </a:pPr>
            <a:r>
              <a:rPr lang="en-US" dirty="0"/>
              <a:t>[root@linuxtest7 </a:t>
            </a:r>
            <a:r>
              <a:rPr lang="en-US" dirty="0" err="1"/>
              <a:t>desingh</a:t>
            </a:r>
            <a:r>
              <a:rPr lang="en-US" dirty="0"/>
              <a:t>]# ls new.txt </a:t>
            </a:r>
            <a:r>
              <a:rPr lang="en-US" dirty="0" err="1"/>
              <a:t>ddd</a:t>
            </a:r>
            <a:r>
              <a:rPr lang="en-US" dirty="0"/>
              <a:t> 2&gt; output.log</a:t>
            </a:r>
          </a:p>
          <a:p>
            <a:pPr indent="0">
              <a:buNone/>
            </a:pPr>
            <a:r>
              <a:rPr lang="en-US" dirty="0"/>
              <a:t>new.txt</a:t>
            </a:r>
          </a:p>
          <a:p>
            <a:pPr indent="0">
              <a:buNone/>
            </a:pPr>
            <a:r>
              <a:rPr lang="en-US" dirty="0"/>
              <a:t>[root@linuxtest7 </a:t>
            </a:r>
            <a:r>
              <a:rPr lang="en-US" dirty="0" err="1"/>
              <a:t>desingh</a:t>
            </a:r>
            <a:r>
              <a:rPr lang="en-US" dirty="0"/>
              <a:t>]# cat output.log</a:t>
            </a:r>
          </a:p>
          <a:p>
            <a:pPr indent="0">
              <a:buNone/>
            </a:pPr>
            <a:r>
              <a:rPr lang="en-US" dirty="0"/>
              <a:t>[root@linuxtest7 </a:t>
            </a:r>
            <a:r>
              <a:rPr lang="en-US" dirty="0" err="1"/>
              <a:t>desingh</a:t>
            </a:r>
            <a:r>
              <a:rPr lang="en-US" dirty="0"/>
              <a:t>]# ls new.txt </a:t>
            </a:r>
            <a:r>
              <a:rPr lang="en-US" dirty="0" err="1"/>
              <a:t>ddd</a:t>
            </a:r>
            <a:r>
              <a:rPr lang="en-US" dirty="0"/>
              <a:t> &gt; output.log  2&gt;&amp;1</a:t>
            </a:r>
          </a:p>
          <a:p>
            <a:pPr indent="0">
              <a:buNone/>
            </a:pPr>
            <a:r>
              <a:rPr lang="en-US" dirty="0"/>
              <a:t>[root@linuxtest7 </a:t>
            </a:r>
            <a:r>
              <a:rPr lang="en-US" dirty="0" err="1"/>
              <a:t>desingh</a:t>
            </a:r>
            <a:r>
              <a:rPr lang="en-US" dirty="0"/>
              <a:t>]# cat output.log</a:t>
            </a:r>
          </a:p>
          <a:p>
            <a:pPr indent="0">
              <a:buNone/>
            </a:pPr>
            <a:r>
              <a:rPr lang="en-US" dirty="0"/>
              <a:t>ls: cannot access </a:t>
            </a:r>
            <a:r>
              <a:rPr lang="en-US" dirty="0" err="1"/>
              <a:t>ddd</a:t>
            </a:r>
            <a:r>
              <a:rPr lang="en-US" dirty="0"/>
              <a:t>: No such file or directory</a:t>
            </a:r>
          </a:p>
          <a:p>
            <a:pPr indent="0">
              <a:buNone/>
            </a:pPr>
            <a:r>
              <a:rPr lang="en-US" dirty="0"/>
              <a:t>new.txt</a:t>
            </a:r>
          </a:p>
          <a:p>
            <a:pPr indent="0">
              <a:buNone/>
            </a:pPr>
            <a:r>
              <a:rPr lang="en-US" dirty="0"/>
              <a:t>ls: cannot access </a:t>
            </a:r>
            <a:r>
              <a:rPr lang="en-US" dirty="0" err="1"/>
              <a:t>ddd</a:t>
            </a:r>
            <a:r>
              <a:rPr lang="en-US" dirty="0"/>
              <a:t>: No such file or directory</a:t>
            </a:r>
          </a:p>
          <a:p>
            <a:endParaRPr lang="en-US" dirty="0"/>
          </a:p>
        </p:txBody>
      </p:sp>
      <p:sp>
        <p:nvSpPr>
          <p:cNvPr id="3" name="Title 2"/>
          <p:cNvSpPr>
            <a:spLocks noGrp="1"/>
          </p:cNvSpPr>
          <p:nvPr>
            <p:ph type="title"/>
          </p:nvPr>
        </p:nvSpPr>
        <p:spPr>
          <a:solidFill>
            <a:schemeClr val="tx1"/>
          </a:solidFill>
        </p:spPr>
        <p:txBody>
          <a:bodyPr/>
          <a:lstStyle/>
          <a:p>
            <a:r>
              <a:rPr lang="en-US" b="1" dirty="0">
                <a:solidFill>
                  <a:schemeClr val="bg1"/>
                </a:solidFill>
              </a:rPr>
              <a:t>BASH Features Continued:</a:t>
            </a:r>
          </a:p>
        </p:txBody>
      </p:sp>
    </p:spTree>
    <p:extLst>
      <p:ext uri="{BB962C8B-B14F-4D97-AF65-F5344CB8AC3E}">
        <p14:creationId xmlns:p14="http://schemas.microsoft.com/office/powerpoint/2010/main" val="1697441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i="1" u="sng" dirty="0"/>
              <a:t>Piping</a:t>
            </a:r>
            <a:r>
              <a:rPr lang="en-US" dirty="0"/>
              <a:t> sending output or one command as a input to the another command </a:t>
            </a:r>
            <a:br>
              <a:rPr lang="en-US" dirty="0"/>
            </a:br>
            <a:r>
              <a:rPr lang="en-US" dirty="0"/>
              <a:t>| pipe</a:t>
            </a:r>
          </a:p>
          <a:p>
            <a:r>
              <a:rPr lang="en-US" dirty="0"/>
              <a:t>Page related command:</a:t>
            </a:r>
          </a:p>
          <a:p>
            <a:r>
              <a:rPr lang="en-US" b="1" dirty="0"/>
              <a:t>Less:</a:t>
            </a:r>
            <a:r>
              <a:rPr lang="en-US" dirty="0"/>
              <a:t> is used to see the command output page by page in up and down way</a:t>
            </a:r>
          </a:p>
          <a:p>
            <a:r>
              <a:rPr lang="en-US" b="1" dirty="0"/>
              <a:t>More:</a:t>
            </a:r>
            <a:r>
              <a:rPr lang="en-US" dirty="0"/>
              <a:t> we can’t go upward downward, just see the output fit to the screen</a:t>
            </a:r>
            <a:br>
              <a:rPr lang="en-US" dirty="0"/>
            </a:br>
            <a:r>
              <a:rPr lang="en-US" dirty="0"/>
              <a:t> [root@linuxtest7 ~]# </a:t>
            </a:r>
            <a:r>
              <a:rPr lang="en-US" b="1" dirty="0"/>
              <a:t>cat /</a:t>
            </a:r>
            <a:r>
              <a:rPr lang="en-US" b="1" dirty="0" err="1"/>
              <a:t>var</a:t>
            </a:r>
            <a:r>
              <a:rPr lang="en-US" b="1" dirty="0"/>
              <a:t>/log/</a:t>
            </a:r>
            <a:r>
              <a:rPr lang="en-US" b="1" dirty="0" err="1"/>
              <a:t>messages|less</a:t>
            </a:r>
            <a:endParaRPr lang="en-US" b="1" dirty="0"/>
          </a:p>
          <a:p>
            <a:pPr indent="0">
              <a:buNone/>
            </a:pPr>
            <a:r>
              <a:rPr lang="en-US" dirty="0"/>
              <a:t> [root@linuxtest7 ~]# </a:t>
            </a:r>
            <a:r>
              <a:rPr lang="en-US" b="1" dirty="0"/>
              <a:t>cat /</a:t>
            </a:r>
            <a:r>
              <a:rPr lang="en-US" b="1" dirty="0" err="1"/>
              <a:t>var</a:t>
            </a:r>
            <a:r>
              <a:rPr lang="en-US" b="1" dirty="0"/>
              <a:t>/log/</a:t>
            </a:r>
            <a:r>
              <a:rPr lang="en-US" b="1" dirty="0" err="1"/>
              <a:t>messages|more</a:t>
            </a:r>
            <a:endParaRPr lang="en-US" b="1" dirty="0"/>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BASH Features Continued:</a:t>
            </a:r>
          </a:p>
        </p:txBody>
      </p:sp>
    </p:spTree>
    <p:extLst>
      <p:ext uri="{BB962C8B-B14F-4D97-AF65-F5344CB8AC3E}">
        <p14:creationId xmlns:p14="http://schemas.microsoft.com/office/powerpoint/2010/main" val="360918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dirty="0" err="1"/>
              <a:t>pwd</a:t>
            </a:r>
            <a:r>
              <a:rPr lang="en-US" dirty="0"/>
              <a:t>             #Print working directory</a:t>
            </a:r>
          </a:p>
          <a:p>
            <a:r>
              <a:rPr lang="en-US" dirty="0"/>
              <a:t>~]$ who am I    #To see from which user you have logged in</a:t>
            </a:r>
          </a:p>
          <a:p>
            <a:r>
              <a:rPr lang="en-US" dirty="0"/>
              <a:t>~]$ who             #To see all who is logged in yet this point of time from which IP</a:t>
            </a:r>
          </a:p>
          <a:p>
            <a:r>
              <a:rPr lang="en-US" dirty="0"/>
              <a:t>~]$ w                  #More details about user related info</a:t>
            </a:r>
          </a:p>
          <a:p>
            <a:r>
              <a:rPr lang="en-US" dirty="0"/>
              <a:t> ~]$ uptime        #To see the server up time, boot time, users and load</a:t>
            </a:r>
          </a:p>
          <a:p>
            <a:r>
              <a:rPr lang="en-US" dirty="0"/>
              <a:t>~]$ </a:t>
            </a:r>
            <a:r>
              <a:rPr lang="en-US" dirty="0" err="1"/>
              <a:t>uname</a:t>
            </a:r>
            <a:r>
              <a:rPr lang="en-US" dirty="0"/>
              <a:t> –a     #Verify Operating system version, kernel version and architecture</a:t>
            </a:r>
          </a:p>
          <a:p>
            <a:r>
              <a:rPr lang="en-US" dirty="0"/>
              <a:t>~]$ touch &lt;File Name&gt;   #Create an empty file </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Basic Linux Commands</a:t>
            </a:r>
          </a:p>
        </p:txBody>
      </p:sp>
    </p:spTree>
    <p:extLst>
      <p:ext uri="{BB962C8B-B14F-4D97-AF65-F5344CB8AC3E}">
        <p14:creationId xmlns:p14="http://schemas.microsoft.com/office/powerpoint/2010/main" val="1892182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 </a:t>
            </a:r>
            <a:r>
              <a:rPr lang="en-US" dirty="0" err="1"/>
              <a:t>mkdir</a:t>
            </a:r>
            <a:r>
              <a:rPr lang="en-US" dirty="0"/>
              <a:t> &lt;Directory Name&gt; #Create an empty directory / directories</a:t>
            </a:r>
          </a:p>
          <a:p>
            <a:r>
              <a:rPr lang="en-US" dirty="0"/>
              <a:t>~]$ </a:t>
            </a:r>
            <a:r>
              <a:rPr lang="en-US" dirty="0" err="1"/>
              <a:t>mkdir</a:t>
            </a:r>
            <a:r>
              <a:rPr lang="en-US" dirty="0"/>
              <a:t> –p &lt;directory/directory/directory&gt; #to create parent directories</a:t>
            </a:r>
          </a:p>
          <a:p>
            <a:r>
              <a:rPr lang="en-US" dirty="0"/>
              <a:t> ~]$ cd &lt;Path of the directory&gt;         #Change directory</a:t>
            </a:r>
          </a:p>
          <a:p>
            <a:r>
              <a:rPr lang="en-US" dirty="0"/>
              <a:t>~]$ cat &lt;File Name&gt;              #View content of file</a:t>
            </a:r>
          </a:p>
          <a:p>
            <a:r>
              <a:rPr lang="en-US" dirty="0"/>
              <a:t>~]$ time             #Calculate response time of the activity / command</a:t>
            </a:r>
          </a:p>
          <a:p>
            <a:r>
              <a:rPr lang="en-US" dirty="0"/>
              <a:t>~]$ </a:t>
            </a:r>
            <a:r>
              <a:rPr lang="en-US" dirty="0" err="1"/>
              <a:t>hwclock</a:t>
            </a:r>
            <a:r>
              <a:rPr lang="en-US" dirty="0"/>
              <a:t>                  #to see detailed date and time with time zone</a:t>
            </a:r>
          </a:p>
          <a:p>
            <a:r>
              <a:rPr lang="en-US" dirty="0"/>
              <a:t>~]$ </a:t>
            </a:r>
            <a:r>
              <a:rPr lang="en-US" dirty="0" err="1"/>
              <a:t>cp</a:t>
            </a:r>
            <a:r>
              <a:rPr lang="en-US" dirty="0"/>
              <a:t> &lt;Source path&gt; &lt;Destination path&gt;#Copy the files from one path to another path</a:t>
            </a:r>
          </a:p>
          <a:p>
            <a:r>
              <a:rPr lang="en-US" dirty="0"/>
              <a:t>~]$</a:t>
            </a:r>
            <a:r>
              <a:rPr lang="en-US" dirty="0" err="1"/>
              <a:t>cp</a:t>
            </a:r>
            <a:r>
              <a:rPr lang="en-US" dirty="0"/>
              <a:t> –</a:t>
            </a:r>
            <a:r>
              <a:rPr lang="en-US" dirty="0" err="1"/>
              <a:t>Rv</a:t>
            </a:r>
            <a:r>
              <a:rPr lang="en-US" dirty="0"/>
              <a:t> &lt;source&gt; &lt;destination&gt; #copy directories from source to destination</a:t>
            </a:r>
          </a:p>
          <a:p>
            <a:endParaRPr lang="en-US" dirty="0"/>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Basic Linux Commands</a:t>
            </a:r>
          </a:p>
        </p:txBody>
      </p:sp>
    </p:spTree>
    <p:extLst>
      <p:ext uri="{BB962C8B-B14F-4D97-AF65-F5344CB8AC3E}">
        <p14:creationId xmlns:p14="http://schemas.microsoft.com/office/powerpoint/2010/main" val="1773683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mv &lt;source&gt; &lt;destination&gt;       #Move files/directories</a:t>
            </a:r>
          </a:p>
          <a:p>
            <a:r>
              <a:rPr lang="en-US" dirty="0"/>
              <a:t>~]$ mv &lt;old name&gt; &lt;new name&gt;    #Rename the file and directory</a:t>
            </a:r>
          </a:p>
          <a:p>
            <a:r>
              <a:rPr lang="en-US" dirty="0"/>
              <a:t> ~]$ last                   #Check who logged in and when logged in duration</a:t>
            </a:r>
          </a:p>
          <a:p>
            <a:r>
              <a:rPr lang="en-US" dirty="0"/>
              <a:t>~]$ arch             #to know architecture</a:t>
            </a:r>
          </a:p>
          <a:p>
            <a:r>
              <a:rPr lang="en-US" dirty="0"/>
              <a:t> ~]$ reboot / init 6                     #Restart server</a:t>
            </a:r>
          </a:p>
          <a:p>
            <a:r>
              <a:rPr lang="en-US" dirty="0"/>
              <a:t>~]$</a:t>
            </a:r>
            <a:r>
              <a:rPr lang="en-US" dirty="0" err="1"/>
              <a:t>poweroff</a:t>
            </a:r>
            <a:r>
              <a:rPr lang="en-US" dirty="0"/>
              <a:t> / init 0                  #To shut down the server</a:t>
            </a:r>
          </a:p>
          <a:p>
            <a:r>
              <a:rPr lang="en-US" dirty="0"/>
              <a:t>~]$ </a:t>
            </a:r>
            <a:r>
              <a:rPr lang="en-US" dirty="0" err="1"/>
              <a:t>dmesg</a:t>
            </a:r>
            <a:r>
              <a:rPr lang="en-US" dirty="0"/>
              <a:t>                                 #Check boot process logs</a:t>
            </a:r>
          </a:p>
          <a:p>
            <a:endParaRPr lang="en-US" dirty="0"/>
          </a:p>
        </p:txBody>
      </p:sp>
      <p:sp>
        <p:nvSpPr>
          <p:cNvPr id="3" name="Title 2"/>
          <p:cNvSpPr>
            <a:spLocks noGrp="1"/>
          </p:cNvSpPr>
          <p:nvPr>
            <p:ph type="title"/>
          </p:nvPr>
        </p:nvSpPr>
        <p:spPr>
          <a:solidFill>
            <a:schemeClr val="tx1"/>
          </a:solidFill>
        </p:spPr>
        <p:txBody>
          <a:bodyPr/>
          <a:lstStyle/>
          <a:p>
            <a:r>
              <a:rPr lang="en-US" b="1" dirty="0">
                <a:solidFill>
                  <a:schemeClr val="bg1"/>
                </a:solidFill>
              </a:rPr>
              <a:t>Basic Linux Commands</a:t>
            </a:r>
          </a:p>
        </p:txBody>
      </p:sp>
    </p:spTree>
    <p:extLst>
      <p:ext uri="{BB962C8B-B14F-4D97-AF65-F5344CB8AC3E}">
        <p14:creationId xmlns:p14="http://schemas.microsoft.com/office/powerpoint/2010/main" val="133396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471" y="2902309"/>
            <a:ext cx="11161624" cy="1225192"/>
          </a:xfrm>
        </p:spPr>
        <p:txBody>
          <a:bodyPr>
            <a:normAutofit fontScale="92500" lnSpcReduction="10000"/>
          </a:bodyPr>
          <a:lstStyle/>
          <a:p>
            <a:pPr marL="3657600" lvl="8" indent="0">
              <a:buNone/>
            </a:pPr>
            <a:r>
              <a:rPr lang="en-US" sz="9600" dirty="0">
                <a:solidFill>
                  <a:schemeClr val="tx2"/>
                </a:solidFill>
                <a:latin typeface="Arial Black" panose="020B0A04020102020204" pitchFamily="34" charset="0"/>
              </a:rPr>
              <a:t>DAY 1</a:t>
            </a:r>
          </a:p>
        </p:txBody>
      </p:sp>
    </p:spTree>
    <p:extLst>
      <p:ext uri="{BB962C8B-B14F-4D97-AF65-F5344CB8AC3E}">
        <p14:creationId xmlns:p14="http://schemas.microsoft.com/office/powerpoint/2010/main" val="32854135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 nsloookup &lt;Server Address&gt;    #check </a:t>
            </a:r>
            <a:r>
              <a:rPr lang="en-US" dirty="0" err="1"/>
              <a:t>dns</a:t>
            </a:r>
            <a:r>
              <a:rPr lang="en-US" dirty="0"/>
              <a:t> resolution</a:t>
            </a:r>
          </a:p>
          <a:p>
            <a:r>
              <a:rPr lang="en-US" dirty="0"/>
              <a:t>~]$ dig  &lt;server address&gt;      #check </a:t>
            </a:r>
            <a:r>
              <a:rPr lang="en-US" dirty="0" err="1"/>
              <a:t>dns</a:t>
            </a:r>
            <a:r>
              <a:rPr lang="en-US" dirty="0"/>
              <a:t> resolution to debug</a:t>
            </a:r>
          </a:p>
          <a:p>
            <a:r>
              <a:rPr lang="en-US" dirty="0"/>
              <a:t>~]$ tree &lt;directory&gt;               #it will show the tree of parent directory</a:t>
            </a:r>
          </a:p>
          <a:p>
            <a:r>
              <a:rPr lang="en-US" dirty="0"/>
              <a:t>~]$ stat &lt;file name&gt;               #detailed information about file</a:t>
            </a:r>
          </a:p>
          <a:p>
            <a:r>
              <a:rPr lang="en-US" dirty="0"/>
              <a:t>~]$ whatis &lt;Command Name&gt; #will display single line description about command</a:t>
            </a:r>
          </a:p>
          <a:p>
            <a:r>
              <a:rPr lang="en-US" dirty="0"/>
              <a:t>~]$ whereis &lt;Command Name&gt; #It will provide you path of the command</a:t>
            </a:r>
          </a:p>
          <a:p>
            <a:r>
              <a:rPr lang="en-US" dirty="0"/>
              <a:t>~]$ man &lt;command&gt;                 #manual page of the command</a:t>
            </a:r>
          </a:p>
          <a:p>
            <a:r>
              <a:rPr lang="en-US" dirty="0"/>
              <a:t>~]$ info &lt;command&gt;              #information about the command</a:t>
            </a:r>
          </a:p>
          <a:p>
            <a:r>
              <a:rPr lang="en-US" dirty="0"/>
              <a:t>~]$ &lt;command&gt; --help           #it will gives a command options and there usage</a:t>
            </a:r>
          </a:p>
          <a:p>
            <a:r>
              <a:rPr lang="en-US" dirty="0"/>
              <a:t>~]$ apropos &lt;keyword&gt;         #to know about the command use</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Basic Linux Commands</a:t>
            </a:r>
          </a:p>
        </p:txBody>
      </p:sp>
    </p:spTree>
    <p:extLst>
      <p:ext uri="{BB962C8B-B14F-4D97-AF65-F5344CB8AC3E}">
        <p14:creationId xmlns:p14="http://schemas.microsoft.com/office/powerpoint/2010/main" val="1366369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Basic Linux Commands &amp;  Boot Process Grub Recovery Rhel5/6</a:t>
            </a:r>
          </a:p>
        </p:txBody>
      </p:sp>
      <p:graphicFrame>
        <p:nvGraphicFramePr>
          <p:cNvPr id="4" name="Object 3"/>
          <p:cNvGraphicFramePr>
            <a:graphicFrameLocks noChangeAspect="1"/>
          </p:cNvGraphicFramePr>
          <p:nvPr>
            <p:extLst/>
          </p:nvPr>
        </p:nvGraphicFramePr>
        <p:xfrm>
          <a:off x="5638799" y="3041650"/>
          <a:ext cx="2421989" cy="2233735"/>
        </p:xfrm>
        <a:graphic>
          <a:graphicData uri="http://schemas.openxmlformats.org/presentationml/2006/ole">
            <mc:AlternateContent xmlns:mc="http://schemas.openxmlformats.org/markup-compatibility/2006">
              <mc:Choice xmlns:v="urn:schemas-microsoft-com:vml" Requires="v">
                <p:oleObj spid="_x0000_s1094"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5638799" y="3041650"/>
                        <a:ext cx="2421989" cy="223373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73377440"/>
              </p:ext>
            </p:extLst>
          </p:nvPr>
        </p:nvGraphicFramePr>
        <p:xfrm>
          <a:off x="1463039" y="2784811"/>
          <a:ext cx="3137095" cy="2119067"/>
        </p:xfrm>
        <a:graphic>
          <a:graphicData uri="http://schemas.openxmlformats.org/presentationml/2006/ole">
            <mc:AlternateContent xmlns:mc="http://schemas.openxmlformats.org/markup-compatibility/2006">
              <mc:Choice xmlns:v="urn:schemas-microsoft-com:vml" Requires="v">
                <p:oleObj spid="_x0000_s1095"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1463039" y="2784811"/>
                        <a:ext cx="3137095" cy="211906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6996178"/>
              </p:ext>
            </p:extLst>
          </p:nvPr>
        </p:nvGraphicFramePr>
        <p:xfrm>
          <a:off x="3889715" y="2043841"/>
          <a:ext cx="2658793" cy="1481940"/>
        </p:xfrm>
        <a:graphic>
          <a:graphicData uri="http://schemas.openxmlformats.org/presentationml/2006/ole">
            <mc:AlternateContent xmlns:mc="http://schemas.openxmlformats.org/markup-compatibility/2006">
              <mc:Choice xmlns:v="urn:schemas-microsoft-com:vml" Requires="v">
                <p:oleObj spid="_x0000_s1096" name="Worksheet" showAsIcon="1" r:id="rId7" imgW="914400" imgH="771480" progId="Excel.Sheet.12">
                  <p:embed/>
                </p:oleObj>
              </mc:Choice>
              <mc:Fallback>
                <p:oleObj name="Worksheet" showAsIcon="1" r:id="rId7" imgW="914400" imgH="771480" progId="Excel.Sheet.12">
                  <p:embed/>
                  <p:pic>
                    <p:nvPicPr>
                      <p:cNvPr id="0" name=""/>
                      <p:cNvPicPr/>
                      <p:nvPr/>
                    </p:nvPicPr>
                    <p:blipFill>
                      <a:blip r:embed="rId8"/>
                      <a:stretch>
                        <a:fillRect/>
                      </a:stretch>
                    </p:blipFill>
                    <p:spPr>
                      <a:xfrm>
                        <a:off x="3889715" y="2043841"/>
                        <a:ext cx="2658793" cy="1481940"/>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8679766" y="2180492"/>
          <a:ext cx="2546252" cy="2264899"/>
        </p:xfrm>
        <a:graphic>
          <a:graphicData uri="http://schemas.openxmlformats.org/presentationml/2006/ole">
            <mc:AlternateContent xmlns:mc="http://schemas.openxmlformats.org/markup-compatibility/2006">
              <mc:Choice xmlns:v="urn:schemas-microsoft-com:vml" Requires="v">
                <p:oleObj spid="_x0000_s1097" name="Document" showAsIcon="1" r:id="rId9" imgW="914400" imgH="771480" progId="Word.Document.12">
                  <p:embed/>
                </p:oleObj>
              </mc:Choice>
              <mc:Fallback>
                <p:oleObj name="Document" showAsIcon="1" r:id="rId9" imgW="914400" imgH="771480" progId="Word.Document.12">
                  <p:embed/>
                  <p:pic>
                    <p:nvPicPr>
                      <p:cNvPr id="0" name=""/>
                      <p:cNvPicPr/>
                      <p:nvPr/>
                    </p:nvPicPr>
                    <p:blipFill>
                      <a:blip r:embed="rId10"/>
                      <a:stretch>
                        <a:fillRect/>
                      </a:stretch>
                    </p:blipFill>
                    <p:spPr>
                      <a:xfrm>
                        <a:off x="8679766" y="2180492"/>
                        <a:ext cx="2546252" cy="2264899"/>
                      </a:xfrm>
                      <a:prstGeom prst="rect">
                        <a:avLst/>
                      </a:prstGeom>
                    </p:spPr>
                  </p:pic>
                </p:oleObj>
              </mc:Fallback>
            </mc:AlternateContent>
          </a:graphicData>
        </a:graphic>
      </p:graphicFrame>
    </p:spTree>
    <p:extLst>
      <p:ext uri="{BB962C8B-B14F-4D97-AF65-F5344CB8AC3E}">
        <p14:creationId xmlns:p14="http://schemas.microsoft.com/office/powerpoint/2010/main" val="2246033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buNone/>
            </a:pPr>
            <a:r>
              <a:rPr lang="en-US" b="1" dirty="0"/>
              <a:t>A user profile is explicit digital representation of a User's identity user, or a customized desktop environment</a:t>
            </a:r>
            <a:r>
              <a:rPr lang="en-US" dirty="0"/>
              <a:t>. </a:t>
            </a:r>
          </a:p>
          <a:p>
            <a:r>
              <a:rPr lang="en-US" dirty="0"/>
              <a:t>/etc/profile  -  Contains system void variables, effect administrator &amp; local user profiles.</a:t>
            </a:r>
          </a:p>
          <a:p>
            <a:r>
              <a:rPr lang="en-US" dirty="0"/>
              <a:t>~/.bash_profile -  it contains user specific variables only.</a:t>
            </a:r>
          </a:p>
          <a:p>
            <a:r>
              <a:rPr lang="en-US" dirty="0"/>
              <a:t>/etc/bashrc        -   it contains system void alias variables</a:t>
            </a:r>
          </a:p>
          <a:p>
            <a:r>
              <a:rPr lang="en-US" dirty="0"/>
              <a:t>~/.bashrc           -   it contains user specific alias variables</a:t>
            </a:r>
          </a:p>
          <a:p>
            <a:r>
              <a:rPr lang="en-US" dirty="0"/>
              <a:t>.bash_history     -  it contains all executed commands history</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a:t>
            </a:r>
            <a:r>
              <a:rPr lang="en-US" dirty="0"/>
              <a:t> </a:t>
            </a:r>
            <a:r>
              <a:rPr lang="en-US" dirty="0">
                <a:solidFill>
                  <a:schemeClr val="bg1"/>
                </a:solidFill>
              </a:rPr>
              <a:t>Login Profile Management in Linux</a:t>
            </a:r>
          </a:p>
        </p:txBody>
      </p:sp>
    </p:spTree>
    <p:extLst>
      <p:ext uri="{BB962C8B-B14F-4D97-AF65-F5344CB8AC3E}">
        <p14:creationId xmlns:p14="http://schemas.microsoft.com/office/powerpoint/2010/main" val="3154107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buNone/>
            </a:pPr>
            <a:r>
              <a:rPr lang="en-US" b="1" dirty="0"/>
              <a:t>Create Alias:</a:t>
            </a:r>
          </a:p>
          <a:p>
            <a:r>
              <a:rPr lang="pt-BR" dirty="0"/>
              <a:t>[desingh@linuxtest7 ~]$ alias cp='cp -i‘ – Create alias</a:t>
            </a:r>
          </a:p>
          <a:p>
            <a:r>
              <a:rPr lang="en-US" dirty="0"/>
              <a:t>[desingh@linuxtest7 ~]$ alias - it will show the aliases</a:t>
            </a:r>
          </a:p>
          <a:p>
            <a:r>
              <a:rPr lang="en-US" dirty="0"/>
              <a:t>[desingh@linuxtest7 ~]$ </a:t>
            </a:r>
            <a:r>
              <a:rPr lang="en-US" dirty="0" err="1"/>
              <a:t>unalias</a:t>
            </a:r>
            <a:r>
              <a:rPr lang="en-US" dirty="0"/>
              <a:t> </a:t>
            </a:r>
            <a:r>
              <a:rPr lang="en-US" dirty="0" err="1"/>
              <a:t>cp</a:t>
            </a:r>
            <a:r>
              <a:rPr lang="en-US" dirty="0"/>
              <a:t> – Remove alias</a:t>
            </a:r>
          </a:p>
          <a:p>
            <a:r>
              <a:rPr lang="en-US" dirty="0"/>
              <a:t>Define alias in Profile using  alias using /etc/bashrc OR .bashrc files</a:t>
            </a:r>
          </a:p>
          <a:p>
            <a:r>
              <a:rPr lang="en-US" dirty="0"/>
              <a:t>alias aliasname='commands'</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 Login Profile Management in Linux Continued:</a:t>
            </a:r>
          </a:p>
        </p:txBody>
      </p:sp>
    </p:spTree>
    <p:extLst>
      <p:ext uri="{BB962C8B-B14F-4D97-AF65-F5344CB8AC3E}">
        <p14:creationId xmlns:p14="http://schemas.microsoft.com/office/powerpoint/2010/main" val="4145401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File Permissions &amp; UMASK Value:</a:t>
            </a:r>
          </a:p>
          <a:p>
            <a:r>
              <a:rPr lang="en-US" dirty="0"/>
              <a:t>Permissions to File/Dir is for User(owner), Group &amp; Others</a:t>
            </a:r>
          </a:p>
          <a:p>
            <a:pPr indent="0">
              <a:buNone/>
            </a:pPr>
            <a:r>
              <a:rPr lang="en-US" dirty="0"/>
              <a:t>Default permissions for User, Group &amp; Others (</a:t>
            </a:r>
            <a:r>
              <a:rPr lang="en-US" dirty="0" err="1"/>
              <a:t>ugo</a:t>
            </a:r>
            <a:r>
              <a:rPr lang="en-US" dirty="0"/>
              <a:t>) when you create a file or directory</a:t>
            </a:r>
          </a:p>
          <a:p>
            <a:pPr indent="0">
              <a:buNone/>
            </a:pPr>
            <a:r>
              <a:rPr lang="en-US" b="1" dirty="0"/>
              <a:t>File= 644 </a:t>
            </a:r>
            <a:r>
              <a:rPr lang="en-US" dirty="0"/>
              <a:t>-&gt; 6 for User (Owner of File), 4 For Group of Filer and last 4 is for Other than owner &amp; Group of File</a:t>
            </a:r>
          </a:p>
          <a:p>
            <a:pPr indent="0">
              <a:buNone/>
            </a:pPr>
            <a:r>
              <a:rPr lang="en-US" b="1" dirty="0"/>
              <a:t>Directory=755</a:t>
            </a:r>
            <a:r>
              <a:rPr lang="en-US" dirty="0"/>
              <a:t> -&gt;6  for User (Owner of Dir), 4 For Group of Dir and last 4 is for Other than owner &amp; Group of Dir</a:t>
            </a:r>
          </a:p>
          <a:p>
            <a:pPr indent="0">
              <a:buNone/>
            </a:pPr>
            <a:endParaRPr lang="en-US" dirty="0"/>
          </a:p>
          <a:p>
            <a:pPr indent="0">
              <a:buNone/>
            </a:pPr>
            <a:endParaRPr lang="en-US" dirty="0"/>
          </a:p>
          <a:p>
            <a:pPr indent="0">
              <a:buNone/>
            </a:pPr>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 Login Profile Management Continued:</a:t>
            </a:r>
          </a:p>
        </p:txBody>
      </p:sp>
    </p:spTree>
    <p:extLst>
      <p:ext uri="{BB962C8B-B14F-4D97-AF65-F5344CB8AC3E}">
        <p14:creationId xmlns:p14="http://schemas.microsoft.com/office/powerpoint/2010/main" val="1072287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03252851"/>
              </p:ext>
            </p:extLst>
          </p:nvPr>
        </p:nvGraphicFramePr>
        <p:xfrm>
          <a:off x="252413" y="1959429"/>
          <a:ext cx="11161713" cy="3958044"/>
        </p:xfrm>
        <a:graphic>
          <a:graphicData uri="http://schemas.openxmlformats.org/drawingml/2006/table">
            <a:tbl>
              <a:tblPr firstRow="1" bandRow="1">
                <a:tableStyleId>{5C22544A-7EE6-4342-B048-85BDC9FD1C3A}</a:tableStyleId>
              </a:tblPr>
              <a:tblGrid>
                <a:gridCol w="3720571">
                  <a:extLst>
                    <a:ext uri="{9D8B030D-6E8A-4147-A177-3AD203B41FA5}">
                      <a16:colId xmlns:a16="http://schemas.microsoft.com/office/drawing/2014/main" val="20000"/>
                    </a:ext>
                  </a:extLst>
                </a:gridCol>
                <a:gridCol w="3720571">
                  <a:extLst>
                    <a:ext uri="{9D8B030D-6E8A-4147-A177-3AD203B41FA5}">
                      <a16:colId xmlns:a16="http://schemas.microsoft.com/office/drawing/2014/main" val="20001"/>
                    </a:ext>
                  </a:extLst>
                </a:gridCol>
                <a:gridCol w="3720571">
                  <a:extLst>
                    <a:ext uri="{9D8B030D-6E8A-4147-A177-3AD203B41FA5}">
                      <a16:colId xmlns:a16="http://schemas.microsoft.com/office/drawing/2014/main" val="20002"/>
                    </a:ext>
                  </a:extLst>
                </a:gridCol>
              </a:tblGrid>
              <a:tr h="989511">
                <a:tc>
                  <a:txBody>
                    <a:bodyPr/>
                    <a:lstStyle/>
                    <a:p>
                      <a:r>
                        <a:rPr lang="en-US" dirty="0">
                          <a:solidFill>
                            <a:schemeClr val="tx1"/>
                          </a:solidFill>
                        </a:rPr>
                        <a:t>Permission</a:t>
                      </a:r>
                    </a:p>
                  </a:txBody>
                  <a:tcPr/>
                </a:tc>
                <a:tc>
                  <a:txBody>
                    <a:bodyPr/>
                    <a:lstStyle/>
                    <a:p>
                      <a:r>
                        <a:rPr lang="en-US" dirty="0">
                          <a:solidFill>
                            <a:schemeClr val="tx1"/>
                          </a:solidFill>
                        </a:rPr>
                        <a:t>Value</a:t>
                      </a:r>
                    </a:p>
                  </a:txBody>
                  <a:tcPr/>
                </a:tc>
                <a:tc>
                  <a:txBody>
                    <a:bodyPr/>
                    <a:lstStyle/>
                    <a:p>
                      <a:r>
                        <a:rPr lang="en-US" dirty="0">
                          <a:solidFill>
                            <a:schemeClr val="tx1"/>
                          </a:solidFill>
                        </a:rPr>
                        <a:t>Number</a:t>
                      </a:r>
                    </a:p>
                  </a:txBody>
                  <a:tcPr/>
                </a:tc>
                <a:extLst>
                  <a:ext uri="{0D108BD9-81ED-4DB2-BD59-A6C34878D82A}">
                    <a16:rowId xmlns:a16="http://schemas.microsoft.com/office/drawing/2014/main" val="10000"/>
                  </a:ext>
                </a:extLst>
              </a:tr>
              <a:tr h="989511">
                <a:tc>
                  <a:txBody>
                    <a:bodyPr/>
                    <a:lstStyle/>
                    <a:p>
                      <a:r>
                        <a:rPr lang="en-US" dirty="0"/>
                        <a:t>Read</a:t>
                      </a:r>
                    </a:p>
                  </a:txBody>
                  <a:tcPr/>
                </a:tc>
                <a:tc>
                  <a:txBody>
                    <a:bodyPr/>
                    <a:lstStyle/>
                    <a:p>
                      <a:r>
                        <a:rPr lang="en-US" dirty="0"/>
                        <a:t>r</a:t>
                      </a:r>
                    </a:p>
                  </a:txBody>
                  <a:tcPr/>
                </a:tc>
                <a:tc>
                  <a:txBody>
                    <a:bodyPr/>
                    <a:lstStyle/>
                    <a:p>
                      <a:r>
                        <a:rPr lang="en-US" dirty="0"/>
                        <a:t>4</a:t>
                      </a:r>
                    </a:p>
                  </a:txBody>
                  <a:tcPr/>
                </a:tc>
                <a:extLst>
                  <a:ext uri="{0D108BD9-81ED-4DB2-BD59-A6C34878D82A}">
                    <a16:rowId xmlns:a16="http://schemas.microsoft.com/office/drawing/2014/main" val="10001"/>
                  </a:ext>
                </a:extLst>
              </a:tr>
              <a:tr h="989511">
                <a:tc>
                  <a:txBody>
                    <a:bodyPr/>
                    <a:lstStyle/>
                    <a:p>
                      <a:r>
                        <a:rPr lang="en-US" dirty="0"/>
                        <a:t>Write</a:t>
                      </a:r>
                    </a:p>
                  </a:txBody>
                  <a:tcPr/>
                </a:tc>
                <a:tc>
                  <a:txBody>
                    <a:bodyPr/>
                    <a:lstStyle/>
                    <a:p>
                      <a:r>
                        <a:rPr lang="en-US" dirty="0"/>
                        <a:t>w</a:t>
                      </a:r>
                    </a:p>
                  </a:txBody>
                  <a:tcPr/>
                </a:tc>
                <a:tc>
                  <a:txBody>
                    <a:bodyPr/>
                    <a:lstStyle/>
                    <a:p>
                      <a:r>
                        <a:rPr lang="en-US" dirty="0"/>
                        <a:t>2</a:t>
                      </a:r>
                    </a:p>
                  </a:txBody>
                  <a:tcPr/>
                </a:tc>
                <a:extLst>
                  <a:ext uri="{0D108BD9-81ED-4DB2-BD59-A6C34878D82A}">
                    <a16:rowId xmlns:a16="http://schemas.microsoft.com/office/drawing/2014/main" val="10002"/>
                  </a:ext>
                </a:extLst>
              </a:tr>
              <a:tr h="989511">
                <a:tc>
                  <a:txBody>
                    <a:bodyPr/>
                    <a:lstStyle/>
                    <a:p>
                      <a:r>
                        <a:rPr lang="en-US" dirty="0"/>
                        <a:t>execute</a:t>
                      </a:r>
                    </a:p>
                  </a:txBody>
                  <a:tcPr/>
                </a:tc>
                <a:tc>
                  <a:txBody>
                    <a:bodyPr/>
                    <a:lstStyle/>
                    <a:p>
                      <a:r>
                        <a:rPr lang="en-US" dirty="0"/>
                        <a:t>x</a:t>
                      </a:r>
                    </a:p>
                  </a:txBody>
                  <a:tcPr/>
                </a:tc>
                <a:tc>
                  <a:txBody>
                    <a:bodyPr/>
                    <a:lstStyle/>
                    <a:p>
                      <a:r>
                        <a:rPr lang="en-US" dirty="0"/>
                        <a:t>1</a:t>
                      </a:r>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a:solidFill>
            <a:schemeClr val="tx1"/>
          </a:solidFill>
        </p:spPr>
        <p:txBody>
          <a:bodyPr/>
          <a:lstStyle/>
          <a:p>
            <a:r>
              <a:rPr lang="en-US" dirty="0">
                <a:solidFill>
                  <a:schemeClr val="bg1"/>
                </a:solidFill>
              </a:rPr>
              <a:t>User Login Profile Management Continued:</a:t>
            </a:r>
          </a:p>
        </p:txBody>
      </p:sp>
    </p:spTree>
    <p:extLst>
      <p:ext uri="{BB962C8B-B14F-4D97-AF65-F5344CB8AC3E}">
        <p14:creationId xmlns:p14="http://schemas.microsoft.com/office/powerpoint/2010/main" val="457447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indent="0">
              <a:buNone/>
            </a:pPr>
            <a:r>
              <a:rPr lang="en-US" b="1" dirty="0"/>
              <a:t>Commands to change File /Directory permissions: (chmod)</a:t>
            </a:r>
          </a:p>
          <a:p>
            <a:r>
              <a:rPr lang="en-US" b="1" dirty="0"/>
              <a:t>#</a:t>
            </a:r>
            <a:r>
              <a:rPr lang="en-US" dirty="0"/>
              <a:t>chmod 744 file/directory</a:t>
            </a:r>
          </a:p>
          <a:p>
            <a:r>
              <a:rPr lang="en-US" dirty="0"/>
              <a:t># chmod u+rwx file or directory : in case of user only</a:t>
            </a:r>
          </a:p>
          <a:p>
            <a:r>
              <a:rPr lang="en-US" dirty="0"/>
              <a:t># chmod ug+rwx file or directory : in case of user and group</a:t>
            </a:r>
          </a:p>
          <a:p>
            <a:r>
              <a:rPr lang="en-US" dirty="0"/>
              <a:t># chmod u+w,g+r,o+x directory/file</a:t>
            </a:r>
          </a:p>
          <a:p>
            <a:r>
              <a:rPr lang="en-US" dirty="0"/>
              <a:t># chmod u+rw,g+rw directory/file</a:t>
            </a:r>
          </a:p>
          <a:p>
            <a:r>
              <a:rPr lang="en-US" dirty="0"/>
              <a:t> # chmod u-r, g-</a:t>
            </a:r>
            <a:r>
              <a:rPr lang="en-US" dirty="0" err="1"/>
              <a:t>w,o</a:t>
            </a:r>
            <a:r>
              <a:rPr lang="en-US" dirty="0"/>
              <a:t>-</a:t>
            </a:r>
            <a:r>
              <a:rPr lang="en-US" dirty="0" err="1"/>
              <a:t>rw</a:t>
            </a:r>
            <a:r>
              <a:rPr lang="en-US" dirty="0"/>
              <a:t> directory/file</a:t>
            </a:r>
          </a:p>
          <a:p>
            <a:r>
              <a:rPr lang="en-US" dirty="0"/>
              <a:t> # chmod ugo+rwx file/directory</a:t>
            </a:r>
          </a:p>
          <a:p>
            <a:r>
              <a:rPr lang="en-US" dirty="0"/>
              <a:t> # chmod ugo-rwx file/directory</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 Login profile Management Continued:</a:t>
            </a:r>
          </a:p>
        </p:txBody>
      </p:sp>
    </p:spTree>
    <p:extLst>
      <p:ext uri="{BB962C8B-B14F-4D97-AF65-F5344CB8AC3E}">
        <p14:creationId xmlns:p14="http://schemas.microsoft.com/office/powerpoint/2010/main" val="860528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buNone/>
            </a:pPr>
            <a:r>
              <a:rPr lang="en-US" b="1" dirty="0"/>
              <a:t>Commands to change ownership for File/Directory (</a:t>
            </a:r>
            <a:r>
              <a:rPr lang="en-US" b="1" dirty="0" err="1"/>
              <a:t>chown</a:t>
            </a:r>
            <a:r>
              <a:rPr lang="en-US" b="1" dirty="0"/>
              <a:t>/</a:t>
            </a:r>
            <a:r>
              <a:rPr lang="en-US" b="1" dirty="0" err="1"/>
              <a:t>chgrp</a:t>
            </a:r>
            <a:r>
              <a:rPr lang="en-US" b="1" dirty="0"/>
              <a:t>)</a:t>
            </a:r>
          </a:p>
          <a:p>
            <a:r>
              <a:rPr lang="en-US" dirty="0"/>
              <a:t># chown [options] &lt;new owner&gt; &lt;file/directory&gt; - to change ownership of file/folder</a:t>
            </a:r>
          </a:p>
          <a:p>
            <a:r>
              <a:rPr lang="en-US" dirty="0"/>
              <a:t>#chown user2 file1</a:t>
            </a:r>
          </a:p>
          <a:p>
            <a:r>
              <a:rPr lang="en-US" dirty="0"/>
              <a:t>#chown user1:group1 file2</a:t>
            </a:r>
          </a:p>
          <a:p>
            <a:r>
              <a:rPr lang="en-US" dirty="0"/>
              <a:t># chgrp [options] &lt;new group&gt; &lt;file/directory&gt; - to change group of file/folder</a:t>
            </a:r>
          </a:p>
          <a:p>
            <a:r>
              <a:rPr lang="en-US" dirty="0"/>
              <a:t> chgrp gorup2 file2</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 Login Profile Management Continued</a:t>
            </a:r>
          </a:p>
        </p:txBody>
      </p:sp>
    </p:spTree>
    <p:extLst>
      <p:ext uri="{BB962C8B-B14F-4D97-AF65-F5344CB8AC3E}">
        <p14:creationId xmlns:p14="http://schemas.microsoft.com/office/powerpoint/2010/main" val="4082182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indent="0">
              <a:buNone/>
            </a:pPr>
            <a:r>
              <a:rPr lang="en-US" b="1" dirty="0"/>
              <a:t>Users Type:</a:t>
            </a:r>
          </a:p>
          <a:p>
            <a:r>
              <a:rPr lang="en-US" b="1" dirty="0"/>
              <a:t>Root/Super/</a:t>
            </a:r>
            <a:r>
              <a:rPr lang="en-US" b="1" dirty="0" err="1"/>
              <a:t>Adminstartor</a:t>
            </a:r>
            <a:r>
              <a:rPr lang="en-US" b="1" dirty="0"/>
              <a:t> User:Default </a:t>
            </a:r>
            <a:r>
              <a:rPr lang="en-US" dirty="0"/>
              <a:t>user highly privileged UID is 0. This is created while installing the operating system</a:t>
            </a:r>
          </a:p>
          <a:p>
            <a:r>
              <a:rPr lang="en-US" b="1" dirty="0"/>
              <a:t>System Users</a:t>
            </a:r>
            <a:r>
              <a:rPr lang="en-US" dirty="0"/>
              <a:t>: Nothing but services, at the time of installing particular package. UID starts from 1 to 499.</a:t>
            </a:r>
          </a:p>
          <a:p>
            <a:r>
              <a:rPr lang="en-US" b="1" dirty="0"/>
              <a:t>Local Users: </a:t>
            </a:r>
            <a:r>
              <a:rPr lang="en-US" dirty="0"/>
              <a:t>Admin/Root User will create these users UID 500-65534</a:t>
            </a:r>
          </a:p>
          <a:p>
            <a:r>
              <a:rPr lang="en-US" dirty="0"/>
              <a:t>After creating a user, its home directory will be created in default path /home.</a:t>
            </a:r>
          </a:p>
          <a:p>
            <a:r>
              <a:rPr lang="en-US" dirty="0"/>
              <a:t>One group is will be created with same user name (primary group)</a:t>
            </a:r>
          </a:p>
          <a:p>
            <a:r>
              <a:rPr lang="en-US" dirty="0"/>
              <a:t>Files from /</a:t>
            </a:r>
            <a:r>
              <a:rPr lang="en-US" dirty="0" err="1"/>
              <a:t>etc</a:t>
            </a:r>
            <a:r>
              <a:rPr lang="en-US" dirty="0"/>
              <a:t>/</a:t>
            </a:r>
            <a:r>
              <a:rPr lang="en-US" dirty="0" err="1"/>
              <a:t>skel</a:t>
            </a:r>
            <a:r>
              <a:rPr lang="en-US" dirty="0"/>
              <a:t> will be copied automatically to user home directory</a:t>
            </a:r>
          </a:p>
          <a:p>
            <a:r>
              <a:rPr lang="en-US" dirty="0"/>
              <a:t>/etc/</a:t>
            </a:r>
            <a:r>
              <a:rPr lang="en-US" dirty="0" err="1"/>
              <a:t>passwd</a:t>
            </a:r>
            <a:r>
              <a:rPr lang="en-US" dirty="0"/>
              <a:t> &amp; /</a:t>
            </a:r>
            <a:r>
              <a:rPr lang="en-US" dirty="0" err="1"/>
              <a:t>etc</a:t>
            </a:r>
            <a:r>
              <a:rPr lang="en-US" dirty="0"/>
              <a:t>/shadow file is updated with user information</a:t>
            </a:r>
          </a:p>
          <a:p>
            <a:r>
              <a:rPr lang="en-US" dirty="0"/>
              <a:t>/</a:t>
            </a:r>
            <a:r>
              <a:rPr lang="en-US" dirty="0" err="1"/>
              <a:t>etc</a:t>
            </a:r>
            <a:r>
              <a:rPr lang="en-US" dirty="0"/>
              <a:t>/group file is updated with primary group information</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Users Administrations:</a:t>
            </a:r>
          </a:p>
        </p:txBody>
      </p:sp>
    </p:spTree>
    <p:extLst>
      <p:ext uri="{BB962C8B-B14F-4D97-AF65-F5344CB8AC3E}">
        <p14:creationId xmlns:p14="http://schemas.microsoft.com/office/powerpoint/2010/main" val="772413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indent="0">
              <a:buNone/>
            </a:pPr>
            <a:r>
              <a:rPr lang="en-US" b="1" u="sng" dirty="0"/>
              <a:t>Imp files related to users:</a:t>
            </a:r>
          </a:p>
          <a:p>
            <a:r>
              <a:rPr lang="en-US" dirty="0"/>
              <a:t>/</a:t>
            </a:r>
            <a:r>
              <a:rPr lang="en-US" dirty="0" err="1"/>
              <a:t>etc</a:t>
            </a:r>
            <a:r>
              <a:rPr lang="en-US" dirty="0"/>
              <a:t>/</a:t>
            </a:r>
            <a:r>
              <a:rPr lang="en-US" dirty="0" err="1"/>
              <a:t>passwd</a:t>
            </a:r>
            <a:r>
              <a:rPr lang="en-US" dirty="0"/>
              <a:t>     User Information</a:t>
            </a:r>
          </a:p>
          <a:p>
            <a:r>
              <a:rPr lang="en-US" dirty="0"/>
              <a:t>/</a:t>
            </a:r>
            <a:r>
              <a:rPr lang="en-US" dirty="0" err="1"/>
              <a:t>etc</a:t>
            </a:r>
            <a:r>
              <a:rPr lang="en-US" dirty="0"/>
              <a:t>/shadow     User Passwords</a:t>
            </a:r>
          </a:p>
          <a:p>
            <a:r>
              <a:rPr lang="en-US" dirty="0"/>
              <a:t>/</a:t>
            </a:r>
            <a:r>
              <a:rPr lang="en-US" dirty="0" err="1"/>
              <a:t>etc</a:t>
            </a:r>
            <a:r>
              <a:rPr lang="en-US" dirty="0"/>
              <a:t>/group      </a:t>
            </a:r>
            <a:r>
              <a:rPr lang="en-US" dirty="0" err="1"/>
              <a:t>Group</a:t>
            </a:r>
            <a:r>
              <a:rPr lang="en-US" dirty="0"/>
              <a:t> Information</a:t>
            </a:r>
          </a:p>
          <a:p>
            <a:r>
              <a:rPr lang="en-US" dirty="0"/>
              <a:t>/</a:t>
            </a:r>
            <a:r>
              <a:rPr lang="en-US" dirty="0" err="1"/>
              <a:t>etc</a:t>
            </a:r>
            <a:r>
              <a:rPr lang="en-US" dirty="0"/>
              <a:t>/</a:t>
            </a:r>
            <a:r>
              <a:rPr lang="en-US" dirty="0" err="1"/>
              <a:t>gshadow</a:t>
            </a:r>
            <a:r>
              <a:rPr lang="en-US" dirty="0"/>
              <a:t>     contains secure group information. </a:t>
            </a:r>
          </a:p>
          <a:p>
            <a:r>
              <a:rPr lang="en-US" b="1" u="sng" dirty="0"/>
              <a:t>User Administration Commands:</a:t>
            </a:r>
            <a:endParaRPr lang="en-US" u="sng" dirty="0"/>
          </a:p>
          <a:p>
            <a:r>
              <a:rPr lang="en-US" dirty="0"/>
              <a:t># </a:t>
            </a:r>
            <a:r>
              <a:rPr lang="en-US" dirty="0" err="1"/>
              <a:t>useradd</a:t>
            </a:r>
            <a:r>
              <a:rPr lang="en-US" dirty="0"/>
              <a:t> &lt;user name&gt;  - To create specified local user</a:t>
            </a:r>
          </a:p>
          <a:p>
            <a:r>
              <a:rPr lang="en-US" dirty="0"/>
              <a:t># </a:t>
            </a:r>
            <a:r>
              <a:rPr lang="en-US" dirty="0" err="1"/>
              <a:t>useradd</a:t>
            </a:r>
            <a:r>
              <a:rPr lang="en-US" dirty="0"/>
              <a:t> –d &lt;home directory&gt; &lt;user name&gt;  - create a user with specified home path</a:t>
            </a:r>
            <a:endParaRPr lang="en-US" b="1" dirty="0"/>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Users Administrations:</a:t>
            </a:r>
          </a:p>
        </p:txBody>
      </p:sp>
    </p:spTree>
    <p:extLst>
      <p:ext uri="{BB962C8B-B14F-4D97-AF65-F5344CB8AC3E}">
        <p14:creationId xmlns:p14="http://schemas.microsoft.com/office/powerpoint/2010/main" val="13232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251883" y="3984"/>
            <a:ext cx="11556295" cy="989438"/>
          </a:xfrm>
        </p:spPr>
        <p:txBody>
          <a:bodyPr>
            <a:normAutofit/>
          </a:bodyPr>
          <a:lstStyle/>
          <a:p>
            <a:r>
              <a:rPr lang="en-US" sz="3200" dirty="0"/>
              <a:t>A little history, before Linux</a:t>
            </a:r>
          </a:p>
        </p:txBody>
      </p:sp>
      <p:sp>
        <p:nvSpPr>
          <p:cNvPr id="5" name="Rectangle 4"/>
          <p:cNvSpPr/>
          <p:nvPr/>
        </p:nvSpPr>
        <p:spPr>
          <a:xfrm>
            <a:off x="342900" y="1117600"/>
            <a:ext cx="11465278" cy="4524315"/>
          </a:xfrm>
          <a:prstGeom prst="rect">
            <a:avLst/>
          </a:prstGeom>
        </p:spPr>
        <p:txBody>
          <a:bodyPr wrap="square">
            <a:spAutoFit/>
          </a:bodyPr>
          <a:lstStyle/>
          <a:p>
            <a:pPr marL="285750" indent="-285750">
              <a:buFont typeface="Wingdings" panose="05000000000000000000" pitchFamily="2" charset="2"/>
              <a:buChar char="v"/>
            </a:pPr>
            <a:r>
              <a:rPr lang="en-US" altLang="en-US" dirty="0"/>
              <a:t>UNIX is a multi-tasking and multi-user Operating System</a:t>
            </a:r>
          </a:p>
          <a:p>
            <a:pPr marL="285750" indent="-285750">
              <a:buFont typeface="Wingdings" panose="05000000000000000000" pitchFamily="2" charset="2"/>
              <a:buChar char="v"/>
            </a:pPr>
            <a:r>
              <a:rPr lang="en-US" altLang="en-US" dirty="0"/>
              <a:t>Developed in 1969 at AT&amp;T’s Bell Labs by</a:t>
            </a:r>
          </a:p>
          <a:p>
            <a:pPr marL="742950" lvl="1" indent="-285750">
              <a:buFont typeface="Wingdings" panose="05000000000000000000" pitchFamily="2" charset="2"/>
              <a:buChar char="v"/>
            </a:pPr>
            <a:r>
              <a:rPr lang="en-US" altLang="en-US" dirty="0"/>
              <a:t>Ken Thompson (UNIX)</a:t>
            </a:r>
          </a:p>
          <a:p>
            <a:pPr marL="742950" lvl="1" indent="-285750">
              <a:buFont typeface="Wingdings" panose="05000000000000000000" pitchFamily="2" charset="2"/>
              <a:buChar char="v"/>
            </a:pPr>
            <a:r>
              <a:rPr lang="en-US" altLang="en-US" dirty="0"/>
              <a:t>Dennis Ritchie (C)</a:t>
            </a:r>
          </a:p>
          <a:p>
            <a:pPr marL="742950" lvl="1" indent="-285750">
              <a:buFont typeface="Wingdings" panose="05000000000000000000" pitchFamily="2" charset="2"/>
              <a:buChar char="v"/>
            </a:pPr>
            <a:r>
              <a:rPr lang="en-US" altLang="en-US" dirty="0"/>
              <a:t>Douglas </a:t>
            </a:r>
            <a:r>
              <a:rPr lang="en-US" altLang="en-US" dirty="0" err="1"/>
              <a:t>Mcllroy</a:t>
            </a:r>
            <a:r>
              <a:rPr lang="en-US" altLang="en-US" dirty="0"/>
              <a:t> (Pipes - Do one thing, do it well)</a:t>
            </a:r>
          </a:p>
          <a:p>
            <a:pPr marL="285750" indent="-285750">
              <a:buFont typeface="Wingdings" panose="05000000000000000000" pitchFamily="2" charset="2"/>
              <a:buChar char="v"/>
            </a:pPr>
            <a:r>
              <a:rPr lang="en-US" altLang="en-US" dirty="0"/>
              <a:t>Some other popular variants of UNIX: System V, Solaris, SCO Unix, SunOS, 4.4BSD, FreeBSD, </a:t>
            </a:r>
            <a:r>
              <a:rPr lang="en-US" altLang="en-US" dirty="0" err="1"/>
              <a:t>NetBSD</a:t>
            </a:r>
            <a:r>
              <a:rPr lang="en-US" altLang="en-US" dirty="0"/>
              <a:t>, </a:t>
            </a:r>
            <a:r>
              <a:rPr lang="en-US" altLang="en-US" dirty="0" err="1"/>
              <a:t>OpenBSD</a:t>
            </a:r>
            <a:r>
              <a:rPr lang="en-US" altLang="en-US" dirty="0"/>
              <a:t>, BSDI</a:t>
            </a:r>
          </a:p>
          <a:p>
            <a:pPr marL="285750" indent="-285750">
              <a:buFont typeface="Wingdings" panose="05000000000000000000" pitchFamily="2" charset="2"/>
              <a:buChar char="v"/>
            </a:pPr>
            <a:r>
              <a:rPr lang="en-US" altLang="en-US" dirty="0"/>
              <a:t>These commercial variants were very costly and are not targeted towards Micro Computers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When Microsoft released Disk Operating System (DOS) to could run on a Personal Computer, in 80’s</a:t>
            </a:r>
            <a:r>
              <a:rPr lang="en-US" altLang="en-US" dirty="0"/>
              <a:t>, DOS became the dominant OS for PC</a:t>
            </a:r>
          </a:p>
          <a:p>
            <a:pPr marL="285750" indent="-285750">
              <a:buFont typeface="Wingdings" panose="05000000000000000000" pitchFamily="2" charset="2"/>
              <a:buChar char="v"/>
            </a:pPr>
            <a:r>
              <a:rPr lang="en-US" altLang="en-US" dirty="0"/>
              <a:t>Apple’s MAC was better, but expensive</a:t>
            </a:r>
          </a:p>
          <a:p>
            <a:pPr marL="285750" indent="-285750">
              <a:buFont typeface="Wingdings" panose="05000000000000000000" pitchFamily="2" charset="2"/>
              <a:buChar char="v"/>
            </a:pPr>
            <a:r>
              <a:rPr lang="en-US" altLang="en-US" dirty="0"/>
              <a:t>UNIX was much better, but much, much more expensive. It was mainly designed to run on minicomputers for commercial applications</a:t>
            </a:r>
          </a:p>
          <a:p>
            <a:pPr marL="285750" indent="-285750">
              <a:buFont typeface="Wingdings" panose="05000000000000000000" pitchFamily="2" charset="2"/>
              <a:buChar char="v"/>
            </a:pPr>
            <a:r>
              <a:rPr lang="en-US" altLang="en-US" dirty="0"/>
              <a:t>People were looking for a UNIX based system, which is cheaper and can run on PC (Micro computer)</a:t>
            </a:r>
          </a:p>
          <a:p>
            <a:pPr marL="285750" indent="-285750">
              <a:buFont typeface="Wingdings" panose="05000000000000000000" pitchFamily="2" charset="2"/>
              <a:buChar char="v"/>
            </a:pPr>
            <a:r>
              <a:rPr lang="en-US" altLang="en-US" dirty="0"/>
              <a:t>DOS, MAC and UNIX were proprietary, i.e., the source code of their kernel is protected</a:t>
            </a:r>
          </a:p>
          <a:p>
            <a:pPr marL="285750" indent="-285750">
              <a:buFont typeface="Wingdings" panose="05000000000000000000" pitchFamily="2" charset="2"/>
              <a:buChar char="v"/>
            </a:pPr>
            <a:r>
              <a:rPr lang="en-US" altLang="en-US" dirty="0"/>
              <a:t>No modification is possible without paying high license fees</a:t>
            </a:r>
            <a:endParaRPr lang="en-US" dirty="0"/>
          </a:p>
        </p:txBody>
      </p:sp>
    </p:spTree>
    <p:extLst>
      <p:ext uri="{BB962C8B-B14F-4D97-AF65-F5344CB8AC3E}">
        <p14:creationId xmlns:p14="http://schemas.microsoft.com/office/powerpoint/2010/main" val="23260055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a:t>Username</a:t>
            </a:r>
            <a:r>
              <a:rPr lang="en-US" dirty="0"/>
              <a:t>: It is used when user logs in. It should be between 1 and 32 characters in length.</a:t>
            </a:r>
          </a:p>
          <a:p>
            <a:r>
              <a:rPr lang="en-US" b="1" dirty="0"/>
              <a:t>Password</a:t>
            </a:r>
            <a:r>
              <a:rPr lang="en-US" dirty="0"/>
              <a:t>: An x character indicates that encrypted password is stored in /</a:t>
            </a:r>
            <a:r>
              <a:rPr lang="en-US" dirty="0" err="1"/>
              <a:t>etc</a:t>
            </a:r>
            <a:r>
              <a:rPr lang="en-US" dirty="0"/>
              <a:t>/shadow file.</a:t>
            </a:r>
          </a:p>
          <a:p>
            <a:r>
              <a:rPr lang="en-US" b="1" dirty="0"/>
              <a:t>User ID (UID)</a:t>
            </a:r>
            <a:r>
              <a:rPr lang="en-US" dirty="0"/>
              <a:t>: Each user must be assigned a user ID (UID). UID 0 (zero) is reserved for root and UIDs 1-99 are reserved for other predefined accounts. Further UID 100-999 are reserved by system for administrative and system accounts/groups.</a:t>
            </a:r>
          </a:p>
          <a:p>
            <a:r>
              <a:rPr lang="en-US" b="1" dirty="0"/>
              <a:t>Group ID (GID)</a:t>
            </a:r>
            <a:r>
              <a:rPr lang="en-US" dirty="0"/>
              <a:t>: The primary group ID (stored in /</a:t>
            </a:r>
            <a:r>
              <a:rPr lang="en-US" dirty="0" err="1"/>
              <a:t>etc</a:t>
            </a:r>
            <a:r>
              <a:rPr lang="en-US" dirty="0"/>
              <a:t>/group file)</a:t>
            </a:r>
          </a:p>
          <a:p>
            <a:r>
              <a:rPr lang="en-US" b="1" dirty="0"/>
              <a:t>User ID Info</a:t>
            </a:r>
            <a:r>
              <a:rPr lang="en-US" dirty="0"/>
              <a:t>: The comment field. It allow you to add extra information about the users such as user’s full name, phone number etc. This field use by finger command.</a:t>
            </a:r>
          </a:p>
          <a:p>
            <a:r>
              <a:rPr lang="en-US" b="1" dirty="0"/>
              <a:t>Home directory</a:t>
            </a:r>
            <a:r>
              <a:rPr lang="en-US" dirty="0"/>
              <a:t>: The absolute path to the directory the user will be in when they log in. If this directory does not exists then users directory becomes /</a:t>
            </a:r>
          </a:p>
          <a:p>
            <a:r>
              <a:rPr lang="en-US" b="1" dirty="0"/>
              <a:t>Command/shell</a:t>
            </a:r>
            <a:r>
              <a:rPr lang="en-US" dirty="0"/>
              <a:t>: The absolute path of a command or shell (/bin/bash). Typically, this is a shell. Please note that it does not have to be a shell.</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Users Administrations:</a:t>
            </a:r>
          </a:p>
        </p:txBody>
      </p:sp>
    </p:spTree>
    <p:extLst>
      <p:ext uri="{BB962C8B-B14F-4D97-AF65-F5344CB8AC3E}">
        <p14:creationId xmlns:p14="http://schemas.microsoft.com/office/powerpoint/2010/main" val="2702273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a:t>Username</a:t>
            </a:r>
            <a:r>
              <a:rPr lang="en-US" dirty="0"/>
              <a:t> : It is your login name.</a:t>
            </a:r>
          </a:p>
          <a:p>
            <a:r>
              <a:rPr lang="en-US" b="1" dirty="0"/>
              <a:t>Password</a:t>
            </a:r>
            <a:r>
              <a:rPr lang="en-US" dirty="0"/>
              <a:t> : It is your encrypted password. The password should be minimum 6-8 characters long including special characters/digits and more.</a:t>
            </a:r>
          </a:p>
          <a:p>
            <a:r>
              <a:rPr lang="en-US" b="1" dirty="0"/>
              <a:t>Last password change (</a:t>
            </a:r>
            <a:r>
              <a:rPr lang="en-US" b="1" dirty="0" err="1"/>
              <a:t>lastchanged</a:t>
            </a:r>
            <a:r>
              <a:rPr lang="en-US" b="1" dirty="0"/>
              <a:t>)</a:t>
            </a:r>
            <a:r>
              <a:rPr lang="en-US" dirty="0"/>
              <a:t> : Days since Jan 1, 1970 that password was last changed</a:t>
            </a:r>
          </a:p>
          <a:p>
            <a:r>
              <a:rPr lang="en-US" b="1" dirty="0"/>
              <a:t>Minimum</a:t>
            </a:r>
            <a:r>
              <a:rPr lang="en-US" dirty="0"/>
              <a:t> : The minimum number of days required between password changes i.e. the number of days left before the user is allowed to change his/her password</a:t>
            </a:r>
          </a:p>
          <a:p>
            <a:r>
              <a:rPr lang="en-US" b="1" dirty="0"/>
              <a:t>Maximum</a:t>
            </a:r>
            <a:r>
              <a:rPr lang="en-US" dirty="0"/>
              <a:t> : The maximum number of days the password is valid (after that user is forced to change his/her password)</a:t>
            </a:r>
          </a:p>
          <a:p>
            <a:r>
              <a:rPr lang="en-US" b="1" dirty="0"/>
              <a:t>Warn</a:t>
            </a:r>
            <a:r>
              <a:rPr lang="en-US" dirty="0"/>
              <a:t> : The number of days before password is to expire that user is warned that his/her password must be changed</a:t>
            </a:r>
          </a:p>
          <a:p>
            <a:r>
              <a:rPr lang="en-US" b="1" dirty="0"/>
              <a:t>Inactive</a:t>
            </a:r>
            <a:r>
              <a:rPr lang="en-US" dirty="0"/>
              <a:t> : The number of days after password expires that account is disabled</a:t>
            </a:r>
          </a:p>
          <a:p>
            <a:r>
              <a:rPr lang="en-US" dirty="0"/>
              <a:t>Expire : days since Jan 1, 1970 that account is disabled i.e. an absolute date specifying when the login may no longer be used.</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Users Administrations:</a:t>
            </a:r>
          </a:p>
        </p:txBody>
      </p:sp>
    </p:spTree>
    <p:extLst>
      <p:ext uri="{BB962C8B-B14F-4D97-AF65-F5344CB8AC3E}">
        <p14:creationId xmlns:p14="http://schemas.microsoft.com/office/powerpoint/2010/main" val="3515222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dirty="0" err="1"/>
              <a:t>useradd</a:t>
            </a:r>
            <a:r>
              <a:rPr lang="en-US" dirty="0"/>
              <a:t> –u &lt;UID&gt; &lt;user name&gt;         - create user with specific UID.</a:t>
            </a:r>
          </a:p>
          <a:p>
            <a:r>
              <a:rPr lang="en-US" dirty="0"/>
              <a:t># </a:t>
            </a:r>
            <a:r>
              <a:rPr lang="en-US" dirty="0" err="1"/>
              <a:t>passwd</a:t>
            </a:r>
            <a:r>
              <a:rPr lang="en-US" dirty="0"/>
              <a:t> &lt;user name&gt;      -           change the user password</a:t>
            </a:r>
          </a:p>
          <a:p>
            <a:r>
              <a:rPr lang="en-US" dirty="0"/>
              <a:t># </a:t>
            </a:r>
            <a:r>
              <a:rPr lang="en-US" dirty="0" err="1"/>
              <a:t>userdel</a:t>
            </a:r>
            <a:r>
              <a:rPr lang="en-US" dirty="0"/>
              <a:t> &lt;user name&gt;      -           delete user</a:t>
            </a:r>
          </a:p>
          <a:p>
            <a:r>
              <a:rPr lang="en-US" dirty="0"/>
              <a:t># </a:t>
            </a:r>
            <a:r>
              <a:rPr lang="en-US" dirty="0" err="1"/>
              <a:t>userdel</a:t>
            </a:r>
            <a:r>
              <a:rPr lang="en-US" dirty="0"/>
              <a:t>  -d &lt;user name&gt;      -           delete user including home directory</a:t>
            </a:r>
          </a:p>
          <a:p>
            <a:r>
              <a:rPr lang="en-US" dirty="0"/>
              <a:t># </a:t>
            </a:r>
            <a:r>
              <a:rPr lang="en-US" dirty="0" err="1"/>
              <a:t>chfn</a:t>
            </a:r>
            <a:r>
              <a:rPr lang="en-US" dirty="0"/>
              <a:t> &lt;user name&gt;      - Change user information</a:t>
            </a:r>
          </a:p>
          <a:p>
            <a:r>
              <a:rPr lang="en-US" dirty="0"/>
              <a:t>#finger – to display </a:t>
            </a:r>
            <a:r>
              <a:rPr lang="en-US" dirty="0" err="1"/>
              <a:t>userinformation</a:t>
            </a:r>
            <a:r>
              <a:rPr lang="en-US" dirty="0"/>
              <a:t> (need </a:t>
            </a:r>
            <a:r>
              <a:rPr lang="en-US" dirty="0" err="1"/>
              <a:t>pkg</a:t>
            </a:r>
            <a:r>
              <a:rPr lang="en-US" dirty="0"/>
              <a:t> for finger first)</a:t>
            </a:r>
          </a:p>
          <a:p>
            <a:r>
              <a:rPr lang="en-US" dirty="0" err="1"/>
              <a:t>Chage</a:t>
            </a:r>
            <a:r>
              <a:rPr lang="en-US" dirty="0"/>
              <a:t> –l &lt;username&gt; - check expiry of user</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Users Administrations:</a:t>
            </a:r>
          </a:p>
        </p:txBody>
      </p:sp>
    </p:spTree>
    <p:extLst>
      <p:ext uri="{BB962C8B-B14F-4D97-AF65-F5344CB8AC3E}">
        <p14:creationId xmlns:p14="http://schemas.microsoft.com/office/powerpoint/2010/main" val="3802044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u="sng" dirty="0" err="1"/>
              <a:t>Usermod</a:t>
            </a:r>
            <a:r>
              <a:rPr lang="en-US" b="1" i="1" u="sng" dirty="0"/>
              <a:t> command options:</a:t>
            </a:r>
            <a:endParaRPr lang="en-US" dirty="0"/>
          </a:p>
          <a:p>
            <a:r>
              <a:rPr lang="en-US" dirty="0"/>
              <a:t>-d = To modify the directory for any existing user account.</a:t>
            </a:r>
          </a:p>
          <a:p>
            <a:r>
              <a:rPr lang="en-US" dirty="0"/>
              <a:t>-g = Change the primary group for a User.</a:t>
            </a:r>
          </a:p>
          <a:p>
            <a:r>
              <a:rPr lang="en-US" dirty="0"/>
              <a:t>-G = To add a supplementary groups.</a:t>
            </a:r>
          </a:p>
          <a:p>
            <a:r>
              <a:rPr lang="en-US" dirty="0"/>
              <a:t>-a = To add anyone of the group to a secondary group.</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Users Administrations:</a:t>
            </a:r>
          </a:p>
        </p:txBody>
      </p:sp>
    </p:spTree>
    <p:extLst>
      <p:ext uri="{BB962C8B-B14F-4D97-AF65-F5344CB8AC3E}">
        <p14:creationId xmlns:p14="http://schemas.microsoft.com/office/powerpoint/2010/main" val="2634469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i="1" u="sng" dirty="0" err="1"/>
              <a:t>Usermod</a:t>
            </a:r>
            <a:r>
              <a:rPr lang="en-US" b="1" i="1" u="sng" dirty="0"/>
              <a:t> command examples</a:t>
            </a:r>
            <a:endParaRPr lang="en-US" dirty="0"/>
          </a:p>
          <a:p>
            <a:pPr indent="0">
              <a:buNone/>
            </a:pPr>
            <a:endParaRPr lang="en-US" dirty="0"/>
          </a:p>
          <a:p>
            <a:pPr indent="0">
              <a:buNone/>
            </a:pPr>
            <a:r>
              <a:rPr lang="en-US" dirty="0"/>
              <a:t>[root@desingh@linuxtest7 ~]# groups </a:t>
            </a:r>
            <a:r>
              <a:rPr lang="en-US" dirty="0" err="1"/>
              <a:t>newuser</a:t>
            </a:r>
            <a:endParaRPr lang="en-US" dirty="0"/>
          </a:p>
          <a:p>
            <a:pPr indent="0">
              <a:buNone/>
            </a:pPr>
            <a:r>
              <a:rPr lang="en-US" dirty="0" err="1"/>
              <a:t>newuser</a:t>
            </a:r>
            <a:r>
              <a:rPr lang="en-US" dirty="0"/>
              <a:t> : </a:t>
            </a:r>
            <a:r>
              <a:rPr lang="en-US" dirty="0" err="1"/>
              <a:t>newuser</a:t>
            </a:r>
            <a:endParaRPr lang="en-US" dirty="0"/>
          </a:p>
          <a:p>
            <a:pPr indent="0">
              <a:buNone/>
            </a:pPr>
            <a:r>
              <a:rPr lang="en-US" dirty="0"/>
              <a:t>[root@desingh@linuxtest7 ~]# </a:t>
            </a:r>
            <a:r>
              <a:rPr lang="en-US" dirty="0" err="1"/>
              <a:t>usermod</a:t>
            </a:r>
            <a:r>
              <a:rPr lang="en-US" dirty="0"/>
              <a:t> -a -G </a:t>
            </a:r>
            <a:r>
              <a:rPr lang="en-US" dirty="0" err="1"/>
              <a:t>root,mytest</a:t>
            </a:r>
            <a:r>
              <a:rPr lang="en-US" dirty="0"/>
              <a:t> </a:t>
            </a:r>
            <a:r>
              <a:rPr lang="en-US" dirty="0" err="1"/>
              <a:t>newuser</a:t>
            </a:r>
            <a:endParaRPr lang="en-US" dirty="0"/>
          </a:p>
          <a:p>
            <a:pPr indent="0">
              <a:buNone/>
            </a:pPr>
            <a:r>
              <a:rPr lang="en-US" dirty="0"/>
              <a:t>[root@desingh@linuxtest7 ~]# groups </a:t>
            </a:r>
            <a:r>
              <a:rPr lang="en-US" dirty="0" err="1"/>
              <a:t>newuser</a:t>
            </a:r>
            <a:endParaRPr lang="en-US" dirty="0"/>
          </a:p>
          <a:p>
            <a:pPr indent="0">
              <a:buNone/>
            </a:pPr>
            <a:r>
              <a:rPr lang="en-US" dirty="0" err="1"/>
              <a:t>newuser</a:t>
            </a:r>
            <a:r>
              <a:rPr lang="en-US" dirty="0"/>
              <a:t> : </a:t>
            </a:r>
            <a:r>
              <a:rPr lang="en-US" dirty="0" err="1"/>
              <a:t>newuser</a:t>
            </a:r>
            <a:r>
              <a:rPr lang="en-US" dirty="0"/>
              <a:t> root </a:t>
            </a:r>
            <a:r>
              <a:rPr lang="en-US" dirty="0" err="1"/>
              <a:t>mytest</a:t>
            </a:r>
            <a:endParaRPr lang="en-US" dirty="0"/>
          </a:p>
          <a:p>
            <a:pPr indent="0">
              <a:buNone/>
            </a:pPr>
            <a:r>
              <a:rPr lang="en-US" dirty="0"/>
              <a:t>[root@desingh@linuxtest7 ~]#</a:t>
            </a:r>
          </a:p>
          <a:p>
            <a:pPr indent="0">
              <a:buNone/>
            </a:pPr>
            <a:r>
              <a:rPr lang="en-US" dirty="0"/>
              <a:t>[root@desingh@linuxtest7 ~]# </a:t>
            </a:r>
            <a:r>
              <a:rPr lang="en-US" dirty="0" err="1"/>
              <a:t>usermod</a:t>
            </a:r>
            <a:r>
              <a:rPr lang="en-US" dirty="0"/>
              <a:t> -g </a:t>
            </a:r>
            <a:r>
              <a:rPr lang="en-US" dirty="0" err="1"/>
              <a:t>ftptest</a:t>
            </a:r>
            <a:r>
              <a:rPr lang="en-US" dirty="0"/>
              <a:t> </a:t>
            </a:r>
            <a:r>
              <a:rPr lang="en-US" dirty="0" err="1"/>
              <a:t>newuser</a:t>
            </a:r>
            <a:endParaRPr lang="en-US" dirty="0"/>
          </a:p>
          <a:p>
            <a:pPr indent="0">
              <a:buNone/>
            </a:pPr>
            <a:r>
              <a:rPr lang="en-US" dirty="0"/>
              <a:t>[root@desingh@linuxtest7 ~]# id </a:t>
            </a:r>
            <a:r>
              <a:rPr lang="en-US" dirty="0" err="1"/>
              <a:t>newuser</a:t>
            </a:r>
            <a:endParaRPr lang="en-US" dirty="0"/>
          </a:p>
          <a:p>
            <a:pPr indent="0">
              <a:buNone/>
            </a:pPr>
            <a:r>
              <a:rPr lang="en-US" dirty="0" err="1"/>
              <a:t>uid</a:t>
            </a:r>
            <a:r>
              <a:rPr lang="en-US" dirty="0"/>
              <a:t>=503(</a:t>
            </a:r>
            <a:r>
              <a:rPr lang="en-US" dirty="0" err="1"/>
              <a:t>newuser</a:t>
            </a:r>
            <a:r>
              <a:rPr lang="en-US" dirty="0"/>
              <a:t>) </a:t>
            </a:r>
            <a:r>
              <a:rPr lang="en-US" dirty="0" err="1"/>
              <a:t>gid</a:t>
            </a:r>
            <a:r>
              <a:rPr lang="en-US" dirty="0"/>
              <a:t>=60000(</a:t>
            </a:r>
            <a:r>
              <a:rPr lang="en-US" dirty="0" err="1"/>
              <a:t>ftptest</a:t>
            </a:r>
            <a:r>
              <a:rPr lang="en-US" dirty="0"/>
              <a:t>) groups=60000(</a:t>
            </a:r>
            <a:r>
              <a:rPr lang="en-US" dirty="0" err="1"/>
              <a:t>ftptest</a:t>
            </a:r>
            <a:r>
              <a:rPr lang="en-US" dirty="0"/>
              <a:t>),0(root),502(</a:t>
            </a:r>
            <a:r>
              <a:rPr lang="en-US" dirty="0" err="1"/>
              <a:t>mytest</a:t>
            </a:r>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Users Administrations:</a:t>
            </a:r>
          </a:p>
        </p:txBody>
      </p:sp>
    </p:spTree>
    <p:extLst>
      <p:ext uri="{BB962C8B-B14F-4D97-AF65-F5344CB8AC3E}">
        <p14:creationId xmlns:p14="http://schemas.microsoft.com/office/powerpoint/2010/main" val="3973434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[root@linuxtest7 ~]# at -m now +2 min</a:t>
            </a:r>
          </a:p>
          <a:p>
            <a:r>
              <a:rPr lang="en-US" dirty="0"/>
              <a:t>at&gt; </a:t>
            </a:r>
            <a:r>
              <a:rPr lang="en-US" dirty="0" err="1"/>
              <a:t>cp</a:t>
            </a:r>
            <a:r>
              <a:rPr lang="en-US" dirty="0"/>
              <a:t> -p /</a:t>
            </a:r>
            <a:r>
              <a:rPr lang="en-US" dirty="0" err="1"/>
              <a:t>var</a:t>
            </a:r>
            <a:r>
              <a:rPr lang="en-US" dirty="0"/>
              <a:t>/</a:t>
            </a:r>
            <a:r>
              <a:rPr lang="en-US" dirty="0" err="1"/>
              <a:t>tmp</a:t>
            </a:r>
            <a:r>
              <a:rPr lang="en-US" dirty="0"/>
              <a:t>/new/* /</a:t>
            </a:r>
            <a:r>
              <a:rPr lang="en-US" dirty="0" err="1"/>
              <a:t>var</a:t>
            </a:r>
            <a:r>
              <a:rPr lang="en-US" dirty="0"/>
              <a:t>/</a:t>
            </a:r>
            <a:r>
              <a:rPr lang="en-US" dirty="0" err="1"/>
              <a:t>tmp</a:t>
            </a:r>
            <a:r>
              <a:rPr lang="en-US" dirty="0"/>
              <a:t>/new1/</a:t>
            </a:r>
          </a:p>
          <a:p>
            <a:r>
              <a:rPr lang="en-US" dirty="0"/>
              <a:t>at&gt; &lt;EOT&gt;</a:t>
            </a:r>
          </a:p>
          <a:p>
            <a:r>
              <a:rPr lang="en-US" dirty="0"/>
              <a:t>job 14 at 2016-08-23 00:46</a:t>
            </a:r>
          </a:p>
          <a:p>
            <a:r>
              <a:rPr lang="en-US" dirty="0"/>
              <a:t>[ [root@linuxtest7 ~]# </a:t>
            </a:r>
            <a:r>
              <a:rPr lang="en-US" dirty="0" err="1"/>
              <a:t>atq</a:t>
            </a:r>
            <a:endParaRPr lang="en-US" dirty="0"/>
          </a:p>
          <a:p>
            <a:r>
              <a:rPr lang="en-US" dirty="0"/>
              <a:t>14      2016-08-23 00:46 a root</a:t>
            </a:r>
          </a:p>
          <a:p>
            <a:r>
              <a:rPr lang="en-US" dirty="0"/>
              <a:t>[root@linuxtest7 ~]# </a:t>
            </a:r>
            <a:r>
              <a:rPr lang="en-US" dirty="0" err="1"/>
              <a:t>atq</a:t>
            </a:r>
            <a:endParaRPr lang="en-US" dirty="0"/>
          </a:p>
          <a:p>
            <a:r>
              <a:rPr lang="en-US" dirty="0"/>
              <a:t>[root@linuxtest7 ~]# ls -</a:t>
            </a:r>
            <a:r>
              <a:rPr lang="en-US" dirty="0" err="1"/>
              <a:t>lht</a:t>
            </a:r>
            <a:r>
              <a:rPr lang="en-US" dirty="0"/>
              <a:t> /</a:t>
            </a:r>
            <a:r>
              <a:rPr lang="en-US" dirty="0" err="1"/>
              <a:t>var</a:t>
            </a:r>
            <a:r>
              <a:rPr lang="en-US" dirty="0"/>
              <a:t>/</a:t>
            </a:r>
            <a:r>
              <a:rPr lang="en-US" dirty="0" err="1"/>
              <a:t>tmp</a:t>
            </a:r>
            <a:r>
              <a:rPr lang="en-US" dirty="0"/>
              <a:t>/new1/</a:t>
            </a:r>
          </a:p>
          <a:p>
            <a:r>
              <a:rPr lang="en-US" dirty="0"/>
              <a:t>total 8.0K</a:t>
            </a:r>
          </a:p>
          <a:p>
            <a:r>
              <a:rPr lang="en-US" dirty="0"/>
              <a:t>-</a:t>
            </a:r>
            <a:r>
              <a:rPr lang="en-US" dirty="0" err="1"/>
              <a:t>rw</a:t>
            </a:r>
            <a:r>
              <a:rPr lang="en-US" dirty="0"/>
              <a:t>-r--r-- 1 root </a:t>
            </a:r>
            <a:r>
              <a:rPr lang="en-US" dirty="0" err="1"/>
              <a:t>root</a:t>
            </a:r>
            <a:r>
              <a:rPr lang="en-US" dirty="0"/>
              <a:t> 6 Aug 23 00:36 file1</a:t>
            </a:r>
          </a:p>
          <a:p>
            <a:r>
              <a:rPr lang="en-US" dirty="0"/>
              <a:t>-</a:t>
            </a:r>
            <a:r>
              <a:rPr lang="en-US" dirty="0" err="1"/>
              <a:t>rw</a:t>
            </a:r>
            <a:r>
              <a:rPr lang="en-US" dirty="0"/>
              <a:t>-r--r-- 1 root </a:t>
            </a:r>
            <a:r>
              <a:rPr lang="en-US" dirty="0" err="1"/>
              <a:t>root</a:t>
            </a:r>
            <a:r>
              <a:rPr lang="en-US" dirty="0"/>
              <a:t> 3 Aug 23 00:35 file</a:t>
            </a:r>
          </a:p>
          <a:p>
            <a:r>
              <a:rPr lang="en-US" dirty="0"/>
              <a:t>You have new mail in /</a:t>
            </a:r>
            <a:r>
              <a:rPr lang="en-US" dirty="0" err="1"/>
              <a:t>var</a:t>
            </a:r>
            <a:r>
              <a:rPr lang="en-US" dirty="0"/>
              <a:t>/spool/mail/root</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Crontab &amp; Tasks Automation:</a:t>
            </a:r>
          </a:p>
        </p:txBody>
      </p:sp>
    </p:spTree>
    <p:extLst>
      <p:ext uri="{BB962C8B-B14F-4D97-AF65-F5344CB8AC3E}">
        <p14:creationId xmlns:p14="http://schemas.microsoft.com/office/powerpoint/2010/main" val="2472154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u="sng" dirty="0"/>
              <a:t>CRONTAB:</a:t>
            </a:r>
            <a:r>
              <a:rPr lang="en-US" i="1" dirty="0"/>
              <a:t>  Crontab is a file which contains the schedule of </a:t>
            </a:r>
            <a:r>
              <a:rPr lang="en-US" i="1" dirty="0" err="1"/>
              <a:t>cron</a:t>
            </a:r>
            <a:r>
              <a:rPr lang="en-US" i="1" dirty="0"/>
              <a:t> entries to be run and at specified times</a:t>
            </a:r>
            <a:r>
              <a:rPr lang="en-US" dirty="0"/>
              <a:t>            The crontab is a list of commands that you want to run on a regular schedule, and also the name of the command used to manage that list.</a:t>
            </a:r>
          </a:p>
          <a:p>
            <a:r>
              <a:rPr lang="en-US" dirty="0"/>
              <a:t>   Example:       crontab –e     - to edit the jobs</a:t>
            </a:r>
          </a:p>
          <a:p>
            <a:r>
              <a:rPr lang="en-US" dirty="0"/>
              <a:t>  crontab –l      - to list the scheduled jobs</a:t>
            </a:r>
          </a:p>
          <a:p>
            <a:r>
              <a:rPr lang="en-US" dirty="0"/>
              <a:t> crontab –c –u &lt;user name&gt; - to see particular user jobs</a:t>
            </a:r>
          </a:p>
          <a:p>
            <a:r>
              <a:rPr lang="en-US" dirty="0"/>
              <a:t> crontab –r     - to remove crontab file</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Crontab &amp; Tasks Automation:</a:t>
            </a:r>
          </a:p>
        </p:txBody>
      </p:sp>
    </p:spTree>
    <p:extLst>
      <p:ext uri="{BB962C8B-B14F-4D97-AF65-F5344CB8AC3E}">
        <p14:creationId xmlns:p14="http://schemas.microsoft.com/office/powerpoint/2010/main" val="2453517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crontab format</a:t>
            </a:r>
          </a:p>
          <a:p>
            <a:r>
              <a:rPr lang="en-US" dirty="0"/>
              <a:t># * * * * *  command to execute</a:t>
            </a:r>
          </a:p>
          <a:p>
            <a:r>
              <a:rPr lang="en-US" dirty="0"/>
              <a:t> # │ │ │ │ │</a:t>
            </a:r>
          </a:p>
          <a:p>
            <a:r>
              <a:rPr lang="en-US" dirty="0"/>
              <a:t> # │ │ │ │ │</a:t>
            </a:r>
          </a:p>
          <a:p>
            <a:r>
              <a:rPr lang="en-US" dirty="0"/>
              <a:t> # │ │ │ │ └───── day of week (0 - 6) (0 to 6 are Sunday to Saturday, or use names; 7 is Sunday, the same as 0)</a:t>
            </a:r>
          </a:p>
          <a:p>
            <a:r>
              <a:rPr lang="en-US" dirty="0"/>
              <a:t> # │ │ │ └────────── month (1 - 12)</a:t>
            </a:r>
          </a:p>
          <a:p>
            <a:r>
              <a:rPr lang="en-US" dirty="0"/>
              <a:t> # │ │ └─────────────── day of month (1 - 31)</a:t>
            </a:r>
          </a:p>
          <a:p>
            <a:r>
              <a:rPr lang="en-US" dirty="0"/>
              <a:t> # │ └──────────────────── hour (0 - 23)</a:t>
            </a:r>
          </a:p>
          <a:p>
            <a:r>
              <a:rPr lang="en-US" dirty="0"/>
              <a:t> # └───────────────────────── min (0 - 59)</a:t>
            </a:r>
          </a:p>
          <a:p>
            <a:endParaRPr lang="en-US" dirty="0"/>
          </a:p>
        </p:txBody>
      </p:sp>
      <p:sp>
        <p:nvSpPr>
          <p:cNvPr id="3" name="Title 2"/>
          <p:cNvSpPr>
            <a:spLocks noGrp="1"/>
          </p:cNvSpPr>
          <p:nvPr>
            <p:ph type="title"/>
          </p:nvPr>
        </p:nvSpPr>
        <p:spPr>
          <a:solidFill>
            <a:schemeClr val="tx1"/>
          </a:solidFill>
        </p:spPr>
        <p:txBody>
          <a:bodyPr/>
          <a:lstStyle/>
          <a:p>
            <a:r>
              <a:rPr lang="en-US" dirty="0">
                <a:solidFill>
                  <a:schemeClr val="bg1"/>
                </a:solidFill>
              </a:rPr>
              <a:t>Crontab &amp; Tasks Automation:</a:t>
            </a:r>
          </a:p>
        </p:txBody>
      </p:sp>
    </p:spTree>
    <p:extLst>
      <p:ext uri="{BB962C8B-B14F-4D97-AF65-F5344CB8AC3E}">
        <p14:creationId xmlns:p14="http://schemas.microsoft.com/office/powerpoint/2010/main" val="167670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buNone/>
            </a:pPr>
            <a:r>
              <a:rPr lang="en-US" dirty="0"/>
              <a:t>System wide Crontab Files:</a:t>
            </a:r>
          </a:p>
          <a:p>
            <a:r>
              <a:rPr lang="en-US" dirty="0"/>
              <a:t>/etc/</a:t>
            </a:r>
            <a:r>
              <a:rPr lang="en-US" dirty="0" err="1"/>
              <a:t>cron.hourly</a:t>
            </a:r>
            <a:r>
              <a:rPr lang="en-US" dirty="0"/>
              <a:t>/ —  scripts which are placed in that directory will be executed by hourly</a:t>
            </a:r>
          </a:p>
          <a:p>
            <a:r>
              <a:rPr lang="en-US" dirty="0"/>
              <a:t>/etc/</a:t>
            </a:r>
            <a:r>
              <a:rPr lang="en-US" dirty="0" err="1"/>
              <a:t>cron.daily</a:t>
            </a:r>
            <a:r>
              <a:rPr lang="en-US" dirty="0"/>
              <a:t>/ — Scripts which are placed in this path will be executed by daily</a:t>
            </a:r>
          </a:p>
          <a:p>
            <a:r>
              <a:rPr lang="en-US" dirty="0"/>
              <a:t>/etc/</a:t>
            </a:r>
            <a:r>
              <a:rPr lang="en-US" dirty="0" err="1"/>
              <a:t>cron.monthly</a:t>
            </a:r>
            <a:r>
              <a:rPr lang="en-US" dirty="0"/>
              <a:t>/ — Scripts will be executed by monthly</a:t>
            </a:r>
          </a:p>
          <a:p>
            <a:r>
              <a:rPr lang="en-US" dirty="0"/>
              <a:t>/</a:t>
            </a:r>
            <a:r>
              <a:rPr lang="en-US" dirty="0" err="1"/>
              <a:t>etc</a:t>
            </a:r>
            <a:r>
              <a:rPr lang="en-US" dirty="0"/>
              <a:t>/</a:t>
            </a:r>
            <a:r>
              <a:rPr lang="en-US" dirty="0" err="1"/>
              <a:t>cron.weekly</a:t>
            </a:r>
            <a:r>
              <a:rPr lang="en-US" dirty="0"/>
              <a:t>/ — Scripts will be executed by weekly</a:t>
            </a:r>
          </a:p>
        </p:txBody>
      </p:sp>
      <p:sp>
        <p:nvSpPr>
          <p:cNvPr id="3" name="Title 2"/>
          <p:cNvSpPr>
            <a:spLocks noGrp="1"/>
          </p:cNvSpPr>
          <p:nvPr>
            <p:ph type="title"/>
          </p:nvPr>
        </p:nvSpPr>
        <p:spPr>
          <a:solidFill>
            <a:schemeClr val="tx1"/>
          </a:solidFill>
        </p:spPr>
        <p:txBody>
          <a:bodyPr/>
          <a:lstStyle/>
          <a:p>
            <a:r>
              <a:rPr lang="en-US" dirty="0">
                <a:solidFill>
                  <a:schemeClr val="bg1"/>
                </a:solidFill>
              </a:rPr>
              <a:t>Crontab &amp; Tasks Automation:</a:t>
            </a:r>
          </a:p>
        </p:txBody>
      </p:sp>
    </p:spTree>
    <p:extLst>
      <p:ext uri="{BB962C8B-B14F-4D97-AF65-F5344CB8AC3E}">
        <p14:creationId xmlns:p14="http://schemas.microsoft.com/office/powerpoint/2010/main" val="1117143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46117279"/>
              </p:ext>
            </p:extLst>
          </p:nvPr>
        </p:nvGraphicFramePr>
        <p:xfrm>
          <a:off x="95534" y="993422"/>
          <a:ext cx="11982735" cy="4296883"/>
        </p:xfrm>
        <a:graphic>
          <a:graphicData uri="http://schemas.openxmlformats.org/drawingml/2006/table">
            <a:tbl>
              <a:tblPr>
                <a:tableStyleId>{5C22544A-7EE6-4342-B048-85BDC9FD1C3A}</a:tableStyleId>
              </a:tblPr>
              <a:tblGrid>
                <a:gridCol w="2558766">
                  <a:extLst>
                    <a:ext uri="{9D8B030D-6E8A-4147-A177-3AD203B41FA5}">
                      <a16:colId xmlns:a16="http://schemas.microsoft.com/office/drawing/2014/main" val="20000"/>
                    </a:ext>
                  </a:extLst>
                </a:gridCol>
                <a:gridCol w="5016500">
                  <a:extLst>
                    <a:ext uri="{9D8B030D-6E8A-4147-A177-3AD203B41FA5}">
                      <a16:colId xmlns:a16="http://schemas.microsoft.com/office/drawing/2014/main" val="20001"/>
                    </a:ext>
                  </a:extLst>
                </a:gridCol>
                <a:gridCol w="4407469">
                  <a:extLst>
                    <a:ext uri="{9D8B030D-6E8A-4147-A177-3AD203B41FA5}">
                      <a16:colId xmlns:a16="http://schemas.microsoft.com/office/drawing/2014/main" val="20002"/>
                    </a:ext>
                  </a:extLst>
                </a:gridCol>
              </a:tblGrid>
              <a:tr h="767683">
                <a:tc>
                  <a:txBody>
                    <a:bodyPr/>
                    <a:lstStyle/>
                    <a:p>
                      <a:pPr algn="ctr" fontAlgn="ctr"/>
                      <a:r>
                        <a:rPr lang="en-US" sz="1800" b="1" i="0" u="none" strike="noStrike" dirty="0">
                          <a:solidFill>
                            <a:srgbClr val="000000"/>
                          </a:solidFill>
                          <a:effectLst/>
                          <a:latin typeface="+mn-lt"/>
                        </a:rPr>
                        <a:t>Features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800" b="1" i="0" u="none" strike="noStrike" dirty="0">
                          <a:solidFill>
                            <a:srgbClr val="000000"/>
                          </a:solidFill>
                          <a:effectLst/>
                          <a:latin typeface="+mn-lt"/>
                        </a:rPr>
                        <a:t>RHEL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800" b="1" i="0" u="none" strike="noStrike" dirty="0">
                          <a:solidFill>
                            <a:srgbClr val="000000"/>
                          </a:solidFill>
                          <a:effectLst/>
                          <a:latin typeface="+mn-lt"/>
                        </a:rPr>
                        <a:t>RHEL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44379">
                <a:tc>
                  <a:txBody>
                    <a:bodyPr/>
                    <a:lstStyle/>
                    <a:p>
                      <a:pPr algn="ctr" fontAlgn="ctr"/>
                      <a:r>
                        <a:rPr lang="en-US" sz="1400" b="0" i="0" u="none" strike="noStrike" dirty="0">
                          <a:solidFill>
                            <a:srgbClr val="000000"/>
                          </a:solidFill>
                          <a:effectLst/>
                          <a:latin typeface="+mn-lt"/>
                        </a:rPr>
                        <a:t>Default File System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rgbClr val="000000"/>
                          </a:solidFill>
                          <a:effectLst/>
                          <a:latin typeface="+mn-lt"/>
                        </a:rPr>
                        <a:t>XFS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rgbClr val="000000"/>
                          </a:solidFill>
                          <a:effectLst/>
                          <a:latin typeface="+mn-lt"/>
                        </a:rPr>
                        <a:t>EXT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44379">
                <a:tc>
                  <a:txBody>
                    <a:bodyPr/>
                    <a:lstStyle/>
                    <a:p>
                      <a:pPr algn="ctr" fontAlgn="ctr"/>
                      <a:r>
                        <a:rPr lang="en-US" sz="1400" b="0" i="0" u="none" strike="noStrike" dirty="0">
                          <a:solidFill>
                            <a:srgbClr val="000000"/>
                          </a:solidFill>
                          <a:effectLst/>
                          <a:latin typeface="+mn-lt"/>
                        </a:rPr>
                        <a:t>Kernel Version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rgbClr val="000000"/>
                          </a:solidFill>
                          <a:effectLst/>
                          <a:latin typeface="+mn-lt"/>
                        </a:rPr>
                        <a:t>3.10.x-x kernel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rgbClr val="000000"/>
                          </a:solidFill>
                          <a:effectLst/>
                          <a:latin typeface="+mn-lt"/>
                        </a:rPr>
                        <a:t>2.6.x-x kernel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44379">
                <a:tc>
                  <a:txBody>
                    <a:bodyPr/>
                    <a:lstStyle/>
                    <a:p>
                      <a:pPr algn="ctr" fontAlgn="ctr"/>
                      <a:r>
                        <a:rPr lang="en-US" sz="1400" b="0" i="0" u="none" strike="noStrike" dirty="0">
                          <a:solidFill>
                            <a:srgbClr val="000000"/>
                          </a:solidFill>
                          <a:effectLst/>
                          <a:latin typeface="+mn-lt"/>
                        </a:rPr>
                        <a:t>Kernel Code Name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err="1">
                          <a:solidFill>
                            <a:srgbClr val="000000"/>
                          </a:solidFill>
                          <a:effectLst/>
                          <a:latin typeface="+mn-lt"/>
                        </a:rPr>
                        <a:t>Maipo</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rgbClr val="000000"/>
                          </a:solidFill>
                          <a:effectLst/>
                          <a:latin typeface="+mn-lt"/>
                        </a:rPr>
                        <a:t>Santiago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44379">
                <a:tc>
                  <a:txBody>
                    <a:bodyPr/>
                    <a:lstStyle/>
                    <a:p>
                      <a:pPr algn="ctr" fontAlgn="ctr"/>
                      <a:r>
                        <a:rPr lang="en-US" sz="1400" b="0" i="0" u="none" strike="noStrike" dirty="0">
                          <a:solidFill>
                            <a:srgbClr val="000000"/>
                          </a:solidFill>
                          <a:effectLst/>
                          <a:latin typeface="+mn-lt"/>
                        </a:rPr>
                        <a:t>First Process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err="1">
                          <a:solidFill>
                            <a:srgbClr val="000000"/>
                          </a:solidFill>
                          <a:effectLst/>
                          <a:latin typeface="+mn-lt"/>
                        </a:rPr>
                        <a:t>systemd</a:t>
                      </a:r>
                      <a:r>
                        <a:rPr lang="en-US" sz="1400" b="0" i="0" u="none" strike="noStrike" dirty="0">
                          <a:solidFill>
                            <a:srgbClr val="000000"/>
                          </a:solidFill>
                          <a:effectLst/>
                          <a:latin typeface="+mn-lt"/>
                        </a:rPr>
                        <a:t> (process ID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err="1">
                          <a:solidFill>
                            <a:srgbClr val="000000"/>
                          </a:solidFill>
                          <a:effectLst/>
                          <a:latin typeface="+mn-lt"/>
                        </a:rPr>
                        <a:t>init</a:t>
                      </a:r>
                      <a:r>
                        <a:rPr lang="en-US" sz="1400" b="0" i="0" u="none" strike="noStrike" dirty="0">
                          <a:solidFill>
                            <a:srgbClr val="000000"/>
                          </a:solidFill>
                          <a:effectLst/>
                          <a:latin typeface="+mn-lt"/>
                        </a:rPr>
                        <a:t> (process ID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192079">
                <a:tc>
                  <a:txBody>
                    <a:bodyPr/>
                    <a:lstStyle/>
                    <a:p>
                      <a:pPr algn="ctr" fontAlgn="ctr"/>
                      <a:r>
                        <a:rPr lang="en-US" sz="1400" b="0" i="0" u="none" strike="noStrike" dirty="0">
                          <a:solidFill>
                            <a:srgbClr val="000000"/>
                          </a:solidFill>
                          <a:effectLst/>
                          <a:latin typeface="+mn-lt"/>
                        </a:rPr>
                        <a:t>Max Supported File Size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rgbClr val="000000"/>
                          </a:solidFill>
                          <a:effectLst/>
                          <a:latin typeface="+mn-lt"/>
                        </a:rPr>
                        <a:t>Maximum (individual) file size = 500TB Maximum filesystem size = 500TB (This maximum file size is only on 64-bit machines. Red Hat Enterprise Linux does not support XFS on 32-bit machines.)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rgbClr val="000000"/>
                          </a:solidFill>
                          <a:effectLst/>
                          <a:latin typeface="+mn-lt"/>
                        </a:rPr>
                        <a:t>Maximum (individual) file size = 16TB Maximum filesystem size = 16TB (This maximum file size is based on a 64-bit </a:t>
                      </a:r>
                      <a:r>
                        <a:rPr lang="en-US" sz="1400" b="0" i="0" u="none" strike="noStrike" dirty="0" err="1">
                          <a:solidFill>
                            <a:srgbClr val="000000"/>
                          </a:solidFill>
                          <a:effectLst/>
                          <a:latin typeface="+mn-lt"/>
                        </a:rPr>
                        <a:t>machine.On</a:t>
                      </a:r>
                      <a:r>
                        <a:rPr lang="en-US" sz="1400" b="0" i="0" u="none" strike="noStrike" dirty="0">
                          <a:solidFill>
                            <a:srgbClr val="000000"/>
                          </a:solidFill>
                          <a:effectLst/>
                          <a:latin typeface="+mn-lt"/>
                        </a:rPr>
                        <a:t> a 32-bit machine, the maximum files size is 8TB.)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959605">
                <a:tc>
                  <a:txBody>
                    <a:bodyPr/>
                    <a:lstStyle/>
                    <a:p>
                      <a:pPr algn="ctr" fontAlgn="ctr"/>
                      <a:r>
                        <a:rPr lang="en-US" sz="1400" b="0" i="0" u="none" strike="noStrike" dirty="0">
                          <a:solidFill>
                            <a:srgbClr val="000000"/>
                          </a:solidFill>
                          <a:effectLst/>
                          <a:latin typeface="+mn-lt"/>
                        </a:rPr>
                        <a:t>File System Check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XFS_repair</a:t>
                      </a:r>
                      <a:r>
                        <a:rPr lang="en-US" sz="1400" b="0" i="0" u="none" strike="noStrike" dirty="0">
                          <a:solidFill>
                            <a:srgbClr val="000000"/>
                          </a:solidFill>
                          <a:effectLst/>
                          <a:latin typeface="+mn-lt"/>
                        </a:rPr>
                        <a:t>" XFS does not run a file system check at boot time.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rgbClr val="000000"/>
                          </a:solidFill>
                          <a:effectLst/>
                          <a:latin typeface="+mn-lt"/>
                        </a:rPr>
                        <a:t>"e2fsck " File system check would gets executed at boot time.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Difference and similarity between RHEL 7 and RHEL 6 and Upgrade</a:t>
            </a:r>
          </a:p>
        </p:txBody>
      </p:sp>
    </p:spTree>
    <p:extLst>
      <p:ext uri="{BB962C8B-B14F-4D97-AF65-F5344CB8AC3E}">
        <p14:creationId xmlns:p14="http://schemas.microsoft.com/office/powerpoint/2010/main" val="37218397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883" y="3984"/>
            <a:ext cx="11556295" cy="989438"/>
          </a:xfrm>
        </p:spPr>
        <p:txBody>
          <a:bodyPr>
            <a:normAutofit/>
          </a:bodyPr>
          <a:lstStyle/>
          <a:p>
            <a:r>
              <a:rPr lang="en-US" sz="3200" dirty="0"/>
              <a:t>What is Linux?</a:t>
            </a:r>
          </a:p>
        </p:txBody>
      </p:sp>
      <p:sp>
        <p:nvSpPr>
          <p:cNvPr id="2" name="Rectangle 1"/>
          <p:cNvSpPr/>
          <p:nvPr/>
        </p:nvSpPr>
        <p:spPr>
          <a:xfrm>
            <a:off x="342900" y="1117600"/>
            <a:ext cx="11465278" cy="3970318"/>
          </a:xfrm>
          <a:prstGeom prst="rect">
            <a:avLst/>
          </a:prstGeom>
        </p:spPr>
        <p:txBody>
          <a:bodyPr wrap="square">
            <a:spAutoFit/>
          </a:bodyPr>
          <a:lstStyle/>
          <a:p>
            <a:pPr marL="285750" indent="-285750">
              <a:buFont typeface="Wingdings" panose="05000000000000000000" pitchFamily="2" charset="2"/>
              <a:buChar char="v"/>
            </a:pPr>
            <a:r>
              <a:rPr lang="en-US" altLang="en-US" dirty="0"/>
              <a:t>Richard Stallman, who believed that software should be free from restrictions against copying or modification in order to make better and efficient computer programs has started a project called GNU (</a:t>
            </a:r>
            <a:r>
              <a:rPr lang="en-US" altLang="en-US" u="sng" dirty="0"/>
              <a:t>G</a:t>
            </a:r>
            <a:r>
              <a:rPr lang="en-US" altLang="en-US" dirty="0"/>
              <a:t>NU’s </a:t>
            </a:r>
            <a:r>
              <a:rPr lang="en-US" altLang="en-US" u="sng" dirty="0"/>
              <a:t>N</a:t>
            </a:r>
            <a:r>
              <a:rPr lang="en-US" altLang="en-US" dirty="0"/>
              <a:t>ot </a:t>
            </a:r>
            <a:r>
              <a:rPr lang="en-US" altLang="en-US" u="sng" dirty="0"/>
              <a:t>U</a:t>
            </a:r>
            <a:r>
              <a:rPr lang="en-US" altLang="en-US" dirty="0"/>
              <a:t>nix). It aimed at developing a complete Unix-like OS which is free for copying and modification. Stallman built his first free GNU C Compiler (GCC) in 1991. However, a complete OS was yet to be developed at that time.</a:t>
            </a:r>
          </a:p>
          <a:p>
            <a:pPr marL="285750" indent="-285750">
              <a:buFont typeface="Wingdings" panose="05000000000000000000" pitchFamily="2" charset="2"/>
              <a:buChar char="v"/>
            </a:pPr>
            <a:endParaRPr lang="en-US" altLang="en-US" dirty="0"/>
          </a:p>
          <a:p>
            <a:pPr marL="285750" indent="-285750">
              <a:buFont typeface="Wingdings" panose="05000000000000000000" pitchFamily="2" charset="2"/>
              <a:buChar char="v"/>
            </a:pPr>
            <a:r>
              <a:rPr lang="en-US" altLang="en-US" dirty="0"/>
              <a:t>A Finnish graduate student, Linus Torvalds created a Monolithic Kernel out of hobby in 1991</a:t>
            </a:r>
          </a:p>
          <a:p>
            <a:pPr marL="285750" indent="-285750">
              <a:buFont typeface="Wingdings" panose="05000000000000000000" pitchFamily="2" charset="2"/>
              <a:buChar char="v"/>
            </a:pPr>
            <a:r>
              <a:rPr lang="en-US" altLang="en-US" dirty="0"/>
              <a:t>It was inspired by a simplified version of UNIX developed by his professor, Andrew </a:t>
            </a:r>
            <a:r>
              <a:rPr lang="en-US" altLang="en-US" dirty="0" err="1"/>
              <a:t>Tanenbaum</a:t>
            </a:r>
            <a:r>
              <a:rPr lang="en-US" altLang="en-US" dirty="0"/>
              <a:t> for teaching purpose called MINIX (Micro-Unix which used Micro Kernel)</a:t>
            </a:r>
          </a:p>
          <a:p>
            <a:pPr marL="285750" indent="-285750">
              <a:buFont typeface="Wingdings" panose="05000000000000000000" pitchFamily="2" charset="2"/>
              <a:buChar char="v"/>
            </a:pPr>
            <a:r>
              <a:rPr lang="en-US" altLang="en-US" dirty="0"/>
              <a:t>Linus' MINIX became Linux</a:t>
            </a:r>
          </a:p>
          <a:p>
            <a:pPr marL="285750" indent="-285750">
              <a:buFont typeface="Wingdings" panose="05000000000000000000" pitchFamily="2" charset="2"/>
              <a:buChar char="v"/>
            </a:pPr>
            <a:r>
              <a:rPr lang="en-US" altLang="en-US" dirty="0"/>
              <a:t>Linux Consists of</a:t>
            </a:r>
          </a:p>
          <a:p>
            <a:pPr marL="742950" lvl="1" indent="-285750">
              <a:buFont typeface="Wingdings" panose="05000000000000000000" pitchFamily="2" charset="2"/>
              <a:buChar char="v"/>
            </a:pPr>
            <a:r>
              <a:rPr lang="en-US" altLang="en-US" dirty="0"/>
              <a:t>Linux Kernel</a:t>
            </a:r>
          </a:p>
          <a:p>
            <a:pPr marL="742950" lvl="1" indent="-285750">
              <a:buFont typeface="Wingdings" panose="05000000000000000000" pitchFamily="2" charset="2"/>
              <a:buChar char="v"/>
            </a:pPr>
            <a:r>
              <a:rPr lang="en-US" altLang="en-US" dirty="0"/>
              <a:t>GNU (</a:t>
            </a:r>
            <a:r>
              <a:rPr lang="en-US" altLang="en-US" u="sng" dirty="0"/>
              <a:t>G</a:t>
            </a:r>
            <a:r>
              <a:rPr lang="en-US" altLang="en-US" dirty="0"/>
              <a:t>NU is </a:t>
            </a:r>
            <a:r>
              <a:rPr lang="en-US" altLang="en-US" u="sng" dirty="0"/>
              <a:t>N</a:t>
            </a:r>
            <a:r>
              <a:rPr lang="en-US" altLang="en-US" dirty="0"/>
              <a:t>ot </a:t>
            </a:r>
            <a:r>
              <a:rPr lang="en-US" altLang="en-US" u="sng" dirty="0"/>
              <a:t>U</a:t>
            </a:r>
            <a:r>
              <a:rPr lang="en-US" altLang="en-US" dirty="0"/>
              <a:t>nix) Software</a:t>
            </a:r>
          </a:p>
          <a:p>
            <a:pPr marL="742950" lvl="1" indent="-285750">
              <a:buFont typeface="Wingdings" panose="05000000000000000000" pitchFamily="2" charset="2"/>
              <a:buChar char="v"/>
            </a:pPr>
            <a:r>
              <a:rPr lang="en-US" altLang="en-US" dirty="0"/>
              <a:t>Software Package management</a:t>
            </a:r>
          </a:p>
          <a:p>
            <a:pPr marL="742950" lvl="1" indent="-285750">
              <a:buFont typeface="Wingdings" panose="05000000000000000000" pitchFamily="2" charset="2"/>
              <a:buChar char="v"/>
            </a:pPr>
            <a:r>
              <a:rPr lang="en-US" altLang="en-US" dirty="0"/>
              <a:t>Other tools and utilities</a:t>
            </a:r>
            <a:endParaRPr lang="en-US" dirty="0"/>
          </a:p>
        </p:txBody>
      </p:sp>
    </p:spTree>
    <p:extLst>
      <p:ext uri="{BB962C8B-B14F-4D97-AF65-F5344CB8AC3E}">
        <p14:creationId xmlns:p14="http://schemas.microsoft.com/office/powerpoint/2010/main" val="1767472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09422585"/>
              </p:ext>
            </p:extLst>
          </p:nvPr>
        </p:nvGraphicFramePr>
        <p:xfrm>
          <a:off x="126999" y="990601"/>
          <a:ext cx="11963401" cy="4777162"/>
        </p:xfrm>
        <a:graphic>
          <a:graphicData uri="http://schemas.openxmlformats.org/drawingml/2006/table">
            <a:tbl>
              <a:tblPr>
                <a:tableStyleId>{5C22544A-7EE6-4342-B048-85BDC9FD1C3A}</a:tableStyleId>
              </a:tblPr>
              <a:tblGrid>
                <a:gridCol w="3180455">
                  <a:extLst>
                    <a:ext uri="{9D8B030D-6E8A-4147-A177-3AD203B41FA5}">
                      <a16:colId xmlns:a16="http://schemas.microsoft.com/office/drawing/2014/main" val="20000"/>
                    </a:ext>
                  </a:extLst>
                </a:gridCol>
                <a:gridCol w="5284447">
                  <a:extLst>
                    <a:ext uri="{9D8B030D-6E8A-4147-A177-3AD203B41FA5}">
                      <a16:colId xmlns:a16="http://schemas.microsoft.com/office/drawing/2014/main" val="20001"/>
                    </a:ext>
                  </a:extLst>
                </a:gridCol>
                <a:gridCol w="3498499">
                  <a:extLst>
                    <a:ext uri="{9D8B030D-6E8A-4147-A177-3AD203B41FA5}">
                      <a16:colId xmlns:a16="http://schemas.microsoft.com/office/drawing/2014/main" val="20002"/>
                    </a:ext>
                  </a:extLst>
                </a:gridCol>
              </a:tblGrid>
              <a:tr h="733035">
                <a:tc>
                  <a:txBody>
                    <a:bodyPr/>
                    <a:lstStyle/>
                    <a:p>
                      <a:pPr algn="ctr" fontAlgn="ctr"/>
                      <a:r>
                        <a:rPr lang="en-US" sz="1800" b="1" i="0" u="none" strike="noStrike" dirty="0">
                          <a:solidFill>
                            <a:srgbClr val="000000"/>
                          </a:solidFill>
                          <a:effectLst/>
                          <a:latin typeface="Calibri" panose="020F0502020204030204" pitchFamily="34" charset="0"/>
                        </a:rPr>
                        <a:t>Feature</a:t>
                      </a: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RHEL 7</a:t>
                      </a: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RHEL 6</a:t>
                      </a: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943364">
                <a:tc>
                  <a:txBody>
                    <a:bodyPr/>
                    <a:lstStyle/>
                    <a:p>
                      <a:pPr algn="ctr" fontAlgn="ctr"/>
                      <a:r>
                        <a:rPr lang="en-US" sz="1400" u="none" strike="noStrike" dirty="0">
                          <a:effectLst/>
                        </a:rPr>
                        <a:t>Boot Loader</a:t>
                      </a:r>
                      <a:endParaRPr lang="en-US" sz="1400" b="0" i="0" u="none" strike="noStrike" dirty="0">
                        <a:solidFill>
                          <a:srgbClr val="000000"/>
                        </a:solidFill>
                        <a:effectLst/>
                        <a:latin typeface="Calibri" panose="020F0502020204030204" pitchFamily="34" charset="0"/>
                      </a:endParaRP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400" u="none" strike="noStrike" dirty="0">
                          <a:effectLst/>
                        </a:rPr>
                        <a:t>GRUB 2</a:t>
                      </a:r>
                    </a:p>
                    <a:p>
                      <a:pPr algn="l" fontAlgn="ctr"/>
                      <a:r>
                        <a:rPr lang="en-US" sz="1400" u="none" strike="noStrike" dirty="0">
                          <a:effectLst/>
                        </a:rPr>
                        <a:t>Supports GPT (GUID </a:t>
                      </a:r>
                      <a:r>
                        <a:rPr lang="en-US" sz="1400" u="none" strike="noStrike">
                          <a:effectLst/>
                        </a:rPr>
                        <a:t>Partition Table), </a:t>
                      </a:r>
                      <a:r>
                        <a:rPr lang="en-US" sz="1400" u="none" strike="noStrike" dirty="0">
                          <a:effectLst/>
                        </a:rPr>
                        <a:t>additional firmware types, including BIOS, EFI (</a:t>
                      </a:r>
                      <a:r>
                        <a:rPr lang="en-GB" sz="1800" b="0" i="1" kern="1200" dirty="0">
                          <a:solidFill>
                            <a:schemeClr val="dk1"/>
                          </a:solidFill>
                          <a:effectLst/>
                          <a:latin typeface="+mn-lt"/>
                          <a:ea typeface="+mn-ea"/>
                          <a:cs typeface="+mn-cs"/>
                        </a:rPr>
                        <a:t>Extensible Firmware Interface) </a:t>
                      </a:r>
                      <a:r>
                        <a:rPr lang="en-US" sz="1400" u="none" strike="noStrike" dirty="0">
                          <a:effectLst/>
                        </a:rPr>
                        <a:t>and </a:t>
                      </a:r>
                      <a:r>
                        <a:rPr lang="en-US" sz="1400" u="none" strike="noStrike" dirty="0" err="1">
                          <a:effectLst/>
                        </a:rPr>
                        <a:t>OpenFirmwar</a:t>
                      </a:r>
                      <a:r>
                        <a:rPr lang="en-US" sz="1400" u="none" strike="noStrike" dirty="0">
                          <a:effectLst/>
                        </a:rPr>
                        <a:t>. Ability to boot on various file systems (</a:t>
                      </a:r>
                      <a:r>
                        <a:rPr lang="en-US" sz="1400" u="none" strike="noStrike" dirty="0" err="1">
                          <a:effectLst/>
                        </a:rPr>
                        <a:t>xfs</a:t>
                      </a:r>
                      <a:r>
                        <a:rPr lang="en-US" sz="1400" u="none" strike="noStrike" dirty="0">
                          <a:effectLst/>
                        </a:rPr>
                        <a:t>, ext4, </a:t>
                      </a:r>
                      <a:r>
                        <a:rPr lang="en-US" sz="1400" u="none" strike="noStrike" dirty="0" err="1">
                          <a:effectLst/>
                        </a:rPr>
                        <a:t>ntfs,hfs</a:t>
                      </a:r>
                      <a:r>
                        <a:rPr lang="en-US" sz="1400" u="none" strike="noStrike" dirty="0">
                          <a:effectLst/>
                        </a:rPr>
                        <a:t>+, raid, </a:t>
                      </a:r>
                      <a:r>
                        <a:rPr lang="en-US" sz="1400" u="none" strike="noStrike" dirty="0" err="1">
                          <a:effectLst/>
                        </a:rPr>
                        <a:t>etc</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rPr>
                        <a:t>GRUB 0.97</a:t>
                      </a:r>
                      <a:endParaRPr lang="en-US" sz="1400" b="0" i="0" u="none" strike="noStrike" dirty="0">
                        <a:solidFill>
                          <a:srgbClr val="000000"/>
                        </a:solidFill>
                        <a:effectLst/>
                        <a:latin typeface="Calibri" panose="020F0502020204030204" pitchFamily="34" charset="0"/>
                      </a:endParaRP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130300">
                <a:tc>
                  <a:txBody>
                    <a:bodyPr/>
                    <a:lstStyle/>
                    <a:p>
                      <a:pPr algn="ctr" fontAlgn="ctr"/>
                      <a:r>
                        <a:rPr lang="en-US" sz="1400" u="none" strike="noStrike" dirty="0">
                          <a:effectLst/>
                        </a:rPr>
                        <a:t>System &amp; Service Manager</a:t>
                      </a:r>
                      <a:endParaRPr lang="en-US" sz="1400" b="0" i="0" u="none" strike="noStrike" dirty="0">
                        <a:solidFill>
                          <a:srgbClr val="000000"/>
                        </a:solidFill>
                        <a:effectLst/>
                        <a:latin typeface="Calibri" panose="020F0502020204030204" pitchFamily="34" charset="0"/>
                      </a:endParaRP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400" u="none" strike="noStrike" dirty="0" err="1">
                          <a:effectLst/>
                        </a:rPr>
                        <a:t>Systemd</a:t>
                      </a:r>
                      <a:endParaRPr lang="en-US" sz="1400" u="none" strike="noStrike" dirty="0">
                        <a:effectLst/>
                      </a:endParaRPr>
                    </a:p>
                    <a:p>
                      <a:pPr algn="l" fontAlgn="ctr"/>
                      <a:r>
                        <a:rPr lang="en-US" sz="1400" u="none" strike="noStrike" dirty="0" err="1">
                          <a:effectLst/>
                        </a:rPr>
                        <a:t>systemd</a:t>
                      </a:r>
                      <a:r>
                        <a:rPr lang="en-US" sz="1400" u="none" strike="noStrike" dirty="0">
                          <a:effectLst/>
                        </a:rPr>
                        <a:t> is a system and service manager for Linux, and replaces </a:t>
                      </a:r>
                      <a:r>
                        <a:rPr lang="en-US" sz="1400" u="none" strike="noStrike" dirty="0" err="1">
                          <a:effectLst/>
                        </a:rPr>
                        <a:t>SysV</a:t>
                      </a:r>
                      <a:r>
                        <a:rPr lang="en-US" sz="1400" u="none" strike="noStrike" dirty="0">
                          <a:effectLst/>
                        </a:rPr>
                        <a:t> and Upstart used in previous releases of Red Hat Enterprise Linux. </a:t>
                      </a:r>
                      <a:r>
                        <a:rPr lang="en-US" sz="1400" u="none" strike="noStrike" dirty="0" err="1">
                          <a:effectLst/>
                        </a:rPr>
                        <a:t>systemd</a:t>
                      </a:r>
                      <a:r>
                        <a:rPr lang="en-US" sz="1400" u="none" strike="noStrike" dirty="0">
                          <a:effectLst/>
                        </a:rPr>
                        <a:t> is compatible with </a:t>
                      </a:r>
                      <a:r>
                        <a:rPr lang="en-US" sz="1400" u="none" strike="noStrike" dirty="0" err="1">
                          <a:effectLst/>
                        </a:rPr>
                        <a:t>SysV</a:t>
                      </a:r>
                      <a:r>
                        <a:rPr lang="en-US" sz="1400" u="none" strike="noStrike" dirty="0">
                          <a:effectLst/>
                        </a:rPr>
                        <a:t> and Linux Standard Base </a:t>
                      </a:r>
                      <a:r>
                        <a:rPr lang="en-US" sz="1400" u="none" strike="noStrike" dirty="0" err="1">
                          <a:effectLst/>
                        </a:rPr>
                        <a:t>init</a:t>
                      </a:r>
                      <a:r>
                        <a:rPr lang="en-US" sz="1400" u="none" strike="noStrike" dirty="0">
                          <a:effectLst/>
                        </a:rPr>
                        <a:t> scripts.</a:t>
                      </a:r>
                      <a:endParaRPr lang="en-US" sz="1400" b="0" i="0" u="none" strike="noStrike" dirty="0">
                        <a:solidFill>
                          <a:srgbClr val="000000"/>
                        </a:solidFill>
                        <a:effectLst/>
                        <a:latin typeface="Calibri" panose="020F0502020204030204" pitchFamily="34" charset="0"/>
                      </a:endParaRP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rPr>
                        <a:t>Upstart</a:t>
                      </a:r>
                      <a:endParaRPr lang="en-US" sz="1400" b="0" i="0" u="none" strike="noStrike" dirty="0">
                        <a:solidFill>
                          <a:srgbClr val="000000"/>
                        </a:solidFill>
                        <a:effectLst/>
                        <a:latin typeface="Calibri" panose="020F0502020204030204" pitchFamily="34" charset="0"/>
                      </a:endParaRP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777169">
                <a:tc>
                  <a:txBody>
                    <a:bodyPr/>
                    <a:lstStyle/>
                    <a:p>
                      <a:pPr algn="ctr" fontAlgn="ctr"/>
                      <a:r>
                        <a:rPr lang="en-US" sz="1400" u="none" strike="noStrike" dirty="0">
                          <a:effectLst/>
                        </a:rPr>
                        <a:t>Enable/Start Service</a:t>
                      </a:r>
                      <a:endParaRPr lang="en-US" sz="1400" b="0" i="0" u="none" strike="noStrike" dirty="0">
                        <a:solidFill>
                          <a:srgbClr val="000000"/>
                        </a:solidFill>
                        <a:effectLst/>
                        <a:latin typeface="Calibri" panose="020F0502020204030204" pitchFamily="34" charset="0"/>
                      </a:endParaRP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rPr>
                        <a:t>For RHEL 7, the </a:t>
                      </a:r>
                      <a:r>
                        <a:rPr lang="en-US" sz="1400" u="none" strike="noStrike" dirty="0" err="1">
                          <a:effectLst/>
                        </a:rPr>
                        <a:t>systemctl</a:t>
                      </a:r>
                      <a:r>
                        <a:rPr lang="en-US" sz="1400" u="none" strike="noStrike" dirty="0">
                          <a:effectLst/>
                        </a:rPr>
                        <a:t> command replaces service and </a:t>
                      </a:r>
                      <a:r>
                        <a:rPr lang="en-US" sz="1400" u="none" strike="noStrike" dirty="0" err="1">
                          <a:effectLst/>
                        </a:rPr>
                        <a:t>chkconfig</a:t>
                      </a:r>
                      <a:r>
                        <a:rPr lang="en-US" sz="1400" u="none" strike="noStrike" dirty="0">
                          <a:effectLst/>
                        </a:rPr>
                        <a:t>.</a:t>
                      </a: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effectLst/>
                        </a:rPr>
                        <a:t>Using "service" command and "</a:t>
                      </a:r>
                      <a:r>
                        <a:rPr lang="en-US" sz="1400" u="none" strike="noStrike" dirty="0" err="1">
                          <a:effectLst/>
                        </a:rPr>
                        <a:t>chkconfig</a:t>
                      </a:r>
                      <a:r>
                        <a:rPr lang="en-US" sz="1400" u="none" strike="noStrike" dirty="0">
                          <a:effectLst/>
                        </a:rPr>
                        <a:t>" commands.</a:t>
                      </a: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Difference and similarity between RHEL 7 and RHEL 6 Continues …</a:t>
            </a:r>
          </a:p>
        </p:txBody>
      </p:sp>
    </p:spTree>
    <p:extLst>
      <p:ext uri="{BB962C8B-B14F-4D97-AF65-F5344CB8AC3E}">
        <p14:creationId xmlns:p14="http://schemas.microsoft.com/office/powerpoint/2010/main" val="16026161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1674478"/>
              </p:ext>
            </p:extLst>
          </p:nvPr>
        </p:nvGraphicFramePr>
        <p:xfrm>
          <a:off x="101600" y="1003299"/>
          <a:ext cx="11966221" cy="4385371"/>
        </p:xfrm>
        <a:graphic>
          <a:graphicData uri="http://schemas.openxmlformats.org/drawingml/2006/table">
            <a:tbl>
              <a:tblPr>
                <a:tableStyleId>{5C22544A-7EE6-4342-B048-85BDC9FD1C3A}</a:tableStyleId>
              </a:tblPr>
              <a:tblGrid>
                <a:gridCol w="3181204">
                  <a:extLst>
                    <a:ext uri="{9D8B030D-6E8A-4147-A177-3AD203B41FA5}">
                      <a16:colId xmlns:a16="http://schemas.microsoft.com/office/drawing/2014/main" val="20000"/>
                    </a:ext>
                  </a:extLst>
                </a:gridCol>
                <a:gridCol w="5285692">
                  <a:extLst>
                    <a:ext uri="{9D8B030D-6E8A-4147-A177-3AD203B41FA5}">
                      <a16:colId xmlns:a16="http://schemas.microsoft.com/office/drawing/2014/main" val="20001"/>
                    </a:ext>
                  </a:extLst>
                </a:gridCol>
                <a:gridCol w="3499325">
                  <a:extLst>
                    <a:ext uri="{9D8B030D-6E8A-4147-A177-3AD203B41FA5}">
                      <a16:colId xmlns:a16="http://schemas.microsoft.com/office/drawing/2014/main" val="20002"/>
                    </a:ext>
                  </a:extLst>
                </a:gridCol>
              </a:tblGrid>
              <a:tr h="749301">
                <a:tc>
                  <a:txBody>
                    <a:bodyPr/>
                    <a:lstStyle/>
                    <a:p>
                      <a:pPr marL="0" algn="ctr" defTabSz="914400" rtl="0" eaLnBrk="1" fontAlgn="ctr" latinLnBrk="0" hangingPunct="1"/>
                      <a:r>
                        <a:rPr lang="en-US" sz="1800" b="1" i="0" u="none" strike="noStrike" kern="1200" dirty="0">
                          <a:solidFill>
                            <a:srgbClr val="000000"/>
                          </a:solidFill>
                          <a:effectLst/>
                          <a:latin typeface="Calibri" panose="020F0502020204030204" pitchFamily="34" charset="0"/>
                          <a:ea typeface="+mn-ea"/>
                          <a:cs typeface="+mn-cs"/>
                        </a:rPr>
                        <a:t>Feature</a:t>
                      </a: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n-US" sz="1800" b="1" i="0" u="none" strike="noStrike" kern="1200" dirty="0">
                          <a:solidFill>
                            <a:srgbClr val="000000"/>
                          </a:solidFill>
                          <a:effectLst/>
                          <a:latin typeface="Calibri" panose="020F0502020204030204" pitchFamily="34" charset="0"/>
                          <a:ea typeface="+mn-ea"/>
                          <a:cs typeface="+mn-cs"/>
                        </a:rPr>
                        <a:t>RHEL 7</a:t>
                      </a: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n-US" sz="1800" b="1" i="0" u="none" strike="noStrike" kern="1200" dirty="0">
                          <a:solidFill>
                            <a:srgbClr val="000000"/>
                          </a:solidFill>
                          <a:effectLst/>
                          <a:latin typeface="Calibri" panose="020F0502020204030204" pitchFamily="34" charset="0"/>
                          <a:ea typeface="+mn-ea"/>
                          <a:cs typeface="+mn-cs"/>
                        </a:rPr>
                        <a:t>RHEL 6</a:t>
                      </a:r>
                    </a:p>
                  </a:txBody>
                  <a:tcPr marL="8898" marR="8898" marT="88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524001">
                <a:tc>
                  <a:txBody>
                    <a:bodyPr/>
                    <a:lstStyle/>
                    <a:p>
                      <a:pPr algn="ctr" fontAlgn="ctr"/>
                      <a:r>
                        <a:rPr lang="en-US" sz="1400" u="none" strike="noStrike" dirty="0">
                          <a:effectLst/>
                        </a:rPr>
                        <a:t>Default Firewall</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400" u="none" strike="noStrike" dirty="0" err="1">
                          <a:effectLst/>
                        </a:rPr>
                        <a:t>Firewalld</a:t>
                      </a:r>
                      <a:r>
                        <a:rPr lang="en-US" sz="1400" u="none" strike="noStrike" dirty="0">
                          <a:effectLst/>
                        </a:rPr>
                        <a:t> (Dynamic Firewall)</a:t>
                      </a:r>
                    </a:p>
                    <a:p>
                      <a:pPr algn="l" fontAlgn="ctr"/>
                      <a:r>
                        <a:rPr lang="en-US" sz="1400" u="none" strike="noStrike" dirty="0">
                          <a:effectLst/>
                        </a:rPr>
                        <a:t>The built-in configuration is located under the /</a:t>
                      </a:r>
                      <a:r>
                        <a:rPr lang="en-US" sz="1400" u="none" strike="noStrike" dirty="0" err="1">
                          <a:effectLst/>
                        </a:rPr>
                        <a:t>usr</a:t>
                      </a:r>
                      <a:r>
                        <a:rPr lang="en-US" sz="1400" u="none" strike="noStrike" dirty="0">
                          <a:effectLst/>
                        </a:rPr>
                        <a:t>/lib/</a:t>
                      </a:r>
                      <a:r>
                        <a:rPr lang="en-US" sz="1400" u="none" strike="noStrike" dirty="0" err="1">
                          <a:effectLst/>
                        </a:rPr>
                        <a:t>firewalld</a:t>
                      </a:r>
                      <a:r>
                        <a:rPr lang="en-US" sz="1400" u="none" strike="noStrike" dirty="0">
                          <a:effectLst/>
                        </a:rPr>
                        <a:t> directory. The configuration that you can customize is under the /</a:t>
                      </a:r>
                      <a:r>
                        <a:rPr lang="en-US" sz="1400" u="none" strike="noStrike" dirty="0" err="1">
                          <a:effectLst/>
                        </a:rPr>
                        <a:t>etc</a:t>
                      </a:r>
                      <a:r>
                        <a:rPr lang="en-US" sz="1400" u="none" strike="noStrike" dirty="0">
                          <a:effectLst/>
                        </a:rPr>
                        <a:t>/</a:t>
                      </a:r>
                      <a:r>
                        <a:rPr lang="en-US" sz="1400" u="none" strike="noStrike" dirty="0" err="1">
                          <a:effectLst/>
                        </a:rPr>
                        <a:t>firewalld</a:t>
                      </a:r>
                      <a:r>
                        <a:rPr lang="en-US" sz="1400" u="none" strike="noStrike" dirty="0">
                          <a:effectLst/>
                        </a:rPr>
                        <a:t> directory. It is not possible to use </a:t>
                      </a:r>
                      <a:r>
                        <a:rPr lang="en-US" sz="1400" u="none" strike="noStrike" dirty="0" err="1">
                          <a:effectLst/>
                        </a:rPr>
                        <a:t>Firewalld</a:t>
                      </a:r>
                      <a:r>
                        <a:rPr lang="en-US" sz="1400" u="none" strike="noStrike" dirty="0">
                          <a:effectLst/>
                        </a:rPr>
                        <a:t> and </a:t>
                      </a:r>
                      <a:r>
                        <a:rPr lang="en-US" sz="1400" u="none" strike="noStrike" dirty="0" err="1">
                          <a:effectLst/>
                        </a:rPr>
                        <a:t>Iptables</a:t>
                      </a:r>
                      <a:r>
                        <a:rPr lang="en-US" sz="1400" u="none" strike="noStrike" dirty="0">
                          <a:effectLst/>
                        </a:rPr>
                        <a:t> at the same time. But it is still possible to disable </a:t>
                      </a:r>
                      <a:r>
                        <a:rPr lang="en-US" sz="1400" u="none" strike="noStrike" dirty="0" err="1">
                          <a:effectLst/>
                        </a:rPr>
                        <a:t>Firewalld</a:t>
                      </a:r>
                      <a:r>
                        <a:rPr lang="en-US" sz="1400" u="none" strike="noStrike" dirty="0">
                          <a:effectLst/>
                        </a:rPr>
                        <a:t> and use </a:t>
                      </a:r>
                      <a:r>
                        <a:rPr lang="en-US" sz="1400" u="none" strike="noStrike" dirty="0" err="1">
                          <a:effectLst/>
                        </a:rPr>
                        <a:t>Iptables</a:t>
                      </a:r>
                      <a:r>
                        <a:rPr lang="en-US" sz="1400" u="none" strike="noStrike" dirty="0">
                          <a:effectLst/>
                        </a:rPr>
                        <a:t> as before.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err="1">
                          <a:effectLst/>
                        </a:rPr>
                        <a:t>Iptables</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23900">
                <a:tc>
                  <a:txBody>
                    <a:bodyPr/>
                    <a:lstStyle/>
                    <a:p>
                      <a:pPr algn="ctr" fontAlgn="b"/>
                      <a:r>
                        <a:rPr lang="en-US" sz="1400" u="none" strike="noStrike" dirty="0">
                          <a:effectLst/>
                        </a:rPr>
                        <a:t>Network Bonding</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Team Driver</a:t>
                      </a:r>
                    </a:p>
                    <a:p>
                      <a:pPr algn="l" fontAlgn="b"/>
                      <a:r>
                        <a:rPr lang="en-US" sz="1400" u="none" strike="noStrike" dirty="0">
                          <a:effectLst/>
                        </a:rPr>
                        <a:t>-/</a:t>
                      </a:r>
                      <a:r>
                        <a:rPr lang="en-US" sz="1400" u="none" strike="noStrike" dirty="0" err="1">
                          <a:effectLst/>
                        </a:rPr>
                        <a:t>etc</a:t>
                      </a:r>
                      <a:r>
                        <a:rPr lang="en-US" sz="1400" u="none" strike="noStrike" dirty="0">
                          <a:effectLst/>
                        </a:rPr>
                        <a:t>/</a:t>
                      </a:r>
                      <a:r>
                        <a:rPr lang="en-US" sz="1400" u="none" strike="noStrike" dirty="0" err="1">
                          <a:effectLst/>
                        </a:rPr>
                        <a:t>sysconfig</a:t>
                      </a:r>
                      <a:r>
                        <a:rPr lang="en-US" sz="1400" u="none" strike="noStrike" dirty="0">
                          <a:effectLst/>
                        </a:rPr>
                        <a:t>/network-scripts/ifcfg-team0 - DEVICE=”team0” - DEVICETYPE=”Team”</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rPr>
                        <a:t>Bonding -/</a:t>
                      </a:r>
                      <a:r>
                        <a:rPr lang="en-US" sz="1400" u="none" strike="noStrike" dirty="0" err="1">
                          <a:effectLst/>
                        </a:rPr>
                        <a:t>etc</a:t>
                      </a:r>
                      <a:r>
                        <a:rPr lang="en-US" sz="1400" u="none" strike="noStrike" dirty="0">
                          <a:effectLst/>
                        </a:rPr>
                        <a:t>/</a:t>
                      </a:r>
                      <a:r>
                        <a:rPr lang="en-US" sz="1400" u="none" strike="noStrike" dirty="0" err="1">
                          <a:effectLst/>
                        </a:rPr>
                        <a:t>sysconfig</a:t>
                      </a:r>
                      <a:r>
                        <a:rPr lang="en-US" sz="1400" u="none" strike="noStrike" dirty="0">
                          <a:effectLst/>
                        </a:rPr>
                        <a:t>/</a:t>
                      </a:r>
                      <a:r>
                        <a:rPr lang="en-US" sz="1400" u="none" strike="noStrike" dirty="0" err="1">
                          <a:effectLst/>
                        </a:rPr>
                        <a:t>networkscripts</a:t>
                      </a:r>
                      <a:r>
                        <a:rPr lang="en-US" sz="1400" u="none" strike="noStrike" dirty="0">
                          <a:effectLst/>
                        </a:rPr>
                        <a:t>/ ifcfg-bond0 - DEVICE=”bond0”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1224">
                <a:tc>
                  <a:txBody>
                    <a:bodyPr/>
                    <a:lstStyle/>
                    <a:p>
                      <a:pPr algn="ctr" fontAlgn="b"/>
                      <a:r>
                        <a:rPr lang="en-US" sz="1400" u="none" strike="noStrike" dirty="0">
                          <a:effectLst/>
                        </a:rPr>
                        <a:t>Cluster Resource Manager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Pacemaker</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err="1">
                          <a:effectLst/>
                        </a:rPr>
                        <a:t>Rgmanager</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1224">
                <a:tc>
                  <a:txBody>
                    <a:bodyPr/>
                    <a:lstStyle/>
                    <a:p>
                      <a:pPr algn="ctr" fontAlgn="b"/>
                      <a:r>
                        <a:rPr lang="en-US" sz="1400" u="none" strike="noStrike" dirty="0">
                          <a:effectLst/>
                        </a:rPr>
                        <a:t>Desktop/GUI Interface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GNOME3 and KDE 4.10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rPr>
                        <a:t>GNOME2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85721">
                <a:tc>
                  <a:txBody>
                    <a:bodyPr/>
                    <a:lstStyle/>
                    <a:p>
                      <a:pPr algn="ctr" fontAlgn="b"/>
                      <a:r>
                        <a:rPr lang="en-US" sz="1400" u="none" strike="noStrike" dirty="0">
                          <a:effectLst/>
                        </a:rPr>
                        <a:t>Default Database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err="1">
                          <a:effectLst/>
                        </a:rPr>
                        <a:t>MariaDB</a:t>
                      </a:r>
                      <a:r>
                        <a:rPr lang="en-US" sz="1400" u="none" strike="noStrike" dirty="0">
                          <a:effectLst/>
                        </a:rPr>
                        <a:t> is the default implementation of MySQL in Red Hat Enterprise Linux 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rPr>
                        <a:t>MySQL</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Difference and similarity between RHEL 7 and RHEL 6 Continues …</a:t>
            </a:r>
          </a:p>
        </p:txBody>
      </p:sp>
    </p:spTree>
    <p:extLst>
      <p:ext uri="{BB962C8B-B14F-4D97-AF65-F5344CB8AC3E}">
        <p14:creationId xmlns:p14="http://schemas.microsoft.com/office/powerpoint/2010/main" val="17664800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04709" y="1238250"/>
            <a:ext cx="5327020" cy="484028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Booting process in RHEL 7</a:t>
            </a:r>
          </a:p>
        </p:txBody>
      </p:sp>
    </p:spTree>
    <p:extLst>
      <p:ext uri="{BB962C8B-B14F-4D97-AF65-F5344CB8AC3E}">
        <p14:creationId xmlns:p14="http://schemas.microsoft.com/office/powerpoint/2010/main" val="13040597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471" y="2902309"/>
            <a:ext cx="11161624" cy="1225192"/>
          </a:xfrm>
        </p:spPr>
        <p:txBody>
          <a:bodyPr>
            <a:normAutofit fontScale="92500" lnSpcReduction="10000"/>
          </a:bodyPr>
          <a:lstStyle/>
          <a:p>
            <a:pPr marL="3657600" lvl="8" indent="0">
              <a:buNone/>
            </a:pPr>
            <a:r>
              <a:rPr lang="en-US" sz="9600" dirty="0">
                <a:solidFill>
                  <a:schemeClr val="tx2"/>
                </a:solidFill>
                <a:latin typeface="Arial Black" panose="020B0A04020102020204" pitchFamily="34" charset="0"/>
              </a:rPr>
              <a:t>DAY 2</a:t>
            </a:r>
          </a:p>
        </p:txBody>
      </p:sp>
    </p:spTree>
    <p:extLst>
      <p:ext uri="{BB962C8B-B14F-4D97-AF65-F5344CB8AC3E}">
        <p14:creationId xmlns:p14="http://schemas.microsoft.com/office/powerpoint/2010/main" val="40183381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0218" y="113254"/>
            <a:ext cx="10917382" cy="584775"/>
          </a:xfrm>
          <a:prstGeom prst="rect">
            <a:avLst/>
          </a:prstGeom>
        </p:spPr>
        <p:txBody>
          <a:bodyPr vert="horz" lIns="91440" tIns="45720" rIns="91440" bIns="45720" rtlCol="0" anchor="ctr">
            <a:normAutofit/>
          </a:bodyPr>
          <a:lstStyle/>
          <a:p>
            <a:endParaRPr lang="en-US" sz="3200" dirty="0">
              <a:solidFill>
                <a:schemeClr val="bg1"/>
              </a:solidFill>
              <a:latin typeface="+mj-lt"/>
              <a:ea typeface="+mj-ea"/>
              <a:cs typeface="+mj-cs"/>
            </a:endParaRPr>
          </a:p>
        </p:txBody>
      </p:sp>
      <p:sp>
        <p:nvSpPr>
          <p:cNvPr id="3" name="Rectangle 2"/>
          <p:cNvSpPr/>
          <p:nvPr/>
        </p:nvSpPr>
        <p:spPr>
          <a:xfrm>
            <a:off x="360218" y="966044"/>
            <a:ext cx="11412682" cy="4524315"/>
          </a:xfrm>
          <a:prstGeom prst="rect">
            <a:avLst/>
          </a:prstGeom>
        </p:spPr>
        <p:txBody>
          <a:bodyPr wrap="square">
            <a:spAutoFit/>
          </a:bodyPr>
          <a:lstStyle/>
          <a:p>
            <a:r>
              <a:rPr lang="en-US" dirty="0"/>
              <a:t>Power On --&gt; </a:t>
            </a:r>
            <a:r>
              <a:rPr lang="en-US" dirty="0" err="1"/>
              <a:t>Memtest</a:t>
            </a:r>
            <a:r>
              <a:rPr lang="en-US" dirty="0"/>
              <a:t> --&gt; CPU imaging --&gt; Interrupt validation --&gt; BPL --&gt; stage 1 of boot agent (grub/</a:t>
            </a:r>
            <a:r>
              <a:rPr lang="en-US" dirty="0" err="1"/>
              <a:t>lilo</a:t>
            </a:r>
            <a:r>
              <a:rPr lang="en-US" dirty="0"/>
              <a:t>) --&gt; stage 2 --&gt; loads </a:t>
            </a:r>
            <a:r>
              <a:rPr lang="en-US" dirty="0" err="1"/>
              <a:t>ramfs</a:t>
            </a:r>
            <a:r>
              <a:rPr lang="en-US" dirty="0"/>
              <a:t> --&gt; extracts kernel in memory --&gt; invokes </a:t>
            </a:r>
            <a:r>
              <a:rPr lang="en-US" dirty="0" err="1"/>
              <a:t>init</a:t>
            </a:r>
            <a:r>
              <a:rPr lang="en-US" dirty="0"/>
              <a:t>/</a:t>
            </a:r>
            <a:r>
              <a:rPr lang="en-US" dirty="0" err="1"/>
              <a:t>systemd</a:t>
            </a:r>
            <a:endParaRPr lang="en-US" dirty="0"/>
          </a:p>
          <a:p>
            <a:endParaRPr lang="en-US" dirty="0"/>
          </a:p>
          <a:p>
            <a:r>
              <a:rPr lang="en-US" dirty="0"/>
              <a:t>EL6 or lesser environment</a:t>
            </a:r>
          </a:p>
          <a:p>
            <a:endParaRPr lang="en-US" dirty="0"/>
          </a:p>
          <a:p>
            <a:r>
              <a:rPr lang="en-US" dirty="0"/>
              <a:t>Kernel --&gt; </a:t>
            </a:r>
            <a:r>
              <a:rPr lang="en-US" dirty="0" err="1"/>
              <a:t>rc.sysinit</a:t>
            </a:r>
            <a:r>
              <a:rPr lang="en-US" dirty="0"/>
              <a:t> --&gt; (upstart) /</a:t>
            </a:r>
            <a:r>
              <a:rPr lang="en-US" dirty="0" err="1"/>
              <a:t>etc</a:t>
            </a:r>
            <a:r>
              <a:rPr lang="en-US" dirty="0"/>
              <a:t>/</a:t>
            </a:r>
            <a:r>
              <a:rPr lang="en-US" dirty="0" err="1"/>
              <a:t>inittab</a:t>
            </a:r>
            <a:r>
              <a:rPr lang="en-US" dirty="0"/>
              <a:t> --&gt; /</a:t>
            </a:r>
            <a:r>
              <a:rPr lang="en-US" dirty="0" err="1"/>
              <a:t>etc</a:t>
            </a:r>
            <a:r>
              <a:rPr lang="en-US" dirty="0"/>
              <a:t>/</a:t>
            </a:r>
            <a:r>
              <a:rPr lang="en-US" dirty="0" err="1"/>
              <a:t>rc.d</a:t>
            </a:r>
            <a:r>
              <a:rPr lang="en-US" dirty="0"/>
              <a:t>/</a:t>
            </a:r>
            <a:r>
              <a:rPr lang="en-US" dirty="0" err="1"/>
              <a:t>rc</a:t>
            </a:r>
            <a:r>
              <a:rPr lang="en-US" dirty="0"/>
              <a:t>?.d or /</a:t>
            </a:r>
            <a:r>
              <a:rPr lang="en-US" dirty="0" err="1"/>
              <a:t>etc</a:t>
            </a:r>
            <a:r>
              <a:rPr lang="en-US" dirty="0"/>
              <a:t>/</a:t>
            </a:r>
            <a:r>
              <a:rPr lang="en-US" dirty="0" err="1"/>
              <a:t>rc</a:t>
            </a:r>
            <a:r>
              <a:rPr lang="en-US" dirty="0"/>
              <a:t>?.d/  --&gt; </a:t>
            </a:r>
            <a:r>
              <a:rPr lang="en-US" dirty="0" err="1"/>
              <a:t>inkvoke</a:t>
            </a:r>
            <a:r>
              <a:rPr lang="en-US" dirty="0"/>
              <a:t> S and K scripts --&gt; /</a:t>
            </a:r>
            <a:r>
              <a:rPr lang="en-US" dirty="0" err="1"/>
              <a:t>etc</a:t>
            </a:r>
            <a:r>
              <a:rPr lang="en-US" dirty="0"/>
              <a:t>/</a:t>
            </a:r>
            <a:r>
              <a:rPr lang="en-US" dirty="0" err="1"/>
              <a:t>rc.d</a:t>
            </a:r>
            <a:r>
              <a:rPr lang="en-US" dirty="0"/>
              <a:t>/</a:t>
            </a:r>
            <a:r>
              <a:rPr lang="en-US" dirty="0" err="1"/>
              <a:t>rc.local</a:t>
            </a:r>
            <a:r>
              <a:rPr lang="en-US" dirty="0"/>
              <a:t>  or /</a:t>
            </a:r>
            <a:r>
              <a:rPr lang="en-US" dirty="0" err="1"/>
              <a:t>etc</a:t>
            </a:r>
            <a:r>
              <a:rPr lang="en-US" dirty="0"/>
              <a:t>/</a:t>
            </a:r>
            <a:r>
              <a:rPr lang="en-US" dirty="0" err="1"/>
              <a:t>rc.local</a:t>
            </a:r>
            <a:r>
              <a:rPr lang="en-US" dirty="0"/>
              <a:t> --&gt; /</a:t>
            </a:r>
            <a:r>
              <a:rPr lang="en-US" dirty="0" err="1"/>
              <a:t>sbin</a:t>
            </a:r>
            <a:r>
              <a:rPr lang="en-US" dirty="0"/>
              <a:t>/login</a:t>
            </a:r>
          </a:p>
          <a:p>
            <a:endParaRPr lang="en-US" dirty="0"/>
          </a:p>
          <a:p>
            <a:r>
              <a:rPr lang="en-US" dirty="0"/>
              <a:t>/</a:t>
            </a:r>
            <a:r>
              <a:rPr lang="en-US" dirty="0" err="1"/>
              <a:t>sbin</a:t>
            </a:r>
            <a:r>
              <a:rPr lang="en-US" dirty="0"/>
              <a:t>/login  username </a:t>
            </a:r>
          </a:p>
          <a:p>
            <a:endParaRPr lang="en-US" dirty="0"/>
          </a:p>
          <a:p>
            <a:pPr marL="285750" indent="-285750">
              <a:buFont typeface="Wingdings" panose="05000000000000000000" pitchFamily="2" charset="2"/>
              <a:buChar char="v"/>
            </a:pPr>
            <a:r>
              <a:rPr lang="en-US" dirty="0"/>
              <a:t>Makes a call to </a:t>
            </a:r>
            <a:r>
              <a:rPr lang="en-US" dirty="0" err="1"/>
              <a:t>getent</a:t>
            </a:r>
            <a:r>
              <a:rPr lang="en-US" dirty="0"/>
              <a:t> </a:t>
            </a:r>
            <a:r>
              <a:rPr lang="en-US" dirty="0" err="1"/>
              <a:t>passwd</a:t>
            </a:r>
            <a:r>
              <a:rPr lang="en-US" dirty="0"/>
              <a:t> username</a:t>
            </a:r>
          </a:p>
          <a:p>
            <a:pPr marL="285750" indent="-285750">
              <a:buFont typeface="Wingdings" panose="05000000000000000000" pitchFamily="2" charset="2"/>
              <a:buChar char="v"/>
            </a:pPr>
            <a:r>
              <a:rPr lang="en-US" dirty="0"/>
              <a:t>Validates against PAM Modules if user allowed to login on station and at this time</a:t>
            </a:r>
          </a:p>
          <a:p>
            <a:pPr marL="285750" indent="-285750">
              <a:buFont typeface="Wingdings" panose="05000000000000000000" pitchFamily="2" charset="2"/>
              <a:buChar char="v"/>
            </a:pPr>
            <a:r>
              <a:rPr lang="en-US" dirty="0"/>
              <a:t>Validates password: </a:t>
            </a:r>
            <a:r>
              <a:rPr lang="en-US" dirty="0" err="1"/>
              <a:t>shadow,group,login.defs</a:t>
            </a:r>
            <a:r>
              <a:rPr lang="en-US" dirty="0"/>
              <a:t>, then make a call to fork() spawn () /bin/</a:t>
            </a:r>
            <a:r>
              <a:rPr lang="en-US" dirty="0" err="1"/>
              <a:t>shell_name</a:t>
            </a:r>
            <a:endParaRPr lang="en-US" dirty="0"/>
          </a:p>
          <a:p>
            <a:pPr marL="285750" indent="-285750">
              <a:buFont typeface="Wingdings" panose="05000000000000000000" pitchFamily="2" charset="2"/>
              <a:buChar char="v"/>
            </a:pPr>
            <a:r>
              <a:rPr lang="en-US" dirty="0"/>
              <a:t>Switch to home </a:t>
            </a:r>
            <a:r>
              <a:rPr lang="en-US" dirty="0" err="1"/>
              <a:t>dir</a:t>
            </a:r>
            <a:r>
              <a:rPr lang="en-US" dirty="0"/>
              <a:t> and invoke shell initialization scripts</a:t>
            </a:r>
          </a:p>
          <a:p>
            <a:r>
              <a:rPr lang="en-US" dirty="0"/>
              <a:t>	~/.</a:t>
            </a:r>
            <a:r>
              <a:rPr lang="en-US" dirty="0" err="1"/>
              <a:t>bash_profile</a:t>
            </a:r>
            <a:endParaRPr lang="en-US" dirty="0"/>
          </a:p>
          <a:p>
            <a:r>
              <a:rPr lang="en-US" dirty="0"/>
              <a:t>	~/.</a:t>
            </a:r>
            <a:r>
              <a:rPr lang="en-US" dirty="0" err="1"/>
              <a:t>bashrc</a:t>
            </a:r>
            <a:r>
              <a:rPr lang="en-US" dirty="0"/>
              <a:t> --&gt; (/</a:t>
            </a:r>
            <a:r>
              <a:rPr lang="en-US" dirty="0" err="1"/>
              <a:t>etc</a:t>
            </a:r>
            <a:r>
              <a:rPr lang="en-US" dirty="0"/>
              <a:t>/</a:t>
            </a:r>
            <a:r>
              <a:rPr lang="en-US" dirty="0" err="1"/>
              <a:t>bashrc</a:t>
            </a:r>
            <a:r>
              <a:rPr lang="en-US" dirty="0"/>
              <a:t> /</a:t>
            </a:r>
            <a:r>
              <a:rPr lang="en-US" dirty="0" err="1"/>
              <a:t>etc</a:t>
            </a:r>
            <a:r>
              <a:rPr lang="en-US" dirty="0"/>
              <a:t>/profile) system </a:t>
            </a:r>
            <a:r>
              <a:rPr lang="en-US" dirty="0" err="1"/>
              <a:t>env</a:t>
            </a:r>
            <a:r>
              <a:rPr lang="en-US" dirty="0"/>
              <a:t> </a:t>
            </a:r>
            <a:r>
              <a:rPr lang="en-US" dirty="0" err="1"/>
              <a:t>init</a:t>
            </a:r>
            <a:r>
              <a:rPr lang="en-US" dirty="0"/>
              <a:t>)</a:t>
            </a:r>
          </a:p>
        </p:txBody>
      </p:sp>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Booting process in RHEL 7 – Continues …</a:t>
            </a:r>
          </a:p>
        </p:txBody>
      </p:sp>
    </p:spTree>
    <p:extLst>
      <p:ext uri="{BB962C8B-B14F-4D97-AF65-F5344CB8AC3E}">
        <p14:creationId xmlns:p14="http://schemas.microsoft.com/office/powerpoint/2010/main" val="12104766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Redhat</a:t>
            </a:r>
            <a:r>
              <a:rPr lang="en-US" sz="3200" dirty="0"/>
              <a:t> Package Management &amp; Understanding YUM repository</a:t>
            </a:r>
          </a:p>
        </p:txBody>
      </p:sp>
      <p:sp>
        <p:nvSpPr>
          <p:cNvPr id="6" name="Content Placeholder 1"/>
          <p:cNvSpPr>
            <a:spLocks noGrp="1"/>
          </p:cNvSpPr>
          <p:nvPr>
            <p:ph idx="1"/>
          </p:nvPr>
        </p:nvSpPr>
        <p:spPr>
          <a:xfrm>
            <a:off x="259471" y="1060808"/>
            <a:ext cx="11161624" cy="4840303"/>
          </a:xfrm>
        </p:spPr>
        <p:txBody>
          <a:bodyPr>
            <a:normAutofit/>
          </a:bodyPr>
          <a:lstStyle/>
          <a:p>
            <a:pPr indent="0">
              <a:lnSpc>
                <a:spcPct val="90000"/>
              </a:lnSpc>
              <a:buNone/>
            </a:pPr>
            <a:r>
              <a:rPr lang="en-US" altLang="en-US" sz="1800" u="sng" dirty="0" err="1"/>
              <a:t>R</a:t>
            </a:r>
            <a:r>
              <a:rPr lang="en-US" altLang="en-US" sz="1800" dirty="0" err="1"/>
              <a:t>edhat</a:t>
            </a:r>
            <a:r>
              <a:rPr lang="en-US" altLang="en-US" sz="1800" dirty="0"/>
              <a:t> </a:t>
            </a:r>
            <a:r>
              <a:rPr lang="en-US" altLang="en-US" sz="1800" u="sng" dirty="0"/>
              <a:t>P</a:t>
            </a:r>
            <a:r>
              <a:rPr lang="en-US" altLang="en-US" sz="1800" dirty="0"/>
              <a:t>ackage </a:t>
            </a:r>
            <a:r>
              <a:rPr lang="en-US" altLang="en-US" sz="1800" u="sng" dirty="0"/>
              <a:t>M</a:t>
            </a:r>
            <a:r>
              <a:rPr lang="en-US" altLang="en-US" sz="1800" dirty="0"/>
              <a:t>anagement (RPM) is a way to install packages on a </a:t>
            </a:r>
            <a:r>
              <a:rPr lang="en-US" altLang="en-US" sz="1800" dirty="0" err="1"/>
              <a:t>Redhat</a:t>
            </a:r>
            <a:r>
              <a:rPr lang="en-US" altLang="en-US" sz="1800" dirty="0"/>
              <a:t> Linux system</a:t>
            </a:r>
          </a:p>
          <a:p>
            <a:pPr indent="0">
              <a:lnSpc>
                <a:spcPct val="90000"/>
              </a:lnSpc>
              <a:buNone/>
            </a:pPr>
            <a:endParaRPr lang="en-US" altLang="en-US" sz="1800" dirty="0"/>
          </a:p>
          <a:p>
            <a:pPr>
              <a:lnSpc>
                <a:spcPct val="80000"/>
              </a:lnSpc>
              <a:buFont typeface="Wingdings" panose="05000000000000000000" pitchFamily="2" charset="2"/>
              <a:buChar char="v"/>
            </a:pPr>
            <a:r>
              <a:rPr lang="en-US" altLang="en-US" sz="1800" dirty="0"/>
              <a:t>rpm command installs "packages" from *.rpm files at any source location</a:t>
            </a:r>
          </a:p>
          <a:p>
            <a:pPr marL="285750" indent="-285750">
              <a:lnSpc>
                <a:spcPct val="80000"/>
              </a:lnSpc>
              <a:buFont typeface="Wingdings" panose="05000000000000000000" pitchFamily="2" charset="2"/>
              <a:buChar char="v"/>
            </a:pPr>
            <a:endParaRPr lang="en-US" altLang="en-US" sz="1800" dirty="0"/>
          </a:p>
          <a:p>
            <a:pPr>
              <a:lnSpc>
                <a:spcPct val="80000"/>
              </a:lnSpc>
              <a:buFont typeface="Wingdings" panose="05000000000000000000" pitchFamily="2" charset="2"/>
              <a:buChar char="v"/>
            </a:pPr>
            <a:r>
              <a:rPr lang="en-US" altLang="en-US" sz="1800" dirty="0"/>
              <a:t>Basic commands options:</a:t>
            </a:r>
          </a:p>
          <a:p>
            <a:pPr>
              <a:lnSpc>
                <a:spcPct val="80000"/>
              </a:lnSpc>
              <a:buFont typeface="Wingdings" panose="05000000000000000000" pitchFamily="2" charset="2"/>
              <a:buChar char="Ø"/>
            </a:pPr>
            <a:endParaRPr lang="en-US" altLang="en-US" sz="1800" dirty="0"/>
          </a:p>
          <a:p>
            <a:pPr marL="698500" lvl="1" indent="-342900">
              <a:lnSpc>
                <a:spcPct val="80000"/>
              </a:lnSpc>
              <a:buFont typeface="Wingdings" panose="05000000000000000000" pitchFamily="2" charset="2"/>
              <a:buChar char="v"/>
            </a:pPr>
            <a:r>
              <a:rPr lang="en-US" altLang="en-US" sz="1800" dirty="0"/>
              <a:t>rpm –</a:t>
            </a:r>
            <a:r>
              <a:rPr lang="en-US" altLang="en-US" sz="1800" dirty="0" err="1"/>
              <a:t>i</a:t>
            </a:r>
            <a:r>
              <a:rPr lang="en-US" altLang="en-US" sz="1800" dirty="0"/>
              <a:t>   </a:t>
            </a:r>
            <a:r>
              <a:rPr lang="en-US" altLang="en-US" sz="1800" dirty="0" err="1"/>
              <a:t>somefile.rpm</a:t>
            </a:r>
            <a:r>
              <a:rPr lang="en-US" altLang="en-US" sz="1800" dirty="0"/>
              <a:t> (install)</a:t>
            </a:r>
          </a:p>
          <a:p>
            <a:pPr marL="698500" lvl="1" indent="-342900">
              <a:lnSpc>
                <a:spcPct val="80000"/>
              </a:lnSpc>
              <a:buFont typeface="Wingdings" panose="05000000000000000000" pitchFamily="2" charset="2"/>
              <a:buChar char="v"/>
            </a:pPr>
            <a:r>
              <a:rPr lang="en-US" altLang="en-US" sz="1800" dirty="0"/>
              <a:t>rpm –U  </a:t>
            </a:r>
            <a:r>
              <a:rPr lang="en-US" altLang="en-US" sz="1800" dirty="0" err="1"/>
              <a:t>somefile</a:t>
            </a:r>
            <a:r>
              <a:rPr lang="en-US" altLang="en-US" sz="1800" dirty="0"/>
              <a:t> (upgrade, remove old)</a:t>
            </a:r>
          </a:p>
          <a:p>
            <a:pPr marL="698500" lvl="1" indent="-342900">
              <a:lnSpc>
                <a:spcPct val="80000"/>
              </a:lnSpc>
              <a:buFont typeface="Wingdings" panose="05000000000000000000" pitchFamily="2" charset="2"/>
              <a:buChar char="v"/>
            </a:pPr>
            <a:r>
              <a:rPr lang="en-US" altLang="en-US" sz="1800" dirty="0"/>
              <a:t>rpm -</a:t>
            </a:r>
            <a:r>
              <a:rPr lang="en-US" altLang="en-US" sz="1800" dirty="0" err="1"/>
              <a:t>qa</a:t>
            </a:r>
            <a:r>
              <a:rPr lang="en-US" altLang="en-US" sz="1800" dirty="0"/>
              <a:t> --last (query installed packages in installed sequence)</a:t>
            </a:r>
          </a:p>
          <a:p>
            <a:pPr marL="698500" lvl="1" indent="-342900">
              <a:lnSpc>
                <a:spcPct val="80000"/>
              </a:lnSpc>
              <a:buFont typeface="Wingdings" panose="05000000000000000000" pitchFamily="2" charset="2"/>
              <a:buChar char="v"/>
            </a:pPr>
            <a:r>
              <a:rPr lang="en-US" altLang="en-US" sz="1800" dirty="0"/>
              <a:t>rpm -qc --last (Find out what package a </a:t>
            </a:r>
            <a:r>
              <a:rPr lang="en-US" altLang="en-US" sz="1800" dirty="0" err="1"/>
              <a:t>config</a:t>
            </a:r>
            <a:r>
              <a:rPr lang="en-US" altLang="en-US" sz="1800" dirty="0"/>
              <a:t> file belongs)</a:t>
            </a:r>
          </a:p>
          <a:p>
            <a:pPr marL="698500" lvl="1" indent="-342900">
              <a:lnSpc>
                <a:spcPct val="80000"/>
              </a:lnSpc>
              <a:buFont typeface="Wingdings" panose="05000000000000000000" pitchFamily="2" charset="2"/>
              <a:buChar char="v"/>
            </a:pPr>
            <a:r>
              <a:rPr lang="en-US" altLang="en-US" sz="1800" dirty="0"/>
              <a:t>rpm -</a:t>
            </a:r>
            <a:r>
              <a:rPr lang="en-US" altLang="en-US" sz="1800" dirty="0" err="1"/>
              <a:t>qcf</a:t>
            </a:r>
            <a:r>
              <a:rPr lang="en-US" altLang="en-US" sz="1800" dirty="0"/>
              <a:t> /path/to/file  (Display list of configuration files for a   command)</a:t>
            </a:r>
          </a:p>
          <a:p>
            <a:pPr marL="342900" indent="-342900">
              <a:lnSpc>
                <a:spcPct val="80000"/>
              </a:lnSpc>
              <a:buFont typeface="Wingdings" panose="05000000000000000000" pitchFamily="2" charset="2"/>
              <a:buChar char="v"/>
            </a:pPr>
            <a:endParaRPr lang="en-US" sz="1800" dirty="0"/>
          </a:p>
          <a:p>
            <a:pPr indent="0">
              <a:buNone/>
            </a:pPr>
            <a:r>
              <a:rPr lang="en-US" altLang="en-US" sz="1800" dirty="0"/>
              <a:t>Disadvantages</a:t>
            </a:r>
          </a:p>
          <a:p>
            <a:pPr lvl="2">
              <a:buFont typeface="Wingdings" panose="05000000000000000000" pitchFamily="2" charset="2"/>
              <a:buChar char="v"/>
            </a:pPr>
            <a:r>
              <a:rPr lang="en-US" altLang="en-US" sz="1800" dirty="0"/>
              <a:t>Very primitive</a:t>
            </a:r>
          </a:p>
          <a:p>
            <a:pPr lvl="2">
              <a:buFont typeface="Wingdings" panose="05000000000000000000" pitchFamily="2" charset="2"/>
              <a:buChar char="v"/>
            </a:pPr>
            <a:r>
              <a:rPr lang="en-US" altLang="en-US" sz="1800" dirty="0"/>
              <a:t>Have to resolve software dependencies manually</a:t>
            </a:r>
          </a:p>
          <a:p>
            <a:pPr indent="-228600">
              <a:buNone/>
            </a:pPr>
            <a:r>
              <a:rPr lang="en-US" altLang="en-US" sz="1800" dirty="0"/>
              <a:t>YUM on the other hand can take care of dependency resolution automatically</a:t>
            </a:r>
          </a:p>
        </p:txBody>
      </p:sp>
    </p:spTree>
    <p:extLst>
      <p:ext uri="{BB962C8B-B14F-4D97-AF65-F5344CB8AC3E}">
        <p14:creationId xmlns:p14="http://schemas.microsoft.com/office/powerpoint/2010/main" val="35907183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12882786"/>
              </p:ext>
            </p:extLst>
          </p:nvPr>
        </p:nvGraphicFramePr>
        <p:xfrm>
          <a:off x="252413" y="1365160"/>
          <a:ext cx="11161713" cy="4597761"/>
        </p:xfrm>
        <a:graphic>
          <a:graphicData uri="http://schemas.openxmlformats.org/drawingml/2006/table">
            <a:tbl>
              <a:tblPr firstRow="1" bandRow="1">
                <a:tableStyleId>{5C22544A-7EE6-4342-B048-85BDC9FD1C3A}</a:tableStyleId>
              </a:tblPr>
              <a:tblGrid>
                <a:gridCol w="3720571">
                  <a:extLst>
                    <a:ext uri="{9D8B030D-6E8A-4147-A177-3AD203B41FA5}">
                      <a16:colId xmlns:a16="http://schemas.microsoft.com/office/drawing/2014/main" val="20000"/>
                    </a:ext>
                  </a:extLst>
                </a:gridCol>
                <a:gridCol w="3720571">
                  <a:extLst>
                    <a:ext uri="{9D8B030D-6E8A-4147-A177-3AD203B41FA5}">
                      <a16:colId xmlns:a16="http://schemas.microsoft.com/office/drawing/2014/main" val="20001"/>
                    </a:ext>
                  </a:extLst>
                </a:gridCol>
                <a:gridCol w="3720571">
                  <a:extLst>
                    <a:ext uri="{9D8B030D-6E8A-4147-A177-3AD203B41FA5}">
                      <a16:colId xmlns:a16="http://schemas.microsoft.com/office/drawing/2014/main" val="20002"/>
                    </a:ext>
                  </a:extLst>
                </a:gridCol>
              </a:tblGrid>
              <a:tr h="398518">
                <a:tc>
                  <a:txBody>
                    <a:bodyPr/>
                    <a:lstStyle/>
                    <a:p>
                      <a:pPr algn="ctr" fontAlgn="ctr"/>
                      <a:r>
                        <a:rPr lang="en-US" sz="1800" b="1" u="none" strike="noStrike" dirty="0">
                          <a:solidFill>
                            <a:schemeClr val="tx1"/>
                          </a:solidFill>
                          <a:effectLst/>
                        </a:rPr>
                        <a:t>Syntax</a:t>
                      </a:r>
                      <a:endParaRPr lang="en-US" sz="1800" b="1" i="0" u="none" strike="noStrike" dirty="0">
                        <a:solidFill>
                          <a:schemeClr val="tx1"/>
                        </a:solidFill>
                        <a:effectLst/>
                        <a:latin typeface="Arial" panose="020B0604020202020204" pitchFamily="34" charset="0"/>
                      </a:endParaRPr>
                    </a:p>
                  </a:txBody>
                  <a:tcPr marL="8164" marR="8164" marT="8164" marB="0" anchor="ctr"/>
                </a:tc>
                <a:tc>
                  <a:txBody>
                    <a:bodyPr/>
                    <a:lstStyle/>
                    <a:p>
                      <a:pPr algn="ctr" fontAlgn="ctr"/>
                      <a:r>
                        <a:rPr lang="en-US" sz="1800" b="1" u="none" strike="noStrike" dirty="0">
                          <a:solidFill>
                            <a:schemeClr val="tx1"/>
                          </a:solidFill>
                          <a:effectLst/>
                        </a:rPr>
                        <a:t>Description</a:t>
                      </a:r>
                      <a:endParaRPr lang="en-US" sz="1800" b="1" i="0" u="none" strike="noStrike" dirty="0">
                        <a:solidFill>
                          <a:schemeClr val="tx1"/>
                        </a:solidFill>
                        <a:effectLst/>
                        <a:latin typeface="Arial" panose="020B0604020202020204" pitchFamily="34" charset="0"/>
                      </a:endParaRPr>
                    </a:p>
                  </a:txBody>
                  <a:tcPr marL="8164" marR="8164" marT="8164" marB="0" anchor="ctr"/>
                </a:tc>
                <a:tc>
                  <a:txBody>
                    <a:bodyPr/>
                    <a:lstStyle/>
                    <a:p>
                      <a:pPr algn="ctr" fontAlgn="ctr"/>
                      <a:r>
                        <a:rPr lang="en-US" sz="1800" b="1" u="none" strike="noStrike" dirty="0">
                          <a:solidFill>
                            <a:schemeClr val="tx1"/>
                          </a:solidFill>
                          <a:effectLst/>
                        </a:rPr>
                        <a:t>Example(s)</a:t>
                      </a:r>
                      <a:endParaRPr lang="en-US" sz="1800" b="1" i="0" u="none" strike="noStrike" dirty="0">
                        <a:solidFill>
                          <a:schemeClr val="tx1"/>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0"/>
                  </a:ext>
                </a:extLst>
              </a:tr>
              <a:tr h="398518">
                <a:tc rowSpan="2">
                  <a:txBody>
                    <a:bodyPr/>
                    <a:lstStyle/>
                    <a:p>
                      <a:pPr algn="l" fontAlgn="ctr"/>
                      <a:r>
                        <a:rPr lang="en-US" sz="1800" u="none" strike="noStrike" dirty="0">
                          <a:effectLst/>
                        </a:rPr>
                        <a:t>rpm -ivh {rpm-file}</a:t>
                      </a:r>
                      <a:endParaRPr lang="en-US" sz="1800" b="0" i="0" u="none" strike="noStrike" dirty="0">
                        <a:solidFill>
                          <a:srgbClr val="000000"/>
                        </a:solidFill>
                        <a:effectLst/>
                        <a:latin typeface="Arial" panose="020B0604020202020204" pitchFamily="34" charset="0"/>
                      </a:endParaRPr>
                    </a:p>
                  </a:txBody>
                  <a:tcPr marL="8164" marR="8164" marT="8164" marB="0" anchor="ctr"/>
                </a:tc>
                <a:tc rowSpan="2">
                  <a:txBody>
                    <a:bodyPr/>
                    <a:lstStyle/>
                    <a:p>
                      <a:pPr algn="l" fontAlgn="ctr"/>
                      <a:r>
                        <a:rPr lang="en-US" sz="1800" u="none" strike="noStrike" dirty="0">
                          <a:effectLst/>
                        </a:rPr>
                        <a:t>Install the package</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rpm -ivh mozilla-mail-1.7.5-17.i586.rpm</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1"/>
                  </a:ext>
                </a:extLst>
              </a:tr>
              <a:tr h="769531">
                <a:tc vMerge="1">
                  <a:txBody>
                    <a:bodyPr/>
                    <a:lstStyle/>
                    <a:p>
                      <a:endParaRPr lang="en-US"/>
                    </a:p>
                  </a:txBody>
                  <a:tcPr/>
                </a:tc>
                <a:tc vMerge="1">
                  <a:txBody>
                    <a:bodyPr/>
                    <a:lstStyle/>
                    <a:p>
                      <a:endParaRPr lang="en-US"/>
                    </a:p>
                  </a:txBody>
                  <a:tcPr/>
                </a:tc>
                <a:tc>
                  <a:txBody>
                    <a:bodyPr/>
                    <a:lstStyle/>
                    <a:p>
                      <a:pPr algn="l" fontAlgn="ctr"/>
                      <a:r>
                        <a:rPr lang="en-US" sz="1800" u="none" strike="noStrike" dirty="0">
                          <a:effectLst/>
                        </a:rPr>
                        <a:t>rpm -ivh --test mozilla-mail-1.7.5-17.i586.rpm</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2"/>
                  </a:ext>
                </a:extLst>
              </a:tr>
              <a:tr h="611880">
                <a:tc rowSpan="2">
                  <a:txBody>
                    <a:bodyPr/>
                    <a:lstStyle/>
                    <a:p>
                      <a:pPr algn="l" fontAlgn="ctr"/>
                      <a:r>
                        <a:rPr lang="en-US" sz="1800" u="none" strike="noStrike" dirty="0">
                          <a:effectLst/>
                        </a:rPr>
                        <a:t>rpm -Uvh {rpm-file}</a:t>
                      </a:r>
                      <a:endParaRPr lang="en-US" sz="1800" b="0" i="0" u="none" strike="noStrike" dirty="0">
                        <a:solidFill>
                          <a:srgbClr val="000000"/>
                        </a:solidFill>
                        <a:effectLst/>
                        <a:latin typeface="Arial" panose="020B0604020202020204" pitchFamily="34" charset="0"/>
                      </a:endParaRPr>
                    </a:p>
                  </a:txBody>
                  <a:tcPr marL="8164" marR="8164" marT="8164" marB="0" anchor="ctr"/>
                </a:tc>
                <a:tc rowSpan="2">
                  <a:txBody>
                    <a:bodyPr/>
                    <a:lstStyle/>
                    <a:p>
                      <a:pPr algn="l" fontAlgn="ctr"/>
                      <a:r>
                        <a:rPr lang="en-US" sz="1800" u="none" strike="noStrike" dirty="0">
                          <a:effectLst/>
                        </a:rPr>
                        <a:t>Upgrade package</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rpm -Uvh mozilla-mail-1.7.6-12.i586.rpm</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3"/>
                  </a:ext>
                </a:extLst>
              </a:tr>
              <a:tr h="611880">
                <a:tc vMerge="1">
                  <a:txBody>
                    <a:bodyPr/>
                    <a:lstStyle/>
                    <a:p>
                      <a:endParaRPr lang="en-US"/>
                    </a:p>
                  </a:txBody>
                  <a:tcPr/>
                </a:tc>
                <a:tc vMerge="1">
                  <a:txBody>
                    <a:bodyPr/>
                    <a:lstStyle/>
                    <a:p>
                      <a:endParaRPr lang="en-US"/>
                    </a:p>
                  </a:txBody>
                  <a:tcPr/>
                </a:tc>
                <a:tc>
                  <a:txBody>
                    <a:bodyPr/>
                    <a:lstStyle/>
                    <a:p>
                      <a:pPr algn="l" fontAlgn="ctr"/>
                      <a:r>
                        <a:rPr lang="en-US" sz="1800" u="none" strike="noStrike" dirty="0">
                          <a:effectLst/>
                        </a:rPr>
                        <a:t>rpm -Uvh --test mozilla-mail-1.7.6-12.i586.rpm</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4"/>
                  </a:ext>
                </a:extLst>
              </a:tr>
              <a:tr h="398518">
                <a:tc>
                  <a:txBody>
                    <a:bodyPr/>
                    <a:lstStyle/>
                    <a:p>
                      <a:pPr algn="l" fontAlgn="ctr"/>
                      <a:r>
                        <a:rPr lang="en-US" sz="1800" u="none" strike="noStrike" dirty="0">
                          <a:effectLst/>
                        </a:rPr>
                        <a:t>rpm -ev {package}</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Erase/remove/ an installed package</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rpm -ev mozilla-mail</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5"/>
                  </a:ext>
                </a:extLst>
              </a:tr>
              <a:tr h="611880">
                <a:tc>
                  <a:txBody>
                    <a:bodyPr/>
                    <a:lstStyle/>
                    <a:p>
                      <a:pPr algn="l" fontAlgn="ctr"/>
                      <a:r>
                        <a:rPr lang="en-US" sz="1800" u="none" strike="noStrike" dirty="0">
                          <a:effectLst/>
                        </a:rPr>
                        <a:t>rpm -ev --nodeps {package}</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Erase/remove/ an installed package without checking for dependencies</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rpm -ev --nodeps </a:t>
                      </a:r>
                      <a:r>
                        <a:rPr lang="en-US" sz="1800" u="none" strike="noStrike" dirty="0" err="1">
                          <a:effectLst/>
                        </a:rPr>
                        <a:t>mozilla</a:t>
                      </a:r>
                      <a:r>
                        <a:rPr lang="en-US" sz="1800" u="none" strike="noStrike" dirty="0">
                          <a:effectLst/>
                        </a:rPr>
                        <a:t>-mail</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6"/>
                  </a:ext>
                </a:extLst>
              </a:tr>
              <a:tr h="398518">
                <a:tc rowSpan="2">
                  <a:txBody>
                    <a:bodyPr/>
                    <a:lstStyle/>
                    <a:p>
                      <a:pPr algn="l" fontAlgn="ctr"/>
                      <a:r>
                        <a:rPr lang="en-US" sz="1800" u="none" strike="noStrike" dirty="0">
                          <a:effectLst/>
                        </a:rPr>
                        <a:t>rpm –qa</a:t>
                      </a:r>
                      <a:endParaRPr lang="en-US" sz="1800" b="0" i="0" u="none" strike="noStrike" dirty="0">
                        <a:solidFill>
                          <a:srgbClr val="000000"/>
                        </a:solidFill>
                        <a:effectLst/>
                        <a:latin typeface="Arial" panose="020B0604020202020204" pitchFamily="34" charset="0"/>
                      </a:endParaRPr>
                    </a:p>
                  </a:txBody>
                  <a:tcPr marL="8164" marR="8164" marT="8164" marB="0" anchor="ctr"/>
                </a:tc>
                <a:tc rowSpan="2">
                  <a:txBody>
                    <a:bodyPr/>
                    <a:lstStyle/>
                    <a:p>
                      <a:pPr algn="l" fontAlgn="ctr"/>
                      <a:r>
                        <a:rPr lang="en-US" sz="1800" u="none" strike="noStrike" dirty="0">
                          <a:effectLst/>
                        </a:rPr>
                        <a:t>Display list all installed packages</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rpm -qa</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7"/>
                  </a:ext>
                </a:extLst>
              </a:tr>
              <a:tr h="398518">
                <a:tc vMerge="1">
                  <a:txBody>
                    <a:bodyPr/>
                    <a:lstStyle/>
                    <a:p>
                      <a:endParaRPr lang="en-US"/>
                    </a:p>
                  </a:txBody>
                  <a:tcPr/>
                </a:tc>
                <a:tc vMerge="1">
                  <a:txBody>
                    <a:bodyPr/>
                    <a:lstStyle/>
                    <a:p>
                      <a:endParaRPr lang="en-US"/>
                    </a:p>
                  </a:txBody>
                  <a:tcPr/>
                </a:tc>
                <a:tc>
                  <a:txBody>
                    <a:bodyPr/>
                    <a:lstStyle/>
                    <a:p>
                      <a:pPr algn="l" fontAlgn="ctr"/>
                      <a:r>
                        <a:rPr lang="en-US" sz="1800" u="none" strike="noStrike" dirty="0">
                          <a:effectLst/>
                        </a:rPr>
                        <a:t>rpm -qa | less</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8"/>
                  </a:ext>
                </a:extLst>
              </a:tr>
            </a:tbl>
          </a:graphicData>
        </a:graphic>
      </p:graphicFrame>
      <p:sp>
        <p:nvSpPr>
          <p:cNvPr id="3" name="Title 2"/>
          <p:cNvSpPr>
            <a:spLocks noGrp="1"/>
          </p:cNvSpPr>
          <p:nvPr>
            <p:ph type="title"/>
          </p:nvPr>
        </p:nvSpPr>
        <p:spPr>
          <a:xfrm>
            <a:off x="838200" y="365125"/>
            <a:ext cx="10515600" cy="729579"/>
          </a:xfrm>
          <a:solidFill>
            <a:schemeClr val="tx1"/>
          </a:solidFill>
        </p:spPr>
        <p:txBody>
          <a:bodyPr/>
          <a:lstStyle/>
          <a:p>
            <a:r>
              <a:rPr lang="en-US" dirty="0">
                <a:solidFill>
                  <a:schemeClr val="bg1"/>
                </a:solidFill>
              </a:rPr>
              <a:t>Red Hat package Management:</a:t>
            </a:r>
          </a:p>
        </p:txBody>
      </p:sp>
    </p:spTree>
    <p:extLst>
      <p:ext uri="{BB962C8B-B14F-4D97-AF65-F5344CB8AC3E}">
        <p14:creationId xmlns:p14="http://schemas.microsoft.com/office/powerpoint/2010/main" val="2650700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31653141"/>
              </p:ext>
            </p:extLst>
          </p:nvPr>
        </p:nvGraphicFramePr>
        <p:xfrm>
          <a:off x="252413" y="1750422"/>
          <a:ext cx="11657646" cy="4689565"/>
        </p:xfrm>
        <a:graphic>
          <a:graphicData uri="http://schemas.openxmlformats.org/drawingml/2006/table">
            <a:tbl>
              <a:tblPr firstRow="1" bandRow="1">
                <a:tableStyleId>{5C22544A-7EE6-4342-B048-85BDC9FD1C3A}</a:tableStyleId>
              </a:tblPr>
              <a:tblGrid>
                <a:gridCol w="3885882">
                  <a:extLst>
                    <a:ext uri="{9D8B030D-6E8A-4147-A177-3AD203B41FA5}">
                      <a16:colId xmlns:a16="http://schemas.microsoft.com/office/drawing/2014/main" val="20000"/>
                    </a:ext>
                  </a:extLst>
                </a:gridCol>
                <a:gridCol w="3885882">
                  <a:extLst>
                    <a:ext uri="{9D8B030D-6E8A-4147-A177-3AD203B41FA5}">
                      <a16:colId xmlns:a16="http://schemas.microsoft.com/office/drawing/2014/main" val="20001"/>
                    </a:ext>
                  </a:extLst>
                </a:gridCol>
                <a:gridCol w="3885882">
                  <a:extLst>
                    <a:ext uri="{9D8B030D-6E8A-4147-A177-3AD203B41FA5}">
                      <a16:colId xmlns:a16="http://schemas.microsoft.com/office/drawing/2014/main" val="20002"/>
                    </a:ext>
                  </a:extLst>
                </a:gridCol>
              </a:tblGrid>
              <a:tr h="407632">
                <a:tc>
                  <a:txBody>
                    <a:bodyPr/>
                    <a:lstStyle/>
                    <a:p>
                      <a:pPr algn="ctr" fontAlgn="ctr"/>
                      <a:r>
                        <a:rPr lang="en-US" sz="1800" u="none" strike="noStrike" dirty="0">
                          <a:solidFill>
                            <a:schemeClr val="tx1"/>
                          </a:solidFill>
                          <a:effectLst/>
                        </a:rPr>
                        <a:t>Syntax</a:t>
                      </a:r>
                      <a:endParaRPr lang="en-US" sz="1800" b="1" i="0" u="none" strike="noStrike" dirty="0">
                        <a:solidFill>
                          <a:schemeClr val="tx1"/>
                        </a:solidFill>
                        <a:effectLst/>
                        <a:latin typeface="Arial" panose="020B0604020202020204" pitchFamily="34" charset="0"/>
                      </a:endParaRPr>
                    </a:p>
                  </a:txBody>
                  <a:tcPr marL="8164" marR="8164" marT="8164" marB="0" anchor="ctr"/>
                </a:tc>
                <a:tc>
                  <a:txBody>
                    <a:bodyPr/>
                    <a:lstStyle/>
                    <a:p>
                      <a:pPr algn="ctr" fontAlgn="ctr"/>
                      <a:r>
                        <a:rPr lang="en-US" sz="1800" u="none" strike="noStrike" dirty="0">
                          <a:solidFill>
                            <a:schemeClr val="tx1"/>
                          </a:solidFill>
                          <a:effectLst/>
                        </a:rPr>
                        <a:t>Description</a:t>
                      </a:r>
                      <a:endParaRPr lang="en-US" sz="1800" b="1" i="0" u="none" strike="noStrike" dirty="0">
                        <a:solidFill>
                          <a:schemeClr val="tx1"/>
                        </a:solidFill>
                        <a:effectLst/>
                        <a:latin typeface="Arial" panose="020B0604020202020204" pitchFamily="34" charset="0"/>
                      </a:endParaRPr>
                    </a:p>
                  </a:txBody>
                  <a:tcPr marL="8164" marR="8164" marT="8164" marB="0" anchor="ctr"/>
                </a:tc>
                <a:tc>
                  <a:txBody>
                    <a:bodyPr/>
                    <a:lstStyle/>
                    <a:p>
                      <a:pPr algn="ctr" fontAlgn="ctr"/>
                      <a:r>
                        <a:rPr lang="en-US" sz="1800" u="none" strike="noStrike" dirty="0">
                          <a:solidFill>
                            <a:schemeClr val="tx1"/>
                          </a:solidFill>
                          <a:effectLst/>
                        </a:rPr>
                        <a:t>Example(s)</a:t>
                      </a:r>
                      <a:endParaRPr lang="en-US" sz="1800" b="1" i="0" u="none" strike="noStrike" dirty="0">
                        <a:solidFill>
                          <a:schemeClr val="tx1"/>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0"/>
                  </a:ext>
                </a:extLst>
              </a:tr>
              <a:tr h="612047">
                <a:tc>
                  <a:txBody>
                    <a:bodyPr/>
                    <a:lstStyle/>
                    <a:p>
                      <a:pPr algn="l" fontAlgn="ctr"/>
                      <a:r>
                        <a:rPr lang="en-US" sz="1800" u="none" strike="noStrike" dirty="0">
                          <a:effectLst/>
                        </a:rPr>
                        <a:t>rpm -qi {package}</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Display installed information along with package version and short description</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rpm -qi </a:t>
                      </a:r>
                      <a:r>
                        <a:rPr lang="en-US" sz="1800" u="none" strike="noStrike" dirty="0" err="1">
                          <a:effectLst/>
                        </a:rPr>
                        <a:t>mozilla</a:t>
                      </a:r>
                      <a:r>
                        <a:rPr lang="en-US" sz="1800" u="none" strike="noStrike" dirty="0">
                          <a:effectLst/>
                        </a:rPr>
                        <a:t>-mail</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1"/>
                  </a:ext>
                </a:extLst>
              </a:tr>
              <a:tr h="407632">
                <a:tc rowSpan="2">
                  <a:txBody>
                    <a:bodyPr/>
                    <a:lstStyle/>
                    <a:p>
                      <a:pPr algn="l" fontAlgn="ctr"/>
                      <a:r>
                        <a:rPr lang="en-US" sz="1800" u="none" strike="noStrike" dirty="0">
                          <a:effectLst/>
                        </a:rPr>
                        <a:t>rpm -qf {/path/to/file}</a:t>
                      </a:r>
                      <a:endParaRPr lang="en-US" sz="1800" b="0" i="0" u="none" strike="noStrike" dirty="0">
                        <a:solidFill>
                          <a:srgbClr val="000000"/>
                        </a:solidFill>
                        <a:effectLst/>
                        <a:latin typeface="Arial" panose="020B0604020202020204" pitchFamily="34" charset="0"/>
                      </a:endParaRPr>
                    </a:p>
                  </a:txBody>
                  <a:tcPr marL="8164" marR="8164" marT="8164" marB="0" anchor="ctr"/>
                </a:tc>
                <a:tc rowSpan="2">
                  <a:txBody>
                    <a:bodyPr/>
                    <a:lstStyle/>
                    <a:p>
                      <a:pPr algn="l" fontAlgn="ctr"/>
                      <a:r>
                        <a:rPr lang="en-US" sz="1800" u="none" strike="noStrike" dirty="0">
                          <a:effectLst/>
                        </a:rPr>
                        <a:t>Find out what package a file belongs to i.e. find what package owns the file</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rpm -qf /etc/</a:t>
                      </a:r>
                      <a:r>
                        <a:rPr lang="en-US" sz="1800" u="none" strike="noStrike" dirty="0" err="1">
                          <a:effectLst/>
                        </a:rPr>
                        <a:t>passwd</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2"/>
                  </a:ext>
                </a:extLst>
              </a:tr>
              <a:tr h="407632">
                <a:tc vMerge="1">
                  <a:txBody>
                    <a:bodyPr/>
                    <a:lstStyle/>
                    <a:p>
                      <a:endParaRPr lang="en-US"/>
                    </a:p>
                  </a:txBody>
                  <a:tcPr/>
                </a:tc>
                <a:tc vMerge="1">
                  <a:txBody>
                    <a:bodyPr/>
                    <a:lstStyle/>
                    <a:p>
                      <a:endParaRPr lang="en-US"/>
                    </a:p>
                  </a:txBody>
                  <a:tcPr/>
                </a:tc>
                <a:tc>
                  <a:txBody>
                    <a:bodyPr/>
                    <a:lstStyle/>
                    <a:p>
                      <a:pPr algn="l" fontAlgn="ctr"/>
                      <a:r>
                        <a:rPr lang="en-US" sz="1800" u="none" strike="noStrike" dirty="0">
                          <a:effectLst/>
                        </a:rPr>
                        <a:t>rpm -qf /bin/bash</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3"/>
                  </a:ext>
                </a:extLst>
              </a:tr>
              <a:tr h="612047">
                <a:tc>
                  <a:txBody>
                    <a:bodyPr/>
                    <a:lstStyle/>
                    <a:p>
                      <a:pPr algn="l" fontAlgn="ctr"/>
                      <a:r>
                        <a:rPr lang="en-US" sz="1800" u="none" strike="noStrike" dirty="0">
                          <a:effectLst/>
                        </a:rPr>
                        <a:t>rpm -qc {</a:t>
                      </a:r>
                      <a:r>
                        <a:rPr lang="en-US" sz="1800" u="none" strike="noStrike" dirty="0" err="1">
                          <a:effectLst/>
                        </a:rPr>
                        <a:t>pacakge</a:t>
                      </a:r>
                      <a:r>
                        <a:rPr lang="en-US" sz="1800" u="none" strike="noStrike" dirty="0">
                          <a:effectLst/>
                        </a:rPr>
                        <a:t>-name}</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Display list of configuration file(s) for a package</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a:effectLst/>
                        </a:rPr>
                        <a:t>rpm -qc httpd</a:t>
                      </a:r>
                      <a:endParaRPr lang="en-US" sz="1800" b="0" i="0" u="none" strike="noStrike">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4"/>
                  </a:ext>
                </a:extLst>
              </a:tr>
              <a:tr h="612047">
                <a:tc>
                  <a:txBody>
                    <a:bodyPr/>
                    <a:lstStyle/>
                    <a:p>
                      <a:pPr algn="l" fontAlgn="ctr"/>
                      <a:r>
                        <a:rPr lang="en-US" sz="1800" u="none" strike="noStrike" dirty="0">
                          <a:effectLst/>
                        </a:rPr>
                        <a:t>rpm -qcf {/path/to/file}</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Display list of configuration files for a command</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rpm -qcf /</a:t>
                      </a:r>
                      <a:r>
                        <a:rPr lang="en-US" sz="1800" u="none" strike="noStrike" dirty="0" err="1">
                          <a:effectLst/>
                        </a:rPr>
                        <a:t>usr</a:t>
                      </a:r>
                      <a:r>
                        <a:rPr lang="en-US" sz="1800" u="none" strike="noStrike" dirty="0">
                          <a:effectLst/>
                        </a:rPr>
                        <a:t>/X11R6/bin/</a:t>
                      </a:r>
                      <a:r>
                        <a:rPr lang="en-US" sz="1800" u="none" strike="noStrike" dirty="0" err="1">
                          <a:effectLst/>
                        </a:rPr>
                        <a:t>xeyes</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5"/>
                  </a:ext>
                </a:extLst>
              </a:tr>
              <a:tr h="407632">
                <a:tc rowSpan="2">
                  <a:txBody>
                    <a:bodyPr/>
                    <a:lstStyle/>
                    <a:p>
                      <a:pPr algn="l" fontAlgn="ctr"/>
                      <a:r>
                        <a:rPr lang="en-US" sz="1800" u="none" strike="noStrike" dirty="0">
                          <a:effectLst/>
                        </a:rPr>
                        <a:t>rpm -qa --last</a:t>
                      </a:r>
                      <a:endParaRPr lang="en-US" sz="1800" b="0" i="0" u="none" strike="noStrike" dirty="0">
                        <a:solidFill>
                          <a:srgbClr val="000000"/>
                        </a:solidFill>
                        <a:effectLst/>
                        <a:latin typeface="Arial" panose="020B0604020202020204" pitchFamily="34" charset="0"/>
                      </a:endParaRPr>
                    </a:p>
                  </a:txBody>
                  <a:tcPr marL="8164" marR="8164" marT="8164" marB="0" anchor="ctr"/>
                </a:tc>
                <a:tc rowSpan="2">
                  <a:txBody>
                    <a:bodyPr/>
                    <a:lstStyle/>
                    <a:p>
                      <a:pPr algn="l" fontAlgn="ctr"/>
                      <a:r>
                        <a:rPr lang="en-US" sz="1800" u="none" strike="noStrike" dirty="0">
                          <a:effectLst/>
                        </a:rPr>
                        <a:t>Display list of all recently installed RPMs</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rpm -qa --last</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6"/>
                  </a:ext>
                </a:extLst>
              </a:tr>
              <a:tr h="407632">
                <a:tc vMerge="1">
                  <a:txBody>
                    <a:bodyPr/>
                    <a:lstStyle/>
                    <a:p>
                      <a:endParaRPr lang="en-US"/>
                    </a:p>
                  </a:txBody>
                  <a:tcPr/>
                </a:tc>
                <a:tc vMerge="1">
                  <a:txBody>
                    <a:bodyPr/>
                    <a:lstStyle/>
                    <a:p>
                      <a:endParaRPr lang="en-US"/>
                    </a:p>
                  </a:txBody>
                  <a:tcPr/>
                </a:tc>
                <a:tc>
                  <a:txBody>
                    <a:bodyPr/>
                    <a:lstStyle/>
                    <a:p>
                      <a:pPr algn="l" fontAlgn="ctr"/>
                      <a:r>
                        <a:rPr lang="en-US" sz="1800" u="none" strike="noStrike" dirty="0">
                          <a:effectLst/>
                        </a:rPr>
                        <a:t>rpm -qa --last | less</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7"/>
                  </a:ext>
                </a:extLst>
              </a:tr>
              <a:tr h="407632">
                <a:tc>
                  <a:txBody>
                    <a:bodyPr/>
                    <a:lstStyle/>
                    <a:p>
                      <a:pPr algn="l" fontAlgn="ctr"/>
                      <a:r>
                        <a:rPr lang="en-US" sz="1800" u="none" strike="noStrike" dirty="0">
                          <a:effectLst/>
                        </a:rPr>
                        <a:t>rpm -qpR {.rpm-file}</a:t>
                      </a:r>
                      <a:endParaRPr lang="en-US" sz="1800" b="0" i="0" u="none" strike="noStrike" dirty="0">
                        <a:solidFill>
                          <a:srgbClr val="000000"/>
                        </a:solidFill>
                        <a:effectLst/>
                        <a:latin typeface="Arial" panose="020B0604020202020204" pitchFamily="34" charset="0"/>
                      </a:endParaRPr>
                    </a:p>
                  </a:txBody>
                  <a:tcPr marL="8164" marR="8164" marT="8164" marB="0" anchor="ctr"/>
                </a:tc>
                <a:tc rowSpan="2">
                  <a:txBody>
                    <a:bodyPr/>
                    <a:lstStyle/>
                    <a:p>
                      <a:pPr algn="l" fontAlgn="ctr"/>
                      <a:r>
                        <a:rPr lang="en-US" sz="1800" u="none" strike="noStrike" dirty="0">
                          <a:effectLst/>
                        </a:rPr>
                        <a:t>Find out what dependencies a rpm file has</a:t>
                      </a:r>
                      <a:endParaRPr lang="en-US" sz="1800" b="0" i="0" u="none" strike="noStrike" dirty="0">
                        <a:solidFill>
                          <a:srgbClr val="000000"/>
                        </a:solidFill>
                        <a:effectLst/>
                        <a:latin typeface="Arial" panose="020B0604020202020204" pitchFamily="34" charset="0"/>
                      </a:endParaRPr>
                    </a:p>
                  </a:txBody>
                  <a:tcPr marL="8164" marR="8164" marT="8164" marB="0" anchor="ctr"/>
                </a:tc>
                <a:tc>
                  <a:txBody>
                    <a:bodyPr/>
                    <a:lstStyle/>
                    <a:p>
                      <a:pPr algn="l" fontAlgn="ctr"/>
                      <a:r>
                        <a:rPr lang="en-US" sz="1800" u="none" strike="noStrike" dirty="0">
                          <a:effectLst/>
                        </a:rPr>
                        <a:t>rpm -qpR mediawiki-1.4rc1-4.i586.rpm</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8"/>
                  </a:ext>
                </a:extLst>
              </a:tr>
              <a:tr h="407632">
                <a:tc>
                  <a:txBody>
                    <a:bodyPr/>
                    <a:lstStyle/>
                    <a:p>
                      <a:pPr algn="l" fontAlgn="ctr"/>
                      <a:r>
                        <a:rPr lang="en-US" sz="1800" u="none" strike="noStrike" dirty="0">
                          <a:effectLst/>
                        </a:rPr>
                        <a:t>rpm -qR {package}</a:t>
                      </a:r>
                      <a:endParaRPr lang="en-US" sz="1800" b="0" i="0" u="none" strike="noStrike" dirty="0">
                        <a:solidFill>
                          <a:srgbClr val="000000"/>
                        </a:solidFill>
                        <a:effectLst/>
                        <a:latin typeface="Arial" panose="020B0604020202020204" pitchFamily="34" charset="0"/>
                      </a:endParaRPr>
                    </a:p>
                  </a:txBody>
                  <a:tcPr marL="8164" marR="8164" marT="8164" marB="0" anchor="ctr"/>
                </a:tc>
                <a:tc vMerge="1">
                  <a:txBody>
                    <a:bodyPr/>
                    <a:lstStyle/>
                    <a:p>
                      <a:endParaRPr lang="en-US"/>
                    </a:p>
                  </a:txBody>
                  <a:tcPr/>
                </a:tc>
                <a:tc>
                  <a:txBody>
                    <a:bodyPr/>
                    <a:lstStyle/>
                    <a:p>
                      <a:pPr algn="l" fontAlgn="ctr"/>
                      <a:r>
                        <a:rPr lang="en-US" sz="1800" u="none" strike="noStrike" dirty="0">
                          <a:effectLst/>
                        </a:rPr>
                        <a:t>rpm -qR bash</a:t>
                      </a:r>
                      <a:endParaRPr lang="en-US" sz="1800" b="0" i="0" u="none" strike="noStrike" dirty="0">
                        <a:solidFill>
                          <a:srgbClr val="000000"/>
                        </a:solidFill>
                        <a:effectLst/>
                        <a:latin typeface="Arial" panose="020B0604020202020204" pitchFamily="34" charset="0"/>
                      </a:endParaRPr>
                    </a:p>
                  </a:txBody>
                  <a:tcPr marL="8164" marR="8164" marT="8164" marB="0" anchor="ctr"/>
                </a:tc>
                <a:extLst>
                  <a:ext uri="{0D108BD9-81ED-4DB2-BD59-A6C34878D82A}">
                    <a16:rowId xmlns:a16="http://schemas.microsoft.com/office/drawing/2014/main" val="10009"/>
                  </a:ext>
                </a:extLst>
              </a:tr>
            </a:tbl>
          </a:graphicData>
        </a:graphic>
      </p:graphicFrame>
      <p:sp>
        <p:nvSpPr>
          <p:cNvPr id="3" name="Title 2"/>
          <p:cNvSpPr>
            <a:spLocks noGrp="1"/>
          </p:cNvSpPr>
          <p:nvPr>
            <p:ph type="title"/>
          </p:nvPr>
        </p:nvSpPr>
        <p:spPr>
          <a:xfrm>
            <a:off x="838200" y="365126"/>
            <a:ext cx="10515600" cy="1071788"/>
          </a:xfrm>
          <a:solidFill>
            <a:schemeClr val="tx1"/>
          </a:solidFill>
        </p:spPr>
        <p:txBody>
          <a:bodyPr/>
          <a:lstStyle/>
          <a:p>
            <a:r>
              <a:rPr lang="en-US" dirty="0">
                <a:solidFill>
                  <a:schemeClr val="bg1"/>
                </a:solidFill>
              </a:rPr>
              <a:t>Red Hat package Management:</a:t>
            </a:r>
          </a:p>
        </p:txBody>
      </p:sp>
    </p:spTree>
    <p:extLst>
      <p:ext uri="{BB962C8B-B14F-4D97-AF65-F5344CB8AC3E}">
        <p14:creationId xmlns:p14="http://schemas.microsoft.com/office/powerpoint/2010/main" val="1047992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870" y="1098908"/>
            <a:ext cx="11653129" cy="4840303"/>
          </a:xfrm>
        </p:spPr>
        <p:txBody>
          <a:bodyPr>
            <a:normAutofit fontScale="92500" lnSpcReduction="20000"/>
          </a:bodyPr>
          <a:lstStyle/>
          <a:p>
            <a:pPr marL="457200" lvl="0" indent="-457200" eaLnBrk="0" hangingPunct="0">
              <a:lnSpc>
                <a:spcPct val="100000"/>
              </a:lnSpc>
              <a:spcBef>
                <a:spcPct val="0"/>
              </a:spcBef>
              <a:buFont typeface="Wingdings" panose="05000000000000000000" pitchFamily="2" charset="2"/>
              <a:buChar char="v"/>
              <a:tabLst/>
            </a:pPr>
            <a:r>
              <a:rPr lang="en-US" altLang="en-US" sz="1800" dirty="0">
                <a:solidFill>
                  <a:schemeClr val="tx1"/>
                </a:solidFill>
              </a:rPr>
              <a:t>Yum is the primary tool for getting, </a:t>
            </a:r>
            <a:r>
              <a:rPr lang="en-US" sz="1800" dirty="0"/>
              <a:t>installing, updating, and deleting packages is simple.</a:t>
            </a:r>
          </a:p>
          <a:p>
            <a:pPr marL="457200" lvl="0" indent="-457200" eaLnBrk="0" hangingPunct="0">
              <a:lnSpc>
                <a:spcPct val="100000"/>
              </a:lnSpc>
              <a:spcBef>
                <a:spcPct val="0"/>
              </a:spcBef>
              <a:buFont typeface="Wingdings" panose="05000000000000000000" pitchFamily="2" charset="2"/>
              <a:buChar char="v"/>
              <a:tabLst/>
            </a:pPr>
            <a:r>
              <a:rPr lang="en-US" sz="1800" dirty="0"/>
              <a:t>Software Dependency Resolution - software dependencies are automatically resolved and installed.</a:t>
            </a:r>
          </a:p>
          <a:p>
            <a:pPr marL="457200" lvl="0" indent="-457200" eaLnBrk="0" hangingPunct="0">
              <a:lnSpc>
                <a:spcPct val="100000"/>
              </a:lnSpc>
              <a:spcBef>
                <a:spcPct val="0"/>
              </a:spcBef>
              <a:buFont typeface="Wingdings" panose="05000000000000000000" pitchFamily="2" charset="2"/>
              <a:buChar char="v"/>
              <a:tabLst/>
            </a:pPr>
            <a:r>
              <a:rPr lang="en-US" sz="1800" dirty="0"/>
              <a:t>YUM is official Red Hat/CentOS package manager, will get deprecated soon and replaced by DNF (Dandified Yum)</a:t>
            </a:r>
          </a:p>
          <a:p>
            <a:pPr lvl="0" indent="0" eaLnBrk="0" hangingPunct="0">
              <a:lnSpc>
                <a:spcPct val="100000"/>
              </a:lnSpc>
              <a:spcBef>
                <a:spcPct val="0"/>
              </a:spcBef>
              <a:buNone/>
              <a:tabLst/>
            </a:pPr>
            <a:endParaRPr lang="en-US" sz="1800" dirty="0"/>
          </a:p>
          <a:p>
            <a:pPr indent="0">
              <a:lnSpc>
                <a:spcPct val="120000"/>
              </a:lnSpc>
              <a:buNone/>
            </a:pPr>
            <a:r>
              <a:rPr lang="en-US" sz="1800" dirty="0"/>
              <a:t>We normally would need a local repository to perform multiple actions, be it software installation or an update. One can simply follow below steps to create a repository of the packages that could be accessed easily and quickly</a:t>
            </a:r>
          </a:p>
          <a:p>
            <a:pPr indent="0">
              <a:lnSpc>
                <a:spcPct val="120000"/>
              </a:lnSpc>
              <a:buNone/>
            </a:pPr>
            <a:endParaRPr lang="en-US" sz="1800" dirty="0"/>
          </a:p>
          <a:p>
            <a:pPr marL="285750" indent="-285750">
              <a:lnSpc>
                <a:spcPct val="120000"/>
              </a:lnSpc>
              <a:buFont typeface="Wingdings" panose="05000000000000000000" pitchFamily="2" charset="2"/>
              <a:buChar char="v"/>
            </a:pPr>
            <a:r>
              <a:rPr lang="en-US" sz="1800" dirty="0"/>
              <a:t>Mount RHEL DVD on /</a:t>
            </a:r>
            <a:r>
              <a:rPr lang="en-US" sz="1800" dirty="0" err="1"/>
              <a:t>mnt</a:t>
            </a:r>
            <a:r>
              <a:rPr lang="en-US" sz="1800" dirty="0"/>
              <a:t> (mount -t /dev/</a:t>
            </a:r>
            <a:r>
              <a:rPr lang="en-US" sz="1800" dirty="0" err="1"/>
              <a:t>dvdwriter</a:t>
            </a:r>
            <a:r>
              <a:rPr lang="en-US" sz="1800" dirty="0"/>
              <a:t>  /</a:t>
            </a:r>
            <a:r>
              <a:rPr lang="en-US" sz="1800" dirty="0" err="1"/>
              <a:t>mnt</a:t>
            </a:r>
            <a:r>
              <a:rPr lang="en-US" sz="1800" dirty="0"/>
              <a:t>)</a:t>
            </a:r>
          </a:p>
          <a:p>
            <a:pPr marL="285750" indent="-285750">
              <a:lnSpc>
                <a:spcPct val="120000"/>
              </a:lnSpc>
              <a:buFont typeface="Wingdings" panose="05000000000000000000" pitchFamily="2" charset="2"/>
              <a:buChar char="v"/>
            </a:pPr>
            <a:r>
              <a:rPr lang="en-US" sz="1800" dirty="0"/>
              <a:t>Install Publishing agent on your server, can be FTP or HTTP (rpm -</a:t>
            </a:r>
            <a:r>
              <a:rPr lang="en-US" sz="1800" dirty="0" err="1"/>
              <a:t>ivh</a:t>
            </a:r>
            <a:r>
              <a:rPr lang="en-US" sz="1800" dirty="0"/>
              <a:t> /</a:t>
            </a:r>
            <a:r>
              <a:rPr lang="en-US" sz="1800" dirty="0" err="1"/>
              <a:t>mnt</a:t>
            </a:r>
            <a:r>
              <a:rPr lang="en-US" sz="1800" dirty="0"/>
              <a:t>/Packages/</a:t>
            </a:r>
            <a:r>
              <a:rPr lang="en-US" sz="1800" dirty="0" err="1"/>
              <a:t>vsftpd</a:t>
            </a:r>
            <a:r>
              <a:rPr lang="en-US" sz="1800" dirty="0"/>
              <a:t>-*.rpm)</a:t>
            </a:r>
          </a:p>
          <a:p>
            <a:pPr marL="285750" indent="-285750">
              <a:lnSpc>
                <a:spcPct val="120000"/>
              </a:lnSpc>
              <a:buFont typeface="Wingdings" panose="05000000000000000000" pitchFamily="2" charset="2"/>
              <a:buChar char="v"/>
            </a:pPr>
            <a:r>
              <a:rPr lang="en-US" sz="1800" dirty="0"/>
              <a:t>Install the Repository building tools (rpm -</a:t>
            </a:r>
            <a:r>
              <a:rPr lang="en-US" sz="1800" dirty="0" err="1"/>
              <a:t>ivh</a:t>
            </a:r>
            <a:r>
              <a:rPr lang="en-US" sz="1800" dirty="0"/>
              <a:t> /</a:t>
            </a:r>
            <a:r>
              <a:rPr lang="en-US" sz="1800" dirty="0" err="1"/>
              <a:t>mnt</a:t>
            </a:r>
            <a:r>
              <a:rPr lang="en-US" sz="1800" dirty="0"/>
              <a:t>/Packages/</a:t>
            </a:r>
            <a:r>
              <a:rPr lang="en-US" sz="1800" dirty="0" err="1"/>
              <a:t>deltarpm</a:t>
            </a:r>
            <a:r>
              <a:rPr lang="en-US" sz="1800" dirty="0"/>
              <a:t>-*.rpm, rpm -</a:t>
            </a:r>
            <a:r>
              <a:rPr lang="en-US" sz="1800" dirty="0" err="1"/>
              <a:t>ivh</a:t>
            </a:r>
            <a:r>
              <a:rPr lang="en-US" sz="1800" dirty="0"/>
              <a:t> /</a:t>
            </a:r>
            <a:r>
              <a:rPr lang="en-US" sz="1800" dirty="0" err="1"/>
              <a:t>mnt</a:t>
            </a:r>
            <a:r>
              <a:rPr lang="en-US" sz="1800" dirty="0"/>
              <a:t>/Packages/python-</a:t>
            </a:r>
            <a:r>
              <a:rPr lang="en-US" sz="1800" dirty="0" err="1"/>
              <a:t>deltarpm</a:t>
            </a:r>
            <a:r>
              <a:rPr lang="en-US" sz="1800" dirty="0"/>
              <a:t>-*.rpm, rpm -</a:t>
            </a:r>
            <a:r>
              <a:rPr lang="en-US" sz="1800" dirty="0" err="1"/>
              <a:t>ivh</a:t>
            </a:r>
            <a:r>
              <a:rPr lang="en-US" sz="1800" dirty="0"/>
              <a:t> /</a:t>
            </a:r>
            <a:r>
              <a:rPr lang="en-US" sz="1800" dirty="0" err="1"/>
              <a:t>mnt</a:t>
            </a:r>
            <a:r>
              <a:rPr lang="en-US" sz="1800" dirty="0"/>
              <a:t>/Packages/</a:t>
            </a:r>
            <a:r>
              <a:rPr lang="en-US" sz="1800" dirty="0" err="1"/>
              <a:t>createrepo</a:t>
            </a:r>
            <a:r>
              <a:rPr lang="en-US" sz="1800" dirty="0"/>
              <a:t>-*.rpm)</a:t>
            </a:r>
          </a:p>
          <a:p>
            <a:pPr marL="285750" indent="-285750">
              <a:lnSpc>
                <a:spcPct val="120000"/>
              </a:lnSpc>
              <a:buFont typeface="Wingdings" panose="05000000000000000000" pitchFamily="2" charset="2"/>
              <a:buChar char="v"/>
            </a:pPr>
            <a:r>
              <a:rPr lang="en-US" sz="1800" dirty="0"/>
              <a:t>Copy all packages (rpms) to the publisher (</a:t>
            </a:r>
            <a:r>
              <a:rPr lang="en-US" sz="1800" dirty="0" err="1"/>
              <a:t>mkdir</a:t>
            </a:r>
            <a:r>
              <a:rPr lang="en-US" sz="1800" dirty="0"/>
              <a:t> -p /</a:t>
            </a:r>
            <a:r>
              <a:rPr lang="en-US" sz="1800" dirty="0" err="1"/>
              <a:t>var</a:t>
            </a:r>
            <a:r>
              <a:rPr lang="en-US" sz="1800" dirty="0"/>
              <a:t>/ftp/pub/rhel7.2 then </a:t>
            </a:r>
            <a:r>
              <a:rPr lang="en-US" sz="1800" dirty="0" err="1"/>
              <a:t>cp</a:t>
            </a:r>
            <a:r>
              <a:rPr lang="en-US" sz="1800" dirty="0"/>
              <a:t> -r /</a:t>
            </a:r>
            <a:r>
              <a:rPr lang="en-US" sz="1800" dirty="0" err="1"/>
              <a:t>mnt</a:t>
            </a:r>
            <a:r>
              <a:rPr lang="en-US" sz="1800" dirty="0"/>
              <a:t>/* /</a:t>
            </a:r>
            <a:r>
              <a:rPr lang="en-US" sz="1800" dirty="0" err="1"/>
              <a:t>var</a:t>
            </a:r>
            <a:r>
              <a:rPr lang="en-US" sz="1800" dirty="0"/>
              <a:t>/ftp/pub/rhel7.2)</a:t>
            </a:r>
          </a:p>
          <a:p>
            <a:pPr marL="285750" indent="-285750">
              <a:lnSpc>
                <a:spcPct val="120000"/>
              </a:lnSpc>
              <a:buFont typeface="Wingdings" panose="05000000000000000000" pitchFamily="2" charset="2"/>
              <a:buChar char="v"/>
            </a:pPr>
            <a:r>
              <a:rPr lang="en-US" sz="1800" dirty="0"/>
              <a:t>Create the repository</a:t>
            </a:r>
          </a:p>
          <a:p>
            <a:pPr marL="641350" lvl="1" indent="-285750">
              <a:lnSpc>
                <a:spcPct val="120000"/>
              </a:lnSpc>
              <a:buFont typeface="Wingdings" panose="05000000000000000000" pitchFamily="2" charset="2"/>
              <a:buChar char="v"/>
            </a:pPr>
            <a:r>
              <a:rPr lang="en-US" sz="1800" dirty="0" err="1"/>
              <a:t>createrepo</a:t>
            </a:r>
            <a:r>
              <a:rPr lang="en-US" sz="1800" dirty="0"/>
              <a:t> -v /</a:t>
            </a:r>
            <a:r>
              <a:rPr lang="en-US" sz="1800" dirty="0" err="1"/>
              <a:t>var</a:t>
            </a:r>
            <a:r>
              <a:rPr lang="en-US" sz="1800" dirty="0"/>
              <a:t>/ftp/pub/rhel7/</a:t>
            </a:r>
          </a:p>
          <a:p>
            <a:pPr marL="285750" indent="-285750">
              <a:lnSpc>
                <a:spcPct val="120000"/>
              </a:lnSpc>
              <a:buFont typeface="Wingdings" panose="05000000000000000000" pitchFamily="2" charset="2"/>
              <a:buChar char="v"/>
            </a:pPr>
            <a:r>
              <a:rPr lang="en-US" sz="1800" dirty="0"/>
              <a:t>Start and enable the publisher</a:t>
            </a:r>
          </a:p>
          <a:p>
            <a:pPr marL="641350" lvl="1" indent="-285750">
              <a:lnSpc>
                <a:spcPct val="120000"/>
              </a:lnSpc>
              <a:buFont typeface="Wingdings" panose="05000000000000000000" pitchFamily="2" charset="2"/>
              <a:buChar char="v"/>
            </a:pPr>
            <a:r>
              <a:rPr lang="en-US" sz="1800" dirty="0" err="1"/>
              <a:t>systemctl</a:t>
            </a:r>
            <a:r>
              <a:rPr lang="en-US" sz="1800" dirty="0"/>
              <a:t> enable </a:t>
            </a:r>
            <a:r>
              <a:rPr lang="en-US" sz="1800" dirty="0" err="1"/>
              <a:t>vsftpd</a:t>
            </a:r>
            <a:r>
              <a:rPr lang="en-US" sz="1800" dirty="0"/>
              <a:t>		</a:t>
            </a:r>
          </a:p>
          <a:p>
            <a:pPr marL="641350" lvl="1" indent="-285750">
              <a:lnSpc>
                <a:spcPct val="120000"/>
              </a:lnSpc>
              <a:buFont typeface="Wingdings" panose="05000000000000000000" pitchFamily="2" charset="2"/>
              <a:buChar char="v"/>
            </a:pPr>
            <a:r>
              <a:rPr lang="en-US" sz="1800" dirty="0" err="1"/>
              <a:t>systemctl</a:t>
            </a:r>
            <a:r>
              <a:rPr lang="en-US" sz="1800" dirty="0"/>
              <a:t> start </a:t>
            </a:r>
            <a:r>
              <a:rPr lang="en-US" sz="1800" dirty="0" err="1"/>
              <a:t>vsftpd</a:t>
            </a:r>
            <a:endParaRPr lang="en-US" sz="1800" dirty="0"/>
          </a:p>
        </p:txBody>
      </p:sp>
      <p:sp>
        <p:nvSpPr>
          <p:cNvPr id="4"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Why YUM (</a:t>
            </a:r>
            <a:r>
              <a:rPr lang="en-US" sz="3200" dirty="0" err="1"/>
              <a:t>Yellowdog</a:t>
            </a:r>
            <a:r>
              <a:rPr lang="en-US" sz="3200" dirty="0"/>
              <a:t> Update Manager) is preferred?</a:t>
            </a:r>
          </a:p>
        </p:txBody>
      </p:sp>
    </p:spTree>
    <p:extLst>
      <p:ext uri="{BB962C8B-B14F-4D97-AF65-F5344CB8AC3E}">
        <p14:creationId xmlns:p14="http://schemas.microsoft.com/office/powerpoint/2010/main" val="18100246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02DD9-8A60-4EB2-9FDD-E1BABD1466EC}"/>
              </a:ext>
            </a:extLst>
          </p:cNvPr>
          <p:cNvSpPr>
            <a:spLocks noGrp="1"/>
          </p:cNvSpPr>
          <p:nvPr>
            <p:ph type="dt" sz="half" idx="10"/>
          </p:nvPr>
        </p:nvSpPr>
        <p:spPr/>
        <p:txBody>
          <a:bodyPr/>
          <a:lstStyle/>
          <a:p>
            <a:fld id="{7EF01691-C6CC-4C32-90C2-80486784E474}" type="datetime1">
              <a:rPr lang="en-US" smtClean="0"/>
              <a:t>8/17/2019</a:t>
            </a:fld>
            <a:endParaRPr lang="en-US" dirty="0"/>
          </a:p>
        </p:txBody>
      </p:sp>
      <p:sp>
        <p:nvSpPr>
          <p:cNvPr id="3" name="TextBox 2">
            <a:extLst>
              <a:ext uri="{FF2B5EF4-FFF2-40B4-BE49-F238E27FC236}">
                <a16:creationId xmlns:a16="http://schemas.microsoft.com/office/drawing/2014/main" id="{5496FF50-227D-4199-811A-3142F3F028E6}"/>
              </a:ext>
            </a:extLst>
          </p:cNvPr>
          <p:cNvSpPr txBox="1"/>
          <p:nvPr/>
        </p:nvSpPr>
        <p:spPr>
          <a:xfrm>
            <a:off x="770283" y="1879857"/>
            <a:ext cx="10373139" cy="3416320"/>
          </a:xfrm>
          <a:prstGeom prst="rect">
            <a:avLst/>
          </a:prstGeom>
          <a:noFill/>
        </p:spPr>
        <p:txBody>
          <a:bodyPr wrap="square" rtlCol="0">
            <a:spAutoFit/>
          </a:bodyPr>
          <a:lstStyle/>
          <a:p>
            <a:r>
              <a:rPr lang="en-US" dirty="0"/>
              <a:t>Please NEVER use </a:t>
            </a:r>
            <a:r>
              <a:rPr lang="en-US" b="1" dirty="0"/>
              <a:t>“service --status-all "</a:t>
            </a:r>
            <a:r>
              <a:rPr lang="en-US" dirty="0"/>
              <a:t> command in any of the servers to list out the status of all the services at once</a:t>
            </a:r>
          </a:p>
          <a:p>
            <a:r>
              <a:rPr lang="en-US" dirty="0"/>
              <a:t>Ideally for all the system defined services there will be different options associated to service command such as , status, refresh, restart , start and stop ( ex: service </a:t>
            </a:r>
            <a:r>
              <a:rPr lang="en-US" dirty="0" err="1"/>
              <a:t>xyz</a:t>
            </a:r>
            <a:r>
              <a:rPr lang="en-US" dirty="0"/>
              <a:t> status, service </a:t>
            </a:r>
            <a:r>
              <a:rPr lang="en-US" dirty="0" err="1"/>
              <a:t>abc</a:t>
            </a:r>
            <a:r>
              <a:rPr lang="en-US" dirty="0"/>
              <a:t> restart ..</a:t>
            </a:r>
            <a:r>
              <a:rPr lang="en-US" dirty="0" err="1"/>
              <a:t>etc</a:t>
            </a:r>
            <a:r>
              <a:rPr lang="en-US" dirty="0"/>
              <a:t> )</a:t>
            </a:r>
          </a:p>
          <a:p>
            <a:r>
              <a:rPr lang="en-US" dirty="0"/>
              <a:t>But in case of customized services ( application or any third party ones) there are high chances that they just configure with limited options to it  </a:t>
            </a:r>
          </a:p>
          <a:p>
            <a:r>
              <a:rPr lang="en-US" dirty="0"/>
              <a:t>What happens when you run  " service --status-all " command  is, it will try to check each service configured in a server and retrieve the status of it. But if any script is configured without status option associated to it, that service(s) goes to ambiguity as there is no </a:t>
            </a:r>
            <a:r>
              <a:rPr lang="en-US" b="1" dirty="0"/>
              <a:t>status</a:t>
            </a:r>
            <a:r>
              <a:rPr lang="en-US" dirty="0"/>
              <a:t> option available for the service and it </a:t>
            </a:r>
            <a:r>
              <a:rPr lang="en-US" b="1" dirty="0"/>
              <a:t>stop or restart</a:t>
            </a:r>
            <a:r>
              <a:rPr lang="en-US" dirty="0"/>
              <a:t> whatever the functionality is configured to that service other than the </a:t>
            </a:r>
            <a:r>
              <a:rPr lang="en-US" b="1" dirty="0"/>
              <a:t>status</a:t>
            </a:r>
            <a:r>
              <a:rPr lang="en-US" dirty="0"/>
              <a:t> . </a:t>
            </a:r>
          </a:p>
          <a:p>
            <a:r>
              <a:rPr lang="en-US" dirty="0"/>
              <a:t> </a:t>
            </a:r>
          </a:p>
          <a:p>
            <a:endParaRPr lang="en-US" dirty="0"/>
          </a:p>
        </p:txBody>
      </p:sp>
      <p:sp>
        <p:nvSpPr>
          <p:cNvPr id="4" name="TextBox 3">
            <a:extLst>
              <a:ext uri="{FF2B5EF4-FFF2-40B4-BE49-F238E27FC236}">
                <a16:creationId xmlns:a16="http://schemas.microsoft.com/office/drawing/2014/main" id="{5113EC3A-69F8-4294-A081-2CC81F8CA508}"/>
              </a:ext>
            </a:extLst>
          </p:cNvPr>
          <p:cNvSpPr txBox="1"/>
          <p:nvPr/>
        </p:nvSpPr>
        <p:spPr>
          <a:xfrm>
            <a:off x="2067340" y="1033669"/>
            <a:ext cx="7779026" cy="646331"/>
          </a:xfrm>
          <a:prstGeom prst="rect">
            <a:avLst/>
          </a:prstGeom>
          <a:noFill/>
        </p:spPr>
        <p:txBody>
          <a:bodyPr wrap="square" rtlCol="0">
            <a:spAutoFit/>
          </a:bodyPr>
          <a:lstStyle/>
          <a:p>
            <a:r>
              <a:rPr lang="en-US" sz="3600" dirty="0">
                <a:solidFill>
                  <a:srgbClr val="FF0000"/>
                </a:solidFill>
                <a:highlight>
                  <a:srgbClr val="FFFF00"/>
                </a:highlight>
              </a:rPr>
              <a:t>Don’t use “service --status-all” command </a:t>
            </a:r>
          </a:p>
        </p:txBody>
      </p:sp>
    </p:spTree>
    <p:extLst>
      <p:ext uri="{BB962C8B-B14F-4D97-AF65-F5344CB8AC3E}">
        <p14:creationId xmlns:p14="http://schemas.microsoft.com/office/powerpoint/2010/main" val="268508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251883" y="3984"/>
            <a:ext cx="11556295" cy="989438"/>
          </a:xfrm>
        </p:spPr>
        <p:txBody>
          <a:bodyPr>
            <a:normAutofit/>
          </a:bodyPr>
          <a:lstStyle/>
          <a:p>
            <a:r>
              <a:rPr lang="en-US" sz="3200" dirty="0"/>
              <a:t>Structure of Linux</a:t>
            </a:r>
          </a:p>
        </p:txBody>
      </p:sp>
      <p:grpSp>
        <p:nvGrpSpPr>
          <p:cNvPr id="7" name="Group 6"/>
          <p:cNvGrpSpPr/>
          <p:nvPr/>
        </p:nvGrpSpPr>
        <p:grpSpPr>
          <a:xfrm>
            <a:off x="457200" y="1104900"/>
            <a:ext cx="5181599" cy="5143500"/>
            <a:chOff x="3543300" y="1193800"/>
            <a:chExt cx="5181599" cy="5143500"/>
          </a:xfrm>
        </p:grpSpPr>
        <p:sp>
          <p:nvSpPr>
            <p:cNvPr id="2" name="Donut 1"/>
            <p:cNvSpPr/>
            <p:nvPr/>
          </p:nvSpPr>
          <p:spPr>
            <a:xfrm>
              <a:off x="4237037" y="1921087"/>
              <a:ext cx="3789363" cy="3734962"/>
            </a:xfrm>
            <a:prstGeom prst="donut">
              <a:avLst>
                <a:gd name="adj" fmla="val 13619"/>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Donut 2"/>
            <p:cNvSpPr/>
            <p:nvPr/>
          </p:nvSpPr>
          <p:spPr>
            <a:xfrm>
              <a:off x="4752974" y="2420936"/>
              <a:ext cx="2752726" cy="2735264"/>
            </a:xfrm>
            <a:prstGeom prst="donut">
              <a:avLst>
                <a:gd name="adj" fmla="val 27765"/>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Oval 7"/>
            <p:cNvSpPr/>
            <p:nvPr/>
          </p:nvSpPr>
          <p:spPr>
            <a:xfrm>
              <a:off x="5481636" y="3189803"/>
              <a:ext cx="1249364" cy="120439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HW</a:t>
              </a:r>
            </a:p>
          </p:txBody>
        </p:sp>
        <p:sp>
          <p:nvSpPr>
            <p:cNvPr id="10" name="Donut 9"/>
            <p:cNvSpPr/>
            <p:nvPr/>
          </p:nvSpPr>
          <p:spPr>
            <a:xfrm>
              <a:off x="3543300" y="1193800"/>
              <a:ext cx="5181599" cy="5143500"/>
            </a:xfrm>
            <a:prstGeom prst="donut">
              <a:avLst>
                <a:gd name="adj" fmla="val 1361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753100" y="1370438"/>
              <a:ext cx="1117600" cy="369332"/>
            </a:xfrm>
            <a:prstGeom prst="rect">
              <a:avLst/>
            </a:prstGeom>
            <a:noFill/>
          </p:spPr>
          <p:txBody>
            <a:bodyPr wrap="square" rtlCol="0">
              <a:spAutoFit/>
            </a:bodyPr>
            <a:lstStyle/>
            <a:p>
              <a:r>
                <a:rPr lang="en-US" dirty="0"/>
                <a:t>Users</a:t>
              </a:r>
            </a:p>
          </p:txBody>
        </p:sp>
        <p:sp>
          <p:nvSpPr>
            <p:cNvPr id="5" name="TextBox 4"/>
            <p:cNvSpPr txBox="1"/>
            <p:nvPr/>
          </p:nvSpPr>
          <p:spPr>
            <a:xfrm>
              <a:off x="5765800" y="1986346"/>
              <a:ext cx="1117600" cy="369332"/>
            </a:xfrm>
            <a:prstGeom prst="rect">
              <a:avLst/>
            </a:prstGeom>
            <a:noFill/>
          </p:spPr>
          <p:txBody>
            <a:bodyPr wrap="square" rtlCol="0">
              <a:spAutoFit/>
            </a:bodyPr>
            <a:lstStyle/>
            <a:p>
              <a:r>
                <a:rPr lang="en-US" dirty="0"/>
                <a:t>Shell</a:t>
              </a:r>
            </a:p>
          </p:txBody>
        </p:sp>
        <p:sp>
          <p:nvSpPr>
            <p:cNvPr id="6" name="TextBox 5"/>
            <p:cNvSpPr txBox="1"/>
            <p:nvPr/>
          </p:nvSpPr>
          <p:spPr>
            <a:xfrm>
              <a:off x="5702298" y="2641494"/>
              <a:ext cx="1117600" cy="369332"/>
            </a:xfrm>
            <a:prstGeom prst="rect">
              <a:avLst/>
            </a:prstGeom>
            <a:noFill/>
          </p:spPr>
          <p:txBody>
            <a:bodyPr wrap="square" rtlCol="0">
              <a:spAutoFit/>
            </a:bodyPr>
            <a:lstStyle/>
            <a:p>
              <a:r>
                <a:rPr lang="en-US" dirty="0"/>
                <a:t>Kernel</a:t>
              </a:r>
            </a:p>
          </p:txBody>
        </p:sp>
      </p:grpSp>
      <p:sp>
        <p:nvSpPr>
          <p:cNvPr id="11" name="Rectangle 10"/>
          <p:cNvSpPr/>
          <p:nvPr/>
        </p:nvSpPr>
        <p:spPr>
          <a:xfrm>
            <a:off x="5918200" y="1370043"/>
            <a:ext cx="6096000" cy="4524315"/>
          </a:xfrm>
          <a:prstGeom prst="rect">
            <a:avLst/>
          </a:prstGeom>
        </p:spPr>
        <p:txBody>
          <a:bodyPr>
            <a:spAutoFit/>
          </a:bodyPr>
          <a:lstStyle/>
          <a:p>
            <a:r>
              <a:rPr lang="en-US" b="1" dirty="0"/>
              <a:t>Hardware</a:t>
            </a:r>
          </a:p>
          <a:p>
            <a:pPr marL="285750" indent="-285750">
              <a:buFont typeface="Wingdings" panose="05000000000000000000" pitchFamily="2" charset="2"/>
              <a:buChar char="v"/>
            </a:pPr>
            <a:r>
              <a:rPr lang="en-US" dirty="0"/>
              <a:t>Hardware is the center point of any Linux system. But, it can only understand Low Level Language instructions which a normal human being of present age cannot provide. Thus a first level interpreter is necessary</a:t>
            </a:r>
          </a:p>
          <a:p>
            <a:r>
              <a:rPr lang="en-US" b="1" dirty="0"/>
              <a:t>Kernel</a:t>
            </a:r>
          </a:p>
          <a:p>
            <a:pPr marL="285750" indent="-285750">
              <a:buFont typeface="Wingdings" panose="05000000000000000000" pitchFamily="2" charset="2"/>
              <a:buChar char="v"/>
            </a:pPr>
            <a:r>
              <a:rPr lang="en-US" dirty="0"/>
              <a:t>Kernel acts like a first level interpreter which can couple hardware with another layer which can provide High Level Language instruction. Still, this directly is not user friendly</a:t>
            </a:r>
          </a:p>
          <a:p>
            <a:r>
              <a:rPr lang="en-US" b="1" dirty="0"/>
              <a:t>Shell</a:t>
            </a:r>
          </a:p>
          <a:p>
            <a:pPr marL="285750" indent="-285750">
              <a:buFont typeface="Wingdings" panose="05000000000000000000" pitchFamily="2" charset="2"/>
              <a:buChar char="v"/>
            </a:pPr>
            <a:r>
              <a:rPr lang="en-US" dirty="0"/>
              <a:t>Shell is the actual command interpreter which takes in human readable commands as input and translates them into something a Kernel can understand</a:t>
            </a:r>
          </a:p>
          <a:p>
            <a:r>
              <a:rPr lang="en-US" b="1" dirty="0"/>
              <a:t>Users</a:t>
            </a:r>
          </a:p>
          <a:p>
            <a:pPr marL="285750" indent="-285750">
              <a:buFont typeface="Wingdings" panose="05000000000000000000" pitchFamily="2" charset="2"/>
              <a:buChar char="v"/>
            </a:pPr>
            <a:r>
              <a:rPr lang="en-US" dirty="0"/>
              <a:t>All users login to the systems launching their own preferred shells and then interact with the system the way they like</a:t>
            </a:r>
          </a:p>
        </p:txBody>
      </p:sp>
    </p:spTree>
    <p:extLst>
      <p:ext uri="{BB962C8B-B14F-4D97-AF65-F5344CB8AC3E}">
        <p14:creationId xmlns:p14="http://schemas.microsoft.com/office/powerpoint/2010/main" val="15741957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883" y="945911"/>
            <a:ext cx="11397812" cy="5200889"/>
          </a:xfrm>
        </p:spPr>
        <p:txBody>
          <a:bodyPr>
            <a:normAutofit/>
          </a:bodyPr>
          <a:lstStyle/>
          <a:p>
            <a:pPr indent="0">
              <a:lnSpc>
                <a:spcPct val="100000"/>
              </a:lnSpc>
              <a:buNone/>
            </a:pPr>
            <a:r>
              <a:rPr lang="en-US" sz="1800" dirty="0"/>
              <a:t>YUM Repository configuration files must be located in </a:t>
            </a:r>
            <a:r>
              <a:rPr lang="en-US" sz="1800" dirty="0">
                <a:solidFill>
                  <a:schemeClr val="tx1"/>
                </a:solidFill>
              </a:rPr>
              <a:t>/</a:t>
            </a:r>
            <a:r>
              <a:rPr lang="en-US" sz="1800" dirty="0" err="1">
                <a:solidFill>
                  <a:schemeClr val="tx1"/>
                </a:solidFill>
              </a:rPr>
              <a:t>etc</a:t>
            </a:r>
            <a:r>
              <a:rPr lang="en-US" sz="1800" dirty="0">
                <a:solidFill>
                  <a:schemeClr val="tx1"/>
                </a:solidFill>
              </a:rPr>
              <a:t>/</a:t>
            </a:r>
            <a:r>
              <a:rPr lang="en-US" sz="1800" dirty="0" err="1">
                <a:solidFill>
                  <a:schemeClr val="tx1"/>
                </a:solidFill>
              </a:rPr>
              <a:t>yum.repos.d</a:t>
            </a:r>
            <a:r>
              <a:rPr lang="en-US" sz="1800" dirty="0">
                <a:solidFill>
                  <a:schemeClr val="tx1"/>
                </a:solidFill>
              </a:rPr>
              <a:t>/</a:t>
            </a:r>
            <a:r>
              <a:rPr lang="en-US" sz="1800" dirty="0" err="1">
                <a:solidFill>
                  <a:schemeClr val="tx1"/>
                </a:solidFill>
              </a:rPr>
              <a:t>server.repo</a:t>
            </a:r>
            <a:r>
              <a:rPr lang="en-US" sz="1800" dirty="0">
                <a:solidFill>
                  <a:schemeClr val="tx1"/>
                </a:solidFill>
              </a:rPr>
              <a:t>  </a:t>
            </a:r>
            <a:r>
              <a:rPr lang="en-US" sz="1800" dirty="0"/>
              <a:t>(.</a:t>
            </a:r>
            <a:r>
              <a:rPr lang="en-US" sz="1800" b="1" dirty="0"/>
              <a:t>repo extension</a:t>
            </a:r>
            <a:r>
              <a:rPr lang="en-US" sz="1800" dirty="0"/>
              <a:t>, to be recognized by YUM)</a:t>
            </a:r>
          </a:p>
          <a:p>
            <a:pPr indent="0">
              <a:buNone/>
            </a:pPr>
            <a:r>
              <a:rPr lang="en-US" sz="1800" dirty="0">
                <a:solidFill>
                  <a:schemeClr val="tx1"/>
                </a:solidFill>
              </a:rPr>
              <a:t>#  vi /</a:t>
            </a:r>
            <a:r>
              <a:rPr lang="en-US" sz="1800" dirty="0" err="1">
                <a:solidFill>
                  <a:schemeClr val="tx1"/>
                </a:solidFill>
              </a:rPr>
              <a:t>etc</a:t>
            </a:r>
            <a:r>
              <a:rPr lang="en-US" sz="1800" dirty="0">
                <a:solidFill>
                  <a:schemeClr val="tx1"/>
                </a:solidFill>
              </a:rPr>
              <a:t>/</a:t>
            </a:r>
            <a:r>
              <a:rPr lang="en-US" sz="1800" dirty="0" err="1">
                <a:solidFill>
                  <a:schemeClr val="tx1"/>
                </a:solidFill>
              </a:rPr>
              <a:t>yum.repos.d</a:t>
            </a:r>
            <a:r>
              <a:rPr lang="en-US" sz="1800" dirty="0">
                <a:solidFill>
                  <a:schemeClr val="tx1"/>
                </a:solidFill>
              </a:rPr>
              <a:t>/</a:t>
            </a:r>
            <a:r>
              <a:rPr lang="en-US" sz="1800" dirty="0" err="1">
                <a:solidFill>
                  <a:schemeClr val="tx1"/>
                </a:solidFill>
              </a:rPr>
              <a:t>server.repo</a:t>
            </a:r>
            <a:r>
              <a:rPr lang="en-US" sz="1800" dirty="0">
                <a:solidFill>
                  <a:schemeClr val="tx1"/>
                </a:solidFill>
              </a:rPr>
              <a:t> </a:t>
            </a:r>
          </a:p>
          <a:p>
            <a:pPr indent="0">
              <a:lnSpc>
                <a:spcPct val="110000"/>
              </a:lnSpc>
              <a:buNone/>
            </a:pPr>
            <a:r>
              <a:rPr lang="en-US" sz="1800" dirty="0">
                <a:solidFill>
                  <a:schemeClr val="tx1"/>
                </a:solidFill>
              </a:rPr>
              <a:t>[base]</a:t>
            </a:r>
          </a:p>
          <a:p>
            <a:pPr indent="0">
              <a:lnSpc>
                <a:spcPct val="110000"/>
              </a:lnSpc>
              <a:buNone/>
            </a:pPr>
            <a:r>
              <a:rPr lang="en-US" sz="1800" dirty="0">
                <a:solidFill>
                  <a:schemeClr val="tx1"/>
                </a:solidFill>
              </a:rPr>
              <a:t>name=</a:t>
            </a:r>
            <a:r>
              <a:rPr lang="en-US" sz="1800" dirty="0" err="1">
                <a:solidFill>
                  <a:schemeClr val="tx1"/>
                </a:solidFill>
              </a:rPr>
              <a:t>Mphasis</a:t>
            </a:r>
            <a:r>
              <a:rPr lang="en-US" sz="1800" dirty="0">
                <a:solidFill>
                  <a:schemeClr val="tx1"/>
                </a:solidFill>
              </a:rPr>
              <a:t> Local Yum Repo For Linux	</a:t>
            </a:r>
          </a:p>
          <a:p>
            <a:pPr indent="0">
              <a:lnSpc>
                <a:spcPct val="110000"/>
              </a:lnSpc>
              <a:buNone/>
            </a:pPr>
            <a:r>
              <a:rPr lang="en-US" sz="1800" dirty="0" err="1">
                <a:solidFill>
                  <a:schemeClr val="tx1"/>
                </a:solidFill>
              </a:rPr>
              <a:t>baseurl</a:t>
            </a:r>
            <a:r>
              <a:rPr lang="en-US" sz="1800" dirty="0">
                <a:solidFill>
                  <a:schemeClr val="tx1"/>
                </a:solidFill>
              </a:rPr>
              <a:t>=</a:t>
            </a:r>
            <a:r>
              <a:rPr lang="en-US" sz="1800" b="1" dirty="0">
                <a:solidFill>
                  <a:schemeClr val="tx1"/>
                </a:solidFill>
              </a:rPr>
              <a:t>file</a:t>
            </a:r>
            <a:r>
              <a:rPr lang="en-US" sz="1800" dirty="0">
                <a:solidFill>
                  <a:schemeClr val="tx1"/>
                </a:solidFill>
              </a:rPr>
              <a:t>:///var/ftp/pub/rhel7.2 </a:t>
            </a:r>
            <a:r>
              <a:rPr lang="en-US" sz="1800" dirty="0">
                <a:solidFill>
                  <a:schemeClr val="tx1"/>
                </a:solidFill>
                <a:sym typeface="Wingdings" panose="05000000000000000000" pitchFamily="2" charset="2"/>
              </a:rPr>
              <a:t> Server side configuration as it is locally available in form of files</a:t>
            </a:r>
            <a:endParaRPr lang="en-US" sz="1800" dirty="0">
              <a:solidFill>
                <a:schemeClr val="tx1"/>
              </a:solidFill>
            </a:endParaRPr>
          </a:p>
          <a:p>
            <a:pPr indent="0">
              <a:lnSpc>
                <a:spcPct val="110000"/>
              </a:lnSpc>
              <a:buNone/>
            </a:pPr>
            <a:r>
              <a:rPr lang="en-US" sz="1800" dirty="0">
                <a:solidFill>
                  <a:schemeClr val="tx1"/>
                </a:solidFill>
              </a:rPr>
              <a:t>#</a:t>
            </a:r>
            <a:r>
              <a:rPr lang="en-US" sz="1800" dirty="0" err="1">
                <a:solidFill>
                  <a:schemeClr val="tx1"/>
                </a:solidFill>
              </a:rPr>
              <a:t>baseurl</a:t>
            </a:r>
            <a:r>
              <a:rPr lang="en-US" sz="1800" dirty="0">
                <a:solidFill>
                  <a:schemeClr val="tx1"/>
                </a:solidFill>
              </a:rPr>
              <a:t>=</a:t>
            </a:r>
            <a:r>
              <a:rPr lang="en-US" sz="1800" b="1" dirty="0">
                <a:solidFill>
                  <a:schemeClr val="tx1"/>
                </a:solidFill>
              </a:rPr>
              <a:t>ftp</a:t>
            </a:r>
            <a:r>
              <a:rPr lang="en-US" sz="1800" dirty="0">
                <a:solidFill>
                  <a:schemeClr val="tx1"/>
                </a:solidFill>
              </a:rPr>
              <a:t>://192.168.167.30/pub/rhel7.2 </a:t>
            </a:r>
            <a:r>
              <a:rPr lang="en-US" sz="1800" dirty="0">
                <a:solidFill>
                  <a:schemeClr val="tx1"/>
                </a:solidFill>
                <a:sym typeface="Wingdings" panose="05000000000000000000" pitchFamily="2" charset="2"/>
              </a:rPr>
              <a:t> Client side configuration</a:t>
            </a:r>
            <a:endParaRPr lang="en-US" sz="1800" dirty="0">
              <a:solidFill>
                <a:schemeClr val="tx1"/>
              </a:solidFill>
            </a:endParaRPr>
          </a:p>
          <a:p>
            <a:pPr indent="0">
              <a:lnSpc>
                <a:spcPct val="110000"/>
              </a:lnSpc>
              <a:buNone/>
            </a:pPr>
            <a:r>
              <a:rPr lang="en-US" sz="1800" dirty="0">
                <a:solidFill>
                  <a:schemeClr val="tx1"/>
                </a:solidFill>
              </a:rPr>
              <a:t>enabled=1	</a:t>
            </a:r>
          </a:p>
          <a:p>
            <a:pPr indent="0">
              <a:lnSpc>
                <a:spcPct val="110000"/>
              </a:lnSpc>
              <a:buNone/>
            </a:pPr>
            <a:r>
              <a:rPr lang="en-US" sz="1800" dirty="0" err="1">
                <a:solidFill>
                  <a:schemeClr val="tx1"/>
                </a:solidFill>
              </a:rPr>
              <a:t>gpgcheck</a:t>
            </a:r>
            <a:r>
              <a:rPr lang="en-US" sz="1800" dirty="0">
                <a:solidFill>
                  <a:schemeClr val="tx1"/>
                </a:solidFill>
              </a:rPr>
              <a:t>=1	</a:t>
            </a:r>
          </a:p>
          <a:p>
            <a:pPr indent="0">
              <a:lnSpc>
                <a:spcPct val="110000"/>
              </a:lnSpc>
              <a:buNone/>
            </a:pPr>
            <a:r>
              <a:rPr lang="en-US" sz="1800" dirty="0" err="1">
                <a:solidFill>
                  <a:schemeClr val="tx1"/>
                </a:solidFill>
              </a:rPr>
              <a:t>gpgkeyfile</a:t>
            </a:r>
            <a:r>
              <a:rPr lang="en-US" sz="1800" dirty="0">
                <a:solidFill>
                  <a:schemeClr val="tx1"/>
                </a:solidFill>
              </a:rPr>
              <a:t>=file:///etc/REDHAT-RELEASE-Key-File-Name</a:t>
            </a:r>
          </a:p>
          <a:p>
            <a:pPr indent="0">
              <a:lnSpc>
                <a:spcPct val="110000"/>
              </a:lnSpc>
              <a:buNone/>
            </a:pPr>
            <a:endParaRPr lang="en-US" sz="1800" dirty="0">
              <a:solidFill>
                <a:schemeClr val="tx1"/>
              </a:solidFill>
            </a:endParaRPr>
          </a:p>
          <a:p>
            <a:pPr indent="0">
              <a:lnSpc>
                <a:spcPct val="110000"/>
              </a:lnSpc>
              <a:buNone/>
            </a:pPr>
            <a:r>
              <a:rPr lang="en-US" sz="1800" dirty="0">
                <a:solidFill>
                  <a:schemeClr val="tx1"/>
                </a:solidFill>
              </a:rPr>
              <a:t>Remove all temporary data file with </a:t>
            </a:r>
            <a:r>
              <a:rPr lang="en-US" sz="1800" b="1" dirty="0">
                <a:solidFill>
                  <a:schemeClr val="tx1"/>
                </a:solidFill>
              </a:rPr>
              <a:t>yum clean all</a:t>
            </a:r>
            <a:r>
              <a:rPr lang="en-US" sz="1800" dirty="0">
                <a:solidFill>
                  <a:schemeClr val="tx1"/>
                </a:solidFill>
              </a:rPr>
              <a:t> command</a:t>
            </a:r>
          </a:p>
          <a:p>
            <a:pPr indent="0">
              <a:lnSpc>
                <a:spcPct val="110000"/>
              </a:lnSpc>
              <a:buNone/>
            </a:pPr>
            <a:r>
              <a:rPr lang="en-US" sz="1800" dirty="0">
                <a:solidFill>
                  <a:schemeClr val="tx1"/>
                </a:solidFill>
              </a:rPr>
              <a:t>Install Telnet package from yum server</a:t>
            </a:r>
          </a:p>
          <a:p>
            <a:pPr marL="285750" indent="-285750">
              <a:lnSpc>
                <a:spcPct val="110000"/>
              </a:lnSpc>
              <a:buFont typeface="Wingdings" panose="05000000000000000000" pitchFamily="2" charset="2"/>
              <a:buChar char="v"/>
            </a:pPr>
            <a:r>
              <a:rPr lang="en-US" sz="1800" dirty="0">
                <a:solidFill>
                  <a:schemeClr val="tx1"/>
                </a:solidFill>
              </a:rPr>
              <a:t>yum install telnet (-y)</a:t>
            </a:r>
          </a:p>
          <a:p>
            <a:pPr indent="0">
              <a:lnSpc>
                <a:spcPct val="110000"/>
              </a:lnSpc>
              <a:buNone/>
            </a:pPr>
            <a:r>
              <a:rPr lang="en-US" sz="1800" dirty="0">
                <a:solidFill>
                  <a:schemeClr val="tx1"/>
                </a:solidFill>
              </a:rPr>
              <a:t>After checking all dependences it will ask for conformation press </a:t>
            </a:r>
            <a:r>
              <a:rPr lang="en-US" sz="1800" b="1" dirty="0">
                <a:solidFill>
                  <a:schemeClr val="tx1"/>
                </a:solidFill>
              </a:rPr>
              <a:t>y </a:t>
            </a:r>
            <a:r>
              <a:rPr lang="en-US" sz="1800" dirty="0">
                <a:solidFill>
                  <a:schemeClr val="tx1"/>
                </a:solidFill>
              </a:rPr>
              <a:t>to install the package</a:t>
            </a:r>
          </a:p>
        </p:txBody>
      </p:sp>
      <p:sp>
        <p:nvSpPr>
          <p:cNvPr id="4"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Using the created repository</a:t>
            </a:r>
          </a:p>
        </p:txBody>
      </p:sp>
    </p:spTree>
    <p:extLst>
      <p:ext uri="{BB962C8B-B14F-4D97-AF65-F5344CB8AC3E}">
        <p14:creationId xmlns:p14="http://schemas.microsoft.com/office/powerpoint/2010/main" val="17292761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9470" y="1010008"/>
            <a:ext cx="11548707" cy="5289192"/>
          </a:xfrm>
        </p:spPr>
        <p:txBody>
          <a:bodyPr>
            <a:noAutofit/>
          </a:bodyPr>
          <a:lstStyle/>
          <a:p>
            <a:pPr lvl="0" indent="0" eaLnBrk="0" fontAlgn="base" hangingPunct="0">
              <a:lnSpc>
                <a:spcPct val="100000"/>
              </a:lnSpc>
              <a:spcBef>
                <a:spcPct val="0"/>
              </a:spcBef>
              <a:spcAft>
                <a:spcPct val="0"/>
              </a:spcAft>
              <a:buNone/>
            </a:pPr>
            <a:r>
              <a:rPr lang="en-US" altLang="en-US" dirty="0"/>
              <a:t>First, list your network interfaces with </a:t>
            </a:r>
            <a:r>
              <a:rPr lang="en-US" altLang="en-US" dirty="0" err="1"/>
              <a:t>ip</a:t>
            </a:r>
            <a:r>
              <a:rPr lang="en-US" altLang="en-US" dirty="0"/>
              <a:t> command </a:t>
            </a:r>
          </a:p>
          <a:p>
            <a:pPr lvl="0" indent="0" eaLnBrk="0" hangingPunct="0">
              <a:lnSpc>
                <a:spcPct val="100000"/>
              </a:lnSpc>
              <a:spcBef>
                <a:spcPct val="0"/>
              </a:spcBef>
              <a:buNone/>
              <a:tabLst/>
            </a:pPr>
            <a:r>
              <a:rPr lang="en-US" dirty="0"/>
              <a:t>	# </a:t>
            </a:r>
            <a:r>
              <a:rPr lang="en-US" dirty="0" err="1"/>
              <a:t>ip</a:t>
            </a:r>
            <a:r>
              <a:rPr lang="en-US" dirty="0"/>
              <a:t> </a:t>
            </a:r>
            <a:r>
              <a:rPr lang="en-US" dirty="0" err="1"/>
              <a:t>addr</a:t>
            </a:r>
            <a:r>
              <a:rPr lang="en-US" dirty="0"/>
              <a:t> show</a:t>
            </a:r>
          </a:p>
          <a:p>
            <a:pPr lvl="0" indent="0" eaLnBrk="0" hangingPunct="0">
              <a:lnSpc>
                <a:spcPct val="100000"/>
              </a:lnSpc>
              <a:spcBef>
                <a:spcPct val="0"/>
              </a:spcBef>
              <a:buNone/>
              <a:tabLst/>
            </a:pPr>
            <a:r>
              <a:rPr lang="en-US" dirty="0"/>
              <a:t>To set a Static IP address to an Interface, edit the following file with mentioned contents</a:t>
            </a:r>
          </a:p>
          <a:p>
            <a:pPr lvl="0" indent="0" eaLnBrk="0" hangingPunct="0">
              <a:lnSpc>
                <a:spcPct val="100000"/>
              </a:lnSpc>
              <a:spcBef>
                <a:spcPct val="0"/>
              </a:spcBef>
              <a:buNone/>
              <a:tabLst/>
            </a:pPr>
            <a:r>
              <a:rPr lang="en-US" altLang="en-US" dirty="0"/>
              <a:t>	/</a:t>
            </a:r>
            <a:r>
              <a:rPr lang="en-US" altLang="en-US" dirty="0" err="1"/>
              <a:t>etc</a:t>
            </a:r>
            <a:r>
              <a:rPr lang="en-US" altLang="en-US" dirty="0"/>
              <a:t>/</a:t>
            </a:r>
            <a:r>
              <a:rPr lang="en-US" altLang="en-US" dirty="0" err="1"/>
              <a:t>sysconfig</a:t>
            </a:r>
            <a:r>
              <a:rPr lang="en-US" altLang="en-US" dirty="0"/>
              <a:t>/network-scripts/ifcfg-enp0s3</a:t>
            </a:r>
          </a:p>
          <a:p>
            <a:pPr lvl="0" indent="0" eaLnBrk="0" hangingPunct="0">
              <a:lnSpc>
                <a:spcPct val="100000"/>
              </a:lnSpc>
              <a:spcBef>
                <a:spcPct val="0"/>
              </a:spcBef>
              <a:buNone/>
              <a:tabLst/>
            </a:pPr>
            <a:r>
              <a:rPr lang="en-US" altLang="en-US" sz="1600" dirty="0"/>
              <a:t>		DEVICE="enp0s3"</a:t>
            </a:r>
          </a:p>
          <a:p>
            <a:pPr lvl="0" indent="0" eaLnBrk="0" hangingPunct="0">
              <a:lnSpc>
                <a:spcPct val="100000"/>
              </a:lnSpc>
              <a:spcBef>
                <a:spcPct val="0"/>
              </a:spcBef>
              <a:buNone/>
              <a:tabLst/>
            </a:pPr>
            <a:r>
              <a:rPr lang="en-US" altLang="en-US" sz="1600" dirty="0"/>
              <a:t>		NETBOOT="yes"</a:t>
            </a:r>
          </a:p>
          <a:p>
            <a:pPr lvl="0" indent="0" eaLnBrk="0" hangingPunct="0">
              <a:lnSpc>
                <a:spcPct val="100000"/>
              </a:lnSpc>
              <a:spcBef>
                <a:spcPct val="0"/>
              </a:spcBef>
              <a:buNone/>
              <a:tabLst/>
            </a:pPr>
            <a:r>
              <a:rPr lang="en-US" altLang="en-US" sz="1600" dirty="0"/>
              <a:t>		HWADDR="08:00:27:15:38:B7"</a:t>
            </a:r>
          </a:p>
          <a:p>
            <a:pPr lvl="0" indent="0" eaLnBrk="0" hangingPunct="0">
              <a:lnSpc>
                <a:spcPct val="100000"/>
              </a:lnSpc>
              <a:spcBef>
                <a:spcPct val="0"/>
              </a:spcBef>
              <a:buNone/>
              <a:tabLst/>
            </a:pPr>
            <a:r>
              <a:rPr lang="en-US" altLang="en-US" sz="1600" dirty="0"/>
              <a:t>		TYPE="Ethernet“		</a:t>
            </a:r>
          </a:p>
          <a:p>
            <a:pPr lvl="0" indent="0" eaLnBrk="0" hangingPunct="0">
              <a:lnSpc>
                <a:spcPct val="100000"/>
              </a:lnSpc>
              <a:spcBef>
                <a:spcPct val="0"/>
              </a:spcBef>
              <a:buNone/>
              <a:tabLst/>
            </a:pPr>
            <a:r>
              <a:rPr lang="en-US" altLang="en-US" sz="1600" dirty="0"/>
              <a:t>		BOOTPROTO="none“</a:t>
            </a:r>
          </a:p>
          <a:p>
            <a:pPr lvl="0" indent="0" eaLnBrk="0" hangingPunct="0">
              <a:lnSpc>
                <a:spcPct val="100000"/>
              </a:lnSpc>
              <a:spcBef>
                <a:spcPct val="0"/>
              </a:spcBef>
              <a:buNone/>
              <a:tabLst/>
            </a:pPr>
            <a:r>
              <a:rPr lang="en-US" altLang="en-US" sz="1600" dirty="0"/>
              <a:t>		ONBOOT="yes“		</a:t>
            </a:r>
          </a:p>
          <a:p>
            <a:pPr lvl="0" indent="0" eaLnBrk="0" hangingPunct="0">
              <a:lnSpc>
                <a:spcPct val="100000"/>
              </a:lnSpc>
              <a:spcBef>
                <a:spcPct val="0"/>
              </a:spcBef>
              <a:buNone/>
              <a:tabLst/>
            </a:pPr>
            <a:r>
              <a:rPr lang="en-US" altLang="en-US" sz="1600" dirty="0"/>
              <a:t>		IPADDR="10.1.1.110"</a:t>
            </a:r>
          </a:p>
          <a:p>
            <a:pPr lvl="0" indent="0" eaLnBrk="0" hangingPunct="0">
              <a:lnSpc>
                <a:spcPct val="100000"/>
              </a:lnSpc>
              <a:spcBef>
                <a:spcPct val="0"/>
              </a:spcBef>
              <a:buNone/>
              <a:tabLst/>
            </a:pPr>
            <a:r>
              <a:rPr lang="en-US" altLang="en-US" sz="1600" dirty="0"/>
              <a:t>		NETMASK="255.0.0.0"</a:t>
            </a:r>
          </a:p>
          <a:p>
            <a:pPr lvl="0" indent="0" eaLnBrk="0" hangingPunct="0">
              <a:lnSpc>
                <a:spcPct val="100000"/>
              </a:lnSpc>
              <a:spcBef>
                <a:spcPct val="0"/>
              </a:spcBef>
              <a:buNone/>
              <a:tabLst/>
            </a:pPr>
            <a:r>
              <a:rPr lang="en-US" altLang="en-US" sz="1600" dirty="0"/>
              <a:t>		GATEWAY="10.1.1.1”	</a:t>
            </a:r>
          </a:p>
          <a:p>
            <a:pPr lvl="0" indent="0" eaLnBrk="0" hangingPunct="0">
              <a:lnSpc>
                <a:spcPct val="100000"/>
              </a:lnSpc>
              <a:spcBef>
                <a:spcPct val="0"/>
              </a:spcBef>
              <a:buNone/>
              <a:tabLst/>
            </a:pPr>
            <a:r>
              <a:rPr lang="en-US" altLang="en-US" sz="1600" dirty="0"/>
              <a:t>		UUID="462f4834-4fe7-43a7-84e7-83b2722e94c1“</a:t>
            </a:r>
            <a:endParaRPr lang="en-US" altLang="en-US" dirty="0"/>
          </a:p>
          <a:p>
            <a:pPr indent="0" eaLnBrk="0" hangingPunct="0">
              <a:lnSpc>
                <a:spcPct val="100000"/>
              </a:lnSpc>
              <a:spcBef>
                <a:spcPct val="0"/>
              </a:spcBef>
              <a:buNone/>
              <a:tabLst/>
            </a:pPr>
            <a:r>
              <a:rPr lang="en-US" altLang="en-US" dirty="0"/>
              <a:t>The above will set our enp0s3 network interface with static IP address 10.1.1.110. Once you have made the necessary changes restart RHEL7's system networking</a:t>
            </a:r>
          </a:p>
          <a:p>
            <a:pPr indent="0" eaLnBrk="0" hangingPunct="0">
              <a:lnSpc>
                <a:spcPct val="100000"/>
              </a:lnSpc>
              <a:spcBef>
                <a:spcPct val="0"/>
              </a:spcBef>
              <a:buNone/>
              <a:tabLst/>
            </a:pPr>
            <a:r>
              <a:rPr lang="en-US" altLang="en-US" dirty="0"/>
              <a:t>	# </a:t>
            </a:r>
            <a:r>
              <a:rPr lang="en-US" altLang="en-US" dirty="0" err="1"/>
              <a:t>systemctl</a:t>
            </a:r>
            <a:r>
              <a:rPr lang="en-US" altLang="en-US" dirty="0"/>
              <a:t> restart network</a:t>
            </a:r>
          </a:p>
          <a:p>
            <a:pPr indent="0" eaLnBrk="0" hangingPunct="0">
              <a:lnSpc>
                <a:spcPct val="100000"/>
              </a:lnSpc>
              <a:spcBef>
                <a:spcPct val="0"/>
              </a:spcBef>
              <a:buNone/>
              <a:tabLst/>
            </a:pPr>
            <a:r>
              <a:rPr lang="en-US" dirty="0"/>
              <a:t>Confirm that your IP address has been updated</a:t>
            </a:r>
          </a:p>
          <a:p>
            <a:pPr lvl="1" indent="0" eaLnBrk="0" hangingPunct="0">
              <a:spcBef>
                <a:spcPct val="0"/>
              </a:spcBef>
              <a:buNone/>
              <a:tabLst/>
            </a:pPr>
            <a:r>
              <a:rPr lang="en-US" dirty="0"/>
              <a:t>	# </a:t>
            </a:r>
            <a:r>
              <a:rPr lang="en-US" dirty="0" err="1"/>
              <a:t>ip</a:t>
            </a:r>
            <a:r>
              <a:rPr lang="en-US" dirty="0"/>
              <a:t> </a:t>
            </a:r>
            <a:r>
              <a:rPr lang="en-US" dirty="0" err="1"/>
              <a:t>addr</a:t>
            </a:r>
            <a:r>
              <a:rPr lang="en-US" dirty="0"/>
              <a:t> show</a:t>
            </a:r>
          </a:p>
        </p:txBody>
      </p:sp>
      <p:sp>
        <p:nvSpPr>
          <p:cNvPr id="4"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Configuring network interface - Manual</a:t>
            </a:r>
          </a:p>
        </p:txBody>
      </p:sp>
    </p:spTree>
    <p:extLst>
      <p:ext uri="{BB962C8B-B14F-4D97-AF65-F5344CB8AC3E}">
        <p14:creationId xmlns:p14="http://schemas.microsoft.com/office/powerpoint/2010/main" val="6889285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653" y="964981"/>
            <a:ext cx="11161624" cy="4840303"/>
          </a:xfrm>
        </p:spPr>
        <p:txBody>
          <a:bodyPr>
            <a:normAutofit/>
          </a:bodyPr>
          <a:lstStyle/>
          <a:p>
            <a:pPr>
              <a:lnSpc>
                <a:spcPct val="100000"/>
              </a:lnSpc>
            </a:pPr>
            <a:r>
              <a:rPr lang="en-US" sz="2600" dirty="0" err="1"/>
              <a:t>nmtui</a:t>
            </a:r>
            <a:r>
              <a:rPr lang="en-US" sz="2600" dirty="0"/>
              <a:t> is actually a very easy text based tool to configure IP address and host names. Just type “</a:t>
            </a:r>
            <a:r>
              <a:rPr lang="en-US" sz="2600" dirty="0" err="1"/>
              <a:t>nmtui</a:t>
            </a:r>
            <a:r>
              <a:rPr lang="en-US" sz="2600" dirty="0"/>
              <a:t>” on command prompt and follow the simple steps</a:t>
            </a:r>
          </a:p>
        </p:txBody>
      </p:sp>
      <p:pic>
        <p:nvPicPr>
          <p:cNvPr id="5" name="Picture 4"/>
          <p:cNvPicPr>
            <a:picLocks noChangeAspect="1"/>
          </p:cNvPicPr>
          <p:nvPr/>
        </p:nvPicPr>
        <p:blipFill rotWithShape="1">
          <a:blip r:embed="rId2"/>
          <a:srcRect l="3875" t="2996" r="8053" b="6011"/>
          <a:stretch/>
        </p:blipFill>
        <p:spPr>
          <a:xfrm>
            <a:off x="432653" y="2159001"/>
            <a:ext cx="4356100" cy="3225800"/>
          </a:xfrm>
          <a:prstGeom prst="rect">
            <a:avLst/>
          </a:prstGeom>
        </p:spPr>
      </p:pic>
      <p:sp>
        <p:nvSpPr>
          <p:cNvPr id="7"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Configuring network interface - NMTUI</a:t>
            </a:r>
          </a:p>
        </p:txBody>
      </p:sp>
    </p:spTree>
    <p:extLst>
      <p:ext uri="{BB962C8B-B14F-4D97-AF65-F5344CB8AC3E}">
        <p14:creationId xmlns:p14="http://schemas.microsoft.com/office/powerpoint/2010/main" val="10877068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871" y="921108"/>
            <a:ext cx="11161624" cy="4840303"/>
          </a:xfrm>
        </p:spPr>
        <p:txBody>
          <a:bodyPr>
            <a:normAutofit/>
          </a:bodyPr>
          <a:lstStyle/>
          <a:p>
            <a:pPr indent="0">
              <a:lnSpc>
                <a:spcPct val="100000"/>
              </a:lnSpc>
              <a:buNone/>
            </a:pPr>
            <a:r>
              <a:rPr lang="pt-BR" sz="1800" dirty="0"/>
              <a:t>To display a list of all connections , use</a:t>
            </a:r>
          </a:p>
          <a:p>
            <a:pPr marL="285750" indent="-285750">
              <a:lnSpc>
                <a:spcPct val="100000"/>
              </a:lnSpc>
              <a:buFont typeface="Wingdings" panose="05000000000000000000" pitchFamily="2" charset="2"/>
              <a:buChar char="v"/>
            </a:pPr>
            <a:r>
              <a:rPr lang="pt-BR" sz="1800" dirty="0"/>
              <a:t>nmcli con show </a:t>
            </a:r>
          </a:p>
          <a:p>
            <a:pPr indent="0">
              <a:lnSpc>
                <a:spcPct val="100000"/>
              </a:lnSpc>
              <a:buNone/>
            </a:pPr>
            <a:r>
              <a:rPr lang="pt-BR" sz="1800" dirty="0"/>
              <a:t>To list only active  connections</a:t>
            </a:r>
          </a:p>
          <a:p>
            <a:pPr marL="285750" indent="-285750">
              <a:lnSpc>
                <a:spcPct val="100000"/>
              </a:lnSpc>
              <a:buFont typeface="Wingdings" panose="05000000000000000000" pitchFamily="2" charset="2"/>
              <a:buChar char="v"/>
            </a:pPr>
            <a:r>
              <a:rPr lang="pt-BR" sz="1800" dirty="0"/>
              <a:t>nmcli con show - -Active</a:t>
            </a:r>
          </a:p>
          <a:p>
            <a:pPr indent="0">
              <a:lnSpc>
                <a:spcPct val="100000"/>
              </a:lnSpc>
              <a:buNone/>
            </a:pPr>
            <a:r>
              <a:rPr lang="pt-BR" sz="1800" dirty="0"/>
              <a:t>The nmcli command can also be used to show device status and details.</a:t>
            </a:r>
          </a:p>
          <a:p>
            <a:pPr marL="285750" indent="-285750">
              <a:lnSpc>
                <a:spcPct val="100000"/>
              </a:lnSpc>
              <a:buFont typeface="Wingdings" panose="05000000000000000000" pitchFamily="2" charset="2"/>
              <a:buChar char="v"/>
            </a:pPr>
            <a:r>
              <a:rPr lang="pt-BR" sz="1800" dirty="0"/>
              <a:t>nmcli dev status</a:t>
            </a:r>
          </a:p>
          <a:p>
            <a:pPr indent="0">
              <a:lnSpc>
                <a:spcPct val="100000"/>
              </a:lnSpc>
              <a:buNone/>
            </a:pPr>
            <a:endParaRPr lang="en-US" sz="1800" b="1" dirty="0"/>
          </a:p>
          <a:p>
            <a:pPr indent="0">
              <a:lnSpc>
                <a:spcPct val="100000"/>
              </a:lnSpc>
              <a:buNone/>
            </a:pPr>
            <a:r>
              <a:rPr lang="en-US" sz="1800" dirty="0"/>
              <a:t>The following command will add a new connection for the interface eno2, which will get IPv4 networking information using DHCP and will </a:t>
            </a:r>
            <a:r>
              <a:rPr lang="en-US" sz="1800" dirty="0" err="1"/>
              <a:t>autoconnect</a:t>
            </a:r>
            <a:r>
              <a:rPr lang="en-US" sz="1800" dirty="0"/>
              <a:t> on startup </a:t>
            </a:r>
          </a:p>
          <a:p>
            <a:pPr marL="285750" indent="-285750">
              <a:lnSpc>
                <a:spcPct val="100000"/>
              </a:lnSpc>
              <a:buFont typeface="Wingdings" panose="05000000000000000000" pitchFamily="2" charset="2"/>
              <a:buChar char="v"/>
            </a:pPr>
            <a:r>
              <a:rPr lang="en-US" sz="1800" dirty="0" err="1"/>
              <a:t>nmcli</a:t>
            </a:r>
            <a:r>
              <a:rPr lang="en-US" sz="1800" dirty="0"/>
              <a:t> con add con-name eno2 type </a:t>
            </a:r>
            <a:r>
              <a:rPr lang="en-US" sz="1800" dirty="0" err="1"/>
              <a:t>ethernet</a:t>
            </a:r>
            <a:r>
              <a:rPr lang="en-US" sz="1800" dirty="0"/>
              <a:t> </a:t>
            </a:r>
            <a:r>
              <a:rPr lang="en-US" sz="1800" dirty="0" err="1"/>
              <a:t>ifname</a:t>
            </a:r>
            <a:r>
              <a:rPr lang="en-US" sz="1800" dirty="0"/>
              <a:t> eno2</a:t>
            </a:r>
          </a:p>
          <a:p>
            <a:pPr indent="0">
              <a:lnSpc>
                <a:spcPct val="100000"/>
              </a:lnSpc>
              <a:buNone/>
            </a:pPr>
            <a:endParaRPr lang="en-US" sz="1800" dirty="0"/>
          </a:p>
          <a:p>
            <a:pPr indent="0">
              <a:lnSpc>
                <a:spcPct val="100000"/>
              </a:lnSpc>
              <a:buNone/>
            </a:pPr>
            <a:r>
              <a:rPr lang="en-US" sz="1800" dirty="0"/>
              <a:t>The next example configures the eno2 interface statically in stead, using the 1Pv4 address and network prefix.</a:t>
            </a:r>
          </a:p>
          <a:p>
            <a:pPr marL="285750" indent="-285750">
              <a:lnSpc>
                <a:spcPct val="100000"/>
              </a:lnSpc>
              <a:buFont typeface="Wingdings" panose="05000000000000000000" pitchFamily="2" charset="2"/>
              <a:buChar char="v"/>
            </a:pPr>
            <a:r>
              <a:rPr lang="en-US" sz="1800" dirty="0" err="1"/>
              <a:t>nmcli</a:t>
            </a:r>
            <a:r>
              <a:rPr lang="en-US" sz="1800" dirty="0"/>
              <a:t> con add con-name eno2 type </a:t>
            </a:r>
            <a:r>
              <a:rPr lang="en-US" sz="1800" dirty="0" err="1"/>
              <a:t>ethernet</a:t>
            </a:r>
            <a:r>
              <a:rPr lang="en-US" sz="1800" dirty="0"/>
              <a:t> </a:t>
            </a:r>
            <a:r>
              <a:rPr lang="en-US" sz="1800" dirty="0" err="1"/>
              <a:t>ifname</a:t>
            </a:r>
            <a:r>
              <a:rPr lang="en-US" sz="1800" dirty="0"/>
              <a:t> eno2 ip4 192.168.0.5/24 gw4 192.168.0.254</a:t>
            </a:r>
          </a:p>
          <a:p>
            <a:pPr indent="0">
              <a:lnSpc>
                <a:spcPct val="100000"/>
              </a:lnSpc>
              <a:buNone/>
            </a:pPr>
            <a:endParaRPr lang="en-US" sz="1800" dirty="0"/>
          </a:p>
          <a:p>
            <a:pPr indent="0">
              <a:lnSpc>
                <a:spcPct val="100000"/>
              </a:lnSpc>
              <a:buNone/>
            </a:pPr>
            <a:r>
              <a:rPr lang="en-US" sz="1800" dirty="0"/>
              <a:t>The </a:t>
            </a:r>
            <a:r>
              <a:rPr lang="en-US" sz="1800" dirty="0" err="1"/>
              <a:t>nmcli</a:t>
            </a:r>
            <a:r>
              <a:rPr lang="en-US" sz="1800" dirty="0"/>
              <a:t> con up name command will activate the connection name</a:t>
            </a:r>
          </a:p>
          <a:p>
            <a:pPr marL="285750" indent="-285750">
              <a:lnSpc>
                <a:spcPct val="100000"/>
              </a:lnSpc>
              <a:buFont typeface="Wingdings" panose="05000000000000000000" pitchFamily="2" charset="2"/>
              <a:buChar char="v"/>
            </a:pPr>
            <a:r>
              <a:rPr lang="en-US" sz="1800" dirty="0" err="1"/>
              <a:t>nmcli</a:t>
            </a:r>
            <a:r>
              <a:rPr lang="en-US" sz="1800" dirty="0"/>
              <a:t> con up static-eno2</a:t>
            </a:r>
            <a:endParaRPr lang="pt-BR" sz="1800" dirty="0"/>
          </a:p>
        </p:txBody>
      </p:sp>
      <p:sp>
        <p:nvSpPr>
          <p:cNvPr id="4"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Configuring network interface - </a:t>
            </a:r>
            <a:r>
              <a:rPr lang="en-US" sz="3200" dirty="0" err="1"/>
              <a:t>nmcli</a:t>
            </a:r>
            <a:endParaRPr lang="en-US" sz="3200" dirty="0"/>
          </a:p>
        </p:txBody>
      </p:sp>
    </p:spTree>
    <p:extLst>
      <p:ext uri="{BB962C8B-B14F-4D97-AF65-F5344CB8AC3E}">
        <p14:creationId xmlns:p14="http://schemas.microsoft.com/office/powerpoint/2010/main" val="42492929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Bridge-Interface Configuration</a:t>
            </a:r>
          </a:p>
        </p:txBody>
      </p:sp>
      <p:sp>
        <p:nvSpPr>
          <p:cNvPr id="5" name="Rectangle 4"/>
          <p:cNvSpPr/>
          <p:nvPr/>
        </p:nvSpPr>
        <p:spPr>
          <a:xfrm>
            <a:off x="292100" y="937548"/>
            <a:ext cx="11490678" cy="5679152"/>
          </a:xfrm>
          <a:prstGeom prst="rect">
            <a:avLst/>
          </a:prstGeom>
        </p:spPr>
        <p:txBody>
          <a:bodyPr wrap="square">
            <a:spAutoFit/>
          </a:bodyPr>
          <a:lstStyle/>
          <a:p>
            <a:r>
              <a:rPr lang="en-US" sz="1600" dirty="0"/>
              <a:t>Validate is Bridge-</a:t>
            </a:r>
            <a:r>
              <a:rPr lang="en-US" sz="1600" dirty="0" err="1"/>
              <a:t>Utils</a:t>
            </a:r>
            <a:r>
              <a:rPr lang="en-US" sz="1600" dirty="0"/>
              <a:t> package is installed, if not installed, install it using</a:t>
            </a:r>
          </a:p>
          <a:p>
            <a:pPr marL="285750" indent="-285750">
              <a:buFont typeface="Wingdings" panose="05000000000000000000" pitchFamily="2" charset="2"/>
              <a:buChar char="v"/>
            </a:pPr>
            <a:r>
              <a:rPr lang="en-US" sz="1600" dirty="0"/>
              <a:t>yum -y install bridge-</a:t>
            </a:r>
            <a:r>
              <a:rPr lang="en-US" sz="1600" dirty="0" err="1"/>
              <a:t>utils</a:t>
            </a:r>
            <a:endParaRPr lang="en-US" sz="1600" dirty="0"/>
          </a:p>
          <a:p>
            <a:endParaRPr lang="en-US" sz="1600" dirty="0"/>
          </a:p>
          <a:p>
            <a:r>
              <a:rPr lang="en-US" sz="1600" dirty="0"/>
              <a:t>Remove the connection profile of interface that has to be a part of bridge</a:t>
            </a:r>
          </a:p>
          <a:p>
            <a:pPr marL="285750" indent="-285750">
              <a:buFont typeface="Wingdings" panose="05000000000000000000" pitchFamily="2" charset="2"/>
              <a:buChar char="v"/>
            </a:pPr>
            <a:r>
              <a:rPr lang="en-US" sz="1600" dirty="0" err="1"/>
              <a:t>nmcli</a:t>
            </a:r>
            <a:r>
              <a:rPr lang="en-US" sz="1600" dirty="0"/>
              <a:t> con show</a:t>
            </a:r>
          </a:p>
          <a:p>
            <a:pPr marL="285750" indent="-285750">
              <a:buFont typeface="Wingdings" panose="05000000000000000000" pitchFamily="2" charset="2"/>
              <a:buChar char="v"/>
            </a:pPr>
            <a:r>
              <a:rPr lang="en-US" sz="1600" dirty="0" err="1"/>
              <a:t>nmcli</a:t>
            </a:r>
            <a:r>
              <a:rPr lang="en-US" sz="1600" dirty="0"/>
              <a:t> con del </a:t>
            </a:r>
            <a:r>
              <a:rPr lang="en-US" sz="1600" dirty="0" err="1"/>
              <a:t>profile_name</a:t>
            </a:r>
            <a:endParaRPr lang="en-US" sz="1600" dirty="0"/>
          </a:p>
          <a:p>
            <a:endParaRPr lang="en-US" sz="1600" dirty="0"/>
          </a:p>
          <a:p>
            <a:r>
              <a:rPr lang="en-US" sz="1600" dirty="0"/>
              <a:t>Create a new connection Profile</a:t>
            </a:r>
          </a:p>
          <a:p>
            <a:pPr marL="285750" indent="-285750">
              <a:buFont typeface="Wingdings" panose="05000000000000000000" pitchFamily="2" charset="2"/>
              <a:buChar char="v"/>
            </a:pPr>
            <a:r>
              <a:rPr lang="en-US" sz="1600" dirty="0" err="1"/>
              <a:t>nmcli</a:t>
            </a:r>
            <a:r>
              <a:rPr lang="en-US" sz="1600" dirty="0"/>
              <a:t> con add type bridge con-name br0 </a:t>
            </a:r>
            <a:r>
              <a:rPr lang="en-US" sz="1600" dirty="0" err="1"/>
              <a:t>ifname</a:t>
            </a:r>
            <a:r>
              <a:rPr lang="en-US" sz="1600" dirty="0"/>
              <a:t> br0</a:t>
            </a:r>
          </a:p>
          <a:p>
            <a:endParaRPr lang="en-US" sz="1600" dirty="0"/>
          </a:p>
          <a:p>
            <a:r>
              <a:rPr lang="en-US" sz="1600" dirty="0"/>
              <a:t>Add a slave to the Virtual Bridge </a:t>
            </a:r>
          </a:p>
          <a:p>
            <a:pPr marL="285750" indent="-285750">
              <a:buFont typeface="Wingdings" panose="05000000000000000000" pitchFamily="2" charset="2"/>
              <a:buChar char="v"/>
            </a:pPr>
            <a:r>
              <a:rPr lang="en-US" sz="1600" dirty="0" err="1"/>
              <a:t>nmcli</a:t>
            </a:r>
            <a:r>
              <a:rPr lang="en-US" sz="1600" dirty="0"/>
              <a:t> con add type bridge-slave con-name br0-port1 </a:t>
            </a:r>
            <a:r>
              <a:rPr lang="en-US" sz="1600" dirty="0" err="1"/>
              <a:t>ifname</a:t>
            </a:r>
            <a:r>
              <a:rPr lang="en-US" sz="1600" dirty="0"/>
              <a:t> em1 master br0</a:t>
            </a:r>
          </a:p>
          <a:p>
            <a:endParaRPr lang="en-US" sz="1600" dirty="0"/>
          </a:p>
          <a:p>
            <a:r>
              <a:rPr lang="en-US" sz="1600" dirty="0"/>
              <a:t>Assign IPv4 address to the bridge interface</a:t>
            </a:r>
          </a:p>
          <a:p>
            <a:pPr marL="285750" indent="-285750">
              <a:buFont typeface="Wingdings" panose="05000000000000000000" pitchFamily="2" charset="2"/>
              <a:buChar char="v"/>
            </a:pPr>
            <a:r>
              <a:rPr lang="en-US" sz="1600" dirty="0" err="1"/>
              <a:t>nmcli</a:t>
            </a:r>
            <a:r>
              <a:rPr lang="en-US" sz="1600" dirty="0"/>
              <a:t> con mod br0 ipv4.method manual  ipv4.address " 192.168.10.2/24 192.168.10.1"</a:t>
            </a:r>
          </a:p>
          <a:p>
            <a:endParaRPr lang="en-US" sz="1600" dirty="0"/>
          </a:p>
          <a:p>
            <a:r>
              <a:rPr lang="en-US" sz="1600" dirty="0"/>
              <a:t>Set the </a:t>
            </a:r>
            <a:r>
              <a:rPr lang="en-US" sz="1600" dirty="0" err="1"/>
              <a:t>dns</a:t>
            </a:r>
            <a:r>
              <a:rPr lang="en-US" sz="1600" dirty="0"/>
              <a:t> Client Address</a:t>
            </a:r>
          </a:p>
          <a:p>
            <a:pPr marL="285750" indent="-285750">
              <a:buFont typeface="Wingdings" panose="05000000000000000000" pitchFamily="2" charset="2"/>
              <a:buChar char="v"/>
            </a:pPr>
            <a:r>
              <a:rPr lang="en-US" sz="1600" dirty="0" err="1"/>
              <a:t>nmcli</a:t>
            </a:r>
            <a:r>
              <a:rPr lang="en-US" sz="1600" dirty="0"/>
              <a:t> con mod br0 ipv4.dns "8.8.8.8 8.8.4.4"</a:t>
            </a:r>
          </a:p>
          <a:p>
            <a:endParaRPr lang="en-US" sz="1600" dirty="0"/>
          </a:p>
          <a:p>
            <a:r>
              <a:rPr lang="en-US" sz="1600" dirty="0"/>
              <a:t>Restart the Network Manager</a:t>
            </a:r>
          </a:p>
          <a:p>
            <a:pPr marL="285750" indent="-285750">
              <a:buFont typeface="Wingdings" panose="05000000000000000000" pitchFamily="2" charset="2"/>
              <a:buChar char="v"/>
            </a:pPr>
            <a:r>
              <a:rPr lang="en-US" sz="1600" dirty="0" err="1"/>
              <a:t>systemctl</a:t>
            </a:r>
            <a:r>
              <a:rPr lang="en-US" sz="1600" dirty="0"/>
              <a:t> restart </a:t>
            </a:r>
            <a:r>
              <a:rPr lang="en-US" sz="1600" dirty="0" err="1"/>
              <a:t>NetworkManager</a:t>
            </a:r>
            <a:endParaRPr lang="en-US" sz="1600" dirty="0"/>
          </a:p>
          <a:p>
            <a:pPr marL="285750" indent="-285750">
              <a:buFont typeface="Wingdings" panose="05000000000000000000" pitchFamily="2" charset="2"/>
              <a:buChar char="v"/>
            </a:pPr>
            <a:r>
              <a:rPr lang="en-US" sz="1600" dirty="0" err="1"/>
              <a:t>brctl</a:t>
            </a:r>
            <a:r>
              <a:rPr lang="en-US" sz="1600" dirty="0"/>
              <a:t> show</a:t>
            </a:r>
          </a:p>
        </p:txBody>
      </p:sp>
    </p:spTree>
    <p:extLst>
      <p:ext uri="{BB962C8B-B14F-4D97-AF65-F5344CB8AC3E}">
        <p14:creationId xmlns:p14="http://schemas.microsoft.com/office/powerpoint/2010/main" val="22100969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4071" y="997308"/>
            <a:ext cx="11161624" cy="4840303"/>
          </a:xfrm>
        </p:spPr>
        <p:txBody>
          <a:bodyPr>
            <a:normAutofit/>
          </a:bodyPr>
          <a:lstStyle/>
          <a:p>
            <a:pPr indent="0">
              <a:lnSpc>
                <a:spcPct val="100000"/>
              </a:lnSpc>
              <a:buNone/>
            </a:pPr>
            <a:r>
              <a:rPr lang="en-US" dirty="0"/>
              <a:t>A filesystem is a method and data structure that an operating system uses to keep track of files on a disk or partition; that is, the way the files are organized on the disk. The word is also used to refer to a partition or disk that is used to store the files or the type of the filesystem</a:t>
            </a:r>
          </a:p>
          <a:p>
            <a:pPr indent="0">
              <a:lnSpc>
                <a:spcPct val="100000"/>
              </a:lnSpc>
              <a:buNone/>
            </a:pPr>
            <a:endParaRPr lang="en-US" dirty="0"/>
          </a:p>
          <a:p>
            <a:pPr indent="0">
              <a:buNone/>
            </a:pPr>
            <a:r>
              <a:rPr lang="en-US" dirty="0"/>
              <a:t>Types of file systems</a:t>
            </a:r>
          </a:p>
          <a:p>
            <a:pPr marL="342900" indent="-342900">
              <a:buFont typeface="Wingdings" panose="05000000000000000000" pitchFamily="2" charset="2"/>
              <a:buChar char="v"/>
            </a:pPr>
            <a:r>
              <a:rPr lang="en-US" dirty="0"/>
              <a:t>Disk Based File system</a:t>
            </a:r>
          </a:p>
          <a:p>
            <a:pPr marL="698500" lvl="1" indent="-342900">
              <a:buFont typeface="Wingdings" panose="05000000000000000000" pitchFamily="2" charset="2"/>
              <a:buChar char="v"/>
            </a:pPr>
            <a:r>
              <a:rPr lang="en-US" dirty="0"/>
              <a:t>ext2/3/4, </a:t>
            </a:r>
            <a:r>
              <a:rPr lang="en-US" dirty="0" err="1"/>
              <a:t>xfs</a:t>
            </a:r>
            <a:r>
              <a:rPr lang="en-US" dirty="0"/>
              <a:t>, </a:t>
            </a:r>
            <a:r>
              <a:rPr lang="en-US" dirty="0" err="1"/>
              <a:t>btrfs</a:t>
            </a:r>
            <a:r>
              <a:rPr lang="en-US" dirty="0"/>
              <a:t>, </a:t>
            </a:r>
            <a:r>
              <a:rPr lang="en-US" dirty="0" err="1"/>
              <a:t>ntfs</a:t>
            </a:r>
            <a:r>
              <a:rPr lang="en-US" dirty="0"/>
              <a:t>, </a:t>
            </a:r>
            <a:r>
              <a:rPr lang="en-US" dirty="0" err="1"/>
              <a:t>vfat</a:t>
            </a:r>
            <a:endParaRPr lang="en-US" dirty="0"/>
          </a:p>
          <a:p>
            <a:pPr marL="342900" indent="-342900">
              <a:buFont typeface="Wingdings" panose="05000000000000000000" pitchFamily="2" charset="2"/>
              <a:buChar char="v"/>
            </a:pPr>
            <a:r>
              <a:rPr lang="en-US" dirty="0"/>
              <a:t>Virtual File system (</a:t>
            </a:r>
            <a:r>
              <a:rPr lang="en-US" dirty="0" err="1"/>
              <a:t>Psuedo</a:t>
            </a:r>
            <a:r>
              <a:rPr lang="en-US" dirty="0"/>
              <a:t> FS)</a:t>
            </a:r>
          </a:p>
          <a:p>
            <a:pPr marL="698500" lvl="1" indent="-342900">
              <a:buFont typeface="Wingdings" panose="05000000000000000000" pitchFamily="2" charset="2"/>
              <a:buChar char="v"/>
            </a:pPr>
            <a:r>
              <a:rPr lang="en-US" dirty="0" err="1"/>
              <a:t>proc,sysfs,tmpfs</a:t>
            </a:r>
            <a:endParaRPr lang="en-US" dirty="0"/>
          </a:p>
          <a:p>
            <a:pPr marL="342900" indent="-342900">
              <a:buFont typeface="Wingdings" panose="05000000000000000000" pitchFamily="2" charset="2"/>
              <a:buChar char="v"/>
            </a:pPr>
            <a:r>
              <a:rPr lang="en-US" dirty="0" err="1"/>
              <a:t>Netwrok</a:t>
            </a:r>
            <a:r>
              <a:rPr lang="en-US" dirty="0"/>
              <a:t> File </a:t>
            </a:r>
            <a:r>
              <a:rPr lang="en-US" dirty="0" err="1"/>
              <a:t>syetm</a:t>
            </a:r>
            <a:r>
              <a:rPr lang="en-US" dirty="0"/>
              <a:t> </a:t>
            </a:r>
          </a:p>
          <a:p>
            <a:pPr marL="698500" lvl="1" indent="-342900">
              <a:buFont typeface="Wingdings" panose="05000000000000000000" pitchFamily="2" charset="2"/>
              <a:buChar char="v"/>
            </a:pPr>
            <a:r>
              <a:rPr lang="en-US" dirty="0" err="1"/>
              <a:t>NFS,cifs,afs</a:t>
            </a:r>
            <a:endParaRPr lang="en-US" dirty="0"/>
          </a:p>
        </p:txBody>
      </p:sp>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Filesystem</a:t>
            </a:r>
          </a:p>
        </p:txBody>
      </p:sp>
    </p:spTree>
    <p:extLst>
      <p:ext uri="{BB962C8B-B14F-4D97-AF65-F5344CB8AC3E}">
        <p14:creationId xmlns:p14="http://schemas.microsoft.com/office/powerpoint/2010/main" val="33371885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07328"/>
          </a:xfrm>
          <a:solidFill>
            <a:schemeClr val="tx1"/>
          </a:solidFill>
        </p:spPr>
        <p:txBody>
          <a:bodyPr/>
          <a:lstStyle/>
          <a:p>
            <a:r>
              <a:rPr lang="en-US" dirty="0">
                <a:solidFill>
                  <a:schemeClr val="bg1"/>
                </a:solidFill>
              </a:rPr>
              <a:t>FILE SYSTEM</a:t>
            </a:r>
            <a:endParaRPr lang="en-GB" dirty="0">
              <a:solidFill>
                <a:schemeClr val="bg1"/>
              </a:solidFill>
            </a:endParaRPr>
          </a:p>
        </p:txBody>
      </p:sp>
      <p:sp>
        <p:nvSpPr>
          <p:cNvPr id="3" name="Subtitle 2"/>
          <p:cNvSpPr>
            <a:spLocks noGrp="1"/>
          </p:cNvSpPr>
          <p:nvPr>
            <p:ph type="subTitle" idx="1"/>
          </p:nvPr>
        </p:nvSpPr>
        <p:spPr>
          <a:xfrm>
            <a:off x="1524000" y="2756263"/>
            <a:ext cx="9144000" cy="3396343"/>
          </a:xfrm>
        </p:spPr>
        <p:txBody>
          <a:bodyPr/>
          <a:lstStyle/>
          <a:p>
            <a:r>
              <a:rPr lang="en-US" b="1" dirty="0" err="1"/>
              <a:t>Sysfs</a:t>
            </a:r>
            <a:r>
              <a:rPr lang="en-US" b="1" dirty="0"/>
              <a:t>/</a:t>
            </a:r>
            <a:r>
              <a:rPr lang="en-US" b="1" dirty="0" err="1"/>
              <a:t>devtmpfs</a:t>
            </a:r>
            <a:r>
              <a:rPr lang="en-US" dirty="0"/>
              <a:t> is a pseudo </a:t>
            </a:r>
            <a:r>
              <a:rPr lang="en-US" b="1" dirty="0"/>
              <a:t>file system</a:t>
            </a:r>
            <a:r>
              <a:rPr lang="en-US" dirty="0"/>
              <a:t> provided by the Linux kernel that exports information about various kernel subsystems, hardware devices, and associated device drivers from the kernel's device model to user space through virtual </a:t>
            </a:r>
            <a:r>
              <a:rPr lang="en-US" b="1" dirty="0"/>
              <a:t>files</a:t>
            </a:r>
            <a:r>
              <a:rPr lang="en-US" dirty="0"/>
              <a:t>.</a:t>
            </a:r>
            <a:endParaRPr lang="en-GB" dirty="0"/>
          </a:p>
        </p:txBody>
      </p:sp>
      <p:sp>
        <p:nvSpPr>
          <p:cNvPr id="4" name="Date Placeholder 3"/>
          <p:cNvSpPr>
            <a:spLocks noGrp="1"/>
          </p:cNvSpPr>
          <p:nvPr>
            <p:ph type="dt" sz="half" idx="10"/>
          </p:nvPr>
        </p:nvSpPr>
        <p:spPr/>
        <p:txBody>
          <a:bodyPr/>
          <a:lstStyle/>
          <a:p>
            <a:fld id="{64DB35F1-E514-47B6-8926-A4F39E01D1AA}" type="datetime1">
              <a:rPr lang="en-US" smtClean="0"/>
              <a:t>8/17/2019</a:t>
            </a:fld>
            <a:endParaRPr lang="en-US" dirty="0"/>
          </a:p>
        </p:txBody>
      </p:sp>
    </p:spTree>
    <p:extLst>
      <p:ext uri="{BB962C8B-B14F-4D97-AF65-F5344CB8AC3E}">
        <p14:creationId xmlns:p14="http://schemas.microsoft.com/office/powerpoint/2010/main" val="9583232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81125"/>
          </a:xfrm>
          <a:solidFill>
            <a:schemeClr val="tx1"/>
          </a:solidFill>
        </p:spPr>
        <p:txBody>
          <a:bodyPr/>
          <a:lstStyle/>
          <a:p>
            <a:r>
              <a:rPr lang="en-US" dirty="0">
                <a:solidFill>
                  <a:schemeClr val="bg1"/>
                </a:solidFill>
              </a:rPr>
              <a:t>FILE SYSTEM</a:t>
            </a:r>
            <a:endParaRPr lang="en-GB" dirty="0">
              <a:solidFill>
                <a:schemeClr val="bg1"/>
              </a:solidFill>
            </a:endParaRPr>
          </a:p>
        </p:txBody>
      </p:sp>
      <p:sp>
        <p:nvSpPr>
          <p:cNvPr id="3" name="Subtitle 2"/>
          <p:cNvSpPr>
            <a:spLocks noGrp="1"/>
          </p:cNvSpPr>
          <p:nvPr>
            <p:ph type="subTitle" idx="1"/>
          </p:nvPr>
        </p:nvSpPr>
        <p:spPr>
          <a:xfrm>
            <a:off x="1523999" y="3017520"/>
            <a:ext cx="9501051" cy="2651760"/>
          </a:xfrm>
        </p:spPr>
        <p:txBody>
          <a:bodyPr>
            <a:normAutofit/>
          </a:bodyPr>
          <a:lstStyle/>
          <a:p>
            <a:r>
              <a:rPr lang="en-US" b="1" dirty="0" err="1"/>
              <a:t>tmpfs</a:t>
            </a:r>
            <a:r>
              <a:rPr lang="en-US" dirty="0"/>
              <a:t> is a common name for a temporary file storage facility on many Unix-like operating systems. It is intended to appear as a mounted file system, but stored in volatile </a:t>
            </a:r>
            <a:r>
              <a:rPr lang="en-US" dirty="0" err="1"/>
              <a:t>memoryinstead</a:t>
            </a:r>
            <a:r>
              <a:rPr lang="en-US" dirty="0"/>
              <a:t> of a persistent storage device. </a:t>
            </a:r>
            <a:r>
              <a:rPr lang="en-US" dirty="0" err="1"/>
              <a:t>tmpfs</a:t>
            </a:r>
            <a:r>
              <a:rPr lang="en-US" dirty="0"/>
              <a:t> is supported by the Linux kernel from version 2.4 and up. </a:t>
            </a:r>
            <a:r>
              <a:rPr lang="en-US" dirty="0" err="1"/>
              <a:t>tmpfs</a:t>
            </a:r>
            <a:r>
              <a:rPr lang="en-US" dirty="0"/>
              <a:t> (previously known as </a:t>
            </a:r>
            <a:r>
              <a:rPr lang="en-US" b="1" dirty="0" err="1"/>
              <a:t>shmfs</a:t>
            </a:r>
            <a:r>
              <a:rPr lang="en-US" dirty="0"/>
              <a:t>) is based on the </a:t>
            </a:r>
            <a:r>
              <a:rPr lang="en-US" dirty="0" err="1"/>
              <a:t>ramfs</a:t>
            </a:r>
            <a:r>
              <a:rPr lang="en-US" dirty="0"/>
              <a:t> code used during </a:t>
            </a:r>
            <a:r>
              <a:rPr lang="en-US" dirty="0" err="1"/>
              <a:t>bootup</a:t>
            </a:r>
            <a:r>
              <a:rPr lang="en-US" dirty="0"/>
              <a:t>.</a:t>
            </a:r>
            <a:endParaRPr lang="en-GB" dirty="0"/>
          </a:p>
        </p:txBody>
      </p:sp>
      <p:sp>
        <p:nvSpPr>
          <p:cNvPr id="4" name="Date Placeholder 3"/>
          <p:cNvSpPr>
            <a:spLocks noGrp="1"/>
          </p:cNvSpPr>
          <p:nvPr>
            <p:ph type="dt" sz="half" idx="10"/>
          </p:nvPr>
        </p:nvSpPr>
        <p:spPr/>
        <p:txBody>
          <a:bodyPr/>
          <a:lstStyle/>
          <a:p>
            <a:fld id="{9F90E718-12F6-45CB-B668-7D1F39635387}" type="datetime1">
              <a:rPr lang="en-US" smtClean="0"/>
              <a:t>8/17/2019</a:t>
            </a:fld>
            <a:endParaRPr lang="en-US" dirty="0"/>
          </a:p>
        </p:txBody>
      </p:sp>
    </p:spTree>
    <p:extLst>
      <p:ext uri="{BB962C8B-B14F-4D97-AF65-F5344CB8AC3E}">
        <p14:creationId xmlns:p14="http://schemas.microsoft.com/office/powerpoint/2010/main" val="32284595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6771" y="1086208"/>
            <a:ext cx="11161624" cy="4840303"/>
          </a:xfrm>
        </p:spPr>
        <p:txBody>
          <a:bodyPr>
            <a:normAutofit/>
          </a:bodyPr>
          <a:lstStyle/>
          <a:p>
            <a:pPr marL="342900" indent="-342900">
              <a:lnSpc>
                <a:spcPct val="100000"/>
              </a:lnSpc>
              <a:buFont typeface="Wingdings" panose="05000000000000000000"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dirty="0"/>
              <a:t>Using fdisk to create disk partitions</a:t>
            </a:r>
          </a:p>
          <a:p>
            <a:pPr marL="342900" indent="-342900">
              <a:lnSpc>
                <a:spcPct val="100000"/>
              </a:lnSpc>
              <a:buFont typeface="Wingdings" panose="05000000000000000000"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dirty="0"/>
              <a:t>Building a file system with mkfs</a:t>
            </a:r>
          </a:p>
          <a:p>
            <a:pPr marL="342900" indent="-342900">
              <a:lnSpc>
                <a:spcPct val="100000"/>
              </a:lnSpc>
              <a:buFont typeface="Wingdings" panose="05000000000000000000"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dirty="0"/>
              <a:t>Mounting a partition with mount</a:t>
            </a:r>
          </a:p>
          <a:p>
            <a:pPr marL="342900" indent="-342900">
              <a:lnSpc>
                <a:spcPct val="100000"/>
              </a:lnSpc>
              <a:buFont typeface="Wingdings" panose="05000000000000000000"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dirty="0"/>
              <a:t>Checking the file system with fsck</a:t>
            </a:r>
            <a:endParaRPr lang="en-US" altLang="en-US" dirty="0"/>
          </a:p>
          <a:p>
            <a:pPr marL="342900" indent="-342900">
              <a:lnSpc>
                <a:spcPct val="100000"/>
              </a:lnSpc>
              <a:buFont typeface="Wingdings" panose="05000000000000000000"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dirty="0"/>
          </a:p>
          <a:p>
            <a:pPr indent="0">
              <a:lnSpc>
                <a:spcPct val="10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a:t>Disadvantages of using native partitioning scheme</a:t>
            </a:r>
          </a:p>
          <a:p>
            <a:pPr marL="342900" indent="-342900">
              <a:lnSpc>
                <a:spcPct val="100000"/>
              </a:lnSpc>
              <a:buFont typeface="Wingdings" panose="05000000000000000000"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a:t>The maximum size of mount point is limited to the size of disk</a:t>
            </a:r>
          </a:p>
          <a:p>
            <a:pPr marL="342900" indent="-342900">
              <a:lnSpc>
                <a:spcPct val="100000"/>
              </a:lnSpc>
              <a:buFont typeface="Wingdings" panose="05000000000000000000"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a:t>Increasing/decreasing the size of a filesystem is tough</a:t>
            </a:r>
          </a:p>
          <a:p>
            <a:pPr marL="342900" indent="-342900">
              <a:lnSpc>
                <a:spcPct val="100000"/>
              </a:lnSpc>
              <a:buFont typeface="Wingdings" panose="05000000000000000000"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a:t>If the required filesystem size is beyond the size of one hard disk, there is no way we can achieve that</a:t>
            </a:r>
          </a:p>
          <a:p>
            <a:pPr indent="0">
              <a:lnSpc>
                <a:spcPct val="10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dirty="0"/>
          </a:p>
          <a:p>
            <a:pPr indent="0">
              <a:lnSpc>
                <a:spcPct val="10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a:t>What is the solution for above disadvantages?</a:t>
            </a:r>
          </a:p>
          <a:p>
            <a:pPr marL="342900" indent="-342900">
              <a:lnSpc>
                <a:spcPct val="100000"/>
              </a:lnSpc>
              <a:buFont typeface="Wingdings" panose="05000000000000000000"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a:t>LVM or Logical Volume Management</a:t>
            </a:r>
          </a:p>
        </p:txBody>
      </p:sp>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Managing Disk Partitions</a:t>
            </a:r>
          </a:p>
        </p:txBody>
      </p:sp>
    </p:spTree>
    <p:extLst>
      <p:ext uri="{BB962C8B-B14F-4D97-AF65-F5344CB8AC3E}">
        <p14:creationId xmlns:p14="http://schemas.microsoft.com/office/powerpoint/2010/main" val="38230843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Logical Volume Management</a:t>
            </a:r>
          </a:p>
        </p:txBody>
      </p:sp>
      <p:sp>
        <p:nvSpPr>
          <p:cNvPr id="7" name="Rectangle 6"/>
          <p:cNvSpPr/>
          <p:nvPr/>
        </p:nvSpPr>
        <p:spPr>
          <a:xfrm>
            <a:off x="251883" y="1100435"/>
            <a:ext cx="7177617" cy="4801314"/>
          </a:xfrm>
          <a:prstGeom prst="rect">
            <a:avLst/>
          </a:prstGeom>
        </p:spPr>
        <p:txBody>
          <a:bodyPr wrap="square">
            <a:spAutoFit/>
          </a:bodyPr>
          <a:lstStyle/>
          <a:p>
            <a:r>
              <a:rPr lang="en-US" dirty="0"/>
              <a:t>Logical Volume Management allows us to use storage subsystem without the limitation of confining to one disk for its usable space</a:t>
            </a:r>
          </a:p>
          <a:p>
            <a:endParaRPr lang="en-US" dirty="0"/>
          </a:p>
          <a:p>
            <a:r>
              <a:rPr lang="en-US" dirty="0"/>
              <a:t>For doing that, the disks should have a private region, that can store the information related to Volume Group, Logical Volume </a:t>
            </a:r>
            <a:r>
              <a:rPr lang="en-US" dirty="0" err="1"/>
              <a:t>etc</a:t>
            </a:r>
            <a:endParaRPr lang="en-US" dirty="0"/>
          </a:p>
          <a:p>
            <a:endParaRPr lang="en-US" dirty="0"/>
          </a:p>
          <a:p>
            <a:r>
              <a:rPr lang="en-US" dirty="0"/>
              <a:t>Terminologies used:</a:t>
            </a:r>
          </a:p>
          <a:p>
            <a:pPr marL="285750" indent="-285750">
              <a:buFont typeface="Wingdings" panose="05000000000000000000" pitchFamily="2" charset="2"/>
              <a:buChar char="v"/>
            </a:pPr>
            <a:r>
              <a:rPr lang="en-US" dirty="0"/>
              <a:t>Physical volume – The physical disk on which private region has been updated for storing Volume group Information</a:t>
            </a:r>
          </a:p>
          <a:p>
            <a:pPr marL="285750" indent="-285750">
              <a:buFont typeface="Wingdings" panose="05000000000000000000" pitchFamily="2" charset="2"/>
              <a:buChar char="v"/>
            </a:pPr>
            <a:r>
              <a:rPr lang="en-US" dirty="0"/>
              <a:t>PE (Physical Extent) – Smallest unit of data block, visible on Physical volume. Total space will be rounded to the multiples of PE</a:t>
            </a:r>
          </a:p>
          <a:p>
            <a:pPr marL="285750" indent="-285750">
              <a:buFont typeface="Wingdings" panose="05000000000000000000" pitchFamily="2" charset="2"/>
              <a:buChar char="v"/>
            </a:pPr>
            <a:r>
              <a:rPr lang="en-US" dirty="0"/>
              <a:t>Volume Group – Group of physical volumes on which Logical Volumes could be created</a:t>
            </a:r>
          </a:p>
          <a:p>
            <a:pPr marL="285750" indent="-285750">
              <a:buFont typeface="Wingdings" panose="05000000000000000000" pitchFamily="2" charset="2"/>
              <a:buChar char="v"/>
            </a:pPr>
            <a:r>
              <a:rPr lang="en-US" dirty="0"/>
              <a:t>Logical Volume – Usable space on which filesystem can be created</a:t>
            </a:r>
          </a:p>
          <a:p>
            <a:pPr marL="285750" indent="-285750">
              <a:buFont typeface="Wingdings" panose="05000000000000000000" pitchFamily="2" charset="2"/>
              <a:buChar char="v"/>
            </a:pPr>
            <a:r>
              <a:rPr lang="en-US" dirty="0"/>
              <a:t>LE (Logical Extent) – Smallest unit of data block, equal to PE but, visible on Logical Volume. Logical Volume size will always be rounded off to the multiples of LE</a:t>
            </a:r>
          </a:p>
        </p:txBody>
      </p:sp>
      <p:pic>
        <p:nvPicPr>
          <p:cNvPr id="8" name="Content Placeholder 3"/>
          <p:cNvPicPr>
            <a:picLocks noGrp="1" noChangeAspect="1"/>
          </p:cNvPicPr>
          <p:nvPr>
            <p:ph idx="1"/>
          </p:nvPr>
        </p:nvPicPr>
        <p:blipFill>
          <a:blip r:embed="rId2"/>
          <a:stretch>
            <a:fillRect/>
          </a:stretch>
        </p:blipFill>
        <p:spPr>
          <a:xfrm>
            <a:off x="7861233" y="1155699"/>
            <a:ext cx="4040539" cy="4442123"/>
          </a:xfrm>
          <a:prstGeom prst="rect">
            <a:avLst/>
          </a:prstGeom>
        </p:spPr>
      </p:pic>
    </p:spTree>
    <p:extLst>
      <p:ext uri="{BB962C8B-B14F-4D97-AF65-F5344CB8AC3E}">
        <p14:creationId xmlns:p14="http://schemas.microsoft.com/office/powerpoint/2010/main" val="40336100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251883" y="3984"/>
            <a:ext cx="11556295" cy="989438"/>
          </a:xfrm>
        </p:spPr>
        <p:txBody>
          <a:bodyPr>
            <a:normAutofit/>
          </a:bodyPr>
          <a:lstStyle/>
          <a:p>
            <a:r>
              <a:rPr lang="en-US" sz="3200" dirty="0"/>
              <a:t>Different types of Shells</a:t>
            </a:r>
          </a:p>
        </p:txBody>
      </p:sp>
      <p:sp>
        <p:nvSpPr>
          <p:cNvPr id="3" name="Rectangle 2"/>
          <p:cNvSpPr/>
          <p:nvPr/>
        </p:nvSpPr>
        <p:spPr>
          <a:xfrm>
            <a:off x="251882" y="1098540"/>
            <a:ext cx="11556295" cy="3416320"/>
          </a:xfrm>
          <a:prstGeom prst="rect">
            <a:avLst/>
          </a:prstGeom>
        </p:spPr>
        <p:txBody>
          <a:bodyPr wrap="square">
            <a:spAutoFit/>
          </a:bodyPr>
          <a:lstStyle/>
          <a:p>
            <a:r>
              <a:rPr lang="en-US" dirty="0"/>
              <a:t>Commonly used Shells</a:t>
            </a:r>
          </a:p>
          <a:p>
            <a:r>
              <a:rPr lang="en-US" dirty="0" err="1"/>
              <a:t>sh</a:t>
            </a:r>
            <a:r>
              <a:rPr lang="en-US" dirty="0"/>
              <a:t> -&gt; Bourne Shell (One of the oldest of shells)</a:t>
            </a:r>
          </a:p>
          <a:p>
            <a:r>
              <a:rPr lang="en-US" dirty="0" err="1"/>
              <a:t>csh</a:t>
            </a:r>
            <a:r>
              <a:rPr lang="en-US" dirty="0"/>
              <a:t> -&gt; C Shell (Uses syntax used in C Language)</a:t>
            </a:r>
          </a:p>
          <a:p>
            <a:r>
              <a:rPr lang="en-US" dirty="0" err="1"/>
              <a:t>ksh</a:t>
            </a:r>
            <a:r>
              <a:rPr lang="en-US" dirty="0"/>
              <a:t> -&gt; </a:t>
            </a:r>
            <a:r>
              <a:rPr lang="en-US" dirty="0" err="1"/>
              <a:t>Korn</a:t>
            </a:r>
            <a:r>
              <a:rPr lang="en-US" dirty="0"/>
              <a:t> Shell (Inherits the advantages of Bourne Shell and C Shell)</a:t>
            </a:r>
          </a:p>
          <a:p>
            <a:r>
              <a:rPr lang="en-US" dirty="0"/>
              <a:t>bash -&gt; Bourne Again </a:t>
            </a:r>
            <a:r>
              <a:rPr lang="en-US" dirty="0" err="1"/>
              <a:t>SHell</a:t>
            </a:r>
            <a:r>
              <a:rPr lang="en-US" dirty="0"/>
              <a:t> (Inherits the advantages of all three </a:t>
            </a:r>
            <a:r>
              <a:rPr lang="en-US" dirty="0" err="1"/>
              <a:t>predecisors</a:t>
            </a:r>
            <a:r>
              <a:rPr lang="en-US" dirty="0"/>
              <a:t>)</a:t>
            </a:r>
          </a:p>
          <a:p>
            <a:endParaRPr lang="en-US" dirty="0"/>
          </a:p>
          <a:p>
            <a:r>
              <a:rPr lang="en-US" dirty="0"/>
              <a:t>BASH is the default shell in Linux and users are free to chose their own </a:t>
            </a:r>
            <a:r>
              <a:rPr lang="en-US" dirty="0" err="1"/>
              <a:t>favourite</a:t>
            </a:r>
            <a:r>
              <a:rPr lang="en-US" dirty="0"/>
              <a:t>. Other not-so-famous shells available for use – </a:t>
            </a:r>
            <a:r>
              <a:rPr lang="en-US" dirty="0" err="1"/>
              <a:t>tcsh</a:t>
            </a:r>
            <a:r>
              <a:rPr lang="en-US" dirty="0"/>
              <a:t>, </a:t>
            </a:r>
            <a:r>
              <a:rPr lang="en-US" dirty="0" err="1"/>
              <a:t>zsh</a:t>
            </a:r>
            <a:endParaRPr lang="en-US" dirty="0"/>
          </a:p>
          <a:p>
            <a:endParaRPr lang="en-US" dirty="0"/>
          </a:p>
          <a:p>
            <a:r>
              <a:rPr lang="en-US" dirty="0"/>
              <a:t>Shell built-ins are those commands which can be used when a shell gets loaded. These are also referred as</a:t>
            </a:r>
            <a:r>
              <a:rPr lang="en-US" b="1" dirty="0"/>
              <a:t> Intrinsic/Internal</a:t>
            </a:r>
            <a:r>
              <a:rPr lang="en-US" dirty="0"/>
              <a:t> commands. Other commands are available as external files/binaries. Such commands are normally referred as </a:t>
            </a:r>
            <a:r>
              <a:rPr lang="en-US" b="1" dirty="0"/>
              <a:t>extrinsic/external</a:t>
            </a:r>
            <a:r>
              <a:rPr lang="en-US" dirty="0"/>
              <a:t> commands</a:t>
            </a:r>
          </a:p>
        </p:txBody>
      </p:sp>
    </p:spTree>
    <p:extLst>
      <p:ext uri="{BB962C8B-B14F-4D97-AF65-F5344CB8AC3E}">
        <p14:creationId xmlns:p14="http://schemas.microsoft.com/office/powerpoint/2010/main" val="14033395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78" y="997936"/>
            <a:ext cx="4300622" cy="5365026"/>
          </a:xfrm>
        </p:spPr>
      </p:pic>
      <p:sp>
        <p:nvSpPr>
          <p:cNvPr id="7" name="Rectangle 6"/>
          <p:cNvSpPr/>
          <p:nvPr/>
        </p:nvSpPr>
        <p:spPr>
          <a:xfrm>
            <a:off x="4544290" y="2219438"/>
            <a:ext cx="6816437" cy="2419124"/>
          </a:xfrm>
          <a:prstGeom prst="rect">
            <a:avLst/>
          </a:prstGeom>
        </p:spPr>
        <p:txBody>
          <a:bodyPr wrap="square">
            <a:spAutoFit/>
          </a:bodyPr>
          <a:lstStyle/>
          <a:p>
            <a:pPr lvl="0">
              <a:lnSpc>
                <a:spcPct val="90000"/>
              </a:lnSpc>
              <a:spcBef>
                <a:spcPts val="1000"/>
              </a:spcBef>
            </a:pPr>
            <a:r>
              <a:rPr lang="en-US" sz="2800" i="1" dirty="0">
                <a:solidFill>
                  <a:srgbClr val="44546A"/>
                </a:solidFill>
              </a:rPr>
              <a:t>LVM hides information about where information is stored, on which hardware and where exactly on that hardware from the entire Operation system  allowing it to manipulate the configuration of the storage capacity.</a:t>
            </a:r>
          </a:p>
        </p:txBody>
      </p:sp>
      <p:sp>
        <p:nvSpPr>
          <p:cNvPr id="6"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How does LVM work?</a:t>
            </a:r>
          </a:p>
        </p:txBody>
      </p:sp>
    </p:spTree>
    <p:extLst>
      <p:ext uri="{BB962C8B-B14F-4D97-AF65-F5344CB8AC3E}">
        <p14:creationId xmlns:p14="http://schemas.microsoft.com/office/powerpoint/2010/main" val="16109221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2170" y="971908"/>
            <a:ext cx="11536007" cy="4840303"/>
          </a:xfrm>
        </p:spPr>
        <p:txBody>
          <a:bodyPr>
            <a:normAutofit fontScale="92500" lnSpcReduction="10000"/>
          </a:bodyPr>
          <a:lstStyle/>
          <a:p>
            <a:pPr indent="0">
              <a:lnSpc>
                <a:spcPct val="110000"/>
              </a:lnSpc>
              <a:buNone/>
            </a:pPr>
            <a:r>
              <a:rPr lang="en-US" dirty="0">
                <a:solidFill>
                  <a:srgbClr val="002060"/>
                </a:solidFill>
              </a:rPr>
              <a:t>The first command is to prepare a disk to hold LVM information. This is done by executing </a:t>
            </a:r>
            <a:r>
              <a:rPr lang="en-US" dirty="0" err="1">
                <a:solidFill>
                  <a:srgbClr val="002060"/>
                </a:solidFill>
              </a:rPr>
              <a:t>pvcreate</a:t>
            </a:r>
            <a:r>
              <a:rPr lang="en-US" dirty="0">
                <a:solidFill>
                  <a:srgbClr val="002060"/>
                </a:solidFill>
              </a:rPr>
              <a:t> command on the physical device which turns it to something called a “physical volume”</a:t>
            </a:r>
          </a:p>
          <a:p>
            <a:pPr marL="342900" indent="-342900">
              <a:lnSpc>
                <a:spcPct val="110000"/>
              </a:lnSpc>
              <a:buFont typeface="Wingdings" panose="05000000000000000000" pitchFamily="2" charset="2"/>
              <a:buChar char="v"/>
            </a:pPr>
            <a:r>
              <a:rPr lang="en-US" dirty="0" err="1">
                <a:solidFill>
                  <a:srgbClr val="002060"/>
                </a:solidFill>
              </a:rPr>
              <a:t>pvcreate</a:t>
            </a:r>
            <a:r>
              <a:rPr lang="en-US" dirty="0">
                <a:solidFill>
                  <a:srgbClr val="002060"/>
                </a:solidFill>
              </a:rPr>
              <a:t> /dev/device [/dev/device]</a:t>
            </a:r>
          </a:p>
          <a:p>
            <a:pPr indent="0">
              <a:lnSpc>
                <a:spcPct val="110000"/>
              </a:lnSpc>
              <a:buNone/>
            </a:pPr>
            <a:endParaRPr lang="en-US" dirty="0">
              <a:solidFill>
                <a:srgbClr val="002060"/>
              </a:solidFill>
            </a:endParaRPr>
          </a:p>
          <a:p>
            <a:pPr indent="0">
              <a:lnSpc>
                <a:spcPct val="110000"/>
              </a:lnSpc>
              <a:buNone/>
            </a:pPr>
            <a:r>
              <a:rPr lang="en-US" dirty="0">
                <a:solidFill>
                  <a:srgbClr val="002060"/>
                </a:solidFill>
              </a:rPr>
              <a:t>Once the physical volume(s) are ready, we can group them under a Volume Group. The command </a:t>
            </a:r>
            <a:r>
              <a:rPr lang="en-US" dirty="0" err="1">
                <a:solidFill>
                  <a:srgbClr val="002060"/>
                </a:solidFill>
              </a:rPr>
              <a:t>vgcreate</a:t>
            </a:r>
            <a:r>
              <a:rPr lang="en-US" dirty="0">
                <a:solidFill>
                  <a:srgbClr val="002060"/>
                </a:solidFill>
              </a:rPr>
              <a:t> creates a volume group with all the physical volumes specified</a:t>
            </a:r>
          </a:p>
          <a:p>
            <a:pPr marL="342900" indent="-342900">
              <a:lnSpc>
                <a:spcPct val="110000"/>
              </a:lnSpc>
              <a:buFont typeface="Wingdings" panose="05000000000000000000" pitchFamily="2" charset="2"/>
              <a:buChar char="v"/>
            </a:pPr>
            <a:r>
              <a:rPr lang="en-US" dirty="0" err="1">
                <a:solidFill>
                  <a:srgbClr val="002060"/>
                </a:solidFill>
              </a:rPr>
              <a:t>vgcreate</a:t>
            </a:r>
            <a:r>
              <a:rPr lang="en-US" dirty="0">
                <a:solidFill>
                  <a:srgbClr val="002060"/>
                </a:solidFill>
              </a:rPr>
              <a:t> vg-name /dev/device [dev/device]</a:t>
            </a:r>
          </a:p>
          <a:p>
            <a:pPr indent="0">
              <a:lnSpc>
                <a:spcPct val="110000"/>
              </a:lnSpc>
              <a:buNone/>
            </a:pPr>
            <a:endParaRPr lang="en-US" dirty="0">
              <a:solidFill>
                <a:srgbClr val="002060"/>
              </a:solidFill>
            </a:endParaRPr>
          </a:p>
          <a:p>
            <a:pPr indent="0">
              <a:lnSpc>
                <a:spcPct val="110000"/>
              </a:lnSpc>
              <a:buNone/>
            </a:pPr>
            <a:r>
              <a:rPr lang="en-US" dirty="0">
                <a:solidFill>
                  <a:srgbClr val="002060"/>
                </a:solidFill>
              </a:rPr>
              <a:t>Finally, the command </a:t>
            </a:r>
            <a:r>
              <a:rPr lang="en-US" dirty="0" err="1">
                <a:solidFill>
                  <a:srgbClr val="002060"/>
                </a:solidFill>
              </a:rPr>
              <a:t>lvcreate</a:t>
            </a:r>
            <a:r>
              <a:rPr lang="en-US" dirty="0">
                <a:solidFill>
                  <a:srgbClr val="002060"/>
                </a:solidFill>
              </a:rPr>
              <a:t> creates a logical volume on the volume group. This is the only usable space that can be used to create filesystems</a:t>
            </a:r>
          </a:p>
          <a:p>
            <a:pPr marL="342900" indent="-342900">
              <a:lnSpc>
                <a:spcPct val="110000"/>
              </a:lnSpc>
              <a:buFont typeface="Wingdings" panose="05000000000000000000" pitchFamily="2" charset="2"/>
              <a:buChar char="v"/>
            </a:pPr>
            <a:r>
              <a:rPr lang="en-US" dirty="0" err="1">
                <a:solidFill>
                  <a:srgbClr val="002060"/>
                </a:solidFill>
              </a:rPr>
              <a:t>lvcreate</a:t>
            </a:r>
            <a:r>
              <a:rPr lang="en-US" dirty="0">
                <a:solidFill>
                  <a:srgbClr val="002060"/>
                </a:solidFill>
              </a:rPr>
              <a:t> –L size –n lv-name vg-name</a:t>
            </a:r>
          </a:p>
          <a:p>
            <a:pPr indent="0">
              <a:lnSpc>
                <a:spcPct val="110000"/>
              </a:lnSpc>
              <a:buNone/>
            </a:pPr>
            <a:endParaRPr lang="en-US" dirty="0">
              <a:solidFill>
                <a:srgbClr val="002060"/>
              </a:solidFill>
            </a:endParaRPr>
          </a:p>
          <a:p>
            <a:pPr indent="0">
              <a:lnSpc>
                <a:spcPct val="110000"/>
              </a:lnSpc>
              <a:buNone/>
            </a:pPr>
            <a:r>
              <a:rPr lang="en-US" dirty="0">
                <a:solidFill>
                  <a:srgbClr val="002060"/>
                </a:solidFill>
              </a:rPr>
              <a:t>Reference to the logical volume can be done in two ways</a:t>
            </a:r>
          </a:p>
          <a:p>
            <a:pPr marL="342900" indent="-342900">
              <a:lnSpc>
                <a:spcPct val="110000"/>
              </a:lnSpc>
              <a:buFont typeface="Wingdings" panose="05000000000000000000" pitchFamily="2" charset="2"/>
              <a:buChar char="v"/>
            </a:pPr>
            <a:r>
              <a:rPr lang="en-US" dirty="0">
                <a:solidFill>
                  <a:srgbClr val="002060"/>
                </a:solidFill>
              </a:rPr>
              <a:t>/dev/</a:t>
            </a:r>
            <a:r>
              <a:rPr lang="en-US" dirty="0" err="1">
                <a:solidFill>
                  <a:srgbClr val="002060"/>
                </a:solidFill>
              </a:rPr>
              <a:t>vg_name</a:t>
            </a:r>
            <a:r>
              <a:rPr lang="en-US" dirty="0">
                <a:solidFill>
                  <a:srgbClr val="002060"/>
                </a:solidFill>
              </a:rPr>
              <a:t>/</a:t>
            </a:r>
            <a:r>
              <a:rPr lang="en-US" dirty="0" err="1">
                <a:solidFill>
                  <a:srgbClr val="002060"/>
                </a:solidFill>
              </a:rPr>
              <a:t>lv_name</a:t>
            </a:r>
            <a:endParaRPr lang="en-US" dirty="0">
              <a:solidFill>
                <a:srgbClr val="002060"/>
              </a:solidFill>
            </a:endParaRPr>
          </a:p>
          <a:p>
            <a:pPr marL="342900" indent="-342900">
              <a:lnSpc>
                <a:spcPct val="110000"/>
              </a:lnSpc>
              <a:buFont typeface="Wingdings" panose="05000000000000000000" pitchFamily="2" charset="2"/>
              <a:buChar char="v"/>
            </a:pPr>
            <a:r>
              <a:rPr lang="en-US" dirty="0">
                <a:solidFill>
                  <a:srgbClr val="002060"/>
                </a:solidFill>
              </a:rPr>
              <a:t>/dev/mapper/</a:t>
            </a:r>
            <a:r>
              <a:rPr lang="en-US" dirty="0" err="1">
                <a:solidFill>
                  <a:srgbClr val="002060"/>
                </a:solidFill>
              </a:rPr>
              <a:t>vg_name-lv_name</a:t>
            </a:r>
            <a:r>
              <a:rPr lang="en-US" dirty="0"/>
              <a:t> (Makes use of device mapper which works efficiently with </a:t>
            </a:r>
            <a:r>
              <a:rPr lang="en-US" dirty="0" err="1"/>
              <a:t>mulitipathing</a:t>
            </a:r>
            <a:r>
              <a:rPr lang="en-US" dirty="0"/>
              <a:t>)</a:t>
            </a:r>
            <a:endParaRPr lang="en-US" dirty="0">
              <a:solidFill>
                <a:srgbClr val="002060"/>
              </a:solidFill>
            </a:endParaRPr>
          </a:p>
        </p:txBody>
      </p:sp>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LVM - Step by Step</a:t>
            </a:r>
          </a:p>
        </p:txBody>
      </p:sp>
    </p:spTree>
    <p:extLst>
      <p:ext uri="{BB962C8B-B14F-4D97-AF65-F5344CB8AC3E}">
        <p14:creationId xmlns:p14="http://schemas.microsoft.com/office/powerpoint/2010/main" val="12988488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Extending and Reducing Logical Volume</a:t>
            </a:r>
          </a:p>
        </p:txBody>
      </p:sp>
      <p:sp>
        <p:nvSpPr>
          <p:cNvPr id="7" name="Rectangle 6"/>
          <p:cNvSpPr/>
          <p:nvPr/>
        </p:nvSpPr>
        <p:spPr>
          <a:xfrm>
            <a:off x="251883" y="993845"/>
            <a:ext cx="11556295" cy="4524315"/>
          </a:xfrm>
          <a:prstGeom prst="rect">
            <a:avLst/>
          </a:prstGeom>
        </p:spPr>
        <p:txBody>
          <a:bodyPr wrap="square">
            <a:spAutoFit/>
          </a:bodyPr>
          <a:lstStyle/>
          <a:p>
            <a:r>
              <a:rPr lang="en-US" dirty="0"/>
              <a:t>To extend a logical volume, prerequisite is that there should be free space available in the volume group. If free space is not available, we need to add a new physical volume to the volume group, so that, the volume group gets additional free space and the same space can be made available to the logical volume.</a:t>
            </a:r>
          </a:p>
          <a:p>
            <a:endParaRPr lang="en-US" dirty="0"/>
          </a:p>
          <a:p>
            <a:r>
              <a:rPr lang="en-US" dirty="0"/>
              <a:t>Points to be noted</a:t>
            </a:r>
          </a:p>
          <a:p>
            <a:endParaRPr lang="en-US" dirty="0"/>
          </a:p>
          <a:p>
            <a:r>
              <a:rPr lang="en-US" dirty="0"/>
              <a:t>To increase the size of a mounted filesystem under LVM control, we need to take two step approach</a:t>
            </a:r>
          </a:p>
          <a:p>
            <a:pPr marL="285750" indent="-285750">
              <a:buFont typeface="Wingdings" panose="05000000000000000000" pitchFamily="2" charset="2"/>
              <a:buChar char="v"/>
            </a:pPr>
            <a:r>
              <a:rPr lang="en-US" dirty="0"/>
              <a:t>Increase the logical volume size (</a:t>
            </a:r>
            <a:r>
              <a:rPr lang="en-US" dirty="0" err="1"/>
              <a:t>lvextend</a:t>
            </a:r>
            <a:r>
              <a:rPr lang="en-US" dirty="0"/>
              <a:t>)</a:t>
            </a:r>
          </a:p>
          <a:p>
            <a:pPr marL="285750" indent="-285750">
              <a:buFont typeface="Wingdings" panose="05000000000000000000" pitchFamily="2" charset="2"/>
              <a:buChar char="v"/>
            </a:pPr>
            <a:r>
              <a:rPr lang="en-US" dirty="0"/>
              <a:t>Increase the filesystem size (resize2fs)</a:t>
            </a:r>
          </a:p>
          <a:p>
            <a:endParaRPr lang="en-US" dirty="0"/>
          </a:p>
          <a:p>
            <a:r>
              <a:rPr lang="en-US" dirty="0"/>
              <a:t>To decrease the filesystem size, one should be little careful as it is not a best practice. Same way, the procedure is reversed in comparison to filesystem increase</a:t>
            </a:r>
          </a:p>
          <a:p>
            <a:pPr marL="285750" indent="-285750">
              <a:buFont typeface="Wingdings" panose="05000000000000000000" pitchFamily="2" charset="2"/>
              <a:buChar char="v"/>
            </a:pPr>
            <a:r>
              <a:rPr lang="en-US" dirty="0"/>
              <a:t>Decrease the filesystem size (resize2fs)</a:t>
            </a:r>
          </a:p>
          <a:p>
            <a:pPr marL="285750" indent="-285750">
              <a:buFont typeface="Wingdings" panose="05000000000000000000" pitchFamily="2" charset="2"/>
              <a:buChar char="v"/>
            </a:pPr>
            <a:r>
              <a:rPr lang="en-US" dirty="0"/>
              <a:t>Reduce the logical volume size (</a:t>
            </a:r>
            <a:r>
              <a:rPr lang="en-US" dirty="0" err="1"/>
              <a:t>lvreduce</a:t>
            </a:r>
            <a:r>
              <a:rPr lang="en-US" dirty="0"/>
              <a:t>)</a:t>
            </a:r>
          </a:p>
          <a:p>
            <a:endParaRPr lang="en-US" dirty="0"/>
          </a:p>
          <a:p>
            <a:r>
              <a:rPr lang="en-US" dirty="0"/>
              <a:t>Latest LVM versions come with a tool </a:t>
            </a:r>
            <a:r>
              <a:rPr lang="en-US" b="1" dirty="0" err="1"/>
              <a:t>lvresize</a:t>
            </a:r>
            <a:r>
              <a:rPr lang="en-US" dirty="0"/>
              <a:t> that can perform these steps for you automatically</a:t>
            </a:r>
          </a:p>
        </p:txBody>
      </p:sp>
    </p:spTree>
    <p:extLst>
      <p:ext uri="{BB962C8B-B14F-4D97-AF65-F5344CB8AC3E}">
        <p14:creationId xmlns:p14="http://schemas.microsoft.com/office/powerpoint/2010/main" val="18251439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Advantages and Disadvantages of LVM</a:t>
            </a:r>
          </a:p>
        </p:txBody>
      </p:sp>
      <p:sp>
        <p:nvSpPr>
          <p:cNvPr id="7" name="Rectangle 6"/>
          <p:cNvSpPr/>
          <p:nvPr/>
        </p:nvSpPr>
        <p:spPr>
          <a:xfrm>
            <a:off x="304800" y="1007239"/>
            <a:ext cx="11503378" cy="2585323"/>
          </a:xfrm>
          <a:prstGeom prst="rect">
            <a:avLst/>
          </a:prstGeom>
        </p:spPr>
        <p:txBody>
          <a:bodyPr wrap="square">
            <a:spAutoFit/>
          </a:bodyPr>
          <a:lstStyle/>
          <a:p>
            <a:r>
              <a:rPr lang="en-US" dirty="0"/>
              <a:t>Advantages:</a:t>
            </a:r>
          </a:p>
          <a:p>
            <a:pPr marL="285750" indent="-285750">
              <a:buFont typeface="Wingdings" panose="05000000000000000000" pitchFamily="2" charset="2"/>
              <a:buChar char="v"/>
            </a:pPr>
            <a:r>
              <a:rPr lang="en-US" dirty="0"/>
              <a:t>LVM has the capacity to manage extremely large data sets</a:t>
            </a:r>
          </a:p>
          <a:p>
            <a:pPr marL="285750" indent="-285750">
              <a:buFont typeface="Wingdings" panose="05000000000000000000" pitchFamily="2" charset="2"/>
              <a:buChar char="v"/>
            </a:pPr>
            <a:r>
              <a:rPr lang="en-US" dirty="0"/>
              <a:t>PVs can be added, VGs and LVs can be extended while file systems are still mounted and in use (of course, reduction has to be done with unmounting of filesystem)</a:t>
            </a:r>
          </a:p>
          <a:p>
            <a:pPr marL="285750" indent="-285750">
              <a:buFont typeface="Wingdings" panose="05000000000000000000" pitchFamily="2" charset="2"/>
              <a:buChar char="v"/>
            </a:pPr>
            <a:r>
              <a:rPr lang="en-US" dirty="0"/>
              <a:t>Maximum filesystem size is not limited to single disk space</a:t>
            </a:r>
          </a:p>
          <a:p>
            <a:endParaRPr lang="en-US" dirty="0"/>
          </a:p>
          <a:p>
            <a:r>
              <a:rPr lang="en-US" dirty="0"/>
              <a:t>Limitations</a:t>
            </a:r>
          </a:p>
          <a:p>
            <a:pPr marL="285750" indent="-285750">
              <a:buFont typeface="Wingdings" panose="05000000000000000000" pitchFamily="2" charset="2"/>
              <a:buChar char="v"/>
            </a:pPr>
            <a:r>
              <a:rPr lang="en-US" dirty="0"/>
              <a:t>Extent size can only be specified once, </a:t>
            </a:r>
            <a:r>
              <a:rPr lang="en-US" dirty="0" err="1"/>
              <a:t>i.e</a:t>
            </a:r>
            <a:r>
              <a:rPr lang="en-US" dirty="0"/>
              <a:t>, while creating the volume group. Cannot be changed without restoring </a:t>
            </a:r>
            <a:r>
              <a:rPr lang="en-US" dirty="0" err="1"/>
              <a:t>entere</a:t>
            </a:r>
            <a:r>
              <a:rPr lang="en-US" dirty="0"/>
              <a:t> data if there is a requirement to do so</a:t>
            </a:r>
          </a:p>
        </p:txBody>
      </p:sp>
    </p:spTree>
    <p:extLst>
      <p:ext uri="{BB962C8B-B14F-4D97-AF65-F5344CB8AC3E}">
        <p14:creationId xmlns:p14="http://schemas.microsoft.com/office/powerpoint/2010/main" val="31130202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471" y="2902309"/>
            <a:ext cx="11161624" cy="1225192"/>
          </a:xfrm>
        </p:spPr>
        <p:txBody>
          <a:bodyPr>
            <a:normAutofit fontScale="92500" lnSpcReduction="10000"/>
          </a:bodyPr>
          <a:lstStyle/>
          <a:p>
            <a:pPr marL="3657600" lvl="8" indent="0">
              <a:buNone/>
            </a:pPr>
            <a:r>
              <a:rPr lang="en-US" sz="9600" dirty="0">
                <a:solidFill>
                  <a:schemeClr val="tx2"/>
                </a:solidFill>
                <a:latin typeface="Arial Black" panose="020B0A04020102020204" pitchFamily="34" charset="0"/>
              </a:rPr>
              <a:t>DAY 3</a:t>
            </a:r>
          </a:p>
        </p:txBody>
      </p:sp>
    </p:spTree>
    <p:extLst>
      <p:ext uri="{BB962C8B-B14F-4D97-AF65-F5344CB8AC3E}">
        <p14:creationId xmlns:p14="http://schemas.microsoft.com/office/powerpoint/2010/main" val="26908297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319" t="484" r="-100"/>
          <a:stretch/>
        </p:blipFill>
        <p:spPr>
          <a:xfrm>
            <a:off x="186872" y="959644"/>
            <a:ext cx="11778706" cy="5410859"/>
          </a:xfrm>
          <a:prstGeom prst="rect">
            <a:avLst/>
          </a:prstGeom>
        </p:spPr>
      </p:pic>
      <p:sp>
        <p:nvSpPr>
          <p:cNvPr id="9"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RHEL Technology limits</a:t>
            </a:r>
          </a:p>
        </p:txBody>
      </p:sp>
    </p:spTree>
    <p:extLst>
      <p:ext uri="{BB962C8B-B14F-4D97-AF65-F5344CB8AC3E}">
        <p14:creationId xmlns:p14="http://schemas.microsoft.com/office/powerpoint/2010/main" val="34789152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XFS Filesystem</a:t>
            </a:r>
          </a:p>
        </p:txBody>
      </p:sp>
      <p:sp>
        <p:nvSpPr>
          <p:cNvPr id="7" name="Rectangle 6"/>
          <p:cNvSpPr/>
          <p:nvPr/>
        </p:nvSpPr>
        <p:spPr>
          <a:xfrm>
            <a:off x="251883" y="1036241"/>
            <a:ext cx="11698817" cy="3139321"/>
          </a:xfrm>
          <a:prstGeom prst="rect">
            <a:avLst/>
          </a:prstGeom>
        </p:spPr>
        <p:txBody>
          <a:bodyPr wrap="square">
            <a:spAutoFit/>
          </a:bodyPr>
          <a:lstStyle/>
          <a:p>
            <a:pPr marL="285750" indent="-285750">
              <a:buFont typeface="Wingdings" panose="05000000000000000000" pitchFamily="2" charset="2"/>
              <a:buChar char="v"/>
            </a:pPr>
            <a:r>
              <a:rPr lang="en-US" dirty="0"/>
              <a:t>XFS - is a high-performance 64-bit journaling file system created by SGI in 1993. It was introduced in the Linux kernel in 2001, XFS is supported by most Linux distributions, some of which use it as the default file system (RHEL/CentOS 7.0)</a:t>
            </a:r>
          </a:p>
          <a:p>
            <a:pPr marL="285750" indent="-285750">
              <a:buFont typeface="Wingdings" panose="05000000000000000000" pitchFamily="2" charset="2"/>
              <a:buChar char="v"/>
            </a:pPr>
            <a:r>
              <a:rPr lang="en-US" dirty="0"/>
              <a:t>XFS excels in the execution of parallel input/output (I/O) operations due to its design, which is based on allocation groups, because of this, XFS enables extreme scalability of I/O threads, file system bandwidth, and size of files and of the file system itself when spanning multiple physical storage devices</a:t>
            </a:r>
          </a:p>
          <a:p>
            <a:pPr marL="285750" indent="-285750">
              <a:buFont typeface="Wingdings" panose="05000000000000000000" pitchFamily="2" charset="2"/>
              <a:buChar char="v"/>
            </a:pPr>
            <a:r>
              <a:rPr lang="en-US" dirty="0"/>
              <a:t>XFS is file system that was designed, from day one, for computer system with large numbers of CPU and large disk arrays. It focuses on supporting large files and good streaming I/O performance.</a:t>
            </a:r>
          </a:p>
          <a:p>
            <a:pPr marL="285750" indent="-285750">
              <a:buFont typeface="Wingdings" panose="05000000000000000000" pitchFamily="2" charset="2"/>
              <a:buChar char="v"/>
            </a:pPr>
            <a:r>
              <a:rPr lang="en-US" dirty="0"/>
              <a:t>XFS supports metadata journaling, which facilitates quicker crash recovery. The XFS file system can also be defragmented and enlarged while mounted and active. In addition, Red Hat Enterprise Linux 7 supports backup and restore utilities specific to XFS</a:t>
            </a:r>
          </a:p>
          <a:p>
            <a:endParaRPr lang="en-US" dirty="0"/>
          </a:p>
        </p:txBody>
      </p:sp>
    </p:spTree>
    <p:extLst>
      <p:ext uri="{BB962C8B-B14F-4D97-AF65-F5344CB8AC3E}">
        <p14:creationId xmlns:p14="http://schemas.microsoft.com/office/powerpoint/2010/main" val="7270710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XFS Features and Creating a new XFS filesystem</a:t>
            </a:r>
          </a:p>
        </p:txBody>
      </p:sp>
      <p:sp>
        <p:nvSpPr>
          <p:cNvPr id="8" name="Rectangle 7"/>
          <p:cNvSpPr/>
          <p:nvPr/>
        </p:nvSpPr>
        <p:spPr>
          <a:xfrm>
            <a:off x="251883" y="993339"/>
            <a:ext cx="11556295" cy="5355312"/>
          </a:xfrm>
          <a:prstGeom prst="rect">
            <a:avLst/>
          </a:prstGeom>
        </p:spPr>
        <p:txBody>
          <a:bodyPr wrap="square">
            <a:spAutoFit/>
          </a:bodyPr>
          <a:lstStyle/>
          <a:p>
            <a:r>
              <a:rPr lang="en-US" b="1" dirty="0"/>
              <a:t>XFS Features:</a:t>
            </a:r>
          </a:p>
          <a:p>
            <a:r>
              <a:rPr lang="en-US" dirty="0"/>
              <a:t>Extended attributes (</a:t>
            </a:r>
            <a:r>
              <a:rPr lang="en-US" dirty="0" err="1"/>
              <a:t>xattr</a:t>
            </a:r>
            <a:r>
              <a:rPr lang="en-US" dirty="0"/>
              <a:t>)</a:t>
            </a:r>
          </a:p>
          <a:p>
            <a:pPr marL="742950" lvl="1" indent="-285750">
              <a:buFont typeface="Wingdings" panose="05000000000000000000" pitchFamily="2" charset="2"/>
              <a:buChar char="v"/>
            </a:pPr>
            <a:r>
              <a:rPr lang="en-US" dirty="0"/>
              <a:t>This allows the system to associate several additional name/value pairs per file. It is enabled by default.</a:t>
            </a:r>
          </a:p>
          <a:p>
            <a:r>
              <a:rPr lang="en-US" dirty="0"/>
              <a:t>Quota journaling</a:t>
            </a:r>
          </a:p>
          <a:p>
            <a:pPr marL="742950" lvl="1" indent="-285750">
              <a:buFont typeface="Wingdings" panose="05000000000000000000" pitchFamily="2" charset="2"/>
              <a:buChar char="v"/>
            </a:pPr>
            <a:r>
              <a:rPr lang="en-US" dirty="0"/>
              <a:t>This avoids the need for lengthy quota consistency checks after a crash.</a:t>
            </a:r>
          </a:p>
          <a:p>
            <a:r>
              <a:rPr lang="en-US" dirty="0"/>
              <a:t>Project/directory quotas</a:t>
            </a:r>
          </a:p>
          <a:p>
            <a:pPr marL="742950" lvl="1" indent="-285750">
              <a:buFont typeface="Wingdings" panose="05000000000000000000" pitchFamily="2" charset="2"/>
              <a:buChar char="v"/>
            </a:pPr>
            <a:r>
              <a:rPr lang="en-US" dirty="0"/>
              <a:t>This allows quota restrictions over a directory tree. 	</a:t>
            </a:r>
          </a:p>
          <a:p>
            <a:r>
              <a:rPr lang="en-US" dirty="0"/>
              <a:t>Default </a:t>
            </a:r>
            <a:r>
              <a:rPr lang="en-US" dirty="0" err="1"/>
              <a:t>atime</a:t>
            </a:r>
            <a:r>
              <a:rPr lang="en-US" dirty="0"/>
              <a:t> behavior is </a:t>
            </a:r>
            <a:r>
              <a:rPr lang="en-US" dirty="0" err="1"/>
              <a:t>relatime</a:t>
            </a:r>
            <a:endParaRPr lang="en-US" dirty="0"/>
          </a:p>
          <a:p>
            <a:pPr marL="742950" lvl="1" indent="-285750">
              <a:buFont typeface="Wingdings" panose="05000000000000000000" pitchFamily="2" charset="2"/>
              <a:buChar char="v"/>
            </a:pPr>
            <a:r>
              <a:rPr lang="en-US" dirty="0" err="1"/>
              <a:t>Relatime</a:t>
            </a:r>
            <a:r>
              <a:rPr lang="en-US" dirty="0"/>
              <a:t> is enabled by default for XFS. It has almost no overhead compared to </a:t>
            </a:r>
            <a:r>
              <a:rPr lang="en-US" dirty="0" err="1"/>
              <a:t>noatime</a:t>
            </a:r>
            <a:r>
              <a:rPr lang="en-US" dirty="0"/>
              <a:t> while still maintaining same </a:t>
            </a:r>
            <a:r>
              <a:rPr lang="en-US" dirty="0" err="1"/>
              <a:t>atime</a:t>
            </a:r>
            <a:r>
              <a:rPr lang="en-US" dirty="0"/>
              <a:t> values.</a:t>
            </a:r>
          </a:p>
          <a:p>
            <a:endParaRPr lang="en-US" dirty="0"/>
          </a:p>
          <a:p>
            <a:r>
              <a:rPr lang="en-US" dirty="0"/>
              <a:t>Step 1: Create a partition using </a:t>
            </a:r>
            <a:r>
              <a:rPr lang="en-US" dirty="0" err="1"/>
              <a:t>fdisk</a:t>
            </a:r>
            <a:endParaRPr lang="en-US" dirty="0"/>
          </a:p>
          <a:p>
            <a:pPr marL="742950" lvl="1" indent="-285750">
              <a:buFont typeface="Wingdings" panose="05000000000000000000" pitchFamily="2" charset="2"/>
              <a:buChar char="v"/>
            </a:pPr>
            <a:r>
              <a:rPr lang="en-US" dirty="0" err="1"/>
              <a:t>fdisk</a:t>
            </a:r>
            <a:r>
              <a:rPr lang="en-US" dirty="0"/>
              <a:t> /dev/</a:t>
            </a:r>
            <a:r>
              <a:rPr lang="en-US" dirty="0" err="1"/>
              <a:t>sdb</a:t>
            </a:r>
            <a:r>
              <a:rPr lang="en-US" dirty="0"/>
              <a:t> --&gt; n --&gt; w</a:t>
            </a:r>
          </a:p>
          <a:p>
            <a:r>
              <a:rPr lang="en-US" dirty="0"/>
              <a:t>Step 2: Create XFS filesystem on the partition created</a:t>
            </a:r>
          </a:p>
          <a:p>
            <a:pPr marL="742950" lvl="1" indent="-285750">
              <a:buFont typeface="Wingdings" panose="05000000000000000000" pitchFamily="2" charset="2"/>
              <a:buChar char="v"/>
            </a:pPr>
            <a:r>
              <a:rPr lang="en-US" dirty="0" err="1"/>
              <a:t>mkfs.xfs</a:t>
            </a:r>
            <a:r>
              <a:rPr lang="en-US" dirty="0"/>
              <a:t> /dev/sdb1</a:t>
            </a:r>
          </a:p>
          <a:p>
            <a:r>
              <a:rPr lang="en-US" dirty="0"/>
              <a:t>Step 3: Create a mount point and mount the filesystem</a:t>
            </a:r>
          </a:p>
          <a:p>
            <a:pPr marL="742950" lvl="1" indent="-285750">
              <a:buFont typeface="Wingdings" panose="05000000000000000000" pitchFamily="2" charset="2"/>
              <a:buChar char="v"/>
            </a:pPr>
            <a:r>
              <a:rPr lang="en-US" dirty="0" err="1"/>
              <a:t>mkdir</a:t>
            </a:r>
            <a:r>
              <a:rPr lang="en-US" dirty="0"/>
              <a:t> /</a:t>
            </a:r>
            <a:r>
              <a:rPr lang="en-US" dirty="0" err="1"/>
              <a:t>mount_point</a:t>
            </a:r>
            <a:endParaRPr lang="en-US" dirty="0"/>
          </a:p>
          <a:p>
            <a:pPr marL="742950" lvl="1" indent="-285750">
              <a:buFont typeface="Wingdings" panose="05000000000000000000" pitchFamily="2" charset="2"/>
              <a:buChar char="v"/>
            </a:pPr>
            <a:r>
              <a:rPr lang="en-US" dirty="0"/>
              <a:t>mount /dev/sdb1 /</a:t>
            </a:r>
            <a:r>
              <a:rPr lang="en-US" dirty="0" err="1"/>
              <a:t>mount_point</a:t>
            </a:r>
            <a:endParaRPr lang="en-US" dirty="0"/>
          </a:p>
          <a:p>
            <a:r>
              <a:rPr lang="en-US" dirty="0"/>
              <a:t>Step 4: Make the mount permanent by adding entry in /</a:t>
            </a:r>
            <a:r>
              <a:rPr lang="en-US" dirty="0" err="1"/>
              <a:t>etc</a:t>
            </a:r>
            <a:r>
              <a:rPr lang="en-US" dirty="0"/>
              <a:t>/</a:t>
            </a:r>
            <a:r>
              <a:rPr lang="en-US" dirty="0" err="1"/>
              <a:t>fstab</a:t>
            </a:r>
            <a:endParaRPr lang="en-US" dirty="0"/>
          </a:p>
        </p:txBody>
      </p:sp>
    </p:spTree>
    <p:extLst>
      <p:ext uri="{BB962C8B-B14F-4D97-AF65-F5344CB8AC3E}">
        <p14:creationId xmlns:p14="http://schemas.microsoft.com/office/powerpoint/2010/main" val="39001059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XFS Filesystem actions</a:t>
            </a:r>
          </a:p>
        </p:txBody>
      </p:sp>
      <p:sp>
        <p:nvSpPr>
          <p:cNvPr id="8" name="Rectangle 7"/>
          <p:cNvSpPr/>
          <p:nvPr/>
        </p:nvSpPr>
        <p:spPr>
          <a:xfrm>
            <a:off x="251882" y="993422"/>
            <a:ext cx="11556295" cy="5355312"/>
          </a:xfrm>
          <a:prstGeom prst="rect">
            <a:avLst/>
          </a:prstGeom>
        </p:spPr>
        <p:txBody>
          <a:bodyPr wrap="square">
            <a:spAutoFit/>
          </a:bodyPr>
          <a:lstStyle/>
          <a:p>
            <a:r>
              <a:rPr lang="en-US" dirty="0"/>
              <a:t>To repair a XFS filesystem, we can use </a:t>
            </a:r>
            <a:r>
              <a:rPr lang="en-US" dirty="0" err="1"/>
              <a:t>xfs_repair</a:t>
            </a:r>
            <a:endParaRPr lang="en-US" dirty="0"/>
          </a:p>
          <a:p>
            <a:pPr marL="742950" lvl="1" indent="-285750">
              <a:buFont typeface="Wingdings" panose="05000000000000000000" pitchFamily="2" charset="2"/>
              <a:buChar char="v"/>
            </a:pPr>
            <a:r>
              <a:rPr lang="en-US" dirty="0" err="1"/>
              <a:t>xfs_repair</a:t>
            </a:r>
            <a:r>
              <a:rPr lang="en-US" dirty="0"/>
              <a:t> /dev/sdb1</a:t>
            </a:r>
          </a:p>
          <a:p>
            <a:r>
              <a:rPr lang="en-US" dirty="0"/>
              <a:t>The </a:t>
            </a:r>
            <a:r>
              <a:rPr lang="en-US" dirty="0" err="1"/>
              <a:t>xfs_repair</a:t>
            </a:r>
            <a:r>
              <a:rPr lang="en-US" dirty="0"/>
              <a:t> utility is highly scalable and is designed to repair even very large file systems with many </a:t>
            </a:r>
            <a:r>
              <a:rPr lang="en-US" dirty="0" err="1"/>
              <a:t>inodes</a:t>
            </a:r>
            <a:r>
              <a:rPr lang="en-US" dirty="0"/>
              <a:t> efficiently. Unlike other Linux file systems, </a:t>
            </a:r>
            <a:r>
              <a:rPr lang="en-US" dirty="0" err="1"/>
              <a:t>xfs_repair</a:t>
            </a:r>
            <a:r>
              <a:rPr lang="en-US" dirty="0"/>
              <a:t> does not run at boot time, even when an XFS file system was not cleanly unmounted. In the event of an unclean unmount, </a:t>
            </a:r>
            <a:r>
              <a:rPr lang="en-US" dirty="0" err="1"/>
              <a:t>xfs_repair</a:t>
            </a:r>
            <a:r>
              <a:rPr lang="en-US" dirty="0"/>
              <a:t> simply replays the log at mount time, ensuring a consistent file system.</a:t>
            </a:r>
          </a:p>
          <a:p>
            <a:endParaRPr lang="en-US" dirty="0"/>
          </a:p>
          <a:p>
            <a:r>
              <a:rPr lang="en-US" dirty="0"/>
              <a:t>The </a:t>
            </a:r>
            <a:r>
              <a:rPr lang="en-US" dirty="0" err="1"/>
              <a:t>xfs_repair</a:t>
            </a:r>
            <a:r>
              <a:rPr lang="en-US" dirty="0"/>
              <a:t> utility cannot repair an XFS file system with a dirty log. To clear the log, mount and unmount the XFS file system. If the log is corrupt and cannot be replayed, use the -L option ("force log zeroing") to clear the log, that is, </a:t>
            </a:r>
            <a:r>
              <a:rPr lang="en-US" dirty="0" err="1"/>
              <a:t>xfs_repair</a:t>
            </a:r>
            <a:r>
              <a:rPr lang="en-US" dirty="0"/>
              <a:t> -L /dev/device. Be aware that this may result in further corruption or data loss.</a:t>
            </a:r>
          </a:p>
          <a:p>
            <a:endParaRPr lang="en-US" dirty="0"/>
          </a:p>
          <a:p>
            <a:r>
              <a:rPr lang="en-US" dirty="0"/>
              <a:t>The -D option can help us to increase the XFS filesystem's size. Unfortunately, XFS does not allow to shrink once created</a:t>
            </a:r>
          </a:p>
          <a:p>
            <a:pPr marL="742950" lvl="1" indent="-285750">
              <a:buFont typeface="Wingdings" panose="05000000000000000000" pitchFamily="2" charset="2"/>
              <a:buChar char="v"/>
            </a:pPr>
            <a:r>
              <a:rPr lang="en-US" dirty="0" err="1"/>
              <a:t>xfs_growfs</a:t>
            </a:r>
            <a:r>
              <a:rPr lang="en-US" dirty="0"/>
              <a:t> /</a:t>
            </a:r>
            <a:r>
              <a:rPr lang="en-US" dirty="0" err="1"/>
              <a:t>mount_point</a:t>
            </a:r>
            <a:r>
              <a:rPr lang="en-US" dirty="0"/>
              <a:t> –D size</a:t>
            </a:r>
          </a:p>
          <a:p>
            <a:r>
              <a:rPr lang="en-US" dirty="0"/>
              <a:t>Write activities could be suspended on XFS. To suspend or resume write activity to a file system, use </a:t>
            </a:r>
            <a:r>
              <a:rPr lang="en-US" dirty="0" err="1"/>
              <a:t>xfs_freeze</a:t>
            </a:r>
            <a:r>
              <a:rPr lang="en-US" dirty="0"/>
              <a:t>. Suspending write activity allows hardware-based device snapshots to be used to capture the file system in a consistent state. </a:t>
            </a:r>
          </a:p>
          <a:p>
            <a:endParaRPr lang="en-US" dirty="0"/>
          </a:p>
          <a:p>
            <a:r>
              <a:rPr lang="en-US" dirty="0"/>
              <a:t>The </a:t>
            </a:r>
            <a:r>
              <a:rPr lang="en-US" dirty="0" err="1"/>
              <a:t>xfs_freeze</a:t>
            </a:r>
            <a:r>
              <a:rPr lang="en-US" dirty="0"/>
              <a:t> utility is provided by the </a:t>
            </a:r>
            <a:r>
              <a:rPr lang="en-US" dirty="0" err="1"/>
              <a:t>xfsprogs</a:t>
            </a:r>
            <a:r>
              <a:rPr lang="en-US" dirty="0"/>
              <a:t> package, which is only available on x86_64. </a:t>
            </a:r>
          </a:p>
          <a:p>
            <a:r>
              <a:rPr lang="en-US" dirty="0"/>
              <a:t>The </a:t>
            </a:r>
            <a:r>
              <a:rPr lang="en-US" dirty="0" err="1"/>
              <a:t>xfs_freeze</a:t>
            </a:r>
            <a:r>
              <a:rPr lang="en-US" dirty="0"/>
              <a:t> utility can also be used to freeze or unfreeze an ext3, ext4, GFS2, XFS, and BTRFS, file system</a:t>
            </a:r>
          </a:p>
        </p:txBody>
      </p:sp>
    </p:spTree>
    <p:extLst>
      <p:ext uri="{BB962C8B-B14F-4D97-AF65-F5344CB8AC3E}">
        <p14:creationId xmlns:p14="http://schemas.microsoft.com/office/powerpoint/2010/main" val="18958131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BtrFS</a:t>
            </a:r>
            <a:r>
              <a:rPr lang="en-US" sz="3200" dirty="0"/>
              <a:t> (B-Tree </a:t>
            </a:r>
            <a:r>
              <a:rPr lang="en-US" sz="3200" dirty="0" err="1"/>
              <a:t>FileSystem</a:t>
            </a:r>
            <a:r>
              <a:rPr lang="en-US" sz="3200" dirty="0"/>
              <a:t>)</a:t>
            </a:r>
          </a:p>
        </p:txBody>
      </p:sp>
      <p:sp>
        <p:nvSpPr>
          <p:cNvPr id="6" name="Rectangle 5"/>
          <p:cNvSpPr/>
          <p:nvPr/>
        </p:nvSpPr>
        <p:spPr>
          <a:xfrm>
            <a:off x="251883" y="1028343"/>
            <a:ext cx="11648017" cy="4247317"/>
          </a:xfrm>
          <a:prstGeom prst="rect">
            <a:avLst/>
          </a:prstGeom>
        </p:spPr>
        <p:txBody>
          <a:bodyPr wrap="square">
            <a:spAutoFit/>
          </a:bodyPr>
          <a:lstStyle/>
          <a:p>
            <a:r>
              <a:rPr lang="en-US" dirty="0"/>
              <a:t>What is </a:t>
            </a:r>
            <a:r>
              <a:rPr lang="en-US" dirty="0" err="1"/>
              <a:t>BtrFS</a:t>
            </a:r>
            <a:endParaRPr lang="en-US" dirty="0"/>
          </a:p>
          <a:p>
            <a:endParaRPr lang="en-US" dirty="0"/>
          </a:p>
          <a:p>
            <a:pPr marL="285750" indent="-285750">
              <a:buFont typeface="Wingdings" panose="05000000000000000000" pitchFamily="2" charset="2"/>
              <a:buChar char="v"/>
            </a:pPr>
            <a:r>
              <a:rPr lang="en-US" dirty="0"/>
              <a:t>It is the Next Generation Linux File System for Linux</a:t>
            </a:r>
          </a:p>
          <a:p>
            <a:pPr marL="285750" indent="-285750">
              <a:buFont typeface="Wingdings" panose="05000000000000000000" pitchFamily="2" charset="2"/>
              <a:buChar char="v"/>
            </a:pPr>
            <a:r>
              <a:rPr lang="en-US" dirty="0" err="1"/>
              <a:t>BtrFS</a:t>
            </a:r>
            <a:r>
              <a:rPr lang="en-US" dirty="0"/>
              <a:t> is a new copy on write filesystem for Linux aimed at implementing advanced features while focusing on fault tolerance, repair, and easy administration.</a:t>
            </a:r>
          </a:p>
          <a:p>
            <a:pPr marL="285750" indent="-285750">
              <a:buFont typeface="Wingdings" panose="05000000000000000000" pitchFamily="2" charset="2"/>
              <a:buChar char="v"/>
            </a:pPr>
            <a:r>
              <a:rPr lang="en-US" dirty="0" err="1"/>
              <a:t>BtrFS</a:t>
            </a:r>
            <a:r>
              <a:rPr lang="en-US" dirty="0"/>
              <a:t> uses a b-tree derivative optimized for copy-on-write and concurrency created by IBM researcher </a:t>
            </a:r>
            <a:r>
              <a:rPr lang="en-US" dirty="0" err="1"/>
              <a:t>Ohad</a:t>
            </a:r>
            <a:r>
              <a:rPr lang="en-US" dirty="0"/>
              <a:t> </a:t>
            </a:r>
            <a:r>
              <a:rPr lang="en-US" dirty="0" err="1"/>
              <a:t>Rodeh</a:t>
            </a:r>
            <a:r>
              <a:rPr lang="en-US" dirty="0"/>
              <a:t> for every layer of the file system</a:t>
            </a:r>
          </a:p>
          <a:p>
            <a:endParaRPr lang="en-US" dirty="0"/>
          </a:p>
          <a:p>
            <a:r>
              <a:rPr lang="en-US" dirty="0"/>
              <a:t>Definitions</a:t>
            </a:r>
          </a:p>
          <a:p>
            <a:endParaRPr lang="en-US" dirty="0"/>
          </a:p>
          <a:p>
            <a:pPr marL="285750" indent="-285750">
              <a:buFont typeface="Wingdings" panose="05000000000000000000" pitchFamily="2" charset="2"/>
              <a:buChar char="v"/>
            </a:pPr>
            <a:r>
              <a:rPr lang="en-US" dirty="0"/>
              <a:t>Copy-on-write (COW): data is copied when it is written to add redundancy; also called shadowing</a:t>
            </a:r>
          </a:p>
          <a:p>
            <a:pPr marL="285750" indent="-285750">
              <a:buFont typeface="Wingdings" panose="05000000000000000000" pitchFamily="2" charset="2"/>
              <a:buChar char="v"/>
            </a:pPr>
            <a:r>
              <a:rPr lang="en-US" dirty="0" err="1"/>
              <a:t>Inode</a:t>
            </a:r>
            <a:r>
              <a:rPr lang="en-US" dirty="0"/>
              <a:t>: data structure used to store basic information about a file system component</a:t>
            </a:r>
          </a:p>
          <a:p>
            <a:pPr marL="285750" indent="-285750">
              <a:buFont typeface="Wingdings" panose="05000000000000000000" pitchFamily="2" charset="2"/>
              <a:buChar char="v"/>
            </a:pPr>
            <a:r>
              <a:rPr lang="en-US" dirty="0"/>
              <a:t>Extent: a contiguous block of allocated storage</a:t>
            </a:r>
          </a:p>
          <a:p>
            <a:pPr marL="285750" indent="-285750">
              <a:buFont typeface="Wingdings" panose="05000000000000000000" pitchFamily="2" charset="2"/>
              <a:buChar char="v"/>
            </a:pPr>
            <a:r>
              <a:rPr lang="en-US" dirty="0"/>
              <a:t>Checksum: a hash value used to check the integrity of stored data</a:t>
            </a:r>
          </a:p>
          <a:p>
            <a:pPr marL="285750" indent="-285750">
              <a:buFont typeface="Wingdings" panose="05000000000000000000" pitchFamily="2" charset="2"/>
              <a:buChar char="v"/>
            </a:pPr>
            <a:r>
              <a:rPr lang="en-US" dirty="0"/>
              <a:t>Snapshot: a copy of the file system taken at a certain point in time; also called a clone</a:t>
            </a:r>
          </a:p>
        </p:txBody>
      </p:sp>
    </p:spTree>
    <p:extLst>
      <p:ext uri="{BB962C8B-B14F-4D97-AF65-F5344CB8AC3E}">
        <p14:creationId xmlns:p14="http://schemas.microsoft.com/office/powerpoint/2010/main" val="23556301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87363" y="1365085"/>
            <a:ext cx="11161712" cy="4586618"/>
          </a:xfrm>
          <a:prstGeom prst="rect">
            <a:avLst/>
          </a:prstGeom>
        </p:spPr>
      </p:pic>
      <p:sp>
        <p:nvSpPr>
          <p:cNvPr id="5" name="Title 2"/>
          <p:cNvSpPr>
            <a:spLocks noGrp="1"/>
          </p:cNvSpPr>
          <p:nvPr>
            <p:ph type="title"/>
          </p:nvPr>
        </p:nvSpPr>
        <p:spPr>
          <a:xfrm>
            <a:off x="251883" y="3984"/>
            <a:ext cx="11556295" cy="989438"/>
          </a:xfrm>
        </p:spPr>
        <p:txBody>
          <a:bodyPr>
            <a:normAutofit/>
          </a:bodyPr>
          <a:lstStyle/>
          <a:p>
            <a:r>
              <a:rPr lang="en-US" sz="3200" dirty="0"/>
              <a:t>The Linux File System Hierarchy</a:t>
            </a:r>
          </a:p>
        </p:txBody>
      </p:sp>
    </p:spTree>
    <p:extLst>
      <p:ext uri="{BB962C8B-B14F-4D97-AF65-F5344CB8AC3E}">
        <p14:creationId xmlns:p14="http://schemas.microsoft.com/office/powerpoint/2010/main" val="21890553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BtrFS</a:t>
            </a:r>
            <a:r>
              <a:rPr lang="en-US" sz="3200" dirty="0"/>
              <a:t> design targets (as on 2007)</a:t>
            </a:r>
          </a:p>
        </p:txBody>
      </p:sp>
      <p:sp>
        <p:nvSpPr>
          <p:cNvPr id="7" name="Rectangle 6"/>
          <p:cNvSpPr/>
          <p:nvPr/>
        </p:nvSpPr>
        <p:spPr>
          <a:xfrm>
            <a:off x="251882" y="993422"/>
            <a:ext cx="11556295" cy="3970318"/>
          </a:xfrm>
          <a:prstGeom prst="rect">
            <a:avLst/>
          </a:prstGeom>
        </p:spPr>
        <p:txBody>
          <a:bodyPr wrap="square">
            <a:spAutoFit/>
          </a:bodyPr>
          <a:lstStyle/>
          <a:p>
            <a:pPr marL="285750" indent="-285750">
              <a:buFont typeface="Wingdings" panose="05000000000000000000" pitchFamily="2" charset="2"/>
              <a:buChar char="v"/>
            </a:pPr>
            <a:r>
              <a:rPr lang="en-US" dirty="0"/>
              <a:t>Storage pools</a:t>
            </a:r>
          </a:p>
          <a:p>
            <a:pPr marL="285750" indent="-285750">
              <a:buFont typeface="Wingdings" panose="05000000000000000000" pitchFamily="2" charset="2"/>
              <a:buChar char="v"/>
            </a:pPr>
            <a:r>
              <a:rPr lang="en-US" dirty="0"/>
              <a:t>Writeable, named, recursive snapshots</a:t>
            </a:r>
          </a:p>
          <a:p>
            <a:pPr marL="285750" indent="-285750">
              <a:buFont typeface="Wingdings" panose="05000000000000000000" pitchFamily="2" charset="2"/>
              <a:buChar char="v"/>
            </a:pPr>
            <a:r>
              <a:rPr lang="en-US" dirty="0"/>
              <a:t>Fast filesystem checking and recovery</a:t>
            </a:r>
          </a:p>
          <a:p>
            <a:pPr marL="285750" indent="-285750">
              <a:buFont typeface="Wingdings" panose="05000000000000000000" pitchFamily="2" charset="2"/>
              <a:buChar char="v"/>
            </a:pPr>
            <a:r>
              <a:rPr lang="en-US" dirty="0"/>
              <a:t>Easy large storage management for admins</a:t>
            </a:r>
          </a:p>
          <a:p>
            <a:pPr marL="285750" indent="-285750">
              <a:buFont typeface="Wingdings" panose="05000000000000000000" pitchFamily="2" charset="2"/>
              <a:buChar char="v"/>
            </a:pPr>
            <a:r>
              <a:rPr lang="en-US" dirty="0"/>
              <a:t>Proactive error management</a:t>
            </a:r>
          </a:p>
          <a:p>
            <a:pPr marL="285750" indent="-285750">
              <a:buFont typeface="Wingdings" panose="05000000000000000000" pitchFamily="2" charset="2"/>
              <a:buChar char="v"/>
            </a:pPr>
            <a:r>
              <a:rPr lang="en-US" dirty="0"/>
              <a:t>Better security</a:t>
            </a:r>
          </a:p>
          <a:p>
            <a:pPr marL="285750" indent="-285750">
              <a:buFont typeface="Wingdings" panose="05000000000000000000" pitchFamily="2" charset="2"/>
              <a:buChar char="v"/>
            </a:pPr>
            <a:r>
              <a:rPr lang="en-US" dirty="0"/>
              <a:t>High scalability − 128 CPU cores, 256 spindles, hundreds of  </a:t>
            </a:r>
            <a:r>
              <a:rPr lang="en-US" dirty="0" err="1"/>
              <a:t>subvolumes</a:t>
            </a:r>
            <a:endParaRPr lang="en-US" dirty="0"/>
          </a:p>
          <a:p>
            <a:pPr marL="285750" indent="-285750">
              <a:buFont typeface="Wingdings" panose="05000000000000000000" pitchFamily="2" charset="2"/>
              <a:buChar char="v"/>
            </a:pPr>
            <a:r>
              <a:rPr lang="en-US" dirty="0"/>
              <a:t>Fast incremental backup</a:t>
            </a:r>
          </a:p>
          <a:p>
            <a:pPr marL="285750" indent="-285750">
              <a:buFont typeface="Wingdings" panose="05000000000000000000" pitchFamily="2" charset="2"/>
              <a:buChar char="v"/>
            </a:pPr>
            <a:endParaRPr lang="en-US" dirty="0"/>
          </a:p>
          <a:p>
            <a:r>
              <a:rPr lang="en-US" dirty="0"/>
              <a:t>Little history on </a:t>
            </a:r>
            <a:r>
              <a:rPr lang="en-US" dirty="0" err="1"/>
              <a:t>BtrFS</a:t>
            </a:r>
            <a:endParaRPr lang="en-US" dirty="0"/>
          </a:p>
          <a:p>
            <a:r>
              <a:rPr lang="en-US" dirty="0"/>
              <a:t>Christ Mason started looking into a new FS in 2007 after attending to LSF workshop</a:t>
            </a:r>
          </a:p>
          <a:p>
            <a:r>
              <a:rPr lang="en-US" dirty="0"/>
              <a:t>Got inspired by IBM research report about COW-based  snapshots</a:t>
            </a:r>
          </a:p>
          <a:p>
            <a:r>
              <a:rPr lang="en-US" dirty="0"/>
              <a:t>Had vast experience and lesson learned from other Linux filesystems (</a:t>
            </a:r>
            <a:r>
              <a:rPr lang="en-US" dirty="0" err="1"/>
              <a:t>reiserfs</a:t>
            </a:r>
            <a:r>
              <a:rPr lang="en-US" dirty="0"/>
              <a:t> </a:t>
            </a:r>
            <a:r>
              <a:rPr lang="en-US" dirty="0" err="1"/>
              <a:t>etc</a:t>
            </a:r>
            <a:r>
              <a:rPr lang="en-US" dirty="0"/>
              <a:t>)</a:t>
            </a:r>
          </a:p>
          <a:p>
            <a:r>
              <a:rPr lang="en-US" dirty="0"/>
              <a:t>Received lots of support from community and multiple companies to work further on </a:t>
            </a:r>
            <a:r>
              <a:rPr lang="en-US" dirty="0" err="1"/>
              <a:t>BtrFS</a:t>
            </a:r>
            <a:endParaRPr lang="en-US" dirty="0"/>
          </a:p>
        </p:txBody>
      </p:sp>
    </p:spTree>
    <p:extLst>
      <p:ext uri="{BB962C8B-B14F-4D97-AF65-F5344CB8AC3E}">
        <p14:creationId xmlns:p14="http://schemas.microsoft.com/office/powerpoint/2010/main" val="39043589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BtrFS</a:t>
            </a:r>
            <a:r>
              <a:rPr lang="en-US" sz="3200" dirty="0"/>
              <a:t> basics – B-Tree &amp; Leaf Nodes</a:t>
            </a:r>
          </a:p>
        </p:txBody>
      </p:sp>
      <p:sp>
        <p:nvSpPr>
          <p:cNvPr id="8" name="Rectangle 7"/>
          <p:cNvSpPr/>
          <p:nvPr/>
        </p:nvSpPr>
        <p:spPr>
          <a:xfrm>
            <a:off x="251882" y="993422"/>
            <a:ext cx="11556295" cy="2585323"/>
          </a:xfrm>
          <a:prstGeom prst="rect">
            <a:avLst/>
          </a:prstGeom>
        </p:spPr>
        <p:txBody>
          <a:bodyPr wrap="square">
            <a:spAutoFit/>
          </a:bodyPr>
          <a:lstStyle/>
          <a:p>
            <a:r>
              <a:rPr lang="en-US" dirty="0"/>
              <a:t>Everything is in a B-Tree</a:t>
            </a:r>
          </a:p>
          <a:p>
            <a:r>
              <a:rPr lang="en-US" dirty="0"/>
              <a:t>Three basic on-disk data structures</a:t>
            </a:r>
          </a:p>
          <a:p>
            <a:pPr marL="285750" indent="-285750">
              <a:buFont typeface="Wingdings" panose="05000000000000000000" pitchFamily="2" charset="2"/>
              <a:buChar char="v"/>
            </a:pPr>
            <a:r>
              <a:rPr lang="en-US" dirty="0"/>
              <a:t>Block header</a:t>
            </a:r>
          </a:p>
          <a:p>
            <a:pPr marL="285750" indent="-285750">
              <a:buFont typeface="Wingdings" panose="05000000000000000000" pitchFamily="2" charset="2"/>
              <a:buChar char="v"/>
            </a:pPr>
            <a:r>
              <a:rPr lang="en-US" dirty="0"/>
              <a:t>Keys</a:t>
            </a:r>
          </a:p>
          <a:p>
            <a:pPr marL="285750" indent="-285750">
              <a:buFont typeface="Wingdings" panose="05000000000000000000" pitchFamily="2" charset="2"/>
              <a:buChar char="v"/>
            </a:pPr>
            <a:r>
              <a:rPr lang="en-US" dirty="0"/>
              <a:t>Items</a:t>
            </a:r>
          </a:p>
          <a:p>
            <a:r>
              <a:rPr lang="en-US" dirty="0"/>
              <a:t>Every tree block is node or leaf</a:t>
            </a:r>
          </a:p>
          <a:p>
            <a:r>
              <a:rPr lang="en-US" dirty="0"/>
              <a:t>All starts with block header and keys</a:t>
            </a:r>
          </a:p>
          <a:p>
            <a:r>
              <a:rPr lang="en-US" dirty="0"/>
              <a:t>Only leaves store the actual data</a:t>
            </a:r>
          </a:p>
          <a:p>
            <a:r>
              <a:rPr lang="en-US" dirty="0"/>
              <a:t>Copy on write protect tree integrity</a:t>
            </a:r>
          </a:p>
        </p:txBody>
      </p:sp>
      <p:pic>
        <p:nvPicPr>
          <p:cNvPr id="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4043" y="1120422"/>
            <a:ext cx="8176123" cy="4632678"/>
          </a:xfrm>
        </p:spPr>
      </p:pic>
    </p:spTree>
    <p:extLst>
      <p:ext uri="{BB962C8B-B14F-4D97-AF65-F5344CB8AC3E}">
        <p14:creationId xmlns:p14="http://schemas.microsoft.com/office/powerpoint/2010/main" val="39018458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883" y="944940"/>
            <a:ext cx="11584517" cy="5078313"/>
          </a:xfrm>
          <a:prstGeom prst="rect">
            <a:avLst/>
          </a:prstGeom>
        </p:spPr>
        <p:txBody>
          <a:bodyPr wrap="square">
            <a:spAutoFit/>
          </a:bodyPr>
          <a:lstStyle/>
          <a:p>
            <a:r>
              <a:rPr lang="en-US" dirty="0"/>
              <a:t>Has one main </a:t>
            </a:r>
            <a:r>
              <a:rPr lang="en-US" dirty="0" err="1"/>
              <a:t>btree</a:t>
            </a:r>
            <a:r>
              <a:rPr lang="en-US" dirty="0"/>
              <a:t> plus 6 special purpose </a:t>
            </a:r>
            <a:r>
              <a:rPr lang="en-US" dirty="0" err="1"/>
              <a:t>btree</a:t>
            </a:r>
            <a:endParaRPr lang="en-US" dirty="0"/>
          </a:p>
          <a:p>
            <a:pPr marL="285750" indent="-285750">
              <a:buFont typeface="Wingdings" panose="05000000000000000000" pitchFamily="2" charset="2"/>
              <a:buChar char="v"/>
            </a:pPr>
            <a:r>
              <a:rPr lang="en-US" dirty="0"/>
              <a:t>fs tree (main tree)</a:t>
            </a:r>
          </a:p>
          <a:p>
            <a:pPr marL="285750" indent="-285750">
              <a:buFont typeface="Wingdings" panose="05000000000000000000" pitchFamily="2" charset="2"/>
              <a:buChar char="v"/>
            </a:pPr>
            <a:r>
              <a:rPr lang="en-US" dirty="0"/>
              <a:t>extent allocation tree </a:t>
            </a:r>
          </a:p>
          <a:p>
            <a:pPr marL="285750" indent="-285750">
              <a:buFont typeface="Wingdings" panose="05000000000000000000" pitchFamily="2" charset="2"/>
              <a:buChar char="v"/>
            </a:pPr>
            <a:r>
              <a:rPr lang="en-US" dirty="0"/>
              <a:t>chunk tree</a:t>
            </a:r>
          </a:p>
          <a:p>
            <a:pPr marL="285750" indent="-285750">
              <a:buFont typeface="Wingdings" panose="05000000000000000000" pitchFamily="2" charset="2"/>
              <a:buChar char="v"/>
            </a:pPr>
            <a:r>
              <a:rPr lang="en-US" dirty="0"/>
              <a:t>device allocation tree</a:t>
            </a:r>
          </a:p>
          <a:p>
            <a:pPr marL="285750" indent="-285750">
              <a:buFont typeface="Wingdings" panose="05000000000000000000" pitchFamily="2" charset="2"/>
              <a:buChar char="v"/>
            </a:pPr>
            <a:r>
              <a:rPr lang="en-US" dirty="0"/>
              <a:t>checksum tree</a:t>
            </a:r>
          </a:p>
          <a:p>
            <a:pPr marL="285750" indent="-285750">
              <a:buFont typeface="Wingdings" panose="05000000000000000000" pitchFamily="2" charset="2"/>
              <a:buChar char="v"/>
            </a:pPr>
            <a:r>
              <a:rPr lang="en-US" dirty="0"/>
              <a:t>data relocation tree</a:t>
            </a:r>
          </a:p>
          <a:p>
            <a:pPr marL="285750" indent="-285750">
              <a:buFont typeface="Wingdings" panose="05000000000000000000" pitchFamily="2" charset="2"/>
              <a:buChar char="v"/>
            </a:pPr>
            <a:r>
              <a:rPr lang="en-US" dirty="0"/>
              <a:t>log root tree</a:t>
            </a:r>
          </a:p>
          <a:p>
            <a:r>
              <a:rPr lang="en-US" dirty="0"/>
              <a:t>Share single </a:t>
            </a:r>
            <a:r>
              <a:rPr lang="en-US" dirty="0" err="1"/>
              <a:t>btree</a:t>
            </a:r>
            <a:r>
              <a:rPr lang="en-US" dirty="0"/>
              <a:t> implementation code</a:t>
            </a:r>
          </a:p>
          <a:p>
            <a:r>
              <a:rPr lang="en-US" dirty="0"/>
              <a:t>Metadata from different files and directories is mixed  together in a block</a:t>
            </a:r>
          </a:p>
          <a:p>
            <a:endParaRPr lang="en-US" dirty="0"/>
          </a:p>
          <a:p>
            <a:r>
              <a:rPr lang="en-US" dirty="0"/>
              <a:t>Advantages</a:t>
            </a:r>
          </a:p>
          <a:p>
            <a:pPr marL="285750" indent="-285750">
              <a:buFont typeface="Wingdings" panose="05000000000000000000" pitchFamily="2" charset="2"/>
              <a:buChar char="v"/>
            </a:pPr>
            <a:r>
              <a:rPr lang="en-US" dirty="0"/>
              <a:t>No journaling block layer</a:t>
            </a:r>
          </a:p>
          <a:p>
            <a:pPr marL="285750" indent="-285750">
              <a:buFont typeface="Wingdings" panose="05000000000000000000" pitchFamily="2" charset="2"/>
              <a:buChar char="v"/>
            </a:pPr>
            <a:r>
              <a:rPr lang="en-US" dirty="0"/>
              <a:t>No modification in place</a:t>
            </a:r>
          </a:p>
          <a:p>
            <a:pPr marL="285750" indent="-285750">
              <a:buFont typeface="Wingdings" panose="05000000000000000000" pitchFamily="2" charset="2"/>
              <a:buChar char="v"/>
            </a:pPr>
            <a:r>
              <a:rPr lang="en-US" dirty="0"/>
              <a:t>Tree is cloned</a:t>
            </a:r>
          </a:p>
          <a:p>
            <a:pPr marL="285750" indent="-285750">
              <a:buFont typeface="Wingdings" panose="05000000000000000000" pitchFamily="2" charset="2"/>
              <a:buChar char="v"/>
            </a:pPr>
            <a:r>
              <a:rPr lang="en-US" dirty="0"/>
              <a:t>New roots are added into root tree</a:t>
            </a:r>
          </a:p>
          <a:p>
            <a:pPr marL="285750" indent="-285750">
              <a:buFont typeface="Wingdings" panose="05000000000000000000" pitchFamily="2" charset="2"/>
              <a:buChar char="v"/>
            </a:pPr>
            <a:r>
              <a:rPr lang="en-US" dirty="0"/>
              <a:t>Will not commit and link the new root until all data and metadata are written to disk</a:t>
            </a:r>
          </a:p>
          <a:p>
            <a:pPr marL="285750" indent="-285750">
              <a:buFont typeface="Wingdings" panose="05000000000000000000" pitchFamily="2" charset="2"/>
              <a:buChar char="v"/>
            </a:pPr>
            <a:r>
              <a:rPr lang="en-US" dirty="0"/>
              <a:t>Original trees/nodes can be differenced</a:t>
            </a:r>
          </a:p>
        </p:txBody>
      </p:sp>
      <p:sp>
        <p:nvSpPr>
          <p:cNvPr id="7"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BtrFS</a:t>
            </a:r>
            <a:r>
              <a:rPr lang="en-US" sz="3200" dirty="0"/>
              <a:t> – B-Tree and </a:t>
            </a:r>
            <a:r>
              <a:rPr lang="en-US" sz="3200" dirty="0" err="1"/>
              <a:t>Advangates</a:t>
            </a:r>
            <a:endParaRPr lang="en-US" sz="3200" dirty="0"/>
          </a:p>
        </p:txBody>
      </p:sp>
    </p:spTree>
    <p:extLst>
      <p:ext uri="{BB962C8B-B14F-4D97-AF65-F5344CB8AC3E}">
        <p14:creationId xmlns:p14="http://schemas.microsoft.com/office/powerpoint/2010/main" val="27532176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Systemd</a:t>
            </a:r>
            <a:endParaRPr lang="en-US" sz="3200" dirty="0"/>
          </a:p>
        </p:txBody>
      </p:sp>
      <p:sp>
        <p:nvSpPr>
          <p:cNvPr id="7" name="Rectangle 6"/>
          <p:cNvSpPr/>
          <p:nvPr/>
        </p:nvSpPr>
        <p:spPr>
          <a:xfrm>
            <a:off x="251883" y="993422"/>
            <a:ext cx="11556295" cy="4801314"/>
          </a:xfrm>
          <a:prstGeom prst="rect">
            <a:avLst/>
          </a:prstGeom>
        </p:spPr>
        <p:txBody>
          <a:bodyPr wrap="square">
            <a:spAutoFit/>
          </a:bodyPr>
          <a:lstStyle/>
          <a:p>
            <a:pPr marL="285750" indent="-285750">
              <a:buFont typeface="Wingdings" panose="05000000000000000000" pitchFamily="2" charset="2"/>
              <a:buChar char="v"/>
            </a:pPr>
            <a:r>
              <a:rPr lang="en-US" dirty="0"/>
              <a:t>System is the first process in RHEL7</a:t>
            </a:r>
          </a:p>
          <a:p>
            <a:pPr marL="285750" indent="-285750">
              <a:buFont typeface="Wingdings" panose="05000000000000000000" pitchFamily="2" charset="2"/>
              <a:buChar char="v"/>
            </a:pPr>
            <a:r>
              <a:rPr lang="en-US" dirty="0" err="1"/>
              <a:t>Systemd</a:t>
            </a:r>
            <a:r>
              <a:rPr lang="en-US" dirty="0"/>
              <a:t> is modular</a:t>
            </a:r>
          </a:p>
          <a:p>
            <a:pPr marL="285750" indent="-285750">
              <a:buFont typeface="Wingdings" panose="05000000000000000000" pitchFamily="2" charset="2"/>
              <a:buChar char="v"/>
            </a:pPr>
            <a:r>
              <a:rPr lang="en-US" dirty="0"/>
              <a:t>Asynchronous and concurrent</a:t>
            </a:r>
          </a:p>
          <a:p>
            <a:pPr marL="285750" indent="-285750">
              <a:buFont typeface="Wingdings" panose="05000000000000000000" pitchFamily="2" charset="2"/>
              <a:buChar char="v"/>
            </a:pPr>
            <a:r>
              <a:rPr lang="en-US" dirty="0"/>
              <a:t>Described by declarative sets of properties</a:t>
            </a:r>
          </a:p>
          <a:p>
            <a:pPr marL="285750" indent="-285750">
              <a:buFont typeface="Wingdings" panose="05000000000000000000" pitchFamily="2" charset="2"/>
              <a:buChar char="v"/>
            </a:pPr>
            <a:r>
              <a:rPr lang="en-US" dirty="0"/>
              <a:t>Bundled with analysis tools and tests</a:t>
            </a:r>
          </a:p>
          <a:p>
            <a:pPr marL="285750" indent="-285750">
              <a:buFont typeface="Wingdings" panose="05000000000000000000" pitchFamily="2" charset="2"/>
              <a:buChar char="v"/>
            </a:pPr>
            <a:r>
              <a:rPr lang="en-US" dirty="0"/>
              <a:t>Features a fully language-agnostic API</a:t>
            </a:r>
          </a:p>
          <a:p>
            <a:endParaRPr lang="en-US" dirty="0"/>
          </a:p>
          <a:p>
            <a:r>
              <a:rPr lang="en-US" dirty="0"/>
              <a:t>One daemon (service) to rule them all!</a:t>
            </a:r>
          </a:p>
          <a:p>
            <a:endParaRPr lang="en-US" dirty="0"/>
          </a:p>
          <a:p>
            <a:pPr marL="285750" indent="-285750">
              <a:buFont typeface="Wingdings" panose="05000000000000000000" pitchFamily="2" charset="2"/>
              <a:buChar char="v"/>
            </a:pPr>
            <a:r>
              <a:rPr lang="en-US" dirty="0" err="1"/>
              <a:t>xinetd</a:t>
            </a:r>
            <a:r>
              <a:rPr lang="en-US" dirty="0"/>
              <a:t>: a daemon to lazily launch internet services when activity is detected on an AF_INET socket</a:t>
            </a:r>
          </a:p>
          <a:p>
            <a:pPr marL="285750" indent="-285750">
              <a:buFont typeface="Wingdings" panose="05000000000000000000" pitchFamily="2" charset="2"/>
              <a:buChar char="v"/>
            </a:pPr>
            <a:r>
              <a:rPr lang="en-US" dirty="0" err="1"/>
              <a:t>systemd</a:t>
            </a:r>
            <a:r>
              <a:rPr lang="en-US" dirty="0"/>
              <a:t>: a daemon to lazily launch any system service when activity is detected on an AF_UNIX socket (oversimplification)</a:t>
            </a:r>
          </a:p>
          <a:p>
            <a:endParaRPr lang="en-US" dirty="0"/>
          </a:p>
          <a:p>
            <a:r>
              <a:rPr lang="en-US" dirty="0"/>
              <a:t>To know which daemons started by </a:t>
            </a:r>
            <a:r>
              <a:rPr lang="en-US" dirty="0" err="1"/>
              <a:t>systemd</a:t>
            </a:r>
            <a:r>
              <a:rPr lang="en-US" dirty="0"/>
              <a:t> directly?</a:t>
            </a:r>
          </a:p>
          <a:p>
            <a:endParaRPr lang="en-US" dirty="0"/>
          </a:p>
          <a:p>
            <a:pPr marL="285750" indent="-285750">
              <a:buFont typeface="Wingdings" panose="05000000000000000000" pitchFamily="2" charset="2"/>
              <a:buChar char="v"/>
            </a:pPr>
            <a:r>
              <a:rPr lang="en-US" dirty="0"/>
              <a:t>Try:  'ls /lib/</a:t>
            </a:r>
            <a:r>
              <a:rPr lang="en-US" dirty="0" err="1"/>
              <a:t>systemd</a:t>
            </a:r>
            <a:r>
              <a:rPr lang="en-US" dirty="0"/>
              <a:t>/system/*.service'</a:t>
            </a:r>
          </a:p>
          <a:p>
            <a:pPr marL="285750" indent="-285750">
              <a:buFont typeface="Wingdings" panose="05000000000000000000" pitchFamily="2" charset="2"/>
              <a:buChar char="v"/>
            </a:pPr>
            <a:r>
              <a:rPr lang="en-US" dirty="0"/>
              <a:t>Try: '</a:t>
            </a:r>
            <a:r>
              <a:rPr lang="en-US" dirty="0" err="1"/>
              <a:t>systemctl</a:t>
            </a:r>
            <a:r>
              <a:rPr lang="en-US" dirty="0"/>
              <a:t> list-sockets'</a:t>
            </a:r>
          </a:p>
        </p:txBody>
      </p:sp>
    </p:spTree>
    <p:extLst>
      <p:ext uri="{BB962C8B-B14F-4D97-AF65-F5344CB8AC3E}">
        <p14:creationId xmlns:p14="http://schemas.microsoft.com/office/powerpoint/2010/main" val="26520690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Systemd</a:t>
            </a:r>
            <a:r>
              <a:rPr lang="en-US" sz="3200" dirty="0"/>
              <a:t> features</a:t>
            </a:r>
          </a:p>
        </p:txBody>
      </p:sp>
      <p:sp>
        <p:nvSpPr>
          <p:cNvPr id="6" name="Rectangle 5"/>
          <p:cNvSpPr/>
          <p:nvPr/>
        </p:nvSpPr>
        <p:spPr>
          <a:xfrm>
            <a:off x="251882" y="993422"/>
            <a:ext cx="11556295" cy="3139321"/>
          </a:xfrm>
          <a:prstGeom prst="rect">
            <a:avLst/>
          </a:prstGeom>
        </p:spPr>
        <p:txBody>
          <a:bodyPr wrap="square">
            <a:spAutoFit/>
          </a:bodyPr>
          <a:lstStyle/>
          <a:p>
            <a:r>
              <a:rPr lang="en-US" dirty="0"/>
              <a:t>Speeds up booting by loading services concurrently</a:t>
            </a:r>
          </a:p>
          <a:p>
            <a:r>
              <a:rPr lang="en-US" dirty="0"/>
              <a:t>Allows you to manage various types of units on a system, for </a:t>
            </a:r>
            <a:r>
              <a:rPr lang="en-US"/>
              <a:t>example:</a:t>
            </a:r>
          </a:p>
          <a:p>
            <a:endParaRPr lang="en-US"/>
          </a:p>
          <a:p>
            <a:pPr marL="285750" indent="-285750">
              <a:buFont typeface="Wingdings" panose="05000000000000000000" pitchFamily="2" charset="2"/>
              <a:buChar char="v"/>
            </a:pPr>
            <a:r>
              <a:rPr lang="en-US"/>
              <a:t>services </a:t>
            </a:r>
            <a:r>
              <a:rPr lang="en-US" dirty="0"/>
              <a:t>(</a:t>
            </a:r>
            <a:r>
              <a:rPr lang="en-US" dirty="0" err="1"/>
              <a:t>name.service</a:t>
            </a:r>
            <a:r>
              <a:rPr lang="en-US" dirty="0"/>
              <a:t>)</a:t>
            </a:r>
          </a:p>
          <a:p>
            <a:pPr marL="285750" indent="-285750">
              <a:buFont typeface="Wingdings" panose="05000000000000000000" pitchFamily="2" charset="2"/>
              <a:buChar char="v"/>
            </a:pPr>
            <a:r>
              <a:rPr lang="en-US" dirty="0"/>
              <a:t>targets (</a:t>
            </a:r>
            <a:r>
              <a:rPr lang="en-US" dirty="0" err="1"/>
              <a:t>name.target</a:t>
            </a:r>
            <a:r>
              <a:rPr lang="en-US" dirty="0"/>
              <a:t>)</a:t>
            </a:r>
          </a:p>
          <a:p>
            <a:pPr marL="285750" indent="-285750">
              <a:buFont typeface="Wingdings" panose="05000000000000000000" pitchFamily="2" charset="2"/>
              <a:buChar char="v"/>
            </a:pPr>
            <a:r>
              <a:rPr lang="en-US" dirty="0"/>
              <a:t>devices (</a:t>
            </a:r>
            <a:r>
              <a:rPr lang="en-US" dirty="0" err="1"/>
              <a:t>name.device</a:t>
            </a:r>
            <a:r>
              <a:rPr lang="en-US" dirty="0"/>
              <a:t>)</a:t>
            </a:r>
          </a:p>
          <a:p>
            <a:pPr marL="285750" indent="-285750">
              <a:buFont typeface="Wingdings" panose="05000000000000000000" pitchFamily="2" charset="2"/>
              <a:buChar char="v"/>
            </a:pPr>
            <a:r>
              <a:rPr lang="en-US" dirty="0"/>
              <a:t>file system mount points (</a:t>
            </a:r>
            <a:r>
              <a:rPr lang="en-US" dirty="0" err="1"/>
              <a:t>name.mount</a:t>
            </a:r>
            <a:r>
              <a:rPr lang="en-US" dirty="0"/>
              <a:t>)</a:t>
            </a:r>
          </a:p>
          <a:p>
            <a:pPr marL="285750" indent="-285750">
              <a:buFont typeface="Wingdings" panose="05000000000000000000" pitchFamily="2" charset="2"/>
              <a:buChar char="v"/>
            </a:pPr>
            <a:r>
              <a:rPr lang="en-US" dirty="0"/>
              <a:t>sockets (</a:t>
            </a:r>
            <a:r>
              <a:rPr lang="en-US" dirty="0" err="1"/>
              <a:t>name.socket</a:t>
            </a:r>
            <a:r>
              <a:rPr lang="en-US" dirty="0"/>
              <a:t>)</a:t>
            </a:r>
          </a:p>
          <a:p>
            <a:endParaRPr lang="en-US" dirty="0"/>
          </a:p>
          <a:p>
            <a:r>
              <a:rPr lang="en-US" dirty="0"/>
              <a:t>Snapshotting of the system state and restoration of the system state from a snapshot is supported</a:t>
            </a:r>
          </a:p>
          <a:p>
            <a:r>
              <a:rPr lang="en-US" dirty="0"/>
              <a:t>Mount points can be configured as </a:t>
            </a:r>
            <a:r>
              <a:rPr lang="en-US" dirty="0" err="1"/>
              <a:t>systemd</a:t>
            </a:r>
            <a:r>
              <a:rPr lang="en-US" dirty="0"/>
              <a:t> targets</a:t>
            </a:r>
          </a:p>
        </p:txBody>
      </p:sp>
    </p:spTree>
    <p:extLst>
      <p:ext uri="{BB962C8B-B14F-4D97-AF65-F5344CB8AC3E}">
        <p14:creationId xmlns:p14="http://schemas.microsoft.com/office/powerpoint/2010/main" val="31384088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Systemd</a:t>
            </a:r>
            <a:r>
              <a:rPr lang="en-US" sz="3200" dirty="0"/>
              <a:t> – How it works</a:t>
            </a:r>
          </a:p>
        </p:txBody>
      </p:sp>
      <p:pic>
        <p:nvPicPr>
          <p:cNvPr id="4"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596" b="8576"/>
          <a:stretch/>
        </p:blipFill>
        <p:spPr bwMode="auto">
          <a:xfrm>
            <a:off x="203199" y="993422"/>
            <a:ext cx="9531351" cy="530577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 name="Group 4"/>
          <p:cNvGrpSpPr>
            <a:grpSpLocks/>
          </p:cNvGrpSpPr>
          <p:nvPr/>
        </p:nvGrpSpPr>
        <p:grpSpPr bwMode="auto">
          <a:xfrm>
            <a:off x="1357313" y="1184275"/>
            <a:ext cx="5975350" cy="428625"/>
            <a:chOff x="735" y="202"/>
            <a:chExt cx="3764" cy="270"/>
          </a:xfrm>
        </p:grpSpPr>
        <p:sp>
          <p:nvSpPr>
            <p:cNvPr id="8" name="Text Box 5"/>
            <p:cNvSpPr txBox="1">
              <a:spLocks noChangeArrowheads="1"/>
            </p:cNvSpPr>
            <p:nvPr/>
          </p:nvSpPr>
          <p:spPr bwMode="auto">
            <a:xfrm>
              <a:off x="735" y="202"/>
              <a:ext cx="602"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33"/>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6168" rIns="90000" bIns="45000"/>
            <a:lstStyle>
              <a:lvl1pPr>
                <a:lnSpc>
                  <a:spcPct val="93000"/>
                </a:lnSpc>
                <a:spcAft>
                  <a:spcPts val="1425"/>
                </a:spcAft>
                <a:buClr>
                  <a:srgbClr val="000000"/>
                </a:buClr>
                <a:buSzPct val="100000"/>
                <a:buFont typeface="Times New Roman" panose="02020603050405020304" pitchFamily="18" charset="0"/>
                <a:tabLst>
                  <a:tab pos="457200" algn="l"/>
                  <a:tab pos="914400" algn="l"/>
                </a:tabLst>
                <a:defRPr sz="2400">
                  <a:solidFill>
                    <a:srgbClr val="000000"/>
                  </a:solidFill>
                  <a:latin typeface="Arial" panose="020B0604020202020204" pitchFamily="34" charset="0"/>
                  <a:ea typeface="Droid Sans Fallback" charset="0"/>
                  <a:cs typeface="Droid Sans Fallback" charset="0"/>
                </a:defRPr>
              </a:lvl1pPr>
              <a:lvl2pPr>
                <a:lnSpc>
                  <a:spcPct val="93000"/>
                </a:lnSpc>
                <a:spcAft>
                  <a:spcPts val="1138"/>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ea typeface="Droid Sans Fallback" charset="0"/>
                  <a:cs typeface="Droid Sans Fallback" charset="0"/>
                </a:defRPr>
              </a:lvl2pPr>
              <a:lvl3pPr>
                <a:lnSpc>
                  <a:spcPct val="93000"/>
                </a:lnSpc>
                <a:spcAft>
                  <a:spcPts val="850"/>
                </a:spcAft>
                <a:buClr>
                  <a:srgbClr val="000000"/>
                </a:buClr>
                <a:buSzPct val="100000"/>
                <a:buFont typeface="Times New Roman" panose="02020603050405020304" pitchFamily="18" charset="0"/>
                <a:tabLst>
                  <a:tab pos="457200" algn="l"/>
                  <a:tab pos="914400" algn="l"/>
                </a:tabLst>
                <a:defRPr sz="2400">
                  <a:solidFill>
                    <a:srgbClr val="000000"/>
                  </a:solidFill>
                  <a:latin typeface="Arial" panose="020B0604020202020204" pitchFamily="34" charset="0"/>
                  <a:ea typeface="Droid Sans Fallback" charset="0"/>
                  <a:cs typeface="Droid Sans Fallback" charset="0"/>
                </a:defRPr>
              </a:lvl3pPr>
              <a:lvl4pPr>
                <a:lnSpc>
                  <a:spcPct val="93000"/>
                </a:lnSpc>
                <a:spcAft>
                  <a:spcPts val="575"/>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4pPr>
              <a:lvl5pPr>
                <a:lnSpc>
                  <a:spcPct val="93000"/>
                </a:lnSpc>
                <a:spcAft>
                  <a:spcPts val="288"/>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9pPr>
            </a:lstStyle>
            <a:p>
              <a:pPr eaLnBrk="1">
                <a:spcAft>
                  <a:spcPct val="0"/>
                </a:spcAft>
              </a:pPr>
              <a:r>
                <a:rPr lang="en-US" altLang="en-US" dirty="0">
                  <a:solidFill>
                    <a:srgbClr val="00CC33"/>
                  </a:solidFill>
                </a:rPr>
                <a:t>Serial</a:t>
              </a:r>
            </a:p>
          </p:txBody>
        </p:sp>
        <p:sp>
          <p:nvSpPr>
            <p:cNvPr id="9" name="Text Box 6"/>
            <p:cNvSpPr txBox="1">
              <a:spLocks noChangeArrowheads="1"/>
            </p:cNvSpPr>
            <p:nvPr/>
          </p:nvSpPr>
          <p:spPr bwMode="auto">
            <a:xfrm>
              <a:off x="1915" y="202"/>
              <a:ext cx="965"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33"/>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6168" rIns="90000" bIns="45000"/>
            <a:lstStyle>
              <a:lvl1pPr>
                <a:lnSpc>
                  <a:spcPct val="93000"/>
                </a:lnSpc>
                <a:spcAft>
                  <a:spcPts val="1425"/>
                </a:spcAft>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Arial" panose="020B0604020202020204" pitchFamily="34" charset="0"/>
                  <a:ea typeface="Droid Sans Fallback" charset="0"/>
                  <a:cs typeface="Droid Sans Fallback" charset="0"/>
                </a:defRPr>
              </a:lvl1pPr>
              <a:lvl2pPr>
                <a:lnSpc>
                  <a:spcPct val="93000"/>
                </a:lnSpc>
                <a:spcAft>
                  <a:spcPts val="1138"/>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ea typeface="Droid Sans Fallback" charset="0"/>
                  <a:cs typeface="Droid Sans Fallback" charset="0"/>
                </a:defRPr>
              </a:lvl2pPr>
              <a:lvl3pPr>
                <a:lnSpc>
                  <a:spcPct val="93000"/>
                </a:lnSpc>
                <a:spcAft>
                  <a:spcPts val="850"/>
                </a:spcAft>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Arial" panose="020B0604020202020204" pitchFamily="34" charset="0"/>
                  <a:ea typeface="Droid Sans Fallback" charset="0"/>
                  <a:cs typeface="Droid Sans Fallback" charset="0"/>
                </a:defRPr>
              </a:lvl3pPr>
              <a:lvl4pPr>
                <a:lnSpc>
                  <a:spcPct val="93000"/>
                </a:lnSpc>
                <a:spcAft>
                  <a:spcPts val="575"/>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Arial" panose="020B0604020202020204" pitchFamily="34" charset="0"/>
                  <a:ea typeface="Droid Sans Fallback" charset="0"/>
                  <a:cs typeface="Droid Sans Fallback" charset="0"/>
                </a:defRPr>
              </a:lvl4pPr>
              <a:lvl5pPr>
                <a:lnSpc>
                  <a:spcPct val="93000"/>
                </a:lnSpc>
                <a:spcAft>
                  <a:spcPts val="288"/>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Arial" panose="020B0604020202020204" pitchFamily="34" charset="0"/>
                  <a:ea typeface="Droid Sans Fallback" charset="0"/>
                  <a:cs typeface="Droid Sans Fallback" charset="0"/>
                </a:defRPr>
              </a:lvl9pPr>
            </a:lstStyle>
            <a:p>
              <a:pPr eaLnBrk="1">
                <a:spcAft>
                  <a:spcPct val="0"/>
                </a:spcAft>
              </a:pPr>
              <a:r>
                <a:rPr lang="en-US" altLang="en-US" dirty="0">
                  <a:solidFill>
                    <a:srgbClr val="00CC33"/>
                  </a:solidFill>
                </a:rPr>
                <a:t>Linked list</a:t>
              </a:r>
            </a:p>
          </p:txBody>
        </p:sp>
        <p:sp>
          <p:nvSpPr>
            <p:cNvPr id="10" name="Text Box 7"/>
            <p:cNvSpPr txBox="1">
              <a:spLocks noChangeArrowheads="1"/>
            </p:cNvSpPr>
            <p:nvPr/>
          </p:nvSpPr>
          <p:spPr bwMode="auto">
            <a:xfrm>
              <a:off x="3311" y="202"/>
              <a:ext cx="118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33"/>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6168" rIns="90000" bIns="45000"/>
            <a:lstStyle>
              <a:lvl1pPr>
                <a:lnSpc>
                  <a:spcPct val="93000"/>
                </a:lnSpc>
                <a:spcAft>
                  <a:spcPts val="1425"/>
                </a:spcAft>
                <a:buClr>
                  <a:srgbClr val="000000"/>
                </a:buClr>
                <a:buSzPct val="100000"/>
                <a:buFont typeface="Times New Roman" panose="02020603050405020304" pitchFamily="18" charset="0"/>
                <a:tabLst>
                  <a:tab pos="457200" algn="l"/>
                  <a:tab pos="914400" algn="l"/>
                  <a:tab pos="1371600" algn="l"/>
                  <a:tab pos="1828800" algn="l"/>
                </a:tabLst>
                <a:defRPr sz="2400">
                  <a:solidFill>
                    <a:srgbClr val="000000"/>
                  </a:solidFill>
                  <a:latin typeface="Arial" panose="020B0604020202020204" pitchFamily="34" charset="0"/>
                  <a:ea typeface="Droid Sans Fallback" charset="0"/>
                  <a:cs typeface="Droid Sans Fallback" charset="0"/>
                </a:defRPr>
              </a:lvl1pPr>
              <a:lvl2pPr>
                <a:lnSpc>
                  <a:spcPct val="93000"/>
                </a:lnSpc>
                <a:spcAft>
                  <a:spcPts val="1138"/>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ea typeface="Droid Sans Fallback" charset="0"/>
                  <a:cs typeface="Droid Sans Fallback" charset="0"/>
                </a:defRPr>
              </a:lvl2pPr>
              <a:lvl3pPr>
                <a:lnSpc>
                  <a:spcPct val="93000"/>
                </a:lnSpc>
                <a:spcAft>
                  <a:spcPts val="850"/>
                </a:spcAft>
                <a:buClr>
                  <a:srgbClr val="000000"/>
                </a:buClr>
                <a:buSzPct val="100000"/>
                <a:buFont typeface="Times New Roman" panose="02020603050405020304" pitchFamily="18" charset="0"/>
                <a:tabLst>
                  <a:tab pos="457200" algn="l"/>
                  <a:tab pos="914400" algn="l"/>
                  <a:tab pos="1371600" algn="l"/>
                  <a:tab pos="1828800" algn="l"/>
                </a:tabLst>
                <a:defRPr sz="2400">
                  <a:solidFill>
                    <a:srgbClr val="000000"/>
                  </a:solidFill>
                  <a:latin typeface="Arial" panose="020B0604020202020204" pitchFamily="34" charset="0"/>
                  <a:ea typeface="Droid Sans Fallback" charset="0"/>
                  <a:cs typeface="Droid Sans Fallback" charset="0"/>
                </a:defRPr>
              </a:lvl3pPr>
              <a:lvl4pPr>
                <a:lnSpc>
                  <a:spcPct val="93000"/>
                </a:lnSpc>
                <a:spcAft>
                  <a:spcPts val="575"/>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Arial" panose="020B0604020202020204" pitchFamily="34" charset="0"/>
                  <a:ea typeface="Droid Sans Fallback" charset="0"/>
                  <a:cs typeface="Droid Sans Fallback" charset="0"/>
                </a:defRPr>
              </a:lvl4pPr>
              <a:lvl5pPr>
                <a:lnSpc>
                  <a:spcPct val="93000"/>
                </a:lnSpc>
                <a:spcAft>
                  <a:spcPts val="288"/>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Arial" panose="020B0604020202020204" pitchFamily="34" charset="0"/>
                  <a:ea typeface="Droid Sans Fallback" charset="0"/>
                  <a:cs typeface="Droid Sans Fallback" charset="0"/>
                </a:defRPr>
              </a:lvl9pPr>
            </a:lstStyle>
            <a:p>
              <a:pPr eaLnBrk="1">
                <a:spcAft>
                  <a:spcPct val="0"/>
                </a:spcAft>
              </a:pPr>
              <a:r>
                <a:rPr lang="en-US" altLang="en-US" dirty="0">
                  <a:solidFill>
                    <a:srgbClr val="00CC33"/>
                  </a:solidFill>
                </a:rPr>
                <a:t>Fully parallel</a:t>
              </a:r>
            </a:p>
          </p:txBody>
        </p:sp>
      </p:grpSp>
      <p:sp>
        <p:nvSpPr>
          <p:cNvPr id="11" name="Text Box 2"/>
          <p:cNvSpPr txBox="1">
            <a:spLocks noChangeArrowheads="1"/>
          </p:cNvSpPr>
          <p:nvPr/>
        </p:nvSpPr>
        <p:spPr bwMode="auto">
          <a:xfrm>
            <a:off x="3876676" y="4803775"/>
            <a:ext cx="519112"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0280" rIns="90000" bIns="45000"/>
          <a:lstStyle>
            <a:lvl1pPr>
              <a:lnSpc>
                <a:spcPct val="93000"/>
              </a:lnSpc>
              <a:spcAft>
                <a:spcPts val="1425"/>
              </a:spcAft>
              <a:buClr>
                <a:srgbClr val="000000"/>
              </a:buClr>
              <a:buSzPct val="100000"/>
              <a:buFont typeface="Times New Roman" panose="02020603050405020304" pitchFamily="18" charset="0"/>
              <a:tabLst>
                <a:tab pos="457200" algn="l"/>
              </a:tabLst>
              <a:defRPr sz="2400">
                <a:solidFill>
                  <a:srgbClr val="000000"/>
                </a:solidFill>
                <a:latin typeface="Arial" panose="020B0604020202020204" pitchFamily="34" charset="0"/>
                <a:ea typeface="Droid Sans Fallback" charset="0"/>
                <a:cs typeface="Droid Sans Fallback" charset="0"/>
              </a:defRPr>
            </a:lvl1pPr>
            <a:lvl2pPr>
              <a:lnSpc>
                <a:spcPct val="93000"/>
              </a:lnSpc>
              <a:spcAft>
                <a:spcPts val="1138"/>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Droid Sans Fallback" charset="0"/>
                <a:cs typeface="Droid Sans Fallback" charset="0"/>
              </a:defRPr>
            </a:lvl2pPr>
            <a:lvl3pPr>
              <a:lnSpc>
                <a:spcPct val="93000"/>
              </a:lnSpc>
              <a:spcAft>
                <a:spcPts val="850"/>
              </a:spcAft>
              <a:buClr>
                <a:srgbClr val="000000"/>
              </a:buClr>
              <a:buSzPct val="100000"/>
              <a:buFont typeface="Times New Roman" panose="02020603050405020304" pitchFamily="18" charset="0"/>
              <a:tabLst>
                <a:tab pos="457200" algn="l"/>
              </a:tabLst>
              <a:defRPr sz="2400">
                <a:solidFill>
                  <a:srgbClr val="000000"/>
                </a:solidFill>
                <a:latin typeface="Arial" panose="020B0604020202020204" pitchFamily="34" charset="0"/>
                <a:ea typeface="Droid Sans Fallback" charset="0"/>
                <a:cs typeface="Droid Sans Fallback" charset="0"/>
              </a:defRPr>
            </a:lvl3pPr>
            <a:lvl4pPr>
              <a:lnSpc>
                <a:spcPct val="93000"/>
              </a:lnSpc>
              <a:spcAft>
                <a:spcPts val="575"/>
              </a:spcAft>
              <a:buClr>
                <a:srgbClr val="000000"/>
              </a:buClr>
              <a:buSzPct val="100000"/>
              <a:buFont typeface="Times New Roman" panose="02020603050405020304" pitchFamily="18" charset="0"/>
              <a:tabLst>
                <a:tab pos="457200" algn="l"/>
              </a:tabLst>
              <a:defRPr sz="2000">
                <a:solidFill>
                  <a:srgbClr val="000000"/>
                </a:solidFill>
                <a:latin typeface="Arial" panose="020B0604020202020204" pitchFamily="34" charset="0"/>
                <a:ea typeface="Droid Sans Fallback" charset="0"/>
                <a:cs typeface="Droid Sans Fallback" charset="0"/>
              </a:defRPr>
            </a:lvl4pPr>
            <a:lvl5pPr>
              <a:lnSpc>
                <a:spcPct val="93000"/>
              </a:lnSpc>
              <a:spcAft>
                <a:spcPts val="288"/>
              </a:spcAft>
              <a:buClr>
                <a:srgbClr val="000000"/>
              </a:buClr>
              <a:buSzPct val="100000"/>
              <a:buFont typeface="Times New Roman" panose="02020603050405020304" pitchFamily="18" charset="0"/>
              <a:tabLst>
                <a:tab pos="457200"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Lst>
              <a:defRPr sz="2000">
                <a:solidFill>
                  <a:srgbClr val="000000"/>
                </a:solidFill>
                <a:latin typeface="Arial" panose="020B0604020202020204" pitchFamily="34" charset="0"/>
                <a:ea typeface="Droid Sans Fallback" charset="0"/>
                <a:cs typeface="Droid Sans Fallback" charset="0"/>
              </a:defRPr>
            </a:lvl9pPr>
          </a:lstStyle>
          <a:p>
            <a:pPr eaLnBrk="1">
              <a:spcAft>
                <a:spcPct val="0"/>
              </a:spcAft>
            </a:pPr>
            <a:r>
              <a:rPr lang="en-US" altLang="en-US" sz="4000" dirty="0">
                <a:solidFill>
                  <a:srgbClr val="00CC33"/>
                </a:solidFill>
              </a:rPr>
              <a:t>X</a:t>
            </a:r>
          </a:p>
        </p:txBody>
      </p:sp>
      <p:sp>
        <p:nvSpPr>
          <p:cNvPr id="12" name="Text Box 3"/>
          <p:cNvSpPr txBox="1">
            <a:spLocks noChangeArrowheads="1"/>
          </p:cNvSpPr>
          <p:nvPr/>
        </p:nvSpPr>
        <p:spPr bwMode="auto">
          <a:xfrm>
            <a:off x="3579813" y="5708649"/>
            <a:ext cx="1163637"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6168" rIns="90000" bIns="45000"/>
          <a:lstStyle>
            <a:lvl1pPr>
              <a:lnSpc>
                <a:spcPct val="93000"/>
              </a:lnSpc>
              <a:spcAft>
                <a:spcPts val="1425"/>
              </a:spcAft>
              <a:buClr>
                <a:srgbClr val="000000"/>
              </a:buClr>
              <a:buSzPct val="100000"/>
              <a:buFont typeface="Times New Roman" panose="02020603050405020304" pitchFamily="18" charset="0"/>
              <a:tabLst>
                <a:tab pos="457200" algn="l"/>
                <a:tab pos="914400" algn="l"/>
              </a:tabLst>
              <a:defRPr sz="2400">
                <a:solidFill>
                  <a:srgbClr val="000000"/>
                </a:solidFill>
                <a:latin typeface="Arial" panose="020B0604020202020204" pitchFamily="34" charset="0"/>
                <a:ea typeface="Droid Sans Fallback" charset="0"/>
                <a:cs typeface="Droid Sans Fallback" charset="0"/>
              </a:defRPr>
            </a:lvl1pPr>
            <a:lvl2pPr>
              <a:lnSpc>
                <a:spcPct val="93000"/>
              </a:lnSpc>
              <a:spcAft>
                <a:spcPts val="1138"/>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ea typeface="Droid Sans Fallback" charset="0"/>
                <a:cs typeface="Droid Sans Fallback" charset="0"/>
              </a:defRPr>
            </a:lvl2pPr>
            <a:lvl3pPr>
              <a:lnSpc>
                <a:spcPct val="93000"/>
              </a:lnSpc>
              <a:spcAft>
                <a:spcPts val="850"/>
              </a:spcAft>
              <a:buClr>
                <a:srgbClr val="000000"/>
              </a:buClr>
              <a:buSzPct val="100000"/>
              <a:buFont typeface="Times New Roman" panose="02020603050405020304" pitchFamily="18" charset="0"/>
              <a:tabLst>
                <a:tab pos="457200" algn="l"/>
                <a:tab pos="914400" algn="l"/>
              </a:tabLst>
              <a:defRPr sz="2400">
                <a:solidFill>
                  <a:srgbClr val="000000"/>
                </a:solidFill>
                <a:latin typeface="Arial" panose="020B0604020202020204" pitchFamily="34" charset="0"/>
                <a:ea typeface="Droid Sans Fallback" charset="0"/>
                <a:cs typeface="Droid Sans Fallback" charset="0"/>
              </a:defRPr>
            </a:lvl3pPr>
            <a:lvl4pPr>
              <a:lnSpc>
                <a:spcPct val="93000"/>
              </a:lnSpc>
              <a:spcAft>
                <a:spcPts val="575"/>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4pPr>
            <a:lvl5pPr>
              <a:lnSpc>
                <a:spcPct val="93000"/>
              </a:lnSpc>
              <a:spcAft>
                <a:spcPts val="288"/>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457200" algn="l"/>
                <a:tab pos="914400" algn="l"/>
              </a:tabLst>
              <a:defRPr sz="2000">
                <a:solidFill>
                  <a:srgbClr val="000000"/>
                </a:solidFill>
                <a:latin typeface="Arial" panose="020B0604020202020204" pitchFamily="34" charset="0"/>
                <a:ea typeface="Droid Sans Fallback" charset="0"/>
                <a:cs typeface="Droid Sans Fallback" charset="0"/>
              </a:defRPr>
            </a:lvl9pPr>
          </a:lstStyle>
          <a:p>
            <a:pPr eaLnBrk="1">
              <a:spcAft>
                <a:spcPct val="0"/>
              </a:spcAft>
            </a:pPr>
            <a:r>
              <a:rPr lang="en-US" altLang="en-US" dirty="0">
                <a:solidFill>
                  <a:srgbClr val="00CC33"/>
                </a:solidFill>
              </a:rPr>
              <a:t>Upstart</a:t>
            </a:r>
          </a:p>
        </p:txBody>
      </p:sp>
    </p:spTree>
    <p:extLst>
      <p:ext uri="{BB962C8B-B14F-4D97-AF65-F5344CB8AC3E}">
        <p14:creationId xmlns:p14="http://schemas.microsoft.com/office/powerpoint/2010/main" val="30733884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3482" y="1025541"/>
            <a:ext cx="11454696" cy="5454677"/>
          </a:xfrm>
          <a:prstGeom prst="rect">
            <a:avLst/>
          </a:prstGeom>
        </p:spPr>
      </p:pic>
      <p:sp>
        <p:nvSpPr>
          <p:cNvPr id="7"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Systemd</a:t>
            </a:r>
            <a:r>
              <a:rPr lang="en-US" sz="3200" dirty="0"/>
              <a:t> – Unit Types</a:t>
            </a:r>
          </a:p>
        </p:txBody>
      </p:sp>
    </p:spTree>
    <p:extLst>
      <p:ext uri="{BB962C8B-B14F-4D97-AF65-F5344CB8AC3E}">
        <p14:creationId xmlns:p14="http://schemas.microsoft.com/office/powerpoint/2010/main" val="23642988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Systemd</a:t>
            </a:r>
            <a:r>
              <a:rPr lang="en-US" sz="3200" dirty="0"/>
              <a:t> – Configuration files</a:t>
            </a:r>
          </a:p>
        </p:txBody>
      </p:sp>
      <p:sp>
        <p:nvSpPr>
          <p:cNvPr id="6" name="Rectangle 5"/>
          <p:cNvSpPr/>
          <p:nvPr/>
        </p:nvSpPr>
        <p:spPr>
          <a:xfrm>
            <a:off x="251883" y="993422"/>
            <a:ext cx="11556295" cy="2308324"/>
          </a:xfrm>
          <a:prstGeom prst="rect">
            <a:avLst/>
          </a:prstGeom>
        </p:spPr>
        <p:txBody>
          <a:bodyPr wrap="square">
            <a:spAutoFit/>
          </a:bodyPr>
          <a:lstStyle/>
          <a:p>
            <a:r>
              <a:rPr lang="en-US" dirty="0" err="1"/>
              <a:t>Systemd</a:t>
            </a:r>
            <a:r>
              <a:rPr lang="en-US" dirty="0"/>
              <a:t> units are defined by unit configuration files located in the following directories</a:t>
            </a:r>
          </a:p>
          <a:p>
            <a:pPr marL="285750" indent="-285750">
              <a:buFont typeface="Wingdings" panose="05000000000000000000" pitchFamily="2" charset="2"/>
              <a:buChar char="v"/>
            </a:pPr>
            <a:r>
              <a:rPr lang="en-US" dirty="0"/>
              <a:t>/</a:t>
            </a:r>
            <a:r>
              <a:rPr lang="en-US" dirty="0" err="1"/>
              <a:t>usr</a:t>
            </a:r>
            <a:r>
              <a:rPr lang="en-US" dirty="0"/>
              <a:t>/lib/</a:t>
            </a:r>
            <a:r>
              <a:rPr lang="en-US" dirty="0" err="1"/>
              <a:t>systemd</a:t>
            </a:r>
            <a:r>
              <a:rPr lang="en-US" dirty="0"/>
              <a:t>/system</a:t>
            </a:r>
          </a:p>
          <a:p>
            <a:endParaRPr lang="en-US" dirty="0"/>
          </a:p>
          <a:p>
            <a:r>
              <a:rPr lang="en-US" dirty="0" err="1"/>
              <a:t>Systemd</a:t>
            </a:r>
            <a:r>
              <a:rPr lang="en-US" dirty="0"/>
              <a:t> units created at runtime. This directory takes precedence over the directory with installed service units</a:t>
            </a:r>
          </a:p>
          <a:p>
            <a:pPr marL="285750" indent="-285750">
              <a:buFont typeface="Wingdings" panose="05000000000000000000" pitchFamily="2" charset="2"/>
              <a:buChar char="v"/>
            </a:pPr>
            <a:r>
              <a:rPr lang="en-US" dirty="0"/>
              <a:t>/</a:t>
            </a:r>
            <a:r>
              <a:rPr lang="en-US" dirty="0" err="1"/>
              <a:t>etc</a:t>
            </a:r>
            <a:r>
              <a:rPr lang="en-US" dirty="0"/>
              <a:t>/</a:t>
            </a:r>
            <a:r>
              <a:rPr lang="en-US" dirty="0" err="1"/>
              <a:t>systemd</a:t>
            </a:r>
            <a:r>
              <a:rPr lang="en-US" dirty="0"/>
              <a:t>/system</a:t>
            </a:r>
          </a:p>
          <a:p>
            <a:endParaRPr lang="en-US" dirty="0"/>
          </a:p>
          <a:p>
            <a:r>
              <a:rPr lang="en-US" dirty="0" err="1"/>
              <a:t>Systemd</a:t>
            </a:r>
            <a:r>
              <a:rPr lang="en-US" dirty="0"/>
              <a:t> units created and managed by the system administrator. This directory takes precedence over the directory with runtime units</a:t>
            </a:r>
          </a:p>
        </p:txBody>
      </p:sp>
    </p:spTree>
    <p:extLst>
      <p:ext uri="{BB962C8B-B14F-4D97-AF65-F5344CB8AC3E}">
        <p14:creationId xmlns:p14="http://schemas.microsoft.com/office/powerpoint/2010/main" val="27603923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6711" y="2865437"/>
            <a:ext cx="11441465" cy="2168526"/>
          </a:xfrm>
          <a:prstGeom prst="rect">
            <a:avLst/>
          </a:prstGeom>
        </p:spPr>
      </p:pic>
      <p:sp>
        <p:nvSpPr>
          <p:cNvPr id="6"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Systemd</a:t>
            </a:r>
            <a:r>
              <a:rPr lang="en-US" sz="3200" dirty="0"/>
              <a:t> – Target Units</a:t>
            </a:r>
          </a:p>
        </p:txBody>
      </p:sp>
      <p:sp>
        <p:nvSpPr>
          <p:cNvPr id="7" name="Rectangle 6"/>
          <p:cNvSpPr/>
          <p:nvPr/>
        </p:nvSpPr>
        <p:spPr>
          <a:xfrm>
            <a:off x="251882" y="993422"/>
            <a:ext cx="11556295" cy="1754326"/>
          </a:xfrm>
          <a:prstGeom prst="rect">
            <a:avLst/>
          </a:prstGeom>
        </p:spPr>
        <p:txBody>
          <a:bodyPr wrap="square">
            <a:spAutoFit/>
          </a:bodyPr>
          <a:lstStyle/>
          <a:p>
            <a:pPr marL="285750" indent="-285750">
              <a:buFont typeface="Wingdings" panose="05000000000000000000" pitchFamily="2" charset="2"/>
              <a:buChar char="v"/>
            </a:pPr>
            <a:r>
              <a:rPr lang="en-US" dirty="0"/>
              <a:t>OS versions prior to RHEL7 were using </a:t>
            </a:r>
            <a:r>
              <a:rPr lang="en-US" dirty="0" err="1"/>
              <a:t>SysV</a:t>
            </a:r>
            <a:r>
              <a:rPr lang="en-US" dirty="0"/>
              <a:t> </a:t>
            </a:r>
            <a:r>
              <a:rPr lang="en-US" dirty="0" err="1"/>
              <a:t>init</a:t>
            </a:r>
            <a:r>
              <a:rPr lang="en-US" dirty="0"/>
              <a:t> run levels to allow a system to be used for a specific purpose</a:t>
            </a:r>
          </a:p>
          <a:p>
            <a:pPr marL="285750" indent="-285750">
              <a:buFont typeface="Wingdings" panose="05000000000000000000" pitchFamily="2" charset="2"/>
              <a:buChar char="v"/>
            </a:pPr>
            <a:r>
              <a:rPr lang="en-US" dirty="0"/>
              <a:t>In RHEL 7, run levels have been replaced with </a:t>
            </a:r>
            <a:r>
              <a:rPr lang="en-US" dirty="0" err="1"/>
              <a:t>systemd</a:t>
            </a:r>
            <a:r>
              <a:rPr lang="en-US" dirty="0"/>
              <a:t> target units</a:t>
            </a:r>
          </a:p>
          <a:p>
            <a:pPr marL="285750" indent="-285750">
              <a:buFont typeface="Wingdings" panose="05000000000000000000" pitchFamily="2" charset="2"/>
              <a:buChar char="v"/>
            </a:pPr>
            <a:r>
              <a:rPr lang="en-US" dirty="0"/>
              <a:t>Target units have a .target extension</a:t>
            </a:r>
          </a:p>
          <a:p>
            <a:pPr marL="285750" indent="-285750">
              <a:buFont typeface="Wingdings" panose="05000000000000000000" pitchFamily="2" charset="2"/>
              <a:buChar char="v"/>
            </a:pPr>
            <a:r>
              <a:rPr lang="en-US" dirty="0"/>
              <a:t>Target units allow you to start a system with only the services that are required for a specific purpose</a:t>
            </a:r>
          </a:p>
          <a:p>
            <a:endParaRPr lang="en-US" dirty="0"/>
          </a:p>
          <a:p>
            <a:r>
              <a:rPr lang="en-US" dirty="0"/>
              <a:t>To list the predefined </a:t>
            </a:r>
            <a:r>
              <a:rPr lang="en-US" dirty="0" err="1"/>
              <a:t>systemd</a:t>
            </a:r>
            <a:r>
              <a:rPr lang="en-US" dirty="0"/>
              <a:t> run level target units</a:t>
            </a:r>
          </a:p>
        </p:txBody>
      </p:sp>
    </p:spTree>
    <p:extLst>
      <p:ext uri="{BB962C8B-B14F-4D97-AF65-F5344CB8AC3E}">
        <p14:creationId xmlns:p14="http://schemas.microsoft.com/office/powerpoint/2010/main" val="2502327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1625" y="1343301"/>
            <a:ext cx="8855075" cy="2244155"/>
          </a:xfrm>
          <a:prstGeom prst="rect">
            <a:avLst/>
          </a:prstGeom>
        </p:spPr>
      </p:pic>
      <p:grpSp>
        <p:nvGrpSpPr>
          <p:cNvPr id="7" name="Group 6"/>
          <p:cNvGrpSpPr/>
          <p:nvPr/>
        </p:nvGrpSpPr>
        <p:grpSpPr>
          <a:xfrm>
            <a:off x="1983492" y="4240195"/>
            <a:ext cx="8093076" cy="2023533"/>
            <a:chOff x="962024" y="4552950"/>
            <a:chExt cx="8093076" cy="2178050"/>
          </a:xfrm>
        </p:grpSpPr>
        <p:pic>
          <p:nvPicPr>
            <p:cNvPr id="5" name="Picture 4"/>
            <p:cNvPicPr>
              <a:picLocks noChangeAspect="1"/>
            </p:cNvPicPr>
            <p:nvPr/>
          </p:nvPicPr>
          <p:blipFill>
            <a:blip r:embed="rId3"/>
            <a:stretch>
              <a:fillRect/>
            </a:stretch>
          </p:blipFill>
          <p:spPr>
            <a:xfrm>
              <a:off x="962024" y="4552950"/>
              <a:ext cx="6267450" cy="2178050"/>
            </a:xfrm>
            <a:prstGeom prst="rect">
              <a:avLst/>
            </a:prstGeom>
          </p:spPr>
        </p:pic>
        <p:pic>
          <p:nvPicPr>
            <p:cNvPr id="6" name="Picture 5"/>
            <p:cNvPicPr>
              <a:picLocks noChangeAspect="1"/>
            </p:cNvPicPr>
            <p:nvPr/>
          </p:nvPicPr>
          <p:blipFill>
            <a:blip r:embed="rId4"/>
            <a:stretch>
              <a:fillRect/>
            </a:stretch>
          </p:blipFill>
          <p:spPr>
            <a:xfrm>
              <a:off x="7229474" y="4552950"/>
              <a:ext cx="1825626" cy="2178050"/>
            </a:xfrm>
            <a:prstGeom prst="rect">
              <a:avLst/>
            </a:prstGeom>
          </p:spPr>
        </p:pic>
      </p:grpSp>
      <p:sp>
        <p:nvSpPr>
          <p:cNvPr id="9"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Systemd</a:t>
            </a:r>
            <a:r>
              <a:rPr lang="en-US" sz="3200" dirty="0"/>
              <a:t> – Run Level vs Target Units</a:t>
            </a:r>
          </a:p>
        </p:txBody>
      </p:sp>
      <p:sp>
        <p:nvSpPr>
          <p:cNvPr id="11" name="Rectangle 10"/>
          <p:cNvSpPr/>
          <p:nvPr/>
        </p:nvSpPr>
        <p:spPr>
          <a:xfrm>
            <a:off x="1983492" y="973969"/>
            <a:ext cx="8178800" cy="369332"/>
          </a:xfrm>
          <a:prstGeom prst="rect">
            <a:avLst/>
          </a:prstGeom>
        </p:spPr>
        <p:txBody>
          <a:bodyPr wrap="square">
            <a:spAutoFit/>
          </a:bodyPr>
          <a:lstStyle/>
          <a:p>
            <a:r>
              <a:rPr lang="en-US" dirty="0"/>
              <a:t>The table below shows the system-state targets which are equivalents of run-levels</a:t>
            </a:r>
          </a:p>
        </p:txBody>
      </p:sp>
      <p:sp>
        <p:nvSpPr>
          <p:cNvPr id="12" name="Rectangle 11"/>
          <p:cNvSpPr/>
          <p:nvPr/>
        </p:nvSpPr>
        <p:spPr>
          <a:xfrm>
            <a:off x="1392942" y="3870863"/>
            <a:ext cx="9359900" cy="369332"/>
          </a:xfrm>
          <a:prstGeom prst="rect">
            <a:avLst/>
          </a:prstGeom>
        </p:spPr>
        <p:txBody>
          <a:bodyPr wrap="square">
            <a:spAutoFit/>
          </a:bodyPr>
          <a:lstStyle/>
          <a:p>
            <a:r>
              <a:rPr lang="en-US" dirty="0"/>
              <a:t>Each </a:t>
            </a:r>
            <a:r>
              <a:rPr lang="en-US" dirty="0" err="1"/>
              <a:t>runlevel</a:t>
            </a:r>
            <a:r>
              <a:rPr lang="en-US" dirty="0"/>
              <a:t>[0123456].target file is a symbolic link to the system-start target equivalent. For e.g. :</a:t>
            </a:r>
          </a:p>
        </p:txBody>
      </p:sp>
    </p:spTree>
    <p:extLst>
      <p:ext uri="{BB962C8B-B14F-4D97-AF65-F5344CB8AC3E}">
        <p14:creationId xmlns:p14="http://schemas.microsoft.com/office/powerpoint/2010/main" val="18034684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251883" y="3984"/>
            <a:ext cx="11556295" cy="989438"/>
          </a:xfrm>
        </p:spPr>
        <p:txBody>
          <a:bodyPr>
            <a:normAutofit/>
          </a:bodyPr>
          <a:lstStyle/>
          <a:p>
            <a:r>
              <a:rPr lang="en-US" sz="3200" dirty="0"/>
              <a:t>Linux Directory Structure</a:t>
            </a:r>
          </a:p>
        </p:txBody>
      </p:sp>
      <p:pic>
        <p:nvPicPr>
          <p:cNvPr id="4" name="Picture 3"/>
          <p:cNvPicPr>
            <a:picLocks noChangeAspect="1"/>
          </p:cNvPicPr>
          <p:nvPr/>
        </p:nvPicPr>
        <p:blipFill rotWithShape="1">
          <a:blip r:embed="rId2"/>
          <a:srcRect l="527" t="1878" r="1266"/>
          <a:stretch/>
        </p:blipFill>
        <p:spPr>
          <a:xfrm>
            <a:off x="152400" y="952500"/>
            <a:ext cx="11823700" cy="5461000"/>
          </a:xfrm>
          <a:prstGeom prst="rect">
            <a:avLst/>
          </a:prstGeom>
        </p:spPr>
      </p:pic>
    </p:spTree>
    <p:extLst>
      <p:ext uri="{BB962C8B-B14F-4D97-AF65-F5344CB8AC3E}">
        <p14:creationId xmlns:p14="http://schemas.microsoft.com/office/powerpoint/2010/main" val="35629592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9426" y="1359656"/>
            <a:ext cx="5680604" cy="724958"/>
          </a:xfrm>
          <a:prstGeom prst="rect">
            <a:avLst/>
          </a:prstGeom>
        </p:spPr>
      </p:pic>
      <p:pic>
        <p:nvPicPr>
          <p:cNvPr id="5" name="Picture 4"/>
          <p:cNvPicPr>
            <a:picLocks noChangeAspect="1"/>
          </p:cNvPicPr>
          <p:nvPr/>
        </p:nvPicPr>
        <p:blipFill>
          <a:blip r:embed="rId3"/>
          <a:stretch>
            <a:fillRect/>
          </a:stretch>
        </p:blipFill>
        <p:spPr>
          <a:xfrm>
            <a:off x="349426" y="2450848"/>
            <a:ext cx="3543300" cy="704850"/>
          </a:xfrm>
          <a:prstGeom prst="rect">
            <a:avLst/>
          </a:prstGeom>
        </p:spPr>
      </p:pic>
      <p:pic>
        <p:nvPicPr>
          <p:cNvPr id="6" name="Picture 5"/>
          <p:cNvPicPr>
            <a:picLocks noChangeAspect="1"/>
          </p:cNvPicPr>
          <p:nvPr/>
        </p:nvPicPr>
        <p:blipFill>
          <a:blip r:embed="rId4"/>
          <a:stretch>
            <a:fillRect/>
          </a:stretch>
        </p:blipFill>
        <p:spPr>
          <a:xfrm>
            <a:off x="4819826" y="2450848"/>
            <a:ext cx="7262813" cy="3899152"/>
          </a:xfrm>
          <a:prstGeom prst="rect">
            <a:avLst/>
          </a:prstGeom>
        </p:spPr>
      </p:pic>
      <p:sp>
        <p:nvSpPr>
          <p:cNvPr id="8"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Systemd</a:t>
            </a:r>
            <a:r>
              <a:rPr lang="en-US" sz="3200" dirty="0"/>
              <a:t> – Viewing available targets</a:t>
            </a:r>
          </a:p>
        </p:txBody>
      </p:sp>
      <p:sp>
        <p:nvSpPr>
          <p:cNvPr id="10" name="Rectangle 9"/>
          <p:cNvSpPr/>
          <p:nvPr/>
        </p:nvSpPr>
        <p:spPr>
          <a:xfrm>
            <a:off x="251883" y="946793"/>
            <a:ext cx="4725974" cy="369332"/>
          </a:xfrm>
          <a:prstGeom prst="rect">
            <a:avLst/>
          </a:prstGeom>
        </p:spPr>
        <p:txBody>
          <a:bodyPr wrap="none">
            <a:spAutoFit/>
          </a:bodyPr>
          <a:lstStyle/>
          <a:p>
            <a:r>
              <a:rPr lang="en-US" dirty="0"/>
              <a:t>To view which target unit is used by default use :</a:t>
            </a:r>
          </a:p>
        </p:txBody>
      </p:sp>
      <p:sp>
        <p:nvSpPr>
          <p:cNvPr id="11" name="Rectangle 10"/>
          <p:cNvSpPr/>
          <p:nvPr/>
        </p:nvSpPr>
        <p:spPr>
          <a:xfrm>
            <a:off x="251883" y="2055001"/>
            <a:ext cx="8534400" cy="369332"/>
          </a:xfrm>
          <a:prstGeom prst="rect">
            <a:avLst/>
          </a:prstGeom>
        </p:spPr>
        <p:txBody>
          <a:bodyPr wrap="square">
            <a:spAutoFit/>
          </a:bodyPr>
          <a:lstStyle/>
          <a:p>
            <a:r>
              <a:rPr lang="en-US" dirty="0"/>
              <a:t>multi-user target is equivalent of run level 3. This can be verified using </a:t>
            </a:r>
            <a:r>
              <a:rPr lang="en-US" dirty="0" err="1"/>
              <a:t>runlevel</a:t>
            </a:r>
            <a:r>
              <a:rPr lang="en-US" dirty="0"/>
              <a:t> command</a:t>
            </a:r>
          </a:p>
        </p:txBody>
      </p:sp>
      <p:sp>
        <p:nvSpPr>
          <p:cNvPr id="12" name="Rectangle 11"/>
          <p:cNvSpPr/>
          <p:nvPr/>
        </p:nvSpPr>
        <p:spPr>
          <a:xfrm>
            <a:off x="349426" y="3374692"/>
            <a:ext cx="4070174" cy="646331"/>
          </a:xfrm>
          <a:prstGeom prst="rect">
            <a:avLst/>
          </a:prstGeom>
        </p:spPr>
        <p:txBody>
          <a:bodyPr wrap="square">
            <a:spAutoFit/>
          </a:bodyPr>
          <a:lstStyle/>
          <a:p>
            <a:r>
              <a:rPr lang="en-US" dirty="0"/>
              <a:t>To list currently active targets on the system use :</a:t>
            </a:r>
          </a:p>
        </p:txBody>
      </p:sp>
    </p:spTree>
    <p:extLst>
      <p:ext uri="{BB962C8B-B14F-4D97-AF65-F5344CB8AC3E}">
        <p14:creationId xmlns:p14="http://schemas.microsoft.com/office/powerpoint/2010/main" val="33692949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883" y="1816383"/>
            <a:ext cx="9194800" cy="1192213"/>
          </a:xfrm>
          <a:prstGeom prst="rect">
            <a:avLst/>
          </a:prstGeom>
        </p:spPr>
      </p:pic>
      <p:pic>
        <p:nvPicPr>
          <p:cNvPr id="5" name="Picture 4"/>
          <p:cNvPicPr>
            <a:picLocks noChangeAspect="1"/>
          </p:cNvPicPr>
          <p:nvPr/>
        </p:nvPicPr>
        <p:blipFill>
          <a:blip r:embed="rId3"/>
          <a:stretch>
            <a:fillRect/>
          </a:stretch>
        </p:blipFill>
        <p:spPr>
          <a:xfrm>
            <a:off x="251883" y="3637054"/>
            <a:ext cx="5676900" cy="730250"/>
          </a:xfrm>
          <a:prstGeom prst="rect">
            <a:avLst/>
          </a:prstGeom>
        </p:spPr>
      </p:pic>
      <p:sp>
        <p:nvSpPr>
          <p:cNvPr id="7"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err="1"/>
              <a:t>Systemd</a:t>
            </a:r>
            <a:r>
              <a:rPr lang="en-US" sz="3200" dirty="0"/>
              <a:t> – Changing Targets</a:t>
            </a:r>
          </a:p>
        </p:txBody>
      </p:sp>
      <p:sp>
        <p:nvSpPr>
          <p:cNvPr id="8" name="Rectangle 7"/>
          <p:cNvSpPr/>
          <p:nvPr/>
        </p:nvSpPr>
        <p:spPr>
          <a:xfrm>
            <a:off x="251883" y="1064585"/>
            <a:ext cx="11147778" cy="646331"/>
          </a:xfrm>
          <a:prstGeom prst="rect">
            <a:avLst/>
          </a:prstGeom>
        </p:spPr>
        <p:txBody>
          <a:bodyPr wrap="square">
            <a:spAutoFit/>
          </a:bodyPr>
          <a:lstStyle/>
          <a:p>
            <a:r>
              <a:rPr lang="en-US" dirty="0"/>
              <a:t>Use the </a:t>
            </a:r>
            <a:r>
              <a:rPr lang="en-US" dirty="0" err="1"/>
              <a:t>systemctl</a:t>
            </a:r>
            <a:r>
              <a:rPr lang="en-US" dirty="0"/>
              <a:t> set-default command to change the default target unit to the </a:t>
            </a:r>
            <a:r>
              <a:rPr lang="en-US" dirty="0" err="1"/>
              <a:t>graphical.target</a:t>
            </a:r>
            <a:r>
              <a:rPr lang="en-US" dirty="0"/>
              <a:t> unit.</a:t>
            </a:r>
          </a:p>
          <a:p>
            <a:r>
              <a:rPr lang="en-US" dirty="0"/>
              <a:t>Notice that the </a:t>
            </a:r>
            <a:r>
              <a:rPr lang="en-US" dirty="0" err="1"/>
              <a:t>default.target</a:t>
            </a:r>
            <a:r>
              <a:rPr lang="en-US" dirty="0"/>
              <a:t> symbolic link has changed, and is now pointing to the </a:t>
            </a:r>
            <a:r>
              <a:rPr lang="en-US" dirty="0" err="1"/>
              <a:t>graphical.target</a:t>
            </a:r>
            <a:r>
              <a:rPr lang="en-US" dirty="0"/>
              <a:t> unit</a:t>
            </a:r>
          </a:p>
        </p:txBody>
      </p:sp>
      <p:sp>
        <p:nvSpPr>
          <p:cNvPr id="9" name="Rectangle 8"/>
          <p:cNvSpPr/>
          <p:nvPr/>
        </p:nvSpPr>
        <p:spPr>
          <a:xfrm>
            <a:off x="152400" y="3138159"/>
            <a:ext cx="11655778" cy="369332"/>
          </a:xfrm>
          <a:prstGeom prst="rect">
            <a:avLst/>
          </a:prstGeom>
        </p:spPr>
        <p:txBody>
          <a:bodyPr wrap="square">
            <a:spAutoFit/>
          </a:bodyPr>
          <a:lstStyle/>
          <a:p>
            <a:r>
              <a:rPr lang="en-US" dirty="0"/>
              <a:t>The change of default target does not change the currently active target. To change currently active target:</a:t>
            </a:r>
          </a:p>
        </p:txBody>
      </p:sp>
    </p:spTree>
    <p:extLst>
      <p:ext uri="{BB962C8B-B14F-4D97-AF65-F5344CB8AC3E}">
        <p14:creationId xmlns:p14="http://schemas.microsoft.com/office/powerpoint/2010/main" val="21355536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Swap Management</a:t>
            </a:r>
          </a:p>
        </p:txBody>
      </p:sp>
      <p:sp>
        <p:nvSpPr>
          <p:cNvPr id="6" name="Rectangle 5"/>
          <p:cNvSpPr/>
          <p:nvPr/>
        </p:nvSpPr>
        <p:spPr>
          <a:xfrm>
            <a:off x="251882" y="993422"/>
            <a:ext cx="11556295" cy="1477328"/>
          </a:xfrm>
          <a:prstGeom prst="rect">
            <a:avLst/>
          </a:prstGeom>
        </p:spPr>
        <p:txBody>
          <a:bodyPr wrap="square">
            <a:spAutoFit/>
          </a:bodyPr>
          <a:lstStyle/>
          <a:p>
            <a:r>
              <a:rPr lang="en-US" dirty="0"/>
              <a:t>Swap space in Linux is used when the amount of physical memory (RAM) is full. If the system needs more memory resources and the RAM is full, inactive pages in memory are moved to the swap space. While swap space can help machines with a small amount of RAM, it should not be considered a replacement for more RAM</a:t>
            </a:r>
          </a:p>
          <a:p>
            <a:endParaRPr lang="en-US" dirty="0"/>
          </a:p>
          <a:p>
            <a:r>
              <a:rPr lang="en-US" dirty="0"/>
              <a:t>Common Swap recommendations depending on available Physical Memory (RAM)</a:t>
            </a:r>
          </a:p>
        </p:txBody>
      </p:sp>
      <p:pic>
        <p:nvPicPr>
          <p:cNvPr id="7"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509"/>
          <a:stretch/>
        </p:blipFill>
        <p:spPr>
          <a:xfrm>
            <a:off x="353482" y="2496087"/>
            <a:ext cx="7150100" cy="2782229"/>
          </a:xfrm>
        </p:spPr>
      </p:pic>
    </p:spTree>
    <p:extLst>
      <p:ext uri="{BB962C8B-B14F-4D97-AF65-F5344CB8AC3E}">
        <p14:creationId xmlns:p14="http://schemas.microsoft.com/office/powerpoint/2010/main" val="20094147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Adding Swap space – Swap File</a:t>
            </a:r>
          </a:p>
        </p:txBody>
      </p:sp>
      <p:sp>
        <p:nvSpPr>
          <p:cNvPr id="6" name="Rectangle 5"/>
          <p:cNvSpPr/>
          <p:nvPr/>
        </p:nvSpPr>
        <p:spPr>
          <a:xfrm>
            <a:off x="251883" y="961747"/>
            <a:ext cx="11556295" cy="5355312"/>
          </a:xfrm>
          <a:prstGeom prst="rect">
            <a:avLst/>
          </a:prstGeom>
        </p:spPr>
        <p:txBody>
          <a:bodyPr wrap="square">
            <a:spAutoFit/>
          </a:bodyPr>
          <a:lstStyle/>
          <a:p>
            <a:r>
              <a:rPr lang="en-US" dirty="0"/>
              <a:t>We have three options:</a:t>
            </a:r>
          </a:p>
          <a:p>
            <a:pPr marL="285750" indent="-285750">
              <a:buFont typeface="Wingdings" panose="05000000000000000000" pitchFamily="2" charset="2"/>
              <a:buChar char="v"/>
            </a:pPr>
            <a:r>
              <a:rPr lang="en-US" dirty="0"/>
              <a:t>Create a new swap file (Not recommended, but, can be handy if swap is running out)</a:t>
            </a:r>
          </a:p>
          <a:p>
            <a:pPr marL="285750" indent="-285750">
              <a:buFont typeface="Wingdings" panose="05000000000000000000" pitchFamily="2" charset="2"/>
              <a:buChar char="v"/>
            </a:pPr>
            <a:r>
              <a:rPr lang="en-US" dirty="0"/>
              <a:t>Create a new swap partition (Need to have free disk space to create additional partition, use </a:t>
            </a:r>
            <a:r>
              <a:rPr lang="en-US" dirty="0" err="1"/>
              <a:t>fdisk</a:t>
            </a:r>
            <a:r>
              <a:rPr lang="en-US" dirty="0"/>
              <a:t> to create partition)</a:t>
            </a:r>
          </a:p>
          <a:p>
            <a:pPr marL="285750" indent="-285750">
              <a:buFont typeface="Wingdings" panose="05000000000000000000" pitchFamily="2" charset="2"/>
              <a:buChar char="v"/>
            </a:pPr>
            <a:r>
              <a:rPr lang="en-US" dirty="0"/>
              <a:t>Extend swap on an existing LVM2 logical volume (Free space in Volume Group should be present)</a:t>
            </a:r>
          </a:p>
          <a:p>
            <a:endParaRPr lang="en-US" dirty="0"/>
          </a:p>
          <a:p>
            <a:r>
              <a:rPr lang="en-US" dirty="0"/>
              <a:t>Creating Swap File: Determine the size of the new swap file in megabytes and multiply by 1024 to determine the number of blocks. For example, the block size of a 64 MB swap file is 65536.</a:t>
            </a:r>
          </a:p>
          <a:p>
            <a:endParaRPr lang="en-US" dirty="0"/>
          </a:p>
          <a:p>
            <a:r>
              <a:rPr lang="en-US" dirty="0"/>
              <a:t>Type the following command with count being equal to the desired block size.</a:t>
            </a:r>
          </a:p>
          <a:p>
            <a:r>
              <a:rPr lang="en-US" dirty="0"/>
              <a:t>Setup the swap file with t </a:t>
            </a:r>
            <a:r>
              <a:rPr lang="en-US" dirty="0" err="1"/>
              <a:t>dd</a:t>
            </a:r>
            <a:r>
              <a:rPr lang="en-US" dirty="0"/>
              <a:t> if=/dev/zero of=/</a:t>
            </a:r>
            <a:r>
              <a:rPr lang="en-US" dirty="0" err="1"/>
              <a:t>swapfile</a:t>
            </a:r>
            <a:r>
              <a:rPr lang="en-US" dirty="0"/>
              <a:t> </a:t>
            </a:r>
            <a:r>
              <a:rPr lang="en-US" dirty="0" err="1"/>
              <a:t>bs</a:t>
            </a:r>
            <a:r>
              <a:rPr lang="en-US" dirty="0"/>
              <a:t>=1024 count=65536</a:t>
            </a:r>
          </a:p>
          <a:p>
            <a:r>
              <a:rPr lang="en-US" dirty="0"/>
              <a:t>he command</a:t>
            </a:r>
          </a:p>
          <a:p>
            <a:pPr marL="285750" indent="-285750">
              <a:buFont typeface="Wingdings" panose="05000000000000000000" pitchFamily="2" charset="2"/>
              <a:buChar char="v"/>
            </a:pPr>
            <a:r>
              <a:rPr lang="en-US" dirty="0" err="1"/>
              <a:t>mkswap</a:t>
            </a:r>
            <a:r>
              <a:rPr lang="en-US" dirty="0"/>
              <a:t> /</a:t>
            </a:r>
            <a:r>
              <a:rPr lang="en-US" dirty="0" err="1"/>
              <a:t>swapfile</a:t>
            </a:r>
            <a:endParaRPr lang="en-US" dirty="0"/>
          </a:p>
          <a:p>
            <a:r>
              <a:rPr lang="en-US" dirty="0"/>
              <a:t>It is recommended that the permissions are changed to prevent the swap being world readable. </a:t>
            </a:r>
          </a:p>
          <a:p>
            <a:pPr marL="285750" indent="-285750">
              <a:buFont typeface="Wingdings" panose="05000000000000000000" pitchFamily="2" charset="2"/>
              <a:buChar char="v"/>
            </a:pPr>
            <a:r>
              <a:rPr lang="en-US" dirty="0" err="1"/>
              <a:t>chmod</a:t>
            </a:r>
            <a:r>
              <a:rPr lang="en-US" dirty="0"/>
              <a:t> 600 /</a:t>
            </a:r>
            <a:r>
              <a:rPr lang="en-US" dirty="0" err="1"/>
              <a:t>swapfile</a:t>
            </a:r>
            <a:endParaRPr lang="en-US" dirty="0"/>
          </a:p>
          <a:p>
            <a:r>
              <a:rPr lang="en-US" dirty="0"/>
              <a:t>To enable the swap file immediately but not automatically at boot time</a:t>
            </a:r>
          </a:p>
          <a:p>
            <a:pPr marL="285750" indent="-285750">
              <a:buFont typeface="Wingdings" panose="05000000000000000000" pitchFamily="2" charset="2"/>
              <a:buChar char="v"/>
            </a:pPr>
            <a:r>
              <a:rPr lang="en-US" dirty="0" err="1"/>
              <a:t>swapon</a:t>
            </a:r>
            <a:r>
              <a:rPr lang="en-US" dirty="0"/>
              <a:t> /</a:t>
            </a:r>
            <a:r>
              <a:rPr lang="en-US" dirty="0" err="1"/>
              <a:t>swapfile</a:t>
            </a:r>
            <a:endParaRPr lang="en-US" dirty="0"/>
          </a:p>
          <a:p>
            <a:r>
              <a:rPr lang="en-US" dirty="0"/>
              <a:t>To enable it at boot time, edit /</a:t>
            </a:r>
            <a:r>
              <a:rPr lang="en-US" dirty="0" err="1"/>
              <a:t>etc</a:t>
            </a:r>
            <a:r>
              <a:rPr lang="en-US" dirty="0"/>
              <a:t>/</a:t>
            </a:r>
            <a:r>
              <a:rPr lang="en-US" dirty="0" err="1"/>
              <a:t>fstab</a:t>
            </a:r>
            <a:r>
              <a:rPr lang="en-US" dirty="0"/>
              <a:t> to include the following entry</a:t>
            </a:r>
          </a:p>
          <a:p>
            <a:pPr marL="285750" indent="-285750">
              <a:buFont typeface="Wingdings" panose="05000000000000000000" pitchFamily="2" charset="2"/>
              <a:buChar char="v"/>
            </a:pPr>
            <a:r>
              <a:rPr lang="en-US" dirty="0"/>
              <a:t>/</a:t>
            </a:r>
            <a:r>
              <a:rPr lang="en-US" dirty="0" err="1"/>
              <a:t>swapfile</a:t>
            </a:r>
            <a:r>
              <a:rPr lang="en-US" dirty="0"/>
              <a:t> swap </a:t>
            </a:r>
            <a:r>
              <a:rPr lang="en-US" dirty="0" err="1"/>
              <a:t>swap</a:t>
            </a:r>
            <a:r>
              <a:rPr lang="en-US" dirty="0"/>
              <a:t> defaults 0 0 </a:t>
            </a:r>
          </a:p>
          <a:p>
            <a:r>
              <a:rPr lang="en-US" dirty="0"/>
              <a:t>It can be checked using </a:t>
            </a:r>
            <a:r>
              <a:rPr lang="en-US" dirty="0" err="1"/>
              <a:t>swapon</a:t>
            </a:r>
            <a:r>
              <a:rPr lang="en-US" dirty="0"/>
              <a:t> -s or cat /proc/swaps</a:t>
            </a:r>
          </a:p>
        </p:txBody>
      </p:sp>
    </p:spTree>
    <p:extLst>
      <p:ext uri="{BB962C8B-B14F-4D97-AF65-F5344CB8AC3E}">
        <p14:creationId xmlns:p14="http://schemas.microsoft.com/office/powerpoint/2010/main" val="23813971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Adding Swap space – LVM</a:t>
            </a:r>
          </a:p>
        </p:txBody>
      </p:sp>
      <p:sp>
        <p:nvSpPr>
          <p:cNvPr id="6" name="Rectangle 5"/>
          <p:cNvSpPr/>
          <p:nvPr/>
        </p:nvSpPr>
        <p:spPr>
          <a:xfrm>
            <a:off x="251883" y="961747"/>
            <a:ext cx="11556295" cy="5078313"/>
          </a:xfrm>
          <a:prstGeom prst="rect">
            <a:avLst/>
          </a:prstGeom>
        </p:spPr>
        <p:txBody>
          <a:bodyPr wrap="square">
            <a:spAutoFit/>
          </a:bodyPr>
          <a:lstStyle/>
          <a:p>
            <a:r>
              <a:rPr lang="en-US" dirty="0"/>
              <a:t>Create the LVM2 logical volume of size 2 GB</a:t>
            </a:r>
          </a:p>
          <a:p>
            <a:pPr marL="285750" indent="-285750">
              <a:buFont typeface="Wingdings" panose="05000000000000000000" pitchFamily="2" charset="2"/>
              <a:buChar char="v"/>
            </a:pPr>
            <a:r>
              <a:rPr lang="en-US" dirty="0" err="1"/>
              <a:t>lvcreate</a:t>
            </a:r>
            <a:r>
              <a:rPr lang="en-US" dirty="0"/>
              <a:t> VolGroup00 -n LogVol02 -L 2G</a:t>
            </a:r>
          </a:p>
          <a:p>
            <a:r>
              <a:rPr lang="en-US" dirty="0"/>
              <a:t>Format the new swap space</a:t>
            </a:r>
          </a:p>
          <a:p>
            <a:pPr marL="285750" indent="-285750">
              <a:buFont typeface="Wingdings" panose="05000000000000000000" pitchFamily="2" charset="2"/>
              <a:buChar char="v"/>
            </a:pPr>
            <a:r>
              <a:rPr lang="en-US" dirty="0" err="1"/>
              <a:t>mkswap</a:t>
            </a:r>
            <a:r>
              <a:rPr lang="en-US" dirty="0"/>
              <a:t> /dev/VolGroup00/LogVol02</a:t>
            </a:r>
          </a:p>
          <a:p>
            <a:r>
              <a:rPr lang="en-US" dirty="0"/>
              <a:t>Add the following entry to the /</a:t>
            </a:r>
            <a:r>
              <a:rPr lang="en-US" dirty="0" err="1"/>
              <a:t>etc</a:t>
            </a:r>
            <a:r>
              <a:rPr lang="en-US" dirty="0"/>
              <a:t>/</a:t>
            </a:r>
            <a:r>
              <a:rPr lang="en-US" dirty="0" err="1"/>
              <a:t>fstab</a:t>
            </a:r>
            <a:r>
              <a:rPr lang="en-US" dirty="0"/>
              <a:t> file</a:t>
            </a:r>
          </a:p>
          <a:p>
            <a:pPr marL="285750" indent="-285750">
              <a:buFont typeface="Wingdings" panose="05000000000000000000" pitchFamily="2" charset="2"/>
              <a:buChar char="v"/>
            </a:pPr>
            <a:r>
              <a:rPr lang="en-US" dirty="0"/>
              <a:t>/dev/VolGroup00/LogVol02 swap </a:t>
            </a:r>
            <a:r>
              <a:rPr lang="en-US" dirty="0" err="1"/>
              <a:t>swap</a:t>
            </a:r>
            <a:r>
              <a:rPr lang="en-US" dirty="0"/>
              <a:t> defaults 0 0</a:t>
            </a:r>
          </a:p>
          <a:p>
            <a:r>
              <a:rPr lang="en-US" dirty="0"/>
              <a:t>Enable the extended logical volume</a:t>
            </a:r>
          </a:p>
          <a:p>
            <a:pPr marL="285750" indent="-285750">
              <a:buFont typeface="Wingdings" panose="05000000000000000000" pitchFamily="2" charset="2"/>
              <a:buChar char="v"/>
            </a:pPr>
            <a:r>
              <a:rPr lang="en-US" dirty="0" err="1"/>
              <a:t>swapon</a:t>
            </a:r>
            <a:r>
              <a:rPr lang="en-US" dirty="0"/>
              <a:t> -v /dev/VolGroup00/LogVol02</a:t>
            </a:r>
          </a:p>
          <a:p>
            <a:endParaRPr lang="en-US" dirty="0"/>
          </a:p>
          <a:p>
            <a:r>
              <a:rPr lang="en-US" dirty="0"/>
              <a:t>To extend a Swap on existing Logical Volume</a:t>
            </a:r>
          </a:p>
          <a:p>
            <a:r>
              <a:rPr lang="en-US" dirty="0"/>
              <a:t>Disable swapping for the associated logical volume</a:t>
            </a:r>
          </a:p>
          <a:p>
            <a:pPr marL="285750" indent="-285750">
              <a:buFont typeface="Wingdings" panose="05000000000000000000" pitchFamily="2" charset="2"/>
              <a:buChar char="v"/>
            </a:pPr>
            <a:r>
              <a:rPr lang="en-US" dirty="0" err="1"/>
              <a:t>swapoff</a:t>
            </a:r>
            <a:r>
              <a:rPr lang="en-US" dirty="0"/>
              <a:t> -v /dev/VolGroup00/LogVol01</a:t>
            </a:r>
          </a:p>
          <a:p>
            <a:r>
              <a:rPr lang="en-US" dirty="0"/>
              <a:t>Resize the LVM2 logical volume by 2 GB (Any size)</a:t>
            </a:r>
          </a:p>
          <a:p>
            <a:pPr marL="285750" indent="-285750">
              <a:buFont typeface="Wingdings" panose="05000000000000000000" pitchFamily="2" charset="2"/>
              <a:buChar char="v"/>
            </a:pPr>
            <a:r>
              <a:rPr lang="en-US" dirty="0" err="1"/>
              <a:t>lvresize</a:t>
            </a:r>
            <a:r>
              <a:rPr lang="en-US" dirty="0"/>
              <a:t> /dev/VolGroup00/LogVol01 -L +2G</a:t>
            </a:r>
          </a:p>
          <a:p>
            <a:r>
              <a:rPr lang="en-US" dirty="0"/>
              <a:t>Format the new swap space: </a:t>
            </a:r>
          </a:p>
          <a:p>
            <a:pPr marL="285750" indent="-285750">
              <a:buFont typeface="Wingdings" panose="05000000000000000000" pitchFamily="2" charset="2"/>
              <a:buChar char="v"/>
            </a:pPr>
            <a:r>
              <a:rPr lang="en-US" dirty="0" err="1"/>
              <a:t>mkswap</a:t>
            </a:r>
            <a:r>
              <a:rPr lang="en-US" dirty="0"/>
              <a:t> /dev/VolGroup00/LogVol01</a:t>
            </a:r>
          </a:p>
          <a:p>
            <a:r>
              <a:rPr lang="en-US" dirty="0"/>
              <a:t>Enable the extended logical volume: </a:t>
            </a:r>
          </a:p>
          <a:p>
            <a:pPr marL="285750" indent="-285750">
              <a:buFont typeface="Wingdings" panose="05000000000000000000" pitchFamily="2" charset="2"/>
              <a:buChar char="v"/>
            </a:pPr>
            <a:r>
              <a:rPr lang="en-US" dirty="0" err="1"/>
              <a:t>swapon</a:t>
            </a:r>
            <a:r>
              <a:rPr lang="en-US" dirty="0"/>
              <a:t> -v /dev/VolGroup00/LogVol01</a:t>
            </a:r>
          </a:p>
        </p:txBody>
      </p:sp>
    </p:spTree>
    <p:extLst>
      <p:ext uri="{BB962C8B-B14F-4D97-AF65-F5344CB8AC3E}">
        <p14:creationId xmlns:p14="http://schemas.microsoft.com/office/powerpoint/2010/main" val="40911270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471" y="2902309"/>
            <a:ext cx="11161624" cy="1225192"/>
          </a:xfrm>
        </p:spPr>
        <p:txBody>
          <a:bodyPr>
            <a:normAutofit fontScale="92500" lnSpcReduction="10000"/>
          </a:bodyPr>
          <a:lstStyle/>
          <a:p>
            <a:pPr marL="3657600" lvl="8" indent="0">
              <a:buNone/>
            </a:pPr>
            <a:r>
              <a:rPr lang="en-US" sz="9600" dirty="0">
                <a:solidFill>
                  <a:schemeClr val="tx2"/>
                </a:solidFill>
                <a:latin typeface="Arial Black" panose="020B0A04020102020204" pitchFamily="34" charset="0"/>
              </a:rPr>
              <a:t>DAY 4</a:t>
            </a:r>
          </a:p>
        </p:txBody>
      </p:sp>
    </p:spTree>
    <p:extLst>
      <p:ext uri="{BB962C8B-B14F-4D97-AF65-F5344CB8AC3E}">
        <p14:creationId xmlns:p14="http://schemas.microsoft.com/office/powerpoint/2010/main" val="19423518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Introduction to iSCSI</a:t>
            </a:r>
          </a:p>
        </p:txBody>
      </p:sp>
      <p:sp>
        <p:nvSpPr>
          <p:cNvPr id="6" name="Rectangle 5"/>
          <p:cNvSpPr/>
          <p:nvPr/>
        </p:nvSpPr>
        <p:spPr>
          <a:xfrm>
            <a:off x="251883" y="993422"/>
            <a:ext cx="11648017" cy="1754326"/>
          </a:xfrm>
          <a:prstGeom prst="rect">
            <a:avLst/>
          </a:prstGeom>
        </p:spPr>
        <p:txBody>
          <a:bodyPr wrap="square">
            <a:spAutoFit/>
          </a:bodyPr>
          <a:lstStyle/>
          <a:p>
            <a:pPr marL="285750" indent="-285750">
              <a:buFont typeface="Wingdings" panose="05000000000000000000" pitchFamily="2" charset="2"/>
              <a:buChar char="v"/>
            </a:pPr>
            <a:r>
              <a:rPr lang="en-US" dirty="0"/>
              <a:t>iSCSI is a low cost Storage Area Network (SAN) protocol that allows for SCSI command transmission over a TCP/IP network</a:t>
            </a:r>
          </a:p>
          <a:p>
            <a:pPr marL="285750" indent="-285750">
              <a:buFont typeface="Wingdings" panose="05000000000000000000" pitchFamily="2" charset="2"/>
              <a:buChar char="v"/>
            </a:pPr>
            <a:r>
              <a:rPr lang="en-US" dirty="0"/>
              <a:t>iSCSI allows for the sharing of I/O devices over a long distance, especially storage devices</a:t>
            </a:r>
          </a:p>
          <a:p>
            <a:pPr marL="742950" lvl="1" indent="-285750">
              <a:buFont typeface="Wingdings" panose="05000000000000000000" pitchFamily="2" charset="2"/>
              <a:buChar char="v"/>
            </a:pPr>
            <a:r>
              <a:rPr lang="en-US" dirty="0"/>
              <a:t>Typically high speed disk arrays</a:t>
            </a:r>
          </a:p>
          <a:p>
            <a:pPr marL="285750" indent="-285750">
              <a:buFont typeface="Wingdings" panose="05000000000000000000" pitchFamily="2" charset="2"/>
              <a:buChar char="v"/>
            </a:pPr>
            <a:r>
              <a:rPr lang="en-US" dirty="0"/>
              <a:t>iSCSI maintains the SCSI notion of an Initiator and Target device</a:t>
            </a:r>
          </a:p>
          <a:p>
            <a:pPr marL="285750" indent="-285750">
              <a:buFont typeface="Wingdings" panose="05000000000000000000" pitchFamily="2" charset="2"/>
              <a:buChar char="v"/>
            </a:pPr>
            <a:r>
              <a:rPr lang="en-US" dirty="0"/>
              <a:t>iSCSI removes the traditional bus structure of SCSI and maps SCSI over a network</a:t>
            </a:r>
          </a:p>
        </p:txBody>
      </p:sp>
      <p:pic>
        <p:nvPicPr>
          <p:cNvPr id="4" name="Picture 4" descr="F:\iSCSI\aroberts\Bus 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187700"/>
            <a:ext cx="3810000" cy="3146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F:\iSCSI\aroberts\network 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187700"/>
            <a:ext cx="4495800" cy="32162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90593" y="2790609"/>
            <a:ext cx="3039437" cy="400110"/>
          </a:xfrm>
          <a:prstGeom prst="rect">
            <a:avLst/>
          </a:prstGeom>
        </p:spPr>
        <p:txBody>
          <a:bodyPr wrap="square">
            <a:spAutoFit/>
          </a:bodyPr>
          <a:lstStyle/>
          <a:p>
            <a:r>
              <a:rPr lang="en-US" sz="2000" b="1" dirty="0"/>
              <a:t>Bus Architecture</a:t>
            </a:r>
          </a:p>
        </p:txBody>
      </p:sp>
      <p:sp>
        <p:nvSpPr>
          <p:cNvPr id="3" name="Rectangle 2"/>
          <p:cNvSpPr/>
          <p:nvPr/>
        </p:nvSpPr>
        <p:spPr>
          <a:xfrm>
            <a:off x="6731783" y="2777909"/>
            <a:ext cx="2485873" cy="400110"/>
          </a:xfrm>
          <a:prstGeom prst="rect">
            <a:avLst/>
          </a:prstGeom>
        </p:spPr>
        <p:txBody>
          <a:bodyPr wrap="none">
            <a:spAutoFit/>
          </a:bodyPr>
          <a:lstStyle/>
          <a:p>
            <a:r>
              <a:rPr lang="en-US" sz="2000" b="1" dirty="0"/>
              <a:t>Network Architecture</a:t>
            </a:r>
          </a:p>
        </p:txBody>
      </p:sp>
    </p:spTree>
    <p:extLst>
      <p:ext uri="{BB962C8B-B14F-4D97-AF65-F5344CB8AC3E}">
        <p14:creationId xmlns:p14="http://schemas.microsoft.com/office/powerpoint/2010/main" val="35464545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iSCSI Terminologies</a:t>
            </a:r>
          </a:p>
        </p:txBody>
      </p:sp>
      <p:sp>
        <p:nvSpPr>
          <p:cNvPr id="6" name="Rectangle 5"/>
          <p:cNvSpPr/>
          <p:nvPr/>
        </p:nvSpPr>
        <p:spPr>
          <a:xfrm>
            <a:off x="251883" y="993422"/>
            <a:ext cx="11648017" cy="3693319"/>
          </a:xfrm>
          <a:prstGeom prst="rect">
            <a:avLst/>
          </a:prstGeom>
        </p:spPr>
        <p:txBody>
          <a:bodyPr wrap="square">
            <a:spAutoFit/>
          </a:bodyPr>
          <a:lstStyle/>
          <a:p>
            <a:pPr marL="285750" indent="-285750">
              <a:buFont typeface="Wingdings" panose="05000000000000000000" pitchFamily="2" charset="2"/>
              <a:buChar char="v"/>
            </a:pPr>
            <a:r>
              <a:rPr lang="en-US" dirty="0"/>
              <a:t>iSCSI Target - The server that shares Disk/LUN over TCP/IP</a:t>
            </a:r>
          </a:p>
          <a:p>
            <a:pPr marL="285750" indent="-285750">
              <a:buFont typeface="Wingdings" panose="05000000000000000000" pitchFamily="2" charset="2"/>
              <a:buChar char="v"/>
            </a:pPr>
            <a:r>
              <a:rPr lang="en-US" dirty="0"/>
              <a:t>iSCSI Initiator – The Client which sends the SCSI commands to the Target over TCP/IP</a:t>
            </a:r>
          </a:p>
          <a:p>
            <a:endParaRPr lang="en-US" dirty="0"/>
          </a:p>
          <a:p>
            <a:r>
              <a:rPr lang="en-US" b="1" dirty="0"/>
              <a:t>iSCSI Session Types</a:t>
            </a:r>
          </a:p>
          <a:p>
            <a:endParaRPr lang="en-US" dirty="0"/>
          </a:p>
          <a:p>
            <a:r>
              <a:rPr lang="en-US" dirty="0"/>
              <a:t>iSCSI has two Session types</a:t>
            </a:r>
          </a:p>
          <a:p>
            <a:pPr marL="285750" indent="-285750">
              <a:buFont typeface="Wingdings" panose="05000000000000000000" pitchFamily="2" charset="2"/>
              <a:buChar char="v"/>
            </a:pPr>
            <a:r>
              <a:rPr lang="en-US" dirty="0"/>
              <a:t>Discovery</a:t>
            </a:r>
          </a:p>
          <a:p>
            <a:pPr marL="285750" indent="-285750">
              <a:buFont typeface="Wingdings" panose="05000000000000000000" pitchFamily="2" charset="2"/>
              <a:buChar char="v"/>
            </a:pPr>
            <a:r>
              <a:rPr lang="en-US" dirty="0"/>
              <a:t>Normal</a:t>
            </a:r>
          </a:p>
          <a:p>
            <a:endParaRPr lang="en-US" dirty="0"/>
          </a:p>
          <a:p>
            <a:r>
              <a:rPr lang="en-US" dirty="0"/>
              <a:t>Each Session has two (2) Phases</a:t>
            </a:r>
          </a:p>
          <a:p>
            <a:pPr marL="285750" indent="-285750">
              <a:buFont typeface="Wingdings" panose="05000000000000000000" pitchFamily="2" charset="2"/>
              <a:buChar char="v"/>
            </a:pPr>
            <a:r>
              <a:rPr lang="en-US" dirty="0"/>
              <a:t>Login</a:t>
            </a:r>
          </a:p>
          <a:p>
            <a:pPr marL="742950" lvl="1" indent="-285750">
              <a:buFont typeface="Wingdings" panose="05000000000000000000" pitchFamily="2" charset="2"/>
              <a:buChar char="v"/>
            </a:pPr>
            <a:r>
              <a:rPr lang="en-US" dirty="0"/>
              <a:t>Contains Security Negotiation and Operational Parameter Negotiation</a:t>
            </a:r>
          </a:p>
          <a:p>
            <a:pPr marL="285750" indent="-285750">
              <a:buFont typeface="Wingdings" panose="05000000000000000000" pitchFamily="2" charset="2"/>
              <a:buChar char="v"/>
            </a:pPr>
            <a:r>
              <a:rPr lang="en-US" dirty="0"/>
              <a:t>Full Feature Phase</a:t>
            </a:r>
          </a:p>
        </p:txBody>
      </p:sp>
    </p:spTree>
    <p:extLst>
      <p:ext uri="{BB962C8B-B14F-4D97-AF65-F5344CB8AC3E}">
        <p14:creationId xmlns:p14="http://schemas.microsoft.com/office/powerpoint/2010/main" val="40789032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iSCSI Sessions and Phases in detail – Discovery Session</a:t>
            </a:r>
          </a:p>
        </p:txBody>
      </p:sp>
      <p:sp>
        <p:nvSpPr>
          <p:cNvPr id="6" name="Rectangle 5"/>
          <p:cNvSpPr/>
          <p:nvPr/>
        </p:nvSpPr>
        <p:spPr>
          <a:xfrm>
            <a:off x="251883" y="993422"/>
            <a:ext cx="7330017" cy="5355312"/>
          </a:xfrm>
          <a:prstGeom prst="rect">
            <a:avLst/>
          </a:prstGeom>
        </p:spPr>
        <p:txBody>
          <a:bodyPr wrap="square">
            <a:spAutoFit/>
          </a:bodyPr>
          <a:lstStyle/>
          <a:p>
            <a:r>
              <a:rPr lang="en-US" b="1" dirty="0"/>
              <a:t>Discovery Session</a:t>
            </a:r>
          </a:p>
          <a:p>
            <a:endParaRPr lang="en-US" dirty="0"/>
          </a:p>
          <a:p>
            <a:pPr marL="285750" indent="-285750">
              <a:buFont typeface="Wingdings" panose="05000000000000000000" pitchFamily="2" charset="2"/>
              <a:buChar char="v"/>
            </a:pPr>
            <a:r>
              <a:rPr lang="en-US" dirty="0"/>
              <a:t>A Discovery Session is used to allow the iSCSI Initiator to find iSCSI Targets that it can connect to the Initiator must explicitly tell the Target that the Session to be created be a Discovery Session</a:t>
            </a:r>
          </a:p>
          <a:p>
            <a:r>
              <a:rPr lang="en-US" dirty="0"/>
              <a:t>	</a:t>
            </a:r>
            <a:r>
              <a:rPr lang="en-US" dirty="0" err="1"/>
              <a:t>SessionType</a:t>
            </a:r>
            <a:r>
              <a:rPr lang="en-US" dirty="0"/>
              <a:t>=Discovery</a:t>
            </a:r>
          </a:p>
          <a:p>
            <a:endParaRPr lang="en-US" dirty="0"/>
          </a:p>
          <a:p>
            <a:r>
              <a:rPr lang="en-US" b="1" dirty="0"/>
              <a:t>Login within Discovery</a:t>
            </a:r>
          </a:p>
          <a:p>
            <a:endParaRPr lang="en-US" dirty="0"/>
          </a:p>
          <a:p>
            <a:pPr marL="285750" indent="-285750">
              <a:buFont typeface="Wingdings" panose="05000000000000000000" pitchFamily="2" charset="2"/>
              <a:buChar char="v"/>
            </a:pPr>
            <a:r>
              <a:rPr lang="en-US" dirty="0"/>
              <a:t>Allows the Initiator and Target to establish 'who' it is</a:t>
            </a:r>
          </a:p>
          <a:p>
            <a:endParaRPr lang="en-US" dirty="0"/>
          </a:p>
          <a:p>
            <a:r>
              <a:rPr lang="en-US" b="1" dirty="0"/>
              <a:t>Full Feature Phase within Discovery</a:t>
            </a:r>
          </a:p>
          <a:p>
            <a:endParaRPr lang="en-US" dirty="0"/>
          </a:p>
          <a:p>
            <a:pPr marL="285750" indent="-285750">
              <a:buFont typeface="Wingdings" panose="05000000000000000000" pitchFamily="2" charset="2"/>
              <a:buChar char="v"/>
            </a:pPr>
            <a:r>
              <a:rPr lang="en-US" dirty="0"/>
              <a:t>Once the Login Phase has completed, the Session can transfer into Full Feature Phase (FFP)</a:t>
            </a:r>
          </a:p>
          <a:p>
            <a:pPr marL="285750" indent="-285750">
              <a:buFont typeface="Wingdings" panose="05000000000000000000" pitchFamily="2" charset="2"/>
              <a:buChar char="v"/>
            </a:pPr>
            <a:r>
              <a:rPr lang="en-US" dirty="0"/>
              <a:t>Within a Discovery Session, FFP allows the sending of Text Requests (Initiator) and Text Responses (Target)</a:t>
            </a:r>
          </a:p>
          <a:p>
            <a:pPr marL="285750" indent="-285750">
              <a:buFont typeface="Wingdings" panose="05000000000000000000" pitchFamily="2" charset="2"/>
              <a:buChar char="v"/>
            </a:pPr>
            <a:r>
              <a:rPr lang="en-US" dirty="0"/>
              <a:t>Used to let the Target inform the Initiator what devices it can access</a:t>
            </a:r>
          </a:p>
          <a:p>
            <a:pPr marL="285750" indent="-285750">
              <a:buFont typeface="Wingdings" panose="05000000000000000000" pitchFamily="2" charset="2"/>
              <a:buChar char="v"/>
            </a:pPr>
            <a:r>
              <a:rPr lang="en-US" dirty="0"/>
              <a:t>No other types of data units may be transmitted</a:t>
            </a:r>
          </a:p>
        </p:txBody>
      </p:sp>
      <p:pic>
        <p:nvPicPr>
          <p:cNvPr id="4" name="Picture 6" descr="F:\iSCSI\aroberts\intro_name_exchan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2700" y="977900"/>
            <a:ext cx="4321175" cy="501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6869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iSCSI Sessions and Phases in detail – Discovery Session Continued…</a:t>
            </a:r>
          </a:p>
        </p:txBody>
      </p:sp>
      <p:sp>
        <p:nvSpPr>
          <p:cNvPr id="6" name="Rectangle 5"/>
          <p:cNvSpPr/>
          <p:nvPr/>
        </p:nvSpPr>
        <p:spPr>
          <a:xfrm>
            <a:off x="251883" y="993422"/>
            <a:ext cx="6606117" cy="2585323"/>
          </a:xfrm>
          <a:prstGeom prst="rect">
            <a:avLst/>
          </a:prstGeom>
        </p:spPr>
        <p:txBody>
          <a:bodyPr wrap="square">
            <a:spAutoFit/>
          </a:bodyPr>
          <a:lstStyle/>
          <a:p>
            <a:r>
              <a:rPr lang="en-US" b="1" dirty="0"/>
              <a:t>Discovery Session</a:t>
            </a:r>
          </a:p>
          <a:p>
            <a:endParaRPr lang="en-US" dirty="0"/>
          </a:p>
          <a:p>
            <a:pPr marL="285750" indent="-285750">
              <a:buFont typeface="Wingdings" panose="05000000000000000000" pitchFamily="2" charset="2"/>
              <a:buChar char="v"/>
            </a:pPr>
            <a:r>
              <a:rPr lang="en-US" dirty="0"/>
              <a:t>Initiator transmits the </a:t>
            </a:r>
            <a:r>
              <a:rPr lang="en-US" dirty="0" err="1"/>
              <a:t>SendTargets</a:t>
            </a:r>
            <a:r>
              <a:rPr lang="en-US" dirty="0"/>
              <a:t> key to the Target</a:t>
            </a:r>
          </a:p>
          <a:p>
            <a:pPr marL="285750" indent="-285750">
              <a:buFont typeface="Wingdings" panose="05000000000000000000" pitchFamily="2" charset="2"/>
              <a:buChar char="v"/>
            </a:pPr>
            <a:r>
              <a:rPr lang="en-US" dirty="0"/>
              <a:t>Target replies with a list of devices accessible to the Initiator and their addresses</a:t>
            </a:r>
          </a:p>
          <a:p>
            <a:pPr marL="285750" indent="-285750">
              <a:buFont typeface="Wingdings" panose="05000000000000000000" pitchFamily="2" charset="2"/>
              <a:buChar char="v"/>
            </a:pPr>
            <a:r>
              <a:rPr lang="en-US" dirty="0"/>
              <a:t>Once a Discovery Session has completed, the Session must be terminated</a:t>
            </a:r>
          </a:p>
          <a:p>
            <a:pPr marL="285750" indent="-285750">
              <a:buFont typeface="Wingdings" panose="05000000000000000000" pitchFamily="2" charset="2"/>
              <a:buChar char="v"/>
            </a:pPr>
            <a:r>
              <a:rPr lang="en-US" dirty="0"/>
              <a:t>If the Initiator then desires to perform data I/O, a Normal Session must be created</a:t>
            </a:r>
          </a:p>
        </p:txBody>
      </p:sp>
      <p:pic>
        <p:nvPicPr>
          <p:cNvPr id="4" name="Picture 7" descr="F:\iSCSI\aroberts\intro_sendtarge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6703" y="977900"/>
            <a:ext cx="432117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0232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Hierarchical File System [Filesystem Hierarchy Standard</a:t>
            </a:r>
            <a:r>
              <a:rPr lang="en-US" dirty="0"/>
              <a:t> (</a:t>
            </a:r>
            <a:r>
              <a:rPr lang="en-US" b="1" dirty="0"/>
              <a:t>FHS ]</a:t>
            </a:r>
            <a:r>
              <a:rPr lang="en-US" dirty="0"/>
              <a:t> - Linux provides a standard file structure in which system files/ user files are arranged under / “root” only. </a:t>
            </a:r>
          </a:p>
          <a:p>
            <a:endParaRPr lang="en-US" dirty="0"/>
          </a:p>
        </p:txBody>
      </p:sp>
      <p:sp>
        <p:nvSpPr>
          <p:cNvPr id="3" name="Title 2"/>
          <p:cNvSpPr>
            <a:spLocks noGrp="1"/>
          </p:cNvSpPr>
          <p:nvPr>
            <p:ph type="title"/>
          </p:nvPr>
        </p:nvSpPr>
        <p:spPr>
          <a:solidFill>
            <a:schemeClr val="tx1"/>
          </a:solidFill>
        </p:spPr>
        <p:txBody>
          <a:bodyPr/>
          <a:lstStyle/>
          <a:p>
            <a:r>
              <a:rPr lang="en-US" b="1" dirty="0">
                <a:solidFill>
                  <a:schemeClr val="bg1"/>
                </a:solidFill>
              </a:rPr>
              <a:t>Linux File System Hierarchy Standards:</a:t>
            </a:r>
          </a:p>
        </p:txBody>
      </p:sp>
      <p:graphicFrame>
        <p:nvGraphicFramePr>
          <p:cNvPr id="4" name="Object 3"/>
          <p:cNvGraphicFramePr>
            <a:graphicFrameLocks noChangeAspect="1"/>
          </p:cNvGraphicFramePr>
          <p:nvPr>
            <p:extLst/>
          </p:nvPr>
        </p:nvGraphicFramePr>
        <p:xfrm>
          <a:off x="5638800" y="3041650"/>
          <a:ext cx="2570018" cy="2168453"/>
        </p:xfrm>
        <a:graphic>
          <a:graphicData uri="http://schemas.openxmlformats.org/presentationml/2006/ole">
            <mc:AlternateContent xmlns:mc="http://schemas.openxmlformats.org/markup-compatibility/2006">
              <mc:Choice xmlns:v="urn:schemas-microsoft-com:vml" Requires="v">
                <p:oleObj spid="_x0000_s2063"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5638800" y="3041650"/>
                        <a:ext cx="2570018" cy="2168453"/>
                      </a:xfrm>
                      <a:prstGeom prst="rect">
                        <a:avLst/>
                      </a:prstGeom>
                    </p:spPr>
                  </p:pic>
                </p:oleObj>
              </mc:Fallback>
            </mc:AlternateContent>
          </a:graphicData>
        </a:graphic>
      </p:graphicFrame>
    </p:spTree>
    <p:extLst>
      <p:ext uri="{BB962C8B-B14F-4D97-AF65-F5344CB8AC3E}">
        <p14:creationId xmlns:p14="http://schemas.microsoft.com/office/powerpoint/2010/main" val="26391828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iSCSI Sessions and Phases in detail – Normal Session</a:t>
            </a:r>
          </a:p>
        </p:txBody>
      </p:sp>
      <p:sp>
        <p:nvSpPr>
          <p:cNvPr id="6" name="Rectangle 5"/>
          <p:cNvSpPr/>
          <p:nvPr/>
        </p:nvSpPr>
        <p:spPr>
          <a:xfrm>
            <a:off x="251883" y="993422"/>
            <a:ext cx="6936317" cy="5355312"/>
          </a:xfrm>
          <a:prstGeom prst="rect">
            <a:avLst/>
          </a:prstGeom>
        </p:spPr>
        <p:txBody>
          <a:bodyPr wrap="square">
            <a:spAutoFit/>
          </a:bodyPr>
          <a:lstStyle/>
          <a:p>
            <a:r>
              <a:rPr lang="en-US" b="1" dirty="0"/>
              <a:t>Normal Session</a:t>
            </a:r>
          </a:p>
          <a:p>
            <a:endParaRPr lang="en-US" dirty="0"/>
          </a:p>
          <a:p>
            <a:pPr marL="285750" indent="-285750">
              <a:buFont typeface="Wingdings" panose="05000000000000000000" pitchFamily="2" charset="2"/>
              <a:buChar char="v"/>
            </a:pPr>
            <a:r>
              <a:rPr lang="en-US" dirty="0"/>
              <a:t>An iSCSI Initiator will explicitly tell the iSCSI Target that the Session to be created is a Normal Session</a:t>
            </a:r>
          </a:p>
          <a:p>
            <a:pPr marL="285750" indent="-285750">
              <a:buFont typeface="Wingdings" panose="05000000000000000000" pitchFamily="2" charset="2"/>
              <a:buChar char="v"/>
            </a:pPr>
            <a:r>
              <a:rPr lang="en-US" dirty="0"/>
              <a:t>A Normal Session is defined in RFC 3720 to be an unrestricted session</a:t>
            </a:r>
          </a:p>
          <a:p>
            <a:pPr marL="285750" indent="-285750">
              <a:buFont typeface="Wingdings" panose="05000000000000000000" pitchFamily="2" charset="2"/>
              <a:buChar char="v"/>
            </a:pPr>
            <a:r>
              <a:rPr lang="en-US" dirty="0"/>
              <a:t>Access to SCSI devices can only be achieved while in a Normal Session</a:t>
            </a:r>
          </a:p>
          <a:p>
            <a:endParaRPr lang="en-US" dirty="0"/>
          </a:p>
          <a:p>
            <a:r>
              <a:rPr lang="en-US" b="1" dirty="0"/>
              <a:t>Login within Normal Session</a:t>
            </a:r>
          </a:p>
          <a:p>
            <a:endParaRPr lang="en-US" dirty="0"/>
          </a:p>
          <a:p>
            <a:pPr marL="285750" indent="-285750">
              <a:buFont typeface="Wingdings" panose="05000000000000000000" pitchFamily="2" charset="2"/>
              <a:buChar char="v"/>
            </a:pPr>
            <a:r>
              <a:rPr lang="en-US" dirty="0"/>
              <a:t>Allows the Initiator and Target to declare/negotiate data transmission rules and other connection settings</a:t>
            </a:r>
          </a:p>
          <a:p>
            <a:pPr marL="285750" indent="-285750">
              <a:buFont typeface="Wingdings" panose="05000000000000000000" pitchFamily="2" charset="2"/>
              <a:buChar char="v"/>
            </a:pPr>
            <a:r>
              <a:rPr lang="en-US" dirty="0"/>
              <a:t>Ex. Size of individual data units, number of simultaneous data transfers</a:t>
            </a:r>
          </a:p>
          <a:p>
            <a:endParaRPr lang="en-US" dirty="0"/>
          </a:p>
          <a:p>
            <a:r>
              <a:rPr lang="en-US" b="1" dirty="0"/>
              <a:t>Full Feature Phase in Normal Session</a:t>
            </a:r>
          </a:p>
          <a:p>
            <a:endParaRPr lang="en-US" dirty="0"/>
          </a:p>
          <a:p>
            <a:pPr marL="285750" indent="-285750">
              <a:buFont typeface="Wingdings" panose="05000000000000000000" pitchFamily="2" charset="2"/>
              <a:buChar char="v"/>
            </a:pPr>
            <a:r>
              <a:rPr lang="en-US" dirty="0"/>
              <a:t>Once Full Feature Phase (FFP) within a Normal Session has been reached, data I/O can take place</a:t>
            </a:r>
          </a:p>
        </p:txBody>
      </p:sp>
      <p:pic>
        <p:nvPicPr>
          <p:cNvPr id="4" name="Picture 8" descr="F:\iSCSI\aroberts\intro_data_transf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2700" y="978678"/>
            <a:ext cx="432117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5607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iSCSI Key Negotiation Overview</a:t>
            </a:r>
          </a:p>
        </p:txBody>
      </p:sp>
      <p:sp>
        <p:nvSpPr>
          <p:cNvPr id="6" name="Rectangle 5"/>
          <p:cNvSpPr/>
          <p:nvPr/>
        </p:nvSpPr>
        <p:spPr>
          <a:xfrm>
            <a:off x="251883" y="993422"/>
            <a:ext cx="6631517" cy="3970318"/>
          </a:xfrm>
          <a:prstGeom prst="rect">
            <a:avLst/>
          </a:prstGeom>
        </p:spPr>
        <p:txBody>
          <a:bodyPr wrap="square">
            <a:spAutoFit/>
          </a:bodyPr>
          <a:lstStyle/>
          <a:p>
            <a:r>
              <a:rPr lang="en-US" dirty="0"/>
              <a:t>Key Negotiation Overview</a:t>
            </a:r>
          </a:p>
          <a:p>
            <a:endParaRPr lang="en-US" dirty="0"/>
          </a:p>
          <a:p>
            <a:pPr marL="285750" indent="-285750">
              <a:buFont typeface="Wingdings" panose="05000000000000000000" pitchFamily="2" charset="2"/>
              <a:buChar char="v"/>
            </a:pPr>
            <a:r>
              <a:rPr lang="en-US" dirty="0"/>
              <a:t>All iSCSI parameters are contained within key=value pairs</a:t>
            </a:r>
          </a:p>
          <a:p>
            <a:r>
              <a:rPr lang="en-US" dirty="0"/>
              <a:t>	Ex. “</a:t>
            </a:r>
            <a:r>
              <a:rPr lang="en-US" dirty="0" err="1"/>
              <a:t>TargetAlias</a:t>
            </a:r>
            <a:r>
              <a:rPr lang="en-US" dirty="0"/>
              <a:t>=UNH-IOL”</a:t>
            </a:r>
          </a:p>
          <a:p>
            <a:r>
              <a:rPr lang="en-US" dirty="0"/>
              <a:t>Some keys are declared and others are negotiated</a:t>
            </a:r>
          </a:p>
          <a:p>
            <a:endParaRPr lang="en-US" dirty="0"/>
          </a:p>
          <a:p>
            <a:pPr marL="285750" indent="-285750">
              <a:buFont typeface="Wingdings" panose="05000000000000000000" pitchFamily="2" charset="2"/>
              <a:buChar char="v"/>
            </a:pPr>
            <a:r>
              <a:rPr lang="en-US" dirty="0"/>
              <a:t>Declared keys do not need a response from the receiver</a:t>
            </a:r>
          </a:p>
          <a:p>
            <a:pPr marL="285750" indent="-285750">
              <a:buFont typeface="Wingdings" panose="05000000000000000000" pitchFamily="2" charset="2"/>
              <a:buChar char="v"/>
            </a:pPr>
            <a:r>
              <a:rPr lang="en-US" dirty="0"/>
              <a:t>Negotiated keys must always receive a response from the receiver</a:t>
            </a:r>
          </a:p>
          <a:p>
            <a:endParaRPr lang="en-US" dirty="0"/>
          </a:p>
          <a:p>
            <a:r>
              <a:rPr lang="en-US" dirty="0"/>
              <a:t>iSCSI Key Negotiation</a:t>
            </a:r>
          </a:p>
          <a:p>
            <a:endParaRPr lang="en-US" dirty="0"/>
          </a:p>
          <a:p>
            <a:pPr marL="285750" indent="-285750">
              <a:buFont typeface="Wingdings" panose="05000000000000000000" pitchFamily="2" charset="2"/>
              <a:buChar char="v"/>
            </a:pPr>
            <a:r>
              <a:rPr lang="en-US" dirty="0"/>
              <a:t>Key negotiations can allow the enabling or disabling of features</a:t>
            </a:r>
          </a:p>
          <a:p>
            <a:pPr marL="285750" indent="-285750">
              <a:buFont typeface="Wingdings" panose="05000000000000000000" pitchFamily="2" charset="2"/>
              <a:buChar char="v"/>
            </a:pPr>
            <a:r>
              <a:rPr lang="en-US" dirty="0"/>
              <a:t>Also allows for value negotiation or declaration</a:t>
            </a:r>
          </a:p>
          <a:p>
            <a:r>
              <a:rPr lang="en-US" dirty="0"/>
              <a:t>	Ex.  </a:t>
            </a:r>
            <a:r>
              <a:rPr lang="en-US" dirty="0" err="1"/>
              <a:t>MaxBurstLength</a:t>
            </a:r>
            <a:r>
              <a:rPr lang="en-US" dirty="0"/>
              <a:t>=512</a:t>
            </a:r>
          </a:p>
        </p:txBody>
      </p:sp>
      <p:pic>
        <p:nvPicPr>
          <p:cNvPr id="4" name="Picture 5" descr="F:\iSCSI\aroberts\intro_key_exchan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6703" y="980722"/>
            <a:ext cx="432117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8779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Device Mapper Multipath (DM Multipath) in RHEL7</a:t>
            </a:r>
          </a:p>
        </p:txBody>
      </p:sp>
      <p:sp>
        <p:nvSpPr>
          <p:cNvPr id="6" name="Rectangle 5"/>
          <p:cNvSpPr/>
          <p:nvPr/>
        </p:nvSpPr>
        <p:spPr>
          <a:xfrm>
            <a:off x="251883" y="993422"/>
            <a:ext cx="6885517" cy="5355312"/>
          </a:xfrm>
          <a:prstGeom prst="rect">
            <a:avLst/>
          </a:prstGeom>
        </p:spPr>
        <p:txBody>
          <a:bodyPr wrap="square">
            <a:spAutoFit/>
          </a:bodyPr>
          <a:lstStyle/>
          <a:p>
            <a:r>
              <a:rPr lang="en-US" dirty="0"/>
              <a:t>Device mapper </a:t>
            </a:r>
            <a:r>
              <a:rPr lang="en-US" dirty="0" err="1"/>
              <a:t>multipathing</a:t>
            </a:r>
            <a:r>
              <a:rPr lang="en-US" dirty="0"/>
              <a:t> (DM Multipath) allows you to configure multiple I/O paths between server nodes and storage arrays into a single device. These I/O paths are physical SAN connections that can include separate cables, switches, and controllers. </a:t>
            </a:r>
            <a:r>
              <a:rPr lang="en-US" dirty="0" err="1"/>
              <a:t>Multipathing</a:t>
            </a:r>
            <a:r>
              <a:rPr lang="en-US" dirty="0"/>
              <a:t> aggregates the I/O paths, creating a new device that consists of the aggregated paths</a:t>
            </a:r>
          </a:p>
          <a:p>
            <a:endParaRPr lang="en-US" dirty="0"/>
          </a:p>
          <a:p>
            <a:r>
              <a:rPr lang="en-US" b="1" dirty="0"/>
              <a:t>DM Multipath can be used to provide:</a:t>
            </a:r>
          </a:p>
          <a:p>
            <a:endParaRPr lang="en-US" dirty="0"/>
          </a:p>
          <a:p>
            <a:r>
              <a:rPr lang="en-US" b="1" dirty="0"/>
              <a:t>Redundancy</a:t>
            </a:r>
          </a:p>
          <a:p>
            <a:pPr marL="285750" indent="-285750">
              <a:buFont typeface="Wingdings" panose="05000000000000000000" pitchFamily="2" charset="2"/>
              <a:buChar char="v"/>
            </a:pPr>
            <a:r>
              <a:rPr lang="en-US" dirty="0"/>
              <a:t>DM Multipath can provide failover in an active/passive configuration. In an active/passive configuration, only half the paths are used at any time for I/O. If any element of an I/O path (the cable, switch, or controller) fails, DM Multipath switches to an alternate path.</a:t>
            </a:r>
          </a:p>
          <a:p>
            <a:r>
              <a:rPr lang="en-US" b="1" dirty="0"/>
              <a:t>Improved Performance</a:t>
            </a:r>
          </a:p>
          <a:p>
            <a:pPr marL="285750" indent="-285750">
              <a:buFont typeface="Wingdings" panose="05000000000000000000" pitchFamily="2" charset="2"/>
              <a:buChar char="v"/>
            </a:pPr>
            <a:r>
              <a:rPr lang="en-US" dirty="0"/>
              <a:t>DM Multipath can be configured in active/active mode, where I/O is spread over the paths in a round-robin fashion. In some configurations, DM Multipath can detect loading on the I/O paths and dynamically rebalance the load</a:t>
            </a:r>
          </a:p>
        </p:txBody>
      </p:sp>
      <p:pic>
        <p:nvPicPr>
          <p:cNvPr id="2" name="Picture 1"/>
          <p:cNvPicPr>
            <a:picLocks noChangeAspect="1"/>
          </p:cNvPicPr>
          <p:nvPr/>
        </p:nvPicPr>
        <p:blipFill>
          <a:blip r:embed="rId2"/>
          <a:stretch>
            <a:fillRect/>
          </a:stretch>
        </p:blipFill>
        <p:spPr>
          <a:xfrm>
            <a:off x="7899400" y="993422"/>
            <a:ext cx="3810000" cy="4019550"/>
          </a:xfrm>
          <a:prstGeom prst="rect">
            <a:avLst/>
          </a:prstGeom>
        </p:spPr>
      </p:pic>
      <p:sp>
        <p:nvSpPr>
          <p:cNvPr id="3" name="Rectangle 2"/>
          <p:cNvSpPr/>
          <p:nvPr/>
        </p:nvSpPr>
        <p:spPr>
          <a:xfrm>
            <a:off x="7835900" y="4996005"/>
            <a:ext cx="3124200" cy="1477328"/>
          </a:xfrm>
          <a:prstGeom prst="rect">
            <a:avLst/>
          </a:prstGeom>
        </p:spPr>
        <p:txBody>
          <a:bodyPr wrap="square">
            <a:spAutoFit/>
          </a:bodyPr>
          <a:lstStyle/>
          <a:p>
            <a:r>
              <a:rPr lang="en-US" dirty="0"/>
              <a:t>Can protect from</a:t>
            </a:r>
          </a:p>
          <a:p>
            <a:pPr marL="285750" indent="-285750">
              <a:buFont typeface="Wingdings" panose="05000000000000000000" pitchFamily="2" charset="2"/>
              <a:buChar char="v"/>
            </a:pPr>
            <a:r>
              <a:rPr lang="en-US" dirty="0"/>
              <a:t>HBA failure</a:t>
            </a:r>
          </a:p>
          <a:p>
            <a:pPr marL="285750" indent="-285750">
              <a:buFont typeface="Wingdings" panose="05000000000000000000" pitchFamily="2" charset="2"/>
              <a:buChar char="v"/>
            </a:pPr>
            <a:r>
              <a:rPr lang="en-US" dirty="0"/>
              <a:t>FC cable failure</a:t>
            </a:r>
          </a:p>
          <a:p>
            <a:pPr marL="285750" indent="-285750">
              <a:buFont typeface="Wingdings" panose="05000000000000000000" pitchFamily="2" charset="2"/>
              <a:buChar char="v"/>
            </a:pPr>
            <a:r>
              <a:rPr lang="en-US" dirty="0"/>
              <a:t>SAN switch failure</a:t>
            </a:r>
          </a:p>
          <a:p>
            <a:pPr marL="285750" indent="-285750">
              <a:buFont typeface="Wingdings" panose="05000000000000000000" pitchFamily="2" charset="2"/>
              <a:buChar char="v"/>
            </a:pPr>
            <a:r>
              <a:rPr lang="en-US" dirty="0"/>
              <a:t>Array controller port failure</a:t>
            </a:r>
          </a:p>
        </p:txBody>
      </p:sp>
    </p:spTree>
    <p:extLst>
      <p:ext uri="{BB962C8B-B14F-4D97-AF65-F5344CB8AC3E}">
        <p14:creationId xmlns:p14="http://schemas.microsoft.com/office/powerpoint/2010/main" val="20995940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DM Multipath Overview</a:t>
            </a:r>
          </a:p>
        </p:txBody>
      </p:sp>
      <p:sp>
        <p:nvSpPr>
          <p:cNvPr id="6" name="Rectangle 5"/>
          <p:cNvSpPr/>
          <p:nvPr/>
        </p:nvSpPr>
        <p:spPr>
          <a:xfrm>
            <a:off x="251883" y="993422"/>
            <a:ext cx="11648017" cy="2308324"/>
          </a:xfrm>
          <a:prstGeom prst="rect">
            <a:avLst/>
          </a:prstGeom>
        </p:spPr>
        <p:txBody>
          <a:bodyPr wrap="square">
            <a:spAutoFit/>
          </a:bodyPr>
          <a:lstStyle/>
          <a:p>
            <a:r>
              <a:rPr lang="en-US" dirty="0"/>
              <a:t>DM Multipath includes compiled-in default settings that are suitable for common multipath configurations. The basic procedure for configuring your system with DM Multipath is as follows:</a:t>
            </a:r>
          </a:p>
          <a:p>
            <a:endParaRPr lang="en-US" dirty="0"/>
          </a:p>
          <a:p>
            <a:r>
              <a:rPr lang="en-US" dirty="0"/>
              <a:t>Install the device-mapper-multipath rpm</a:t>
            </a:r>
          </a:p>
          <a:p>
            <a:r>
              <a:rPr lang="en-US" dirty="0"/>
              <a:t>Create the configuration file and enable </a:t>
            </a:r>
            <a:r>
              <a:rPr lang="en-US" dirty="0" err="1"/>
              <a:t>multipathing</a:t>
            </a:r>
            <a:r>
              <a:rPr lang="en-US" dirty="0"/>
              <a:t> with the </a:t>
            </a:r>
            <a:r>
              <a:rPr lang="en-US" dirty="0" err="1"/>
              <a:t>mpathconf</a:t>
            </a:r>
            <a:r>
              <a:rPr lang="en-US" dirty="0"/>
              <a:t> command. You can also start the multipath daemon with this command if you do not need to edit the configuration file</a:t>
            </a:r>
          </a:p>
          <a:p>
            <a:r>
              <a:rPr lang="en-US" dirty="0"/>
              <a:t>If necessary, edit the </a:t>
            </a:r>
            <a:r>
              <a:rPr lang="en-US" dirty="0" err="1"/>
              <a:t>multipath.conf</a:t>
            </a:r>
            <a:r>
              <a:rPr lang="en-US" dirty="0"/>
              <a:t> configuration file to modify default values and save the updated file</a:t>
            </a:r>
          </a:p>
          <a:p>
            <a:r>
              <a:rPr lang="en-US" dirty="0"/>
              <a:t>Start the multipath daemon</a:t>
            </a:r>
          </a:p>
        </p:txBody>
      </p:sp>
    </p:spTree>
    <p:extLst>
      <p:ext uri="{BB962C8B-B14F-4D97-AF65-F5344CB8AC3E}">
        <p14:creationId xmlns:p14="http://schemas.microsoft.com/office/powerpoint/2010/main" val="5960547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Multipath Device Identifiers</a:t>
            </a:r>
          </a:p>
        </p:txBody>
      </p:sp>
      <p:sp>
        <p:nvSpPr>
          <p:cNvPr id="6" name="Rectangle 5"/>
          <p:cNvSpPr/>
          <p:nvPr/>
        </p:nvSpPr>
        <p:spPr>
          <a:xfrm>
            <a:off x="251883" y="993422"/>
            <a:ext cx="11648017" cy="4524315"/>
          </a:xfrm>
          <a:prstGeom prst="rect">
            <a:avLst/>
          </a:prstGeom>
        </p:spPr>
        <p:txBody>
          <a:bodyPr wrap="square">
            <a:spAutoFit/>
          </a:bodyPr>
          <a:lstStyle/>
          <a:p>
            <a:r>
              <a:rPr lang="en-US" dirty="0"/>
              <a:t>Each multipath device has a World Wide Identifier (WWID), which is guaranteed to be globally unique and unchanging. By default, the name of a multipath device is set to its WWID. </a:t>
            </a:r>
          </a:p>
          <a:p>
            <a:r>
              <a:rPr lang="en-US" dirty="0"/>
              <a:t>Alternately, you can set the </a:t>
            </a:r>
            <a:r>
              <a:rPr lang="en-US" b="1" dirty="0" err="1"/>
              <a:t>user_friendly_names</a:t>
            </a:r>
            <a:r>
              <a:rPr lang="en-US" dirty="0"/>
              <a:t> option in the multipath configuration file, which sets the alias to a node-unique name of the form </a:t>
            </a:r>
            <a:r>
              <a:rPr lang="en-US" b="1" dirty="0" err="1"/>
              <a:t>mpathN</a:t>
            </a:r>
            <a:r>
              <a:rPr lang="en-US" dirty="0"/>
              <a:t>.</a:t>
            </a:r>
          </a:p>
          <a:p>
            <a:endParaRPr lang="en-US" dirty="0"/>
          </a:p>
          <a:p>
            <a:pPr marL="285750" indent="-285750">
              <a:buFont typeface="Wingdings" panose="05000000000000000000" pitchFamily="2" charset="2"/>
              <a:buChar char="v"/>
            </a:pPr>
            <a:r>
              <a:rPr lang="en-US" dirty="0"/>
              <a:t>For example, a node with two HBAs attached to a storage controller with two ports by means of a single </a:t>
            </a:r>
            <a:r>
              <a:rPr lang="en-US" dirty="0" err="1"/>
              <a:t>unzoned</a:t>
            </a:r>
            <a:r>
              <a:rPr lang="en-US" dirty="0"/>
              <a:t> FC switch sees four devices: /dev/</a:t>
            </a:r>
            <a:r>
              <a:rPr lang="en-US" dirty="0" err="1"/>
              <a:t>sda</a:t>
            </a:r>
            <a:r>
              <a:rPr lang="en-US" dirty="0"/>
              <a:t>, /dev/</a:t>
            </a:r>
            <a:r>
              <a:rPr lang="en-US" dirty="0" err="1"/>
              <a:t>sdb</a:t>
            </a:r>
            <a:r>
              <a:rPr lang="en-US" dirty="0"/>
              <a:t>, dev/</a:t>
            </a:r>
            <a:r>
              <a:rPr lang="en-US" dirty="0" err="1"/>
              <a:t>sdc</a:t>
            </a:r>
            <a:r>
              <a:rPr lang="en-US" dirty="0"/>
              <a:t>, and /dev/</a:t>
            </a:r>
            <a:r>
              <a:rPr lang="en-US" dirty="0" err="1"/>
              <a:t>sdd</a:t>
            </a:r>
            <a:r>
              <a:rPr lang="en-US" dirty="0"/>
              <a:t>. DM Multipath creates a single device with a unique WWID that reroutes I/O to those four underlying devices according to the multipath configuration. </a:t>
            </a:r>
          </a:p>
          <a:p>
            <a:endParaRPr lang="en-US" dirty="0"/>
          </a:p>
          <a:p>
            <a:r>
              <a:rPr lang="en-US" dirty="0"/>
              <a:t>When the </a:t>
            </a:r>
            <a:r>
              <a:rPr lang="en-US" b="1" dirty="0" err="1"/>
              <a:t>user_friendly_names</a:t>
            </a:r>
            <a:r>
              <a:rPr lang="en-US" dirty="0"/>
              <a:t> configuration option is set to </a:t>
            </a:r>
            <a:r>
              <a:rPr lang="en-US" b="1" dirty="0"/>
              <a:t>yes</a:t>
            </a:r>
            <a:r>
              <a:rPr lang="en-US" dirty="0"/>
              <a:t>, the name of the multipath device is set to </a:t>
            </a:r>
            <a:r>
              <a:rPr lang="en-US" b="1" dirty="0" err="1"/>
              <a:t>mpathN</a:t>
            </a:r>
            <a:r>
              <a:rPr lang="en-US" dirty="0"/>
              <a:t>.</a:t>
            </a:r>
          </a:p>
          <a:p>
            <a:endParaRPr lang="en-US" dirty="0"/>
          </a:p>
          <a:p>
            <a:r>
              <a:rPr lang="en-US" dirty="0"/>
              <a:t>When new devices are brought under the control of DM Multipath, the new devices may be seen in two different places under the /dev directory: /dev/mapper/</a:t>
            </a:r>
            <a:r>
              <a:rPr lang="en-US" dirty="0" err="1"/>
              <a:t>mpathN</a:t>
            </a:r>
            <a:r>
              <a:rPr lang="en-US" dirty="0"/>
              <a:t> and /dev/</a:t>
            </a:r>
            <a:r>
              <a:rPr lang="en-US" dirty="0" err="1"/>
              <a:t>dm</a:t>
            </a:r>
            <a:r>
              <a:rPr lang="en-US" dirty="0"/>
              <a:t>-N</a:t>
            </a:r>
          </a:p>
          <a:p>
            <a:pPr marL="285750" indent="-285750">
              <a:buFont typeface="Wingdings" panose="05000000000000000000" pitchFamily="2" charset="2"/>
              <a:buChar char="v"/>
            </a:pPr>
            <a:r>
              <a:rPr lang="en-US" dirty="0"/>
              <a:t>The devices in /dev/mapper are created early in the boot process. Use these devices to access the </a:t>
            </a:r>
            <a:r>
              <a:rPr lang="en-US" dirty="0" err="1"/>
              <a:t>multipathed</a:t>
            </a:r>
            <a:r>
              <a:rPr lang="en-US" dirty="0"/>
              <a:t> devices, for example when creating logical volumes.</a:t>
            </a:r>
          </a:p>
          <a:p>
            <a:pPr marL="285750" indent="-285750">
              <a:buFont typeface="Wingdings" panose="05000000000000000000" pitchFamily="2" charset="2"/>
              <a:buChar char="v"/>
            </a:pPr>
            <a:r>
              <a:rPr lang="en-US" dirty="0"/>
              <a:t>Any devices of the form /dev/</a:t>
            </a:r>
            <a:r>
              <a:rPr lang="en-US" dirty="0" err="1"/>
              <a:t>dm</a:t>
            </a:r>
            <a:r>
              <a:rPr lang="en-US" dirty="0"/>
              <a:t>-n are for internal use only should never be used by the administrator directly.</a:t>
            </a:r>
          </a:p>
        </p:txBody>
      </p:sp>
    </p:spTree>
    <p:extLst>
      <p:ext uri="{BB962C8B-B14F-4D97-AF65-F5344CB8AC3E}">
        <p14:creationId xmlns:p14="http://schemas.microsoft.com/office/powerpoint/2010/main" val="22151018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iSCSI Initiator and Multipath commands</a:t>
            </a:r>
          </a:p>
        </p:txBody>
      </p:sp>
      <p:sp>
        <p:nvSpPr>
          <p:cNvPr id="6" name="Rectangle 5"/>
          <p:cNvSpPr/>
          <p:nvPr/>
        </p:nvSpPr>
        <p:spPr>
          <a:xfrm>
            <a:off x="251883" y="942622"/>
            <a:ext cx="11556295" cy="5509200"/>
          </a:xfrm>
          <a:prstGeom prst="rect">
            <a:avLst/>
          </a:prstGeom>
        </p:spPr>
        <p:txBody>
          <a:bodyPr wrap="square">
            <a:spAutoFit/>
          </a:bodyPr>
          <a:lstStyle/>
          <a:p>
            <a:r>
              <a:rPr lang="en-US" sz="1600" dirty="0"/>
              <a:t>Prerequisite: Setup </a:t>
            </a:r>
            <a:r>
              <a:rPr lang="en-US" sz="1600" dirty="0" err="1"/>
              <a:t>OpenFiler</a:t>
            </a:r>
            <a:r>
              <a:rPr lang="en-US" sz="1600" dirty="0"/>
              <a:t> with two interfaces 192.168.56.100 and 192.168.57.100 with three LUNs published over iSCSI target without Authentication. On the server side, add two Host Only network cards having 192.168.56.50 and 192.168.57.50 IP addresses.</a:t>
            </a:r>
          </a:p>
          <a:p>
            <a:endParaRPr lang="en-US" sz="1600" dirty="0"/>
          </a:p>
          <a:p>
            <a:r>
              <a:rPr lang="en-US" sz="1600" dirty="0"/>
              <a:t>On the iSCSI client side, ensure </a:t>
            </a:r>
            <a:r>
              <a:rPr lang="en-US" sz="1600" dirty="0" err="1"/>
              <a:t>iscsi</a:t>
            </a:r>
            <a:r>
              <a:rPr lang="en-US" sz="1600" dirty="0"/>
              <a:t>-initiator-</a:t>
            </a:r>
            <a:r>
              <a:rPr lang="en-US" sz="1600" dirty="0" err="1"/>
              <a:t>utils</a:t>
            </a:r>
            <a:r>
              <a:rPr lang="en-US" sz="1600" dirty="0"/>
              <a:t>* rpm(s) are installed</a:t>
            </a:r>
          </a:p>
          <a:p>
            <a:pPr marL="285750" indent="-285750">
              <a:buFont typeface="Wingdings" panose="05000000000000000000" pitchFamily="2" charset="2"/>
              <a:buChar char="v"/>
            </a:pPr>
            <a:r>
              <a:rPr lang="en-US" sz="1600" dirty="0"/>
              <a:t>yum install </a:t>
            </a:r>
            <a:r>
              <a:rPr lang="en-US" sz="1600" dirty="0" err="1"/>
              <a:t>iscsi</a:t>
            </a:r>
            <a:r>
              <a:rPr lang="en-US" sz="1600" dirty="0"/>
              <a:t>-initiator-</a:t>
            </a:r>
            <a:r>
              <a:rPr lang="en-US" sz="1600" dirty="0" err="1"/>
              <a:t>utils</a:t>
            </a:r>
            <a:r>
              <a:rPr lang="en-US" sz="1600" dirty="0"/>
              <a:t>*</a:t>
            </a:r>
          </a:p>
          <a:p>
            <a:r>
              <a:rPr lang="en-US" sz="1600" dirty="0"/>
              <a:t>Make sure the IQN is updated in the </a:t>
            </a:r>
            <a:r>
              <a:rPr lang="en-US" sz="1600" dirty="0" err="1"/>
              <a:t>initiatorname.iscsi</a:t>
            </a:r>
            <a:r>
              <a:rPr lang="en-US" sz="1600" dirty="0"/>
              <a:t> file</a:t>
            </a:r>
          </a:p>
          <a:p>
            <a:pPr marL="285750" indent="-285750">
              <a:buFont typeface="Wingdings" panose="05000000000000000000" pitchFamily="2" charset="2"/>
              <a:buChar char="v"/>
            </a:pPr>
            <a:r>
              <a:rPr lang="en-US" sz="1600" dirty="0"/>
              <a:t>cat /</a:t>
            </a:r>
            <a:r>
              <a:rPr lang="en-US" sz="1600" dirty="0" err="1"/>
              <a:t>etc</a:t>
            </a:r>
            <a:r>
              <a:rPr lang="en-US" sz="1600" dirty="0"/>
              <a:t>/</a:t>
            </a:r>
            <a:r>
              <a:rPr lang="en-US" sz="1600" dirty="0" err="1"/>
              <a:t>iscsi</a:t>
            </a:r>
            <a:r>
              <a:rPr lang="en-US" sz="1600" dirty="0"/>
              <a:t>/</a:t>
            </a:r>
            <a:r>
              <a:rPr lang="en-US" sz="1600" dirty="0" err="1"/>
              <a:t>initiatorname.iscsi</a:t>
            </a:r>
            <a:endParaRPr lang="en-US" sz="1600" dirty="0"/>
          </a:p>
          <a:p>
            <a:r>
              <a:rPr lang="en-US" sz="1600" dirty="0"/>
              <a:t>Discovery, login and access the iSCSI targets</a:t>
            </a:r>
          </a:p>
          <a:p>
            <a:pPr marL="285750" indent="-285750">
              <a:buFont typeface="Wingdings" panose="05000000000000000000" pitchFamily="2" charset="2"/>
              <a:buChar char="v"/>
            </a:pPr>
            <a:r>
              <a:rPr lang="en-US" sz="1600" dirty="0" err="1"/>
              <a:t>iscsiadm</a:t>
            </a:r>
            <a:r>
              <a:rPr lang="en-US" sz="1600" dirty="0"/>
              <a:t> -m discovery -t </a:t>
            </a:r>
            <a:r>
              <a:rPr lang="en-US" sz="1600" dirty="0" err="1"/>
              <a:t>sendtargets</a:t>
            </a:r>
            <a:r>
              <a:rPr lang="en-US" sz="1600" dirty="0"/>
              <a:t> -p 192.168.56.100</a:t>
            </a:r>
          </a:p>
          <a:p>
            <a:pPr marL="285750" indent="-285750">
              <a:buFont typeface="Wingdings" panose="05000000000000000000" pitchFamily="2" charset="2"/>
              <a:buChar char="v"/>
            </a:pPr>
            <a:r>
              <a:rPr lang="en-US" sz="1600" dirty="0" err="1"/>
              <a:t>iscsiadm</a:t>
            </a:r>
            <a:r>
              <a:rPr lang="en-US" sz="1600" dirty="0"/>
              <a:t> -m node -o show</a:t>
            </a:r>
          </a:p>
          <a:p>
            <a:pPr marL="285750" indent="-285750">
              <a:buFont typeface="Wingdings" panose="05000000000000000000" pitchFamily="2" charset="2"/>
              <a:buChar char="v"/>
            </a:pPr>
            <a:r>
              <a:rPr lang="en-US" sz="1600" dirty="0" err="1"/>
              <a:t>iscsiadm</a:t>
            </a:r>
            <a:r>
              <a:rPr lang="en-US" sz="1600" dirty="0"/>
              <a:t> -m node --login</a:t>
            </a:r>
          </a:p>
          <a:p>
            <a:pPr marL="285750" indent="-285750">
              <a:buFont typeface="Wingdings" panose="05000000000000000000" pitchFamily="2" charset="2"/>
              <a:buChar char="v"/>
            </a:pPr>
            <a:r>
              <a:rPr lang="en-US" sz="1600" dirty="0" err="1"/>
              <a:t>iscsiadm</a:t>
            </a:r>
            <a:r>
              <a:rPr lang="en-US" sz="1600" dirty="0"/>
              <a:t> -m session -o show</a:t>
            </a:r>
          </a:p>
          <a:p>
            <a:pPr marL="285750" indent="-285750">
              <a:buFont typeface="Wingdings" panose="05000000000000000000" pitchFamily="2" charset="2"/>
              <a:buChar char="v"/>
            </a:pPr>
            <a:r>
              <a:rPr lang="en-US" sz="1600" dirty="0" err="1"/>
              <a:t>lsscsi</a:t>
            </a:r>
            <a:endParaRPr lang="en-US" sz="1600" dirty="0"/>
          </a:p>
          <a:p>
            <a:endParaRPr lang="en-US" sz="1600" dirty="0"/>
          </a:p>
          <a:p>
            <a:r>
              <a:rPr lang="en-US" sz="1600" dirty="0"/>
              <a:t>For multipath demonstration, ensure that device-mapper-multipath* rpm(s) are installed</a:t>
            </a:r>
          </a:p>
          <a:p>
            <a:pPr marL="285750" indent="-285750">
              <a:buFont typeface="Wingdings" panose="05000000000000000000" pitchFamily="2" charset="2"/>
              <a:buChar char="v"/>
            </a:pPr>
            <a:r>
              <a:rPr lang="en-US" sz="1600" dirty="0"/>
              <a:t>yum install device-mapper-multipath*</a:t>
            </a:r>
          </a:p>
          <a:p>
            <a:r>
              <a:rPr lang="en-US" sz="1600" dirty="0"/>
              <a:t>Copy the default </a:t>
            </a:r>
            <a:r>
              <a:rPr lang="en-US" sz="1600" dirty="0" err="1"/>
              <a:t>multipath.conf</a:t>
            </a:r>
            <a:r>
              <a:rPr lang="en-US" sz="1600" dirty="0"/>
              <a:t> file and start the daemon</a:t>
            </a:r>
          </a:p>
          <a:p>
            <a:pPr marL="285750" indent="-285750">
              <a:buFont typeface="Wingdings" panose="05000000000000000000" pitchFamily="2" charset="2"/>
              <a:buChar char="v"/>
            </a:pPr>
            <a:r>
              <a:rPr lang="en-US" sz="1600" dirty="0" err="1"/>
              <a:t>cp</a:t>
            </a:r>
            <a:r>
              <a:rPr lang="en-US" sz="1600" dirty="0"/>
              <a:t> /</a:t>
            </a:r>
            <a:r>
              <a:rPr lang="en-US" sz="1600" dirty="0" err="1"/>
              <a:t>usr</a:t>
            </a:r>
            <a:r>
              <a:rPr lang="en-US" sz="1600" dirty="0"/>
              <a:t>/share/doc/device-mapper-multipath-0.4.9/</a:t>
            </a:r>
            <a:r>
              <a:rPr lang="en-US" sz="1600" dirty="0" err="1"/>
              <a:t>multipath.conf</a:t>
            </a:r>
            <a:r>
              <a:rPr lang="en-US" sz="1600" dirty="0"/>
              <a:t> /</a:t>
            </a:r>
            <a:r>
              <a:rPr lang="en-US" sz="1600" dirty="0" err="1"/>
              <a:t>etc</a:t>
            </a:r>
            <a:r>
              <a:rPr lang="en-US" sz="1600" dirty="0"/>
              <a:t>/</a:t>
            </a:r>
            <a:r>
              <a:rPr lang="en-US" sz="1600" dirty="0" err="1"/>
              <a:t>multipath.conf</a:t>
            </a:r>
            <a:endParaRPr lang="en-US" sz="1600" dirty="0"/>
          </a:p>
          <a:p>
            <a:pPr marL="285750" indent="-285750">
              <a:buFont typeface="Wingdings" panose="05000000000000000000" pitchFamily="2" charset="2"/>
              <a:buChar char="v"/>
            </a:pPr>
            <a:r>
              <a:rPr lang="en-US" sz="1600" dirty="0" err="1"/>
              <a:t>systemctl</a:t>
            </a:r>
            <a:r>
              <a:rPr lang="en-US" sz="1600" dirty="0"/>
              <a:t> start </a:t>
            </a:r>
            <a:r>
              <a:rPr lang="en-US" sz="1600" dirty="0" err="1"/>
              <a:t>multipathd</a:t>
            </a:r>
            <a:endParaRPr lang="en-US" sz="1600" dirty="0"/>
          </a:p>
          <a:p>
            <a:pPr marL="285750" indent="-285750">
              <a:buFont typeface="Wingdings" panose="05000000000000000000" pitchFamily="2" charset="2"/>
              <a:buChar char="v"/>
            </a:pPr>
            <a:r>
              <a:rPr lang="en-US" sz="1600" dirty="0" err="1"/>
              <a:t>systemctl</a:t>
            </a:r>
            <a:r>
              <a:rPr lang="en-US" sz="1600" dirty="0"/>
              <a:t> enable </a:t>
            </a:r>
            <a:r>
              <a:rPr lang="en-US" sz="1600" dirty="0" err="1"/>
              <a:t>multipathd</a:t>
            </a:r>
            <a:endParaRPr lang="en-US" sz="1600" dirty="0"/>
          </a:p>
          <a:p>
            <a:r>
              <a:rPr lang="en-US" sz="1600" dirty="0"/>
              <a:t>Verify the </a:t>
            </a:r>
            <a:r>
              <a:rPr lang="en-US" sz="1600" dirty="0" err="1"/>
              <a:t>multipathing</a:t>
            </a:r>
            <a:r>
              <a:rPr lang="en-US" sz="1600" dirty="0"/>
              <a:t> configuration. Confirm by disabling one network to see access to multipath device is intact</a:t>
            </a:r>
          </a:p>
          <a:p>
            <a:pPr marL="285750" indent="-285750">
              <a:buFont typeface="Wingdings" panose="05000000000000000000" pitchFamily="2" charset="2"/>
              <a:buChar char="v"/>
            </a:pPr>
            <a:r>
              <a:rPr lang="en-US" sz="1600" dirty="0"/>
              <a:t>multipath -</a:t>
            </a:r>
            <a:r>
              <a:rPr lang="en-US" sz="1600" dirty="0" err="1"/>
              <a:t>ll</a:t>
            </a:r>
            <a:r>
              <a:rPr lang="en-US" sz="1600" dirty="0"/>
              <a:t> -v2</a:t>
            </a:r>
          </a:p>
        </p:txBody>
      </p:sp>
    </p:spTree>
    <p:extLst>
      <p:ext uri="{BB962C8B-B14F-4D97-AF65-F5344CB8AC3E}">
        <p14:creationId xmlns:p14="http://schemas.microsoft.com/office/powerpoint/2010/main" val="4303647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iSCSI Target assignment and Initiator commands</a:t>
            </a:r>
          </a:p>
        </p:txBody>
      </p:sp>
      <p:sp>
        <p:nvSpPr>
          <p:cNvPr id="6" name="Rectangle 5"/>
          <p:cNvSpPr/>
          <p:nvPr/>
        </p:nvSpPr>
        <p:spPr>
          <a:xfrm>
            <a:off x="251883" y="942622"/>
            <a:ext cx="11556295" cy="5593839"/>
          </a:xfrm>
          <a:prstGeom prst="rect">
            <a:avLst/>
          </a:prstGeom>
        </p:spPr>
        <p:txBody>
          <a:bodyPr wrap="square">
            <a:spAutoFit/>
          </a:bodyPr>
          <a:lstStyle/>
          <a:p>
            <a:r>
              <a:rPr lang="en-US" sz="1600" dirty="0"/>
              <a:t>On the iSCSI Target server, install </a:t>
            </a:r>
            <a:r>
              <a:rPr lang="en-US" sz="1600" dirty="0" err="1"/>
              <a:t>targetcli</a:t>
            </a:r>
            <a:r>
              <a:rPr lang="en-US" sz="1600" dirty="0"/>
              <a:t> and get into </a:t>
            </a:r>
            <a:r>
              <a:rPr lang="en-US" sz="1600" dirty="0" err="1"/>
              <a:t>targetcli</a:t>
            </a:r>
            <a:r>
              <a:rPr lang="en-US" sz="1600" dirty="0"/>
              <a:t> by executing the command</a:t>
            </a:r>
          </a:p>
          <a:p>
            <a:endParaRPr lang="en-US" sz="1600" dirty="0">
              <a:latin typeface="Lucida Console" panose="020B0609040504020204" pitchFamily="49" charset="0"/>
            </a:endParaRPr>
          </a:p>
          <a:p>
            <a:r>
              <a:rPr lang="en-US" sz="1050" dirty="0">
                <a:latin typeface="Lucida Console" panose="020B0609040504020204" pitchFamily="49" charset="0"/>
              </a:rPr>
              <a:t>/&gt;cd /</a:t>
            </a:r>
            <a:r>
              <a:rPr lang="en-US" sz="1050" dirty="0" err="1">
                <a:latin typeface="Lucida Console" panose="020B0609040504020204" pitchFamily="49" charset="0"/>
              </a:rPr>
              <a:t>backstores</a:t>
            </a:r>
            <a:r>
              <a:rPr lang="en-US" sz="1050" dirty="0">
                <a:latin typeface="Lucida Console" panose="020B0609040504020204" pitchFamily="49" charset="0"/>
              </a:rPr>
              <a:t>/block</a:t>
            </a:r>
          </a:p>
          <a:p>
            <a:r>
              <a:rPr lang="en-US" sz="1050" dirty="0">
                <a:latin typeface="Lucida Console" panose="020B0609040504020204" pitchFamily="49" charset="0"/>
              </a:rPr>
              <a:t>/</a:t>
            </a:r>
            <a:r>
              <a:rPr lang="en-US" sz="1050" dirty="0" err="1">
                <a:latin typeface="Lucida Console" panose="020B0609040504020204" pitchFamily="49" charset="0"/>
              </a:rPr>
              <a:t>backstores</a:t>
            </a:r>
            <a:r>
              <a:rPr lang="en-US" sz="1050" dirty="0">
                <a:latin typeface="Lucida Console" panose="020B0609040504020204" pitchFamily="49" charset="0"/>
              </a:rPr>
              <a:t>/block&gt; create </a:t>
            </a:r>
            <a:r>
              <a:rPr lang="en-US" sz="1050" dirty="0" err="1">
                <a:latin typeface="Lucida Console" panose="020B0609040504020204" pitchFamily="49" charset="0"/>
              </a:rPr>
              <a:t>iscsi_store</a:t>
            </a:r>
            <a:r>
              <a:rPr lang="en-US" sz="1050" dirty="0">
                <a:latin typeface="Lucida Console" panose="020B0609040504020204" pitchFamily="49" charset="0"/>
              </a:rPr>
              <a:t> /dev/vg2/</a:t>
            </a:r>
            <a:r>
              <a:rPr lang="en-US" sz="1050" dirty="0" err="1">
                <a:latin typeface="Lucida Console" panose="020B0609040504020204" pitchFamily="49" charset="0"/>
              </a:rPr>
              <a:t>iscsi_lv</a:t>
            </a:r>
            <a:r>
              <a:rPr lang="en-US" sz="1050" dirty="0">
                <a:latin typeface="Lucida Console" panose="020B0609040504020204" pitchFamily="49" charset="0"/>
              </a:rPr>
              <a:t> </a:t>
            </a:r>
            <a:r>
              <a:rPr lang="en-US" sz="1050" dirty="0">
                <a:latin typeface="Lucida Console" panose="020B0609040504020204" pitchFamily="49" charset="0"/>
                <a:sym typeface="Wingdings" panose="05000000000000000000" pitchFamily="2" charset="2"/>
              </a:rPr>
              <a:t> </a:t>
            </a:r>
            <a:r>
              <a:rPr lang="en-US" sz="1050" b="1" dirty="0">
                <a:latin typeface="Lucida Console" panose="020B0609040504020204" pitchFamily="49" charset="0"/>
                <a:sym typeface="Wingdings" panose="05000000000000000000" pitchFamily="2" charset="2"/>
              </a:rPr>
              <a:t>Create an iSCSI Store</a:t>
            </a:r>
            <a:endParaRPr lang="en-US" sz="1050" b="1" dirty="0">
              <a:latin typeface="Lucida Console" panose="020B0609040504020204" pitchFamily="49" charset="0"/>
            </a:endParaRPr>
          </a:p>
          <a:p>
            <a:r>
              <a:rPr lang="en-US" sz="1050" dirty="0">
                <a:latin typeface="Lucida Console" panose="020B0609040504020204" pitchFamily="49" charset="0"/>
              </a:rPr>
              <a:t>/</a:t>
            </a:r>
            <a:r>
              <a:rPr lang="en-US" sz="1050" dirty="0" err="1">
                <a:latin typeface="Lucida Console" panose="020B0609040504020204" pitchFamily="49" charset="0"/>
              </a:rPr>
              <a:t>backstores</a:t>
            </a:r>
            <a:r>
              <a:rPr lang="en-US" sz="1050" dirty="0">
                <a:latin typeface="Lucida Console" panose="020B0609040504020204" pitchFamily="49" charset="0"/>
              </a:rPr>
              <a:t>/block&gt; cd /</a:t>
            </a:r>
            <a:r>
              <a:rPr lang="en-US" sz="1050" dirty="0" err="1">
                <a:latin typeface="Lucida Console" panose="020B0609040504020204" pitchFamily="49" charset="0"/>
              </a:rPr>
              <a:t>iscsi</a:t>
            </a:r>
            <a:endParaRPr lang="en-US" sz="1050" dirty="0">
              <a:latin typeface="Lucida Console" panose="020B0609040504020204" pitchFamily="49" charset="0"/>
            </a:endParaRPr>
          </a:p>
          <a:p>
            <a:r>
              <a:rPr lang="en-US" sz="1050" dirty="0">
                <a:latin typeface="Lucida Console" panose="020B0609040504020204" pitchFamily="49" charset="0"/>
              </a:rPr>
              <a:t>/</a:t>
            </a:r>
            <a:r>
              <a:rPr lang="en-US" sz="1050" dirty="0" err="1">
                <a:latin typeface="Lucida Console" panose="020B0609040504020204" pitchFamily="49" charset="0"/>
              </a:rPr>
              <a:t>iscsi</a:t>
            </a:r>
            <a:r>
              <a:rPr lang="en-US" sz="1050" dirty="0">
                <a:latin typeface="Lucida Console" panose="020B0609040504020204" pitchFamily="49" charset="0"/>
              </a:rPr>
              <a:t>&gt; create iqn.2017-05.local.centos7.example.com:disk1 </a:t>
            </a:r>
            <a:r>
              <a:rPr lang="en-US" sz="1050" dirty="0">
                <a:latin typeface="Lucida Console" panose="020B0609040504020204" pitchFamily="49" charset="0"/>
                <a:sym typeface="Wingdings" panose="05000000000000000000" pitchFamily="2" charset="2"/>
              </a:rPr>
              <a:t> </a:t>
            </a:r>
            <a:r>
              <a:rPr lang="en-US" sz="1050" b="1" dirty="0">
                <a:latin typeface="Lucida Console" panose="020B0609040504020204" pitchFamily="49" charset="0"/>
                <a:sym typeface="Wingdings" panose="05000000000000000000" pitchFamily="2" charset="2"/>
              </a:rPr>
              <a:t>Create Target </a:t>
            </a:r>
            <a:r>
              <a:rPr lang="en-US" sz="1050" b="1" dirty="0" err="1">
                <a:latin typeface="Lucida Console" panose="020B0609040504020204" pitchFamily="49" charset="0"/>
                <a:sym typeface="Wingdings" panose="05000000000000000000" pitchFamily="2" charset="2"/>
              </a:rPr>
              <a:t>iQN</a:t>
            </a:r>
            <a:endParaRPr lang="en-US" sz="1050" b="1" dirty="0">
              <a:latin typeface="Lucida Console" panose="020B0609040504020204" pitchFamily="49" charset="0"/>
            </a:endParaRPr>
          </a:p>
          <a:p>
            <a:r>
              <a:rPr lang="en-US" sz="1050" dirty="0">
                <a:latin typeface="Lucida Console" panose="020B0609040504020204" pitchFamily="49" charset="0"/>
              </a:rPr>
              <a:t>/</a:t>
            </a:r>
            <a:r>
              <a:rPr lang="en-US" sz="1050" dirty="0" err="1">
                <a:latin typeface="Lucida Console" panose="020B0609040504020204" pitchFamily="49" charset="0"/>
              </a:rPr>
              <a:t>iscsi</a:t>
            </a:r>
            <a:r>
              <a:rPr lang="en-US" sz="1050" dirty="0">
                <a:latin typeface="Lucida Console" panose="020B0609040504020204" pitchFamily="49" charset="0"/>
              </a:rPr>
              <a:t>&gt; cd /</a:t>
            </a:r>
            <a:r>
              <a:rPr lang="en-US" sz="1050" dirty="0" err="1">
                <a:latin typeface="Lucida Console" panose="020B0609040504020204" pitchFamily="49" charset="0"/>
              </a:rPr>
              <a:t>iscsi</a:t>
            </a:r>
            <a:r>
              <a:rPr lang="en-US" sz="1050" dirty="0">
                <a:latin typeface="Lucida Console" panose="020B0609040504020204" pitchFamily="49" charset="0"/>
              </a:rPr>
              <a:t>/iqn.2017-05.local.centos7.example.com:disk1/tpg1/</a:t>
            </a:r>
            <a:r>
              <a:rPr lang="en-US" sz="1050" dirty="0" err="1">
                <a:latin typeface="Lucida Console" panose="020B0609040504020204" pitchFamily="49" charset="0"/>
              </a:rPr>
              <a:t>acls</a:t>
            </a:r>
            <a:endParaRPr lang="en-US" sz="1050" dirty="0">
              <a:latin typeface="Lucida Console" panose="020B0609040504020204" pitchFamily="49" charset="0"/>
            </a:endParaRPr>
          </a:p>
          <a:p>
            <a:r>
              <a:rPr lang="en-US" sz="1050" dirty="0">
                <a:latin typeface="Lucida Console" panose="020B0609040504020204" pitchFamily="49" charset="0"/>
              </a:rPr>
              <a:t>/</a:t>
            </a:r>
            <a:r>
              <a:rPr lang="en-US" sz="1050" dirty="0" err="1">
                <a:latin typeface="Lucida Console" panose="020B0609040504020204" pitchFamily="49" charset="0"/>
              </a:rPr>
              <a:t>iscsi</a:t>
            </a:r>
            <a:r>
              <a:rPr lang="en-US" sz="1050" dirty="0">
                <a:latin typeface="Lucida Console" panose="020B0609040504020204" pitchFamily="49" charset="0"/>
              </a:rPr>
              <a:t>/iqn.20...sk1/tpg1/</a:t>
            </a:r>
            <a:r>
              <a:rPr lang="en-US" sz="1050" dirty="0" err="1">
                <a:latin typeface="Lucida Console" panose="020B0609040504020204" pitchFamily="49" charset="0"/>
              </a:rPr>
              <a:t>acls</a:t>
            </a:r>
            <a:r>
              <a:rPr lang="en-US" sz="1050" dirty="0">
                <a:latin typeface="Lucida Console" panose="020B0609040504020204" pitchFamily="49" charset="0"/>
              </a:rPr>
              <a:t>&gt;create iqn.2017-05.local.centos7.example.com:node1 </a:t>
            </a:r>
            <a:r>
              <a:rPr lang="en-US" sz="1050" dirty="0">
                <a:latin typeface="Lucida Console" panose="020B0609040504020204" pitchFamily="49" charset="0"/>
                <a:sym typeface="Wingdings" panose="05000000000000000000" pitchFamily="2" charset="2"/>
              </a:rPr>
              <a:t> </a:t>
            </a:r>
            <a:r>
              <a:rPr lang="en-US" sz="1050" b="1" dirty="0">
                <a:latin typeface="Lucida Console" panose="020B0609040504020204" pitchFamily="49" charset="0"/>
                <a:sym typeface="Wingdings" panose="05000000000000000000" pitchFamily="2" charset="2"/>
              </a:rPr>
              <a:t>Create ACL</a:t>
            </a:r>
            <a:endParaRPr lang="en-US" sz="1050" b="1" dirty="0">
              <a:latin typeface="Lucida Console" panose="020B0609040504020204" pitchFamily="49" charset="0"/>
            </a:endParaRPr>
          </a:p>
          <a:p>
            <a:r>
              <a:rPr lang="en-US" sz="1050" dirty="0">
                <a:latin typeface="Lucida Console" panose="020B0609040504020204" pitchFamily="49" charset="0"/>
              </a:rPr>
              <a:t>/</a:t>
            </a:r>
            <a:r>
              <a:rPr lang="en-US" sz="1050" dirty="0" err="1">
                <a:latin typeface="Lucida Console" panose="020B0609040504020204" pitchFamily="49" charset="0"/>
              </a:rPr>
              <a:t>iscsi</a:t>
            </a:r>
            <a:r>
              <a:rPr lang="en-US" sz="1050" dirty="0">
                <a:latin typeface="Lucida Console" panose="020B0609040504020204" pitchFamily="49" charset="0"/>
              </a:rPr>
              <a:t>/iqn.20...sk1/tpg1/</a:t>
            </a:r>
            <a:r>
              <a:rPr lang="en-US" sz="1050" dirty="0" err="1">
                <a:latin typeface="Lucida Console" panose="020B0609040504020204" pitchFamily="49" charset="0"/>
              </a:rPr>
              <a:t>acls</a:t>
            </a:r>
            <a:r>
              <a:rPr lang="en-US" sz="1050" dirty="0">
                <a:latin typeface="Lucida Console" panose="020B0609040504020204" pitchFamily="49" charset="0"/>
              </a:rPr>
              <a:t>&gt;cd ..</a:t>
            </a:r>
          </a:p>
          <a:p>
            <a:r>
              <a:rPr lang="en-US" sz="1050" dirty="0">
                <a:latin typeface="Lucida Console" panose="020B0609040504020204" pitchFamily="49" charset="0"/>
              </a:rPr>
              <a:t>/</a:t>
            </a:r>
            <a:r>
              <a:rPr lang="en-US" sz="1050" dirty="0" err="1">
                <a:latin typeface="Lucida Console" panose="020B0609040504020204" pitchFamily="49" charset="0"/>
              </a:rPr>
              <a:t>iscsi</a:t>
            </a:r>
            <a:r>
              <a:rPr lang="en-US" sz="1050" dirty="0">
                <a:latin typeface="Lucida Console" panose="020B0609040504020204" pitchFamily="49" charset="0"/>
              </a:rPr>
              <a:t>/iqn.20...om:disk1/tpg1&gt; set attribute authentication=0 </a:t>
            </a:r>
            <a:r>
              <a:rPr lang="en-US" sz="1050" dirty="0">
                <a:latin typeface="Lucida Console" panose="020B0609040504020204" pitchFamily="49" charset="0"/>
                <a:sym typeface="Wingdings" panose="05000000000000000000" pitchFamily="2" charset="2"/>
              </a:rPr>
              <a:t> </a:t>
            </a:r>
            <a:r>
              <a:rPr lang="en-US" sz="1050" b="1" dirty="0">
                <a:latin typeface="Lucida Console" panose="020B0609040504020204" pitchFamily="49" charset="0"/>
                <a:sym typeface="Wingdings" panose="05000000000000000000" pitchFamily="2" charset="2"/>
              </a:rPr>
              <a:t>Disable Authentication</a:t>
            </a:r>
            <a:endParaRPr lang="en-US" sz="1050" b="1" dirty="0">
              <a:latin typeface="Lucida Console" panose="020B0609040504020204" pitchFamily="49" charset="0"/>
            </a:endParaRPr>
          </a:p>
          <a:p>
            <a:r>
              <a:rPr lang="en-US" sz="1050" dirty="0">
                <a:latin typeface="Lucida Console" panose="020B0609040504020204" pitchFamily="49" charset="0"/>
              </a:rPr>
              <a:t>/</a:t>
            </a:r>
            <a:r>
              <a:rPr lang="en-US" sz="1050" dirty="0" err="1">
                <a:latin typeface="Lucida Console" panose="020B0609040504020204" pitchFamily="49" charset="0"/>
              </a:rPr>
              <a:t>iscsi</a:t>
            </a:r>
            <a:r>
              <a:rPr lang="en-US" sz="1050" dirty="0">
                <a:latin typeface="Lucida Console" panose="020B0609040504020204" pitchFamily="49" charset="0"/>
              </a:rPr>
              <a:t>/iqn.20...om:disk1/tpg1&gt; set attribute </a:t>
            </a:r>
            <a:r>
              <a:rPr lang="en-US" sz="1050" dirty="0" err="1">
                <a:latin typeface="Lucida Console" panose="020B0609040504020204" pitchFamily="49" charset="0"/>
              </a:rPr>
              <a:t>generate_node_acls</a:t>
            </a:r>
            <a:r>
              <a:rPr lang="en-US" sz="1050" dirty="0">
                <a:latin typeface="Lucida Console" panose="020B0609040504020204" pitchFamily="49" charset="0"/>
              </a:rPr>
              <a:t>=1</a:t>
            </a:r>
          </a:p>
          <a:p>
            <a:r>
              <a:rPr lang="en-US" sz="1050" dirty="0">
                <a:latin typeface="Lucida Console" panose="020B0609040504020204" pitchFamily="49" charset="0"/>
              </a:rPr>
              <a:t>/</a:t>
            </a:r>
            <a:r>
              <a:rPr lang="en-US" sz="1050" dirty="0" err="1">
                <a:latin typeface="Lucida Console" panose="020B0609040504020204" pitchFamily="49" charset="0"/>
              </a:rPr>
              <a:t>iscsi</a:t>
            </a:r>
            <a:r>
              <a:rPr lang="en-US" sz="1050" dirty="0">
                <a:latin typeface="Lucida Console" panose="020B0609040504020204" pitchFamily="49" charset="0"/>
              </a:rPr>
              <a:t>/iqn.20...om:disk1/tpg1&gt; cd </a:t>
            </a:r>
            <a:r>
              <a:rPr lang="en-US" sz="1050" dirty="0" err="1">
                <a:latin typeface="Lucida Console" panose="020B0609040504020204" pitchFamily="49" charset="0"/>
              </a:rPr>
              <a:t>luns</a:t>
            </a:r>
            <a:r>
              <a:rPr lang="en-US" sz="1050" dirty="0">
                <a:latin typeface="Lucida Console" panose="020B0609040504020204" pitchFamily="49" charset="0"/>
              </a:rPr>
              <a:t> </a:t>
            </a:r>
          </a:p>
          <a:p>
            <a:r>
              <a:rPr lang="en-US" sz="1050" dirty="0">
                <a:latin typeface="Lucida Console" panose="020B0609040504020204" pitchFamily="49" charset="0"/>
              </a:rPr>
              <a:t>/</a:t>
            </a:r>
            <a:r>
              <a:rPr lang="en-US" sz="1050" dirty="0" err="1">
                <a:latin typeface="Lucida Console" panose="020B0609040504020204" pitchFamily="49" charset="0"/>
              </a:rPr>
              <a:t>iscsi</a:t>
            </a:r>
            <a:r>
              <a:rPr lang="en-US" sz="1050" dirty="0">
                <a:latin typeface="Lucida Console" panose="020B0609040504020204" pitchFamily="49" charset="0"/>
              </a:rPr>
              <a:t>/iqn.20...sk1/tpg1/</a:t>
            </a:r>
            <a:r>
              <a:rPr lang="en-US" sz="1050" dirty="0" err="1">
                <a:latin typeface="Lucida Console" panose="020B0609040504020204" pitchFamily="49" charset="0"/>
              </a:rPr>
              <a:t>luns</a:t>
            </a:r>
            <a:r>
              <a:rPr lang="en-US" sz="1050" dirty="0">
                <a:latin typeface="Lucida Console" panose="020B0609040504020204" pitchFamily="49" charset="0"/>
              </a:rPr>
              <a:t>&gt; create /</a:t>
            </a:r>
            <a:r>
              <a:rPr lang="en-US" sz="1050" dirty="0" err="1">
                <a:latin typeface="Lucida Console" panose="020B0609040504020204" pitchFamily="49" charset="0"/>
              </a:rPr>
              <a:t>backstores</a:t>
            </a:r>
            <a:r>
              <a:rPr lang="en-US" sz="1050" dirty="0">
                <a:latin typeface="Lucida Console" panose="020B0609040504020204" pitchFamily="49" charset="0"/>
              </a:rPr>
              <a:t>/block/</a:t>
            </a:r>
            <a:r>
              <a:rPr lang="en-US" sz="1050" dirty="0" err="1">
                <a:latin typeface="Lucida Console" panose="020B0609040504020204" pitchFamily="49" charset="0"/>
              </a:rPr>
              <a:t>iscsi_store</a:t>
            </a:r>
            <a:r>
              <a:rPr lang="en-US" sz="1050" dirty="0">
                <a:latin typeface="Lucida Console" panose="020B0609040504020204" pitchFamily="49" charset="0"/>
              </a:rPr>
              <a:t> </a:t>
            </a:r>
            <a:r>
              <a:rPr lang="en-US" sz="1050" dirty="0">
                <a:latin typeface="Lucida Console" panose="020B0609040504020204" pitchFamily="49" charset="0"/>
                <a:sym typeface="Wingdings" panose="05000000000000000000" pitchFamily="2" charset="2"/>
              </a:rPr>
              <a:t> </a:t>
            </a:r>
            <a:r>
              <a:rPr lang="en-US" sz="1050" b="1" dirty="0">
                <a:latin typeface="Lucida Console" panose="020B0609040504020204" pitchFamily="49" charset="0"/>
                <a:sym typeface="Wingdings" panose="05000000000000000000" pitchFamily="2" charset="2"/>
              </a:rPr>
              <a:t>Map created Store to the LUN</a:t>
            </a:r>
            <a:endParaRPr lang="en-US" sz="1050" b="1" dirty="0">
              <a:latin typeface="Lucida Console" panose="020B0609040504020204" pitchFamily="49" charset="0"/>
            </a:endParaRPr>
          </a:p>
          <a:p>
            <a:r>
              <a:rPr lang="en-US" sz="1050" dirty="0">
                <a:latin typeface="Lucida Console" panose="020B0609040504020204" pitchFamily="49" charset="0"/>
              </a:rPr>
              <a:t>/</a:t>
            </a:r>
            <a:r>
              <a:rPr lang="en-US" sz="1050" dirty="0" err="1">
                <a:latin typeface="Lucida Console" panose="020B0609040504020204" pitchFamily="49" charset="0"/>
              </a:rPr>
              <a:t>iscsi</a:t>
            </a:r>
            <a:r>
              <a:rPr lang="en-US" sz="1050" dirty="0">
                <a:latin typeface="Lucida Console" panose="020B0609040504020204" pitchFamily="49" charset="0"/>
              </a:rPr>
              <a:t>/iqn.20...sk1/tpg1/</a:t>
            </a:r>
            <a:r>
              <a:rPr lang="en-US" sz="1050" dirty="0" err="1">
                <a:latin typeface="Lucida Console" panose="020B0609040504020204" pitchFamily="49" charset="0"/>
              </a:rPr>
              <a:t>luns</a:t>
            </a:r>
            <a:r>
              <a:rPr lang="en-US" sz="1050" dirty="0">
                <a:latin typeface="Lucida Console" panose="020B0609040504020204" pitchFamily="49" charset="0"/>
              </a:rPr>
              <a:t>&gt; cd /</a:t>
            </a:r>
          </a:p>
          <a:p>
            <a:r>
              <a:rPr lang="en-US" sz="1050" dirty="0">
                <a:latin typeface="Lucida Console" panose="020B0609040504020204" pitchFamily="49" charset="0"/>
              </a:rPr>
              <a:t>/&gt; ls </a:t>
            </a:r>
            <a:r>
              <a:rPr lang="en-US" sz="1050" dirty="0">
                <a:latin typeface="Lucida Console" panose="020B0609040504020204" pitchFamily="49" charset="0"/>
                <a:sym typeface="Wingdings" panose="05000000000000000000" pitchFamily="2" charset="2"/>
              </a:rPr>
              <a:t> </a:t>
            </a:r>
            <a:r>
              <a:rPr lang="en-US" sz="1050" b="1" dirty="0">
                <a:latin typeface="Lucida Console" panose="020B0609040504020204" pitchFamily="49" charset="0"/>
                <a:sym typeface="Wingdings" panose="05000000000000000000" pitchFamily="2" charset="2"/>
              </a:rPr>
              <a:t>Confirm all the configuration are at acceptable level</a:t>
            </a:r>
            <a:endParaRPr lang="en-US" sz="1050" b="1" dirty="0">
              <a:latin typeface="Lucida Console" panose="020B0609040504020204" pitchFamily="49" charset="0"/>
            </a:endParaRPr>
          </a:p>
          <a:p>
            <a:r>
              <a:rPr lang="en-US" sz="1050" dirty="0">
                <a:latin typeface="Lucida Console" panose="020B0609040504020204" pitchFamily="49" charset="0"/>
              </a:rPr>
              <a:t>o- / ............................................................................ [...]</a:t>
            </a:r>
          </a:p>
          <a:p>
            <a:r>
              <a:rPr lang="en-US" sz="1050" dirty="0">
                <a:latin typeface="Lucida Console" panose="020B0609040504020204" pitchFamily="49" charset="0"/>
              </a:rPr>
              <a:t>  o- </a:t>
            </a:r>
            <a:r>
              <a:rPr lang="en-US" sz="1050" dirty="0" err="1">
                <a:latin typeface="Lucida Console" panose="020B0609040504020204" pitchFamily="49" charset="0"/>
              </a:rPr>
              <a:t>backstores</a:t>
            </a:r>
            <a:r>
              <a:rPr lang="en-US" sz="1050" dirty="0">
                <a:latin typeface="Lucida Console" panose="020B0609040504020204" pitchFamily="49" charset="0"/>
              </a:rPr>
              <a:t> ................................................................. [...]</a:t>
            </a:r>
          </a:p>
          <a:p>
            <a:r>
              <a:rPr lang="en-US" sz="1050" dirty="0">
                <a:latin typeface="Lucida Console" panose="020B0609040504020204" pitchFamily="49" charset="0"/>
              </a:rPr>
              <a:t>  | o- block ..................................................... [Storage Objects: 1]</a:t>
            </a:r>
          </a:p>
          <a:p>
            <a:r>
              <a:rPr lang="en-US" sz="1050" dirty="0">
                <a:latin typeface="Lucida Console" panose="020B0609040504020204" pitchFamily="49" charset="0"/>
              </a:rPr>
              <a:t>  | | o- </a:t>
            </a:r>
            <a:r>
              <a:rPr lang="en-US" sz="1050" dirty="0" err="1">
                <a:latin typeface="Lucida Console" panose="020B0609040504020204" pitchFamily="49" charset="0"/>
              </a:rPr>
              <a:t>iscsi_store</a:t>
            </a:r>
            <a:r>
              <a:rPr lang="en-US" sz="1050" dirty="0">
                <a:latin typeface="Lucida Console" panose="020B0609040504020204" pitchFamily="49" charset="0"/>
              </a:rPr>
              <a:t> ................ [/dev/vg2/</a:t>
            </a:r>
            <a:r>
              <a:rPr lang="en-US" sz="1050" dirty="0" err="1">
                <a:latin typeface="Lucida Console" panose="020B0609040504020204" pitchFamily="49" charset="0"/>
              </a:rPr>
              <a:t>iscsi_lv</a:t>
            </a:r>
            <a:r>
              <a:rPr lang="en-US" sz="1050" dirty="0">
                <a:latin typeface="Lucida Console" panose="020B0609040504020204" pitchFamily="49" charset="0"/>
              </a:rPr>
              <a:t> (3.0GiB) write-thru </a:t>
            </a:r>
            <a:r>
              <a:rPr lang="en-US" sz="1050" b="1" dirty="0">
                <a:latin typeface="Lucida Console" panose="020B0609040504020204" pitchFamily="49" charset="0"/>
              </a:rPr>
              <a:t>activated</a:t>
            </a:r>
            <a:r>
              <a:rPr lang="en-US" sz="1050" dirty="0">
                <a:latin typeface="Lucida Console" panose="020B0609040504020204" pitchFamily="49" charset="0"/>
              </a:rPr>
              <a:t>]</a:t>
            </a:r>
          </a:p>
          <a:p>
            <a:r>
              <a:rPr lang="en-US" sz="1050" dirty="0">
                <a:latin typeface="Lucida Console" panose="020B0609040504020204" pitchFamily="49" charset="0"/>
              </a:rPr>
              <a:t>  | o- </a:t>
            </a:r>
            <a:r>
              <a:rPr lang="en-US" sz="1050" dirty="0" err="1">
                <a:latin typeface="Lucida Console" panose="020B0609040504020204" pitchFamily="49" charset="0"/>
              </a:rPr>
              <a:t>fileio</a:t>
            </a:r>
            <a:r>
              <a:rPr lang="en-US" sz="1050" dirty="0">
                <a:latin typeface="Lucida Console" panose="020B0609040504020204" pitchFamily="49" charset="0"/>
              </a:rPr>
              <a:t> .................................................... [Storage Objects: 0]</a:t>
            </a:r>
          </a:p>
          <a:p>
            <a:r>
              <a:rPr lang="en-US" sz="1050" dirty="0">
                <a:latin typeface="Lucida Console" panose="020B0609040504020204" pitchFamily="49" charset="0"/>
              </a:rPr>
              <a:t>  | o- </a:t>
            </a:r>
            <a:r>
              <a:rPr lang="en-US" sz="1050" dirty="0" err="1">
                <a:latin typeface="Lucida Console" panose="020B0609040504020204" pitchFamily="49" charset="0"/>
              </a:rPr>
              <a:t>pscsi</a:t>
            </a:r>
            <a:r>
              <a:rPr lang="en-US" sz="1050" dirty="0">
                <a:latin typeface="Lucida Console" panose="020B0609040504020204" pitchFamily="49" charset="0"/>
              </a:rPr>
              <a:t> ..................................................... [Storage Objects: 0]</a:t>
            </a:r>
          </a:p>
          <a:p>
            <a:r>
              <a:rPr lang="en-US" sz="1050" dirty="0">
                <a:latin typeface="Lucida Console" panose="020B0609040504020204" pitchFamily="49" charset="0"/>
              </a:rPr>
              <a:t>  | o- </a:t>
            </a:r>
            <a:r>
              <a:rPr lang="en-US" sz="1050" dirty="0" err="1">
                <a:latin typeface="Lucida Console" panose="020B0609040504020204" pitchFamily="49" charset="0"/>
              </a:rPr>
              <a:t>ramdisk</a:t>
            </a:r>
            <a:r>
              <a:rPr lang="en-US" sz="1050" dirty="0">
                <a:latin typeface="Lucida Console" panose="020B0609040504020204" pitchFamily="49" charset="0"/>
              </a:rPr>
              <a:t> ................................................... [Storage Objects: 0]</a:t>
            </a:r>
          </a:p>
          <a:p>
            <a:r>
              <a:rPr lang="en-US" sz="1050" dirty="0">
                <a:latin typeface="Lucida Console" panose="020B0609040504020204" pitchFamily="49" charset="0"/>
              </a:rPr>
              <a:t>  o- </a:t>
            </a:r>
            <a:r>
              <a:rPr lang="en-US" sz="1050" dirty="0" err="1">
                <a:latin typeface="Lucida Console" panose="020B0609040504020204" pitchFamily="49" charset="0"/>
              </a:rPr>
              <a:t>iscsi</a:t>
            </a:r>
            <a:r>
              <a:rPr lang="en-US" sz="1050" dirty="0">
                <a:latin typeface="Lucida Console" panose="020B0609040504020204" pitchFamily="49" charset="0"/>
              </a:rPr>
              <a:t> ............................................................... [Targets: 1]</a:t>
            </a:r>
          </a:p>
          <a:p>
            <a:r>
              <a:rPr lang="en-US" sz="1050" dirty="0">
                <a:latin typeface="Lucida Console" panose="020B0609040504020204" pitchFamily="49" charset="0"/>
              </a:rPr>
              <a:t>  | o- iqn.2017-05.local.centos7.example.com:disk1 .......................... [TPGs: 1]</a:t>
            </a:r>
          </a:p>
          <a:p>
            <a:r>
              <a:rPr lang="en-US" sz="1050" dirty="0">
                <a:latin typeface="Lucida Console" panose="020B0609040504020204" pitchFamily="49" charset="0"/>
              </a:rPr>
              <a:t>  |   o- tpg1 ..................................................... [gen-</a:t>
            </a:r>
            <a:r>
              <a:rPr lang="en-US" sz="1050" dirty="0" err="1">
                <a:latin typeface="Lucida Console" panose="020B0609040504020204" pitchFamily="49" charset="0"/>
              </a:rPr>
              <a:t>acls</a:t>
            </a:r>
            <a:r>
              <a:rPr lang="en-US" sz="1050" dirty="0">
                <a:latin typeface="Lucida Console" panose="020B0609040504020204" pitchFamily="49" charset="0"/>
              </a:rPr>
              <a:t>, </a:t>
            </a:r>
            <a:r>
              <a:rPr lang="en-US" sz="1050" b="1" dirty="0">
                <a:latin typeface="Lucida Console" panose="020B0609040504020204" pitchFamily="49" charset="0"/>
              </a:rPr>
              <a:t>no-</a:t>
            </a:r>
            <a:r>
              <a:rPr lang="en-US" sz="1050" b="1" dirty="0" err="1">
                <a:latin typeface="Lucida Console" panose="020B0609040504020204" pitchFamily="49" charset="0"/>
              </a:rPr>
              <a:t>auth</a:t>
            </a:r>
            <a:r>
              <a:rPr lang="en-US" sz="1050" dirty="0">
                <a:latin typeface="Lucida Console" panose="020B0609040504020204" pitchFamily="49" charset="0"/>
              </a:rPr>
              <a:t>]</a:t>
            </a:r>
          </a:p>
          <a:p>
            <a:r>
              <a:rPr lang="en-US" sz="1050" dirty="0">
                <a:latin typeface="Lucida Console" panose="020B0609040504020204" pitchFamily="49" charset="0"/>
              </a:rPr>
              <a:t>  |     o- </a:t>
            </a:r>
            <a:r>
              <a:rPr lang="en-US" sz="1050" dirty="0" err="1">
                <a:latin typeface="Lucida Console" panose="020B0609040504020204" pitchFamily="49" charset="0"/>
              </a:rPr>
              <a:t>acls</a:t>
            </a:r>
            <a:r>
              <a:rPr lang="en-US" sz="1050" dirty="0">
                <a:latin typeface="Lucida Console" panose="020B0609040504020204" pitchFamily="49" charset="0"/>
              </a:rPr>
              <a:t> ............................................................. [ACLs: 1]</a:t>
            </a:r>
          </a:p>
          <a:p>
            <a:r>
              <a:rPr lang="en-US" sz="1050" dirty="0">
                <a:latin typeface="Lucida Console" panose="020B0609040504020204" pitchFamily="49" charset="0"/>
              </a:rPr>
              <a:t>  |     | o- iqn.2017-05.local.centos7.example.com:node1 ............. [Mapped LUNs: 1]</a:t>
            </a:r>
          </a:p>
          <a:p>
            <a:r>
              <a:rPr lang="en-US" sz="1050" dirty="0">
                <a:latin typeface="Lucida Console" panose="020B0609040504020204" pitchFamily="49" charset="0"/>
              </a:rPr>
              <a:t>  |     |   o- mapped_lun0 .............................. [</a:t>
            </a:r>
            <a:r>
              <a:rPr lang="en-US" sz="1050" b="1" dirty="0">
                <a:latin typeface="Lucida Console" panose="020B0609040504020204" pitchFamily="49" charset="0"/>
              </a:rPr>
              <a:t>lun0 block/</a:t>
            </a:r>
            <a:r>
              <a:rPr lang="en-US" sz="1050" b="1" dirty="0" err="1">
                <a:latin typeface="Lucida Console" panose="020B0609040504020204" pitchFamily="49" charset="0"/>
              </a:rPr>
              <a:t>iscsi_store</a:t>
            </a:r>
            <a:r>
              <a:rPr lang="en-US" sz="1050" b="1" dirty="0">
                <a:latin typeface="Lucida Console" panose="020B0609040504020204" pitchFamily="49" charset="0"/>
              </a:rPr>
              <a:t> (</a:t>
            </a:r>
            <a:r>
              <a:rPr lang="en-US" sz="1050" b="1" dirty="0" err="1">
                <a:latin typeface="Lucida Console" panose="020B0609040504020204" pitchFamily="49" charset="0"/>
              </a:rPr>
              <a:t>rw</a:t>
            </a:r>
            <a:r>
              <a:rPr lang="en-US" sz="1050" b="1" dirty="0">
                <a:latin typeface="Lucida Console" panose="020B0609040504020204" pitchFamily="49" charset="0"/>
              </a:rPr>
              <a:t>)</a:t>
            </a:r>
            <a:r>
              <a:rPr lang="en-US" sz="1050" dirty="0">
                <a:latin typeface="Lucida Console" panose="020B0609040504020204" pitchFamily="49" charset="0"/>
              </a:rPr>
              <a:t>]</a:t>
            </a:r>
          </a:p>
          <a:p>
            <a:r>
              <a:rPr lang="en-US" sz="1050" dirty="0">
                <a:latin typeface="Lucida Console" panose="020B0609040504020204" pitchFamily="49" charset="0"/>
              </a:rPr>
              <a:t>  |     o- </a:t>
            </a:r>
            <a:r>
              <a:rPr lang="en-US" sz="1050" dirty="0" err="1">
                <a:latin typeface="Lucida Console" panose="020B0609040504020204" pitchFamily="49" charset="0"/>
              </a:rPr>
              <a:t>luns</a:t>
            </a:r>
            <a:r>
              <a:rPr lang="en-US" sz="1050" dirty="0">
                <a:latin typeface="Lucida Console" panose="020B0609040504020204" pitchFamily="49" charset="0"/>
              </a:rPr>
              <a:t> ............................................................. [LUNs: 1]</a:t>
            </a:r>
          </a:p>
          <a:p>
            <a:r>
              <a:rPr lang="en-US" sz="1050" dirty="0">
                <a:latin typeface="Lucida Console" panose="020B0609040504020204" pitchFamily="49" charset="0"/>
              </a:rPr>
              <a:t>  |     | o- lun0 ............................. [</a:t>
            </a:r>
            <a:r>
              <a:rPr lang="en-US" sz="1050" b="1" dirty="0">
                <a:latin typeface="Lucida Console" panose="020B0609040504020204" pitchFamily="49" charset="0"/>
              </a:rPr>
              <a:t>block/</a:t>
            </a:r>
            <a:r>
              <a:rPr lang="en-US" sz="1050" b="1" dirty="0" err="1">
                <a:latin typeface="Lucida Console" panose="020B0609040504020204" pitchFamily="49" charset="0"/>
              </a:rPr>
              <a:t>iscsi_store</a:t>
            </a:r>
            <a:r>
              <a:rPr lang="en-US" sz="1050" b="1" dirty="0">
                <a:latin typeface="Lucida Console" panose="020B0609040504020204" pitchFamily="49" charset="0"/>
              </a:rPr>
              <a:t> (/dev/vg2/</a:t>
            </a:r>
            <a:r>
              <a:rPr lang="en-US" sz="1050" b="1" dirty="0" err="1">
                <a:latin typeface="Lucida Console" panose="020B0609040504020204" pitchFamily="49" charset="0"/>
              </a:rPr>
              <a:t>iscsi_lv</a:t>
            </a:r>
            <a:r>
              <a:rPr lang="en-US" sz="1050" b="1" dirty="0">
                <a:latin typeface="Lucida Console" panose="020B0609040504020204" pitchFamily="49" charset="0"/>
              </a:rPr>
              <a:t>)</a:t>
            </a:r>
            <a:r>
              <a:rPr lang="en-US" sz="1050" dirty="0">
                <a:latin typeface="Lucida Console" panose="020B0609040504020204" pitchFamily="49" charset="0"/>
              </a:rPr>
              <a:t>]</a:t>
            </a:r>
          </a:p>
          <a:p>
            <a:r>
              <a:rPr lang="en-US" sz="1050" dirty="0">
                <a:latin typeface="Lucida Console" panose="020B0609040504020204" pitchFamily="49" charset="0"/>
              </a:rPr>
              <a:t>  |     o- portals ....................................................... [Portals: 1]</a:t>
            </a:r>
          </a:p>
          <a:p>
            <a:r>
              <a:rPr lang="en-US" sz="1050" dirty="0">
                <a:latin typeface="Lucida Console" panose="020B0609040504020204" pitchFamily="49" charset="0"/>
              </a:rPr>
              <a:t>  |       o- 0.0.0.0:3260 ........................................................ [OK]</a:t>
            </a:r>
          </a:p>
          <a:p>
            <a:r>
              <a:rPr lang="en-US" sz="1050" dirty="0">
                <a:latin typeface="Lucida Console" panose="020B0609040504020204" pitchFamily="49" charset="0"/>
              </a:rPr>
              <a:t>  o- loopback ............................................................ [Targets: 0]</a:t>
            </a:r>
          </a:p>
        </p:txBody>
      </p:sp>
      <p:sp>
        <p:nvSpPr>
          <p:cNvPr id="2" name="Rectangle 1"/>
          <p:cNvSpPr/>
          <p:nvPr/>
        </p:nvSpPr>
        <p:spPr>
          <a:xfrm>
            <a:off x="8254999" y="3587234"/>
            <a:ext cx="3553179" cy="1954381"/>
          </a:xfrm>
          <a:prstGeom prst="rect">
            <a:avLst/>
          </a:prstGeom>
        </p:spPr>
        <p:txBody>
          <a:bodyPr wrap="square">
            <a:spAutoFit/>
          </a:bodyPr>
          <a:lstStyle/>
          <a:p>
            <a:r>
              <a:rPr lang="en-US" sz="1100" dirty="0">
                <a:latin typeface="Lucida Console" panose="020B0609040504020204" pitchFamily="49" charset="0"/>
              </a:rPr>
              <a:t>/&gt; </a:t>
            </a:r>
            <a:r>
              <a:rPr lang="en-US" sz="1100" dirty="0" err="1">
                <a:latin typeface="Lucida Console" panose="020B0609040504020204" pitchFamily="49" charset="0"/>
              </a:rPr>
              <a:t>saveconfig</a:t>
            </a:r>
            <a:r>
              <a:rPr lang="en-US" sz="1100" dirty="0">
                <a:latin typeface="Lucida Console" panose="020B0609040504020204" pitchFamily="49" charset="0"/>
              </a:rPr>
              <a:t> </a:t>
            </a:r>
            <a:r>
              <a:rPr lang="en-US" sz="1100" dirty="0">
                <a:latin typeface="Lucida Console" panose="020B0609040504020204" pitchFamily="49" charset="0"/>
                <a:sym typeface="Wingdings" panose="05000000000000000000" pitchFamily="2" charset="2"/>
              </a:rPr>
              <a:t> </a:t>
            </a:r>
            <a:r>
              <a:rPr lang="en-US" sz="1100" b="1" dirty="0">
                <a:latin typeface="Lucida Console" panose="020B0609040504020204" pitchFamily="49" charset="0"/>
                <a:sym typeface="Wingdings" panose="05000000000000000000" pitchFamily="2" charset="2"/>
              </a:rPr>
              <a:t>Save configuration</a:t>
            </a:r>
            <a:endParaRPr lang="en-US" sz="1100" b="1" dirty="0">
              <a:latin typeface="Lucida Console" panose="020B0609040504020204" pitchFamily="49" charset="0"/>
            </a:endParaRPr>
          </a:p>
          <a:p>
            <a:r>
              <a:rPr lang="en-US" sz="1100" dirty="0">
                <a:latin typeface="Lucida Console" panose="020B0609040504020204" pitchFamily="49" charset="0"/>
              </a:rPr>
              <a:t>/&gt; exit</a:t>
            </a:r>
          </a:p>
          <a:p>
            <a:endParaRPr lang="en-US" sz="1100" dirty="0">
              <a:latin typeface="Lucida Console" panose="020B0609040504020204" pitchFamily="49" charset="0"/>
            </a:endParaRPr>
          </a:p>
          <a:p>
            <a:r>
              <a:rPr lang="en-US" sz="1100" dirty="0" err="1">
                <a:latin typeface="Lucida Console" panose="020B0609040504020204" pitchFamily="49" charset="0"/>
              </a:rPr>
              <a:t>systemctl</a:t>
            </a:r>
            <a:r>
              <a:rPr lang="en-US" sz="1100" dirty="0">
                <a:latin typeface="Lucida Console" panose="020B0609040504020204" pitchFamily="49" charset="0"/>
              </a:rPr>
              <a:t> enable </a:t>
            </a:r>
            <a:r>
              <a:rPr lang="en-US" sz="1100" dirty="0" err="1">
                <a:latin typeface="Lucida Console" panose="020B0609040504020204" pitchFamily="49" charset="0"/>
              </a:rPr>
              <a:t>target.service</a:t>
            </a:r>
            <a:endParaRPr lang="en-US" sz="1100" dirty="0">
              <a:latin typeface="Lucida Console" panose="020B0609040504020204" pitchFamily="49" charset="0"/>
            </a:endParaRPr>
          </a:p>
          <a:p>
            <a:r>
              <a:rPr lang="en-US" sz="1100" dirty="0" err="1">
                <a:latin typeface="Lucida Console" panose="020B0609040504020204" pitchFamily="49" charset="0"/>
              </a:rPr>
              <a:t>systemctl</a:t>
            </a:r>
            <a:r>
              <a:rPr lang="en-US" sz="1100" dirty="0">
                <a:latin typeface="Lucida Console" panose="020B0609040504020204" pitchFamily="49" charset="0"/>
              </a:rPr>
              <a:t> start </a:t>
            </a:r>
            <a:r>
              <a:rPr lang="en-US" sz="1100" dirty="0" err="1">
                <a:latin typeface="Lucida Console" panose="020B0609040504020204" pitchFamily="49" charset="0"/>
              </a:rPr>
              <a:t>target.service</a:t>
            </a:r>
            <a:endParaRPr lang="en-US" sz="1100" dirty="0">
              <a:latin typeface="Lucida Console" panose="020B0609040504020204" pitchFamily="49" charset="0"/>
            </a:endParaRPr>
          </a:p>
          <a:p>
            <a:endParaRPr lang="en-US" dirty="0"/>
          </a:p>
          <a:p>
            <a:r>
              <a:rPr lang="en-US" sz="1600" dirty="0"/>
              <a:t>Initiator commands remain same as in previous exercise, with only server IP differing</a:t>
            </a:r>
          </a:p>
        </p:txBody>
      </p:sp>
    </p:spTree>
    <p:extLst>
      <p:ext uri="{BB962C8B-B14F-4D97-AF65-F5344CB8AC3E}">
        <p14:creationId xmlns:p14="http://schemas.microsoft.com/office/powerpoint/2010/main" val="25396368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Introduction to Red Hat Cluster Suite</a:t>
            </a:r>
          </a:p>
        </p:txBody>
      </p:sp>
      <p:sp>
        <p:nvSpPr>
          <p:cNvPr id="6" name="Rectangle 5"/>
          <p:cNvSpPr/>
          <p:nvPr/>
        </p:nvSpPr>
        <p:spPr>
          <a:xfrm>
            <a:off x="251883" y="993422"/>
            <a:ext cx="11648017" cy="5355312"/>
          </a:xfrm>
          <a:prstGeom prst="rect">
            <a:avLst/>
          </a:prstGeom>
        </p:spPr>
        <p:txBody>
          <a:bodyPr wrap="square">
            <a:spAutoFit/>
          </a:bodyPr>
          <a:lstStyle/>
          <a:p>
            <a:r>
              <a:rPr lang="en-US" dirty="0"/>
              <a:t>One of the oldest problems of computing is designing failure proof computing systems. Over the years, many different methods have been developed. Many of these you will be familiar with, including:</a:t>
            </a:r>
          </a:p>
          <a:p>
            <a:endParaRPr lang="en-US" dirty="0"/>
          </a:p>
          <a:p>
            <a:pPr marL="285750" indent="-285750">
              <a:buFont typeface="Wingdings" panose="05000000000000000000" pitchFamily="2" charset="2"/>
              <a:buChar char="v"/>
            </a:pPr>
            <a:r>
              <a:rPr lang="en-US" dirty="0"/>
              <a:t>Spare hardware – typically enough to mirror the production hardware.</a:t>
            </a:r>
          </a:p>
          <a:p>
            <a:pPr marL="285750" indent="-285750">
              <a:buFont typeface="Wingdings" panose="05000000000000000000" pitchFamily="2" charset="2"/>
              <a:buChar char="v"/>
            </a:pPr>
            <a:r>
              <a:rPr lang="en-US" dirty="0"/>
              <a:t>Fault tolerant hardware by using a number of spare components.</a:t>
            </a:r>
          </a:p>
          <a:p>
            <a:pPr marL="285750" indent="-285750">
              <a:buFont typeface="Wingdings" panose="05000000000000000000" pitchFamily="2" charset="2"/>
              <a:buChar char="v"/>
            </a:pPr>
            <a:r>
              <a:rPr lang="en-US" dirty="0"/>
              <a:t>Software failover features built into individual programs.</a:t>
            </a:r>
          </a:p>
          <a:p>
            <a:endParaRPr lang="en-US" dirty="0"/>
          </a:p>
          <a:p>
            <a:r>
              <a:rPr lang="en-US" dirty="0"/>
              <a:t>Hardware solutions are typically expensive (and not always 100% reliant).  Application ­specific failover methods can often add maintenance hassles as well as doing nothing to fix the problem that</a:t>
            </a:r>
          </a:p>
          <a:p>
            <a:r>
              <a:rPr lang="en-US" dirty="0"/>
              <a:t>some of your programs may have no failover capabilities at all</a:t>
            </a:r>
          </a:p>
          <a:p>
            <a:endParaRPr lang="en-US" dirty="0"/>
          </a:p>
          <a:p>
            <a:r>
              <a:rPr lang="en-US" dirty="0"/>
              <a:t>Clustering is an answer for this. There are three main reasons to use clustering:</a:t>
            </a:r>
          </a:p>
          <a:p>
            <a:endParaRPr lang="en-US" dirty="0"/>
          </a:p>
          <a:p>
            <a:pPr marL="285750" indent="-285750">
              <a:buFont typeface="Wingdings" panose="05000000000000000000" pitchFamily="2" charset="2"/>
              <a:buChar char="v"/>
            </a:pPr>
            <a:r>
              <a:rPr lang="en-US" dirty="0"/>
              <a:t>Better performance</a:t>
            </a:r>
          </a:p>
          <a:p>
            <a:pPr marL="285750" indent="-285750">
              <a:buFont typeface="Wingdings" panose="05000000000000000000" pitchFamily="2" charset="2"/>
              <a:buChar char="v"/>
            </a:pPr>
            <a:r>
              <a:rPr lang="en-US" dirty="0"/>
              <a:t>Fault tolerance by high availability services.</a:t>
            </a:r>
          </a:p>
          <a:p>
            <a:pPr marL="285750" indent="-285750">
              <a:buFont typeface="Wingdings" panose="05000000000000000000" pitchFamily="2" charset="2"/>
              <a:buChar char="v"/>
            </a:pPr>
            <a:r>
              <a:rPr lang="en-US" dirty="0"/>
              <a:t>Optimal usage of disk resources.</a:t>
            </a:r>
          </a:p>
          <a:p>
            <a:endParaRPr lang="en-US" dirty="0"/>
          </a:p>
          <a:p>
            <a:r>
              <a:rPr lang="en-US" dirty="0"/>
              <a:t>Red Hat Cluster Suite (RHCS) is an integrated set of software components that can be deployed in a variety of configurations to suit your needs for performance, high-availability, load balancing, scalability, file sharing, and economy</a:t>
            </a:r>
          </a:p>
        </p:txBody>
      </p:sp>
    </p:spTree>
    <p:extLst>
      <p:ext uri="{BB962C8B-B14F-4D97-AF65-F5344CB8AC3E}">
        <p14:creationId xmlns:p14="http://schemas.microsoft.com/office/powerpoint/2010/main" val="17277330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Basics of Clustering</a:t>
            </a:r>
          </a:p>
        </p:txBody>
      </p:sp>
      <p:sp>
        <p:nvSpPr>
          <p:cNvPr id="6" name="Rectangle 5"/>
          <p:cNvSpPr/>
          <p:nvPr/>
        </p:nvSpPr>
        <p:spPr>
          <a:xfrm>
            <a:off x="251883" y="993422"/>
            <a:ext cx="11648017" cy="4247317"/>
          </a:xfrm>
          <a:prstGeom prst="rect">
            <a:avLst/>
          </a:prstGeom>
        </p:spPr>
        <p:txBody>
          <a:bodyPr wrap="square">
            <a:spAutoFit/>
          </a:bodyPr>
          <a:lstStyle/>
          <a:p>
            <a:r>
              <a:rPr lang="en-US" dirty="0"/>
              <a:t>RHCS consists of the following major components</a:t>
            </a:r>
          </a:p>
          <a:p>
            <a:endParaRPr lang="en-US" dirty="0"/>
          </a:p>
          <a:p>
            <a:pPr marL="285750" indent="-285750">
              <a:buFont typeface="Wingdings" panose="05000000000000000000" pitchFamily="2" charset="2"/>
              <a:buChar char="v"/>
            </a:pPr>
            <a:r>
              <a:rPr lang="en-US" dirty="0"/>
              <a:t>Cluster infrastructure — Provides fundamental functions for nodes to work together as a cluster: configuration-file management, membership management, lock management, and fencing</a:t>
            </a:r>
          </a:p>
          <a:p>
            <a:pPr marL="285750" indent="-285750">
              <a:buFont typeface="Wingdings" panose="05000000000000000000" pitchFamily="2" charset="2"/>
              <a:buChar char="v"/>
            </a:pPr>
            <a:r>
              <a:rPr lang="en-US" dirty="0"/>
              <a:t>High-availability Service Management — Provides failover of services from one cluster node to another in case a node becomes inoperative</a:t>
            </a:r>
          </a:p>
          <a:p>
            <a:pPr marL="285750" indent="-285750">
              <a:buFont typeface="Wingdings" panose="05000000000000000000" pitchFamily="2" charset="2"/>
              <a:buChar char="v"/>
            </a:pPr>
            <a:r>
              <a:rPr lang="en-US" dirty="0"/>
              <a:t>Cluster administration tools — Configuration and management tools for setting up, configuring, and managing a Red Hat cluster. The tools are for use with the Cluster Infrastructure components, the High-availability and Service Management components, and storage</a:t>
            </a:r>
          </a:p>
          <a:p>
            <a:pPr marL="285750" indent="-285750">
              <a:buFont typeface="Wingdings" panose="05000000000000000000" pitchFamily="2" charset="2"/>
              <a:buChar char="v"/>
            </a:pPr>
            <a:r>
              <a:rPr lang="en-US" dirty="0"/>
              <a:t>Linux Virtual Server (LVS) — Routing software that provides IP-Load-balancing. LVS runs in a pair of redundant servers that distributes client requests evenly to real servers that are behind the LVS servers</a:t>
            </a:r>
          </a:p>
          <a:p>
            <a:pPr marL="285750" indent="-285750">
              <a:buFont typeface="Wingdings" panose="05000000000000000000" pitchFamily="2" charset="2"/>
              <a:buChar char="v"/>
            </a:pPr>
            <a:r>
              <a:rPr lang="en-US" dirty="0"/>
              <a:t>GFS — GFS (Global File System) or GFS2 (Global File System 2) provides a cluster file system for use with Red Hat Cluster Suite. GFS/GFS2 allows multiple nodes to share storage at a block level as if the storage were connected locally to each cluster node</a:t>
            </a:r>
          </a:p>
          <a:p>
            <a:pPr marL="285750" indent="-285750">
              <a:buFont typeface="Wingdings" panose="05000000000000000000" pitchFamily="2" charset="2"/>
              <a:buChar char="v"/>
            </a:pPr>
            <a:r>
              <a:rPr lang="en-US" dirty="0"/>
              <a:t>Cluster Logical Volume Manager (CLVM) — Provides volume management of cluster storage</a:t>
            </a:r>
          </a:p>
        </p:txBody>
      </p:sp>
    </p:spTree>
    <p:extLst>
      <p:ext uri="{BB962C8B-B14F-4D97-AF65-F5344CB8AC3E}">
        <p14:creationId xmlns:p14="http://schemas.microsoft.com/office/powerpoint/2010/main" val="4230059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51883" y="3984"/>
            <a:ext cx="11556295" cy="989438"/>
          </a:xfrm>
        </p:spPr>
        <p:txBody>
          <a:bodyPr vert="horz" lIns="91440" tIns="45720" rIns="91440" bIns="45720" rtlCol="0" anchor="ctr">
            <a:normAutofit/>
          </a:bodyPr>
          <a:lstStyle/>
          <a:p>
            <a:r>
              <a:rPr lang="en-US" sz="3200" dirty="0"/>
              <a:t>RHCS Architecture</a:t>
            </a:r>
          </a:p>
        </p:txBody>
      </p:sp>
      <p:sp>
        <p:nvSpPr>
          <p:cNvPr id="6" name="Rectangle 5"/>
          <p:cNvSpPr/>
          <p:nvPr/>
        </p:nvSpPr>
        <p:spPr>
          <a:xfrm>
            <a:off x="251883" y="993422"/>
            <a:ext cx="4307417" cy="4801314"/>
          </a:xfrm>
          <a:prstGeom prst="rect">
            <a:avLst/>
          </a:prstGeom>
        </p:spPr>
        <p:txBody>
          <a:bodyPr wrap="square">
            <a:spAutoFit/>
          </a:bodyPr>
          <a:lstStyle/>
          <a:p>
            <a:r>
              <a:rPr lang="en-US" dirty="0"/>
              <a:t>Pacemaker – Resource Manager</a:t>
            </a:r>
          </a:p>
          <a:p>
            <a:r>
              <a:rPr lang="en-US" dirty="0" err="1"/>
              <a:t>Corosync</a:t>
            </a:r>
            <a:r>
              <a:rPr lang="en-US" dirty="0"/>
              <a:t> – Maintains Cluster Membership. Messaging and Membership Service</a:t>
            </a:r>
          </a:p>
          <a:p>
            <a:r>
              <a:rPr lang="en-US" dirty="0"/>
              <a:t>RA(Resource Agents) – Handle the resources</a:t>
            </a:r>
          </a:p>
          <a:p>
            <a:r>
              <a:rPr lang="en-US" dirty="0"/>
              <a:t>STONITH – Fencing (Shoot The Other Node In The Head)</a:t>
            </a:r>
          </a:p>
          <a:p>
            <a:endParaRPr lang="en-US" dirty="0"/>
          </a:p>
          <a:p>
            <a:r>
              <a:rPr lang="en-US" dirty="0"/>
              <a:t>Resources – Individual Services</a:t>
            </a:r>
          </a:p>
          <a:p>
            <a:r>
              <a:rPr lang="en-US" dirty="0"/>
              <a:t>Resource Group – Group of resources that publish a service</a:t>
            </a:r>
          </a:p>
          <a:p>
            <a:r>
              <a:rPr lang="en-US" dirty="0"/>
              <a:t>Constraint – Dependencies between resources</a:t>
            </a:r>
          </a:p>
          <a:p>
            <a:endParaRPr lang="en-US" dirty="0"/>
          </a:p>
          <a:p>
            <a:r>
              <a:rPr lang="en-US" dirty="0" err="1"/>
              <a:t>cLVM</a:t>
            </a:r>
            <a:r>
              <a:rPr lang="en-US" dirty="0"/>
              <a:t> – Cluster Logical Volume Manager</a:t>
            </a:r>
          </a:p>
          <a:p>
            <a:r>
              <a:rPr lang="en-US" dirty="0"/>
              <a:t>GFS2 – Global File System v2</a:t>
            </a:r>
          </a:p>
          <a:p>
            <a:r>
              <a:rPr lang="en-US" dirty="0"/>
              <a:t>OCFS2 – Open Clustered File System v2</a:t>
            </a:r>
          </a:p>
        </p:txBody>
      </p:sp>
      <p:pic>
        <p:nvPicPr>
          <p:cNvPr id="2" name="Picture 1"/>
          <p:cNvPicPr>
            <a:picLocks noChangeAspect="1"/>
          </p:cNvPicPr>
          <p:nvPr/>
        </p:nvPicPr>
        <p:blipFill>
          <a:blip r:embed="rId2"/>
          <a:stretch>
            <a:fillRect/>
          </a:stretch>
        </p:blipFill>
        <p:spPr>
          <a:xfrm>
            <a:off x="4927600" y="993422"/>
            <a:ext cx="7137760" cy="5343878"/>
          </a:xfrm>
          <a:prstGeom prst="rect">
            <a:avLst/>
          </a:prstGeom>
        </p:spPr>
      </p:pic>
    </p:spTree>
    <p:extLst>
      <p:ext uri="{BB962C8B-B14F-4D97-AF65-F5344CB8AC3E}">
        <p14:creationId xmlns:p14="http://schemas.microsoft.com/office/powerpoint/2010/main" val="14929136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8242</TotalTime>
  <Words>8974</Words>
  <Application>Microsoft Office PowerPoint</Application>
  <PresentationFormat>Widescreen</PresentationFormat>
  <Paragraphs>1111</Paragraphs>
  <Slides>104</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104</vt:i4>
      </vt:variant>
    </vt:vector>
  </HeadingPairs>
  <TitlesOfParts>
    <vt:vector size="116" baseType="lpstr">
      <vt:lpstr>ＭＳ Ｐゴシック</vt:lpstr>
      <vt:lpstr>Arial</vt:lpstr>
      <vt:lpstr>Arial Black</vt:lpstr>
      <vt:lpstr>Calibri</vt:lpstr>
      <vt:lpstr>Calibri Light</vt:lpstr>
      <vt:lpstr>Droid Sans Fallback</vt:lpstr>
      <vt:lpstr>Lucida Console</vt:lpstr>
      <vt:lpstr>Times New Roman</vt:lpstr>
      <vt:lpstr>Wingdings</vt:lpstr>
      <vt:lpstr>Office Theme</vt:lpstr>
      <vt:lpstr>Worksheet</vt:lpstr>
      <vt:lpstr>Document</vt:lpstr>
      <vt:lpstr>AGENDA</vt:lpstr>
      <vt:lpstr>PowerPoint Presentation</vt:lpstr>
      <vt:lpstr>A little history, before Linux</vt:lpstr>
      <vt:lpstr>What is Linux?</vt:lpstr>
      <vt:lpstr>Structure of Linux</vt:lpstr>
      <vt:lpstr>Different types of Shells</vt:lpstr>
      <vt:lpstr>The Linux File System Hierarchy</vt:lpstr>
      <vt:lpstr>Linux Directory Structure</vt:lpstr>
      <vt:lpstr>Linux File System Hierarchy Standards:</vt:lpstr>
      <vt:lpstr>Absolute and Relative path references</vt:lpstr>
      <vt:lpstr>Commands</vt:lpstr>
      <vt:lpstr>BASH Features: Default Shell in Linux</vt:lpstr>
      <vt:lpstr>BASH Features Continued:</vt:lpstr>
      <vt:lpstr>BASH Features: Continued:</vt:lpstr>
      <vt:lpstr>BASH Features Continued:</vt:lpstr>
      <vt:lpstr>BASH Features Continued:</vt:lpstr>
      <vt:lpstr>Basic Linux Commands</vt:lpstr>
      <vt:lpstr>Basic Linux Commands</vt:lpstr>
      <vt:lpstr>Basic Linux Commands</vt:lpstr>
      <vt:lpstr>Basic Linux Commands</vt:lpstr>
      <vt:lpstr>Basic Linux Commands &amp;  Boot Process Grub Recovery Rhel5/6</vt:lpstr>
      <vt:lpstr>User Login Profile Management in Linux</vt:lpstr>
      <vt:lpstr>User Login Profile Management in Linux Continued:</vt:lpstr>
      <vt:lpstr>User Login Profile Management Continued:</vt:lpstr>
      <vt:lpstr>User Login Profile Management Continued:</vt:lpstr>
      <vt:lpstr>User Login profile Management Continued:</vt:lpstr>
      <vt:lpstr>User Login Profile Management Continued</vt:lpstr>
      <vt:lpstr>Users Administrations:</vt:lpstr>
      <vt:lpstr>Users Administrations:</vt:lpstr>
      <vt:lpstr>Users Administrations:</vt:lpstr>
      <vt:lpstr>Users Administrations:</vt:lpstr>
      <vt:lpstr>Users Administrations:</vt:lpstr>
      <vt:lpstr>Users Administrations:</vt:lpstr>
      <vt:lpstr>Users Administrations:</vt:lpstr>
      <vt:lpstr>Crontab &amp; Tasks Automation:</vt:lpstr>
      <vt:lpstr>Crontab &amp; Tasks Automation:</vt:lpstr>
      <vt:lpstr>Crontab &amp; Tasks Automation:</vt:lpstr>
      <vt:lpstr>Crontab &amp; Tasks Automation:</vt:lpstr>
      <vt:lpstr>Difference and similarity between RHEL 7 and RHEL 6 and Upgrade</vt:lpstr>
      <vt:lpstr>Difference and similarity between RHEL 7 and RHEL 6 Continues …</vt:lpstr>
      <vt:lpstr>Difference and similarity between RHEL 7 and RHEL 6 Continues …</vt:lpstr>
      <vt:lpstr>Booting process in RHEL 7</vt:lpstr>
      <vt:lpstr>PowerPoint Presentation</vt:lpstr>
      <vt:lpstr>Booting process in RHEL 7 – Continues …</vt:lpstr>
      <vt:lpstr>Redhat Package Management &amp; Understanding YUM repository</vt:lpstr>
      <vt:lpstr>Red Hat package Management:</vt:lpstr>
      <vt:lpstr>Red Hat package Management:</vt:lpstr>
      <vt:lpstr>Why YUM (Yellowdog Update Manager) is preferred?</vt:lpstr>
      <vt:lpstr>PowerPoint Presentation</vt:lpstr>
      <vt:lpstr>Using the created repository</vt:lpstr>
      <vt:lpstr>Configuring network interface - Manual</vt:lpstr>
      <vt:lpstr>Configuring network interface - NMTUI</vt:lpstr>
      <vt:lpstr>Configuring network interface - nmcli</vt:lpstr>
      <vt:lpstr>Bridge-Interface Configuration</vt:lpstr>
      <vt:lpstr>Filesystem</vt:lpstr>
      <vt:lpstr>FILE SYSTEM</vt:lpstr>
      <vt:lpstr>FILE SYSTEM</vt:lpstr>
      <vt:lpstr>Managing Disk Partitions</vt:lpstr>
      <vt:lpstr>Logical Volume Management</vt:lpstr>
      <vt:lpstr>How does LVM work?</vt:lpstr>
      <vt:lpstr>LVM - Step by Step</vt:lpstr>
      <vt:lpstr>Extending and Reducing Logical Volume</vt:lpstr>
      <vt:lpstr>Advantages and Disadvantages of LVM</vt:lpstr>
      <vt:lpstr>PowerPoint Presentation</vt:lpstr>
      <vt:lpstr>RHEL Technology limits</vt:lpstr>
      <vt:lpstr>XFS Filesystem</vt:lpstr>
      <vt:lpstr>XFS Features and Creating a new XFS filesystem</vt:lpstr>
      <vt:lpstr>XFS Filesystem actions</vt:lpstr>
      <vt:lpstr>BtrFS (B-Tree FileSystem)</vt:lpstr>
      <vt:lpstr>BtrFS design targets (as on 2007)</vt:lpstr>
      <vt:lpstr>BtrFS basics – B-Tree &amp; Leaf Nodes</vt:lpstr>
      <vt:lpstr>BtrFS – B-Tree and Advangates</vt:lpstr>
      <vt:lpstr>Systemd</vt:lpstr>
      <vt:lpstr>Systemd features</vt:lpstr>
      <vt:lpstr>Systemd – How it works</vt:lpstr>
      <vt:lpstr>Systemd – Unit Types</vt:lpstr>
      <vt:lpstr>Systemd – Configuration files</vt:lpstr>
      <vt:lpstr>Systemd – Target Units</vt:lpstr>
      <vt:lpstr>Systemd – Run Level vs Target Units</vt:lpstr>
      <vt:lpstr>Systemd – Viewing available targets</vt:lpstr>
      <vt:lpstr>Systemd – Changing Targets</vt:lpstr>
      <vt:lpstr>Swap Management</vt:lpstr>
      <vt:lpstr>Adding Swap space – Swap File</vt:lpstr>
      <vt:lpstr>Adding Swap space – LVM</vt:lpstr>
      <vt:lpstr>PowerPoint Presentation</vt:lpstr>
      <vt:lpstr>Introduction to iSCSI</vt:lpstr>
      <vt:lpstr>iSCSI Terminologies</vt:lpstr>
      <vt:lpstr>iSCSI Sessions and Phases in detail – Discovery Session</vt:lpstr>
      <vt:lpstr>iSCSI Sessions and Phases in detail – Discovery Session Continued…</vt:lpstr>
      <vt:lpstr>iSCSI Sessions and Phases in detail – Normal Session</vt:lpstr>
      <vt:lpstr>iSCSI Key Negotiation Overview</vt:lpstr>
      <vt:lpstr>Device Mapper Multipath (DM Multipath) in RHEL7</vt:lpstr>
      <vt:lpstr>DM Multipath Overview</vt:lpstr>
      <vt:lpstr>Multipath Device Identifiers</vt:lpstr>
      <vt:lpstr>iSCSI Initiator and Multipath commands</vt:lpstr>
      <vt:lpstr>iSCSI Target assignment and Initiator commands</vt:lpstr>
      <vt:lpstr>Introduction to Red Hat Cluster Suite</vt:lpstr>
      <vt:lpstr>Basics of Clustering</vt:lpstr>
      <vt:lpstr>RHCS Architecture</vt:lpstr>
      <vt:lpstr>Pacemaker components</vt:lpstr>
      <vt:lpstr>Types of Pacemaker Clusters</vt:lpstr>
      <vt:lpstr>Configuring Apache on RHEL 7</vt:lpstr>
      <vt:lpstr>Tip: Recover lost root password in RHEL7</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Lee</dc:creator>
  <cp:lastModifiedBy>Sen, Nitin</cp:lastModifiedBy>
  <cp:revision>520</cp:revision>
  <cp:lastPrinted>2017-05-03T16:17:01Z</cp:lastPrinted>
  <dcterms:created xsi:type="dcterms:W3CDTF">2016-07-05T15:24:43Z</dcterms:created>
  <dcterms:modified xsi:type="dcterms:W3CDTF">2019-08-17T14:55:24Z</dcterms:modified>
</cp:coreProperties>
</file>