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191FB-ADB5-9D65-1BBB-AFCA1F251AF5}"/>
              </a:ext>
            </a:extLst>
          </p:cNvPr>
          <p:cNvSpPr/>
          <p:nvPr userDrawn="1"/>
        </p:nvSpPr>
        <p:spPr>
          <a:xfrm>
            <a:off x="11026066" y="18255"/>
            <a:ext cx="1100092" cy="132556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41006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ascal.ortiz.free.fr/contents/tkinter/tkinter/les_evenemen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aytolearnx.com/2020/06/label-tkinter-python-3.html" TargetMode="External"/><Relationship Id="rId3" Type="http://schemas.openxmlformats.org/officeDocument/2006/relationships/hyperlink" Target="https://waytolearnx.com/2020/06/canvas-tkinter-python-3.html" TargetMode="External"/><Relationship Id="rId7" Type="http://schemas.openxmlformats.org/officeDocument/2006/relationships/hyperlink" Target="https://waytolearnx.com/2020/06/frame-tkinter-python-3.html" TargetMode="External"/><Relationship Id="rId2" Type="http://schemas.openxmlformats.org/officeDocument/2006/relationships/hyperlink" Target="https://waytolearnx.com/2020/06/button-tkinter-python-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ytolearnx.com/2020/06/entry-tkinter-python-3.html" TargetMode="External"/><Relationship Id="rId5" Type="http://schemas.openxmlformats.org/officeDocument/2006/relationships/hyperlink" Target="https://waytolearnx.com/2020/07/radiobutton-tkinter-python-3.html" TargetMode="External"/><Relationship Id="rId10" Type="http://schemas.openxmlformats.org/officeDocument/2006/relationships/hyperlink" Target="https://waytolearnx.com/2020/06/menubutton-tkinter-python-3.html" TargetMode="External"/><Relationship Id="rId4" Type="http://schemas.openxmlformats.org/officeDocument/2006/relationships/hyperlink" Target="https://waytolearnx.com/2020/06/checkbutton-tkinter-python-3.html" TargetMode="External"/><Relationship Id="rId9" Type="http://schemas.openxmlformats.org/officeDocument/2006/relationships/hyperlink" Target="https://waytolearnx.com/2020/06/listbox-tkinter-python-3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aytolearnx.com/2020/07/spinbox-tkinter-python-3.html" TargetMode="External"/><Relationship Id="rId3" Type="http://schemas.openxmlformats.org/officeDocument/2006/relationships/hyperlink" Target="https://waytolearnx.com/2020/07/message-tkinter-python-3.html" TargetMode="External"/><Relationship Id="rId7" Type="http://schemas.openxmlformats.org/officeDocument/2006/relationships/hyperlink" Target="https://waytolearnx.com/2020/07/toplevel-tkinter-python-3.html" TargetMode="External"/><Relationship Id="rId2" Type="http://schemas.openxmlformats.org/officeDocument/2006/relationships/hyperlink" Target="https://waytolearnx.com/2020/07/menu-tkinter-python-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ytolearnx.com/2020/06/text-tkinter-python-3.html" TargetMode="External"/><Relationship Id="rId5" Type="http://schemas.openxmlformats.org/officeDocument/2006/relationships/hyperlink" Target="https://waytolearnx.com/2020/07/scrollbar-tkinter-python-3.html" TargetMode="External"/><Relationship Id="rId10" Type="http://schemas.openxmlformats.org/officeDocument/2006/relationships/hyperlink" Target="https://waytolearnx.com/2020/07/labelframe-tkinter-python-3.html" TargetMode="External"/><Relationship Id="rId4" Type="http://schemas.openxmlformats.org/officeDocument/2006/relationships/hyperlink" Target="https://waytolearnx.com/2020/07/scale-tkinter-python-3.html" TargetMode="External"/><Relationship Id="rId9" Type="http://schemas.openxmlformats.org/officeDocument/2006/relationships/hyperlink" Target="https://waytolearnx.com/2020/07/panedwindow-tkinter-python-3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165" y="1229940"/>
            <a:ext cx="10139082" cy="2387600"/>
          </a:xfrm>
        </p:spPr>
        <p:txBody>
          <a:bodyPr>
            <a:normAutofit/>
          </a:bodyPr>
          <a:lstStyle/>
          <a:p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événementielle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757526"/>
          </a:xfrm>
        </p:spPr>
        <p:txBody>
          <a:bodyPr/>
          <a:lstStyle/>
          <a:p>
            <a:r>
              <a:rPr lang="en-US" dirty="0"/>
              <a:t>Dr. NSENGE MPIA HERITIER, PhD</a:t>
            </a:r>
          </a:p>
        </p:txBody>
      </p:sp>
    </p:spTree>
    <p:extLst>
      <p:ext uri="{BB962C8B-B14F-4D97-AF65-F5344CB8AC3E}">
        <p14:creationId xmlns:p14="http://schemas.microsoft.com/office/powerpoint/2010/main" val="25061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73A8-5EF1-9E8F-9C20-30B17E8E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Récapitulatif des événement de la souris</a:t>
            </a:r>
            <a:br>
              <a:rPr lang="fr-FR" dirty="0"/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A986-7CC9-FBF5-FC70-A689F849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tableau constitue le résumé des principaux événements liés à la souris que vous pouvez approfondir en lisant </a:t>
            </a:r>
            <a:r>
              <a:rPr lang="fr-FR" dirty="0">
                <a:hlinkClick r:id="rId2"/>
              </a:rPr>
              <a:t>ici</a:t>
            </a:r>
            <a:r>
              <a:rPr lang="fr-FR" dirty="0"/>
              <a:t>.</a:t>
            </a:r>
          </a:p>
          <a:p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BB67D-FFD4-869E-074A-8E307972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22" y="2929767"/>
            <a:ext cx="652328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A337-C227-A555-91E8-6EEEA3A0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 avec python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B56D-4039-93A5-79B6-B8BA7510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fr-F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 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fournit diverses options pour développer des interfaces graphiques (GUI). </a:t>
            </a:r>
          </a:p>
          <a:p>
            <a:pPr algn="just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Les plus importants sont:</a:t>
            </a:r>
          </a:p>
          <a:p>
            <a:pPr lvl="1" algn="just" fontAlgn="base"/>
            <a:r>
              <a:rPr lang="fr-FR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: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est une interface Python de la boîte à outils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Tk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GUI livrée avec Python. </a:t>
            </a:r>
          </a:p>
          <a:p>
            <a:pPr lvl="1" algn="just" fontAlgn="base"/>
            <a:r>
              <a:rPr lang="fr-FR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wxPython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: Ceci est une interface Python open source pour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wxWindows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 fontAlgn="base"/>
            <a:r>
              <a:rPr lang="fr-FR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JPython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: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JPython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est une interface Python pour Java qui donne aux scripts Python un accès transparent aux bibliothèques de classes Java sur la machine locale.</a:t>
            </a: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67080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4CC9-98D4-BB3E-82AE-BDCB20A5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Tkinter</a:t>
            </a:r>
            <a:b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D367-4D69-FD9D-F837-41DE70FC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/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est la bibliothèque GUI standard pour Python. </a:t>
            </a:r>
          </a:p>
          <a:p>
            <a:pPr algn="just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 lorsqu’il est utilisé avec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fournit un moyen rapide et facile de créer des applications GUI. </a:t>
            </a:r>
          </a:p>
          <a:p>
            <a:pPr algn="just" fontAlgn="base"/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fournit une puissante interface,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orientée objet 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à la boîte à outils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GUI.</a:t>
            </a:r>
          </a:p>
          <a:p>
            <a:pPr algn="just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création d’une application GUI à l’aide de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est une tâche facile. Tout ce que vous devez faire est d’effectuer les étapes suivantes 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Importez le module </a:t>
            </a:r>
            <a:r>
              <a:rPr lang="fr-FR" b="1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Créez la fenêtre principale de l’application GUI.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Ajoutez un ou plusieurs des widgets mentionnés ci-dessous à l’application GUI.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Faite une boucle d’événement pour prendre des mesures contre chaque événement déclenché par l’utilisateur.</a:t>
            </a: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52090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4CC9-98D4-BB3E-82AE-BDCB20A5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Tkinter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</a:t>
            </a:r>
            <a:r>
              <a:rPr lang="fr-F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.)</a:t>
            </a:r>
            <a:b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D367-4D69-FD9D-F837-41DE70FC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Tkinter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 appelé ainsi car c'est une interface Python vers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Tk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(Tool Kit), qui est un toolkit graphique développé à l'origine pour le langage de programmation </a:t>
            </a:r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TCL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(Tool Command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Language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just" fontAlgn="base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 fontAlgn="base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 nom "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Tkinter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est en fait une contraction de "</a:t>
            </a:r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Tk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interface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".</a:t>
            </a:r>
          </a:p>
          <a:p>
            <a:pPr algn="just" fontAlgn="base"/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just" fontAlgn="base"/>
            <a:r>
              <a:rPr lang="fr-FR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Tkinter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est installé par défaut dans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anaconda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si ce n'est pas le cas, lancez la commande suivante: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pip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install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python-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tk</a:t>
            </a:r>
            <a:endParaRPr lang="fr-FR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 fontAlgn="base"/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53198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E34D-8169-DCA7-70DB-8D6F2C54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Les widget </a:t>
            </a:r>
            <a:r>
              <a:rPr lang="fr-CD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Tkinter</a:t>
            </a:r>
            <a:b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3953-D581-677D-FE36-19CA8707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Pour créer un logiciel graphique vous devez ajouter dans une fenêtre des éléments graphiques que l'on nomme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widget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fr-FR" dirty="0">
              <a:solidFill>
                <a:srgbClr val="333333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just"/>
            <a:endParaRPr lang="fr-F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just"/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widget</a:t>
            </a:r>
            <a:r>
              <a:rPr lang="fr-F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peut être tout aussi bien une liste déroulante que du texte.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674244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2CD1-D66E-2A52-7C53-A0F1A3C0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02374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fr-FR" dirty="0"/>
              <a:t>Types des widgets </a:t>
            </a:r>
            <a:endParaRPr lang="fr-C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BF7A5-FFE7-D5D2-EF55-CA0617C941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9259" y="1272540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41">
                  <a:extLst>
                    <a:ext uri="{9D8B030D-6E8A-4147-A177-3AD203B41FA5}">
                      <a16:colId xmlns:a16="http://schemas.microsoft.com/office/drawing/2014/main" val="1915464347"/>
                    </a:ext>
                  </a:extLst>
                </a:gridCol>
                <a:gridCol w="8951259">
                  <a:extLst>
                    <a:ext uri="{9D8B030D-6E8A-4147-A177-3AD203B41FA5}">
                      <a16:colId xmlns:a16="http://schemas.microsoft.com/office/drawing/2014/main" val="160718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Widget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Description 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2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Button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Button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les boutons dans votre application.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Canvas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Canvas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dessiner des formes, telles que des lignes, des ovales, des polygones et des rectangles, dans votre application.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1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Checkbutton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Checkbutton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un certain nombre d’options sous forme de cases à cocher. L’utilisateur peut sélectionner plusieurs options à la fois.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Radiobutton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Radiobutton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un certain nombre d’options sous forme de boutons radio. L’utilisateur ne peut sélectionner qu’une seule option à la fois.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3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Entry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Entry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un champ de texte sur une seule ligne pour accepter les valeurs d’un utilisateur.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Frame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Frame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comme conteneur pour organiser d’autres widgets.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9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Label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Label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fournir une étiquette sur une seule ligne pour d’autres widgets. Il peut également contenir des images.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Listbox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Listbox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fournir une liste d’options à un utilisateur.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Menubutton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Menubutton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les menus de votre application.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5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2CD1-D66E-2A52-7C53-A0F1A3C0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6" y="302374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fr-FR" dirty="0"/>
              <a:t>Types des widgets (</a:t>
            </a:r>
            <a:r>
              <a:rPr lang="fr-FR" dirty="0" err="1"/>
              <a:t>Cont</a:t>
            </a:r>
            <a:r>
              <a:rPr lang="fr-FR" dirty="0"/>
              <a:t>.) </a:t>
            </a:r>
            <a:endParaRPr lang="fr-C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5BF7A5-FFE7-D5D2-EF55-CA0617C941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3753" y="986120"/>
          <a:ext cx="1051560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41">
                  <a:extLst>
                    <a:ext uri="{9D8B030D-6E8A-4147-A177-3AD203B41FA5}">
                      <a16:colId xmlns:a16="http://schemas.microsoft.com/office/drawing/2014/main" val="1915464347"/>
                    </a:ext>
                  </a:extLst>
                </a:gridCol>
                <a:gridCol w="8951259">
                  <a:extLst>
                    <a:ext uri="{9D8B030D-6E8A-4147-A177-3AD203B41FA5}">
                      <a16:colId xmlns:a16="http://schemas.microsoft.com/office/drawing/2014/main" val="1607188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Widget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Description 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2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Menu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Menu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fournir diverses commandes à un utilisateur. Ces commandes sont contenues dans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Menubutton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Message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Message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les champs de texte multilignes pour accepter les valeurs d’un utilisateur.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1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Scale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Scale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fournir un curseur.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Scrollbar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Scrollbar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ajouter une fonction de défilement à divers widgets, tels que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3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Text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Text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afficher le texte sur plusieurs lignes.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Toplevel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Toplevel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utilisé pour fournir un conteneur de fenêtre séparé.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9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Spinbox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widget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Spinbox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une variante du widget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 standard, qui peut être utilisé pour sélectionner un nombre fixe de valeurs.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6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PanedWindow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PanedWindow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un widget conteneur qui peut contenir n’importe quel nombre de volets, disposés horizontalement ou verticalement.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0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Labelframe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 </a:t>
                      </a:r>
                      <a:r>
                        <a:rPr lang="fr-FR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labelframe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un widget conteneur simple. Son objectif principal est d’agir comme un séparateur ou un conteneur pour les dispositions de fenêtres complexes.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64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tkMessageBox</a:t>
                      </a:r>
                      <a:endParaRPr lang="fr-C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module permet d’afficher des boîtes de message dans vos applications.</a:t>
                      </a:r>
                      <a:endParaRPr lang="fr-C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1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3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B179-C846-A21A-418D-660F46A1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97"/>
            <a:ext cx="11084859" cy="4351338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La ligne </a:t>
            </a:r>
            <a:r>
              <a:rPr lang="fr-FR" dirty="0">
                <a:solidFill>
                  <a:srgbClr val="FF0000"/>
                </a:solidFill>
              </a:rPr>
              <a:t>root = </a:t>
            </a:r>
            <a:r>
              <a:rPr lang="fr-FR" dirty="0" err="1">
                <a:solidFill>
                  <a:srgbClr val="FF0000"/>
                </a:solidFill>
              </a:rPr>
              <a:t>tk.Tk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crée une instance de la classe </a:t>
            </a:r>
            <a:r>
              <a:rPr lang="fr-FR" dirty="0" err="1"/>
              <a:t>Tk</a:t>
            </a:r>
            <a:r>
              <a:rPr lang="fr-FR" dirty="0"/>
              <a:t> dans </a:t>
            </a:r>
            <a:r>
              <a:rPr lang="fr-FR" dirty="0" err="1"/>
              <a:t>Tkinter</a:t>
            </a:r>
            <a:r>
              <a:rPr lang="fr-FR" dirty="0"/>
              <a:t>, qui représente la fenêtre principale de l'application graphique. </a:t>
            </a:r>
          </a:p>
          <a:p>
            <a:pPr algn="just"/>
            <a:r>
              <a:rPr lang="fr-FR" dirty="0"/>
              <a:t>Cette instance est souvent appelée "racine" (root en anglais) de l'interface graphique, car </a:t>
            </a:r>
            <a:r>
              <a:rPr lang="fr-FR" dirty="0">
                <a:solidFill>
                  <a:srgbClr val="FF0000"/>
                </a:solidFill>
              </a:rPr>
              <a:t>tous les autres widgets sont ajoutés à cette fenêtre ou à ses sous-fenêtres</a:t>
            </a:r>
            <a:r>
              <a:rPr lang="fr-FR" dirty="0"/>
              <a:t>.</a:t>
            </a:r>
          </a:p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Une fois que la fenêtre racine est créée, vous pouvez commencer à ajouter d'autres widgets et à définir la mise en page de votre application à l'intérieur de cette fenêtre.</a:t>
            </a:r>
          </a:p>
          <a:p>
            <a:pPr algn="just"/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Code de création de la fenêtre principale:</a:t>
            </a:r>
          </a:p>
          <a:p>
            <a:pPr algn="just"/>
            <a:endParaRPr lang="fr-C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C33BFA-00AE-36A2-EAC2-A286644A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12435"/>
            <a:ext cx="9040906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500" dirty="0">
                <a:solidFill>
                  <a:srgbClr val="0D0D0D"/>
                </a:solidFill>
                <a:latin typeface="Söhne"/>
              </a:rPr>
              <a:t>C</a:t>
            </a:r>
            <a:r>
              <a:rPr kumimoji="0" lang="fr-FR" altLang="fr-FR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réation </a:t>
            </a:r>
            <a:r>
              <a:rPr lang="fr-FR" altLang="fr-FR" sz="3500" dirty="0">
                <a:solidFill>
                  <a:srgbClr val="0D0D0D"/>
                </a:solidFill>
                <a:latin typeface="Söhne"/>
              </a:rPr>
              <a:t>de l’</a:t>
            </a:r>
            <a:r>
              <a:rPr kumimoji="0" lang="fr-FR" altLang="fr-FR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instance de la classe </a:t>
            </a:r>
            <a:r>
              <a:rPr kumimoji="0" lang="fr-FR" altLang="fr-FR" sz="35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Tk</a:t>
            </a:r>
            <a:r>
              <a:rPr kumimoji="0" lang="fr-FR" altLang="fr-FR" sz="35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</a:t>
            </a:r>
            <a:endParaRPr kumimoji="0" lang="fr-FR" altLang="fr-FR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86AF3-7417-86F2-FAB7-00B5C7CC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50" y="5399667"/>
            <a:ext cx="3237499" cy="10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5CA-C7E1-0CBE-1ED1-7A10777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</a:t>
            </a:r>
            <a:r>
              <a:rPr lang="fr-CD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émarrage d’une application TK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F518-7382-2CB5-2208-9D7C55D6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4760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 err="1">
                <a:solidFill>
                  <a:srgbClr val="FF0000"/>
                </a:solidFill>
              </a:rPr>
              <a:t>root.mainloop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est une méthode dans </a:t>
            </a:r>
            <a:r>
              <a:rPr lang="fr-FR" dirty="0" err="1"/>
              <a:t>Tkinter</a:t>
            </a:r>
            <a:r>
              <a:rPr lang="fr-FR" dirty="0"/>
              <a:t> qui démarre la boucle principale </a:t>
            </a:r>
            <a:r>
              <a:rPr lang="fr-FR" dirty="0">
                <a:solidFill>
                  <a:srgbClr val="FF0000"/>
                </a:solidFill>
              </a:rPr>
              <a:t>de l'application graphique</a:t>
            </a:r>
            <a:r>
              <a:rPr lang="fr-FR" dirty="0"/>
              <a:t>. </a:t>
            </a:r>
          </a:p>
          <a:p>
            <a:pPr algn="just"/>
            <a:r>
              <a:rPr lang="fr-FR" dirty="0"/>
              <a:t>Cette boucle est </a:t>
            </a:r>
            <a:r>
              <a:rPr lang="fr-FR" dirty="0">
                <a:solidFill>
                  <a:srgbClr val="FF0000"/>
                </a:solidFill>
              </a:rPr>
              <a:t>responsable de la gestion des événements </a:t>
            </a:r>
            <a:r>
              <a:rPr lang="fr-FR" dirty="0"/>
              <a:t>(comme les clics de souris, les pressions de touches, etc.) et de </a:t>
            </a:r>
            <a:r>
              <a:rPr lang="fr-FR" dirty="0">
                <a:solidFill>
                  <a:srgbClr val="FF0000"/>
                </a:solidFill>
              </a:rPr>
              <a:t>l'actualisation de l'interface utilisateur</a:t>
            </a:r>
          </a:p>
          <a:p>
            <a:pPr algn="just"/>
            <a:r>
              <a:rPr lang="fr-FR" dirty="0"/>
              <a:t>Une fois que </a:t>
            </a:r>
            <a:r>
              <a:rPr lang="fr-FR" b="1" dirty="0"/>
              <a:t>vous avez créé tous les widgets </a:t>
            </a:r>
            <a:r>
              <a:rPr lang="fr-FR" dirty="0"/>
              <a:t>et </a:t>
            </a:r>
            <a:r>
              <a:rPr lang="fr-FR" b="1" dirty="0"/>
              <a:t>défini la mise en page de votre interface graphique</a:t>
            </a:r>
            <a:r>
              <a:rPr lang="fr-FR" dirty="0"/>
              <a:t>, vous appelez </a:t>
            </a:r>
            <a:r>
              <a:rPr lang="fr-FR" dirty="0" err="1">
                <a:solidFill>
                  <a:srgbClr val="FF0000"/>
                </a:solidFill>
              </a:rPr>
              <a:t>root.mainloop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b="1" dirty="0"/>
              <a:t>pour démarrer l'application</a:t>
            </a:r>
            <a:r>
              <a:rPr lang="fr-FR" dirty="0"/>
              <a:t>. </a:t>
            </a:r>
          </a:p>
          <a:p>
            <a:pPr lvl="1" algn="just"/>
            <a:r>
              <a:rPr lang="fr-FR" dirty="0"/>
              <a:t>À partir de ce moment, l'application est </a:t>
            </a:r>
            <a:r>
              <a:rPr lang="fr-FR" dirty="0">
                <a:solidFill>
                  <a:srgbClr val="FF0000"/>
                </a:solidFill>
              </a:rPr>
              <a:t>en attente d'événements </a:t>
            </a:r>
            <a:r>
              <a:rPr lang="fr-FR" dirty="0"/>
              <a:t>(comme des clics de souris ou des pressions de touches) et </a:t>
            </a:r>
            <a:r>
              <a:rPr lang="fr-FR" dirty="0">
                <a:solidFill>
                  <a:srgbClr val="FF0000"/>
                </a:solidFill>
              </a:rPr>
              <a:t>répond en conséquence</a:t>
            </a:r>
            <a:r>
              <a:rPr lang="fr-FR" dirty="0"/>
              <a:t>. </a:t>
            </a:r>
          </a:p>
          <a:p>
            <a:pPr lvl="1" algn="just"/>
            <a:r>
              <a:rPr lang="fr-FR" dirty="0"/>
              <a:t>La boucle continue de s'exécuter jusqu'à ce que </a:t>
            </a:r>
            <a:r>
              <a:rPr lang="fr-FR" dirty="0">
                <a:solidFill>
                  <a:srgbClr val="FF0000"/>
                </a:solidFill>
              </a:rPr>
              <a:t>vous fermiez la fenêtre principale de l'application</a:t>
            </a:r>
            <a:r>
              <a:rPr lang="fr-FR" dirty="0"/>
              <a:t>, ce qui arrête également la boucle et termine le programme.</a:t>
            </a:r>
          </a:p>
          <a:p>
            <a:pPr lvl="1" algn="just"/>
            <a:r>
              <a:rPr lang="fr-FR" b="1" u="sng" dirty="0"/>
              <a:t>Exemple du code:</a:t>
            </a:r>
            <a:endParaRPr lang="fr-CD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BEDA6-0FFB-72A0-858D-C04D8E15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86" y="5136776"/>
            <a:ext cx="3934307" cy="15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7A5D-BE38-7D12-F4C0-74CE8691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Input/Output en TK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A64E-A220-B6EF-B76D-BCB42573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Tkinter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les widgets d'entrée/sortie les plus couramment utilisés sont les suivants :</a:t>
            </a:r>
          </a:p>
          <a:p>
            <a:pPr lvl="1" algn="just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Entry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 Un champ de saisie simple qui permet à l'utilisateur de saisir du texte: </a:t>
            </a:r>
          </a:p>
          <a:p>
            <a:pPr marL="457200" lvl="1" indent="0" algn="ctr">
              <a:buNone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</a:t>
            </a:r>
            <a:r>
              <a:rPr lang="fr-CD" dirty="0">
                <a:solidFill>
                  <a:srgbClr val="FF0000"/>
                </a:solidFill>
              </a:rPr>
              <a:t>entry = </a:t>
            </a:r>
            <a:r>
              <a:rPr lang="fr-CD" dirty="0" err="1">
                <a:solidFill>
                  <a:srgbClr val="FF0000"/>
                </a:solidFill>
              </a:rPr>
              <a:t>tk.Entry</a:t>
            </a:r>
            <a:r>
              <a:rPr lang="fr-CD" dirty="0">
                <a:solidFill>
                  <a:srgbClr val="FF0000"/>
                </a:solidFill>
              </a:rPr>
              <a:t>(root)</a:t>
            </a:r>
          </a:p>
          <a:p>
            <a:pPr lvl="1" algn="just"/>
            <a:r>
              <a:rPr lang="fr-FR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Text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 Une zone de texte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multi-lignes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qui permet à l'utilisateur de saisir et d'afficher du texte:</a:t>
            </a:r>
          </a:p>
          <a:p>
            <a:pPr marL="457200" lvl="1" indent="0" algn="ctr">
              <a:buNone/>
            </a:pPr>
            <a:r>
              <a:rPr lang="fr-CD" dirty="0" err="1">
                <a:solidFill>
                  <a:srgbClr val="FF0000"/>
                </a:solidFill>
              </a:rPr>
              <a:t>text</a:t>
            </a:r>
            <a:r>
              <a:rPr lang="fr-CD" dirty="0">
                <a:solidFill>
                  <a:srgbClr val="FF0000"/>
                </a:solidFill>
              </a:rPr>
              <a:t> = </a:t>
            </a:r>
            <a:r>
              <a:rPr lang="fr-CD" dirty="0" err="1">
                <a:solidFill>
                  <a:srgbClr val="FF0000"/>
                </a:solidFill>
              </a:rPr>
              <a:t>tk.Text</a:t>
            </a:r>
            <a:r>
              <a:rPr lang="fr-CD" dirty="0">
                <a:solidFill>
                  <a:srgbClr val="FF0000"/>
                </a:solidFill>
              </a:rPr>
              <a:t>(root)</a:t>
            </a:r>
          </a:p>
          <a:p>
            <a:pPr lvl="1" algn="just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Label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 Un widget utilisé pour afficher du texte ou une image. Il est principalement utilisé pour la sortie: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label = </a:t>
            </a:r>
            <a:r>
              <a:rPr lang="en-US" dirty="0" err="1">
                <a:solidFill>
                  <a:srgbClr val="FF0000"/>
                </a:solidFill>
              </a:rPr>
              <a:t>tk.Label</a:t>
            </a:r>
            <a:r>
              <a:rPr lang="en-US" dirty="0">
                <a:solidFill>
                  <a:srgbClr val="FF0000"/>
                </a:solidFill>
              </a:rPr>
              <a:t>(root, text="Bonjour </a:t>
            </a:r>
            <a:r>
              <a:rPr lang="en-US" dirty="0" err="1">
                <a:solidFill>
                  <a:srgbClr val="FF0000"/>
                </a:solidFill>
              </a:rPr>
              <a:t>mes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amis</a:t>
            </a:r>
            <a:r>
              <a:rPr lang="en-US" dirty="0">
                <a:solidFill>
                  <a:srgbClr val="FF0000"/>
                </a:solidFill>
              </a:rPr>
              <a:t>!")</a:t>
            </a:r>
          </a:p>
          <a:p>
            <a:pPr lvl="1" algn="just"/>
            <a:r>
              <a:rPr lang="fr-F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Button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: Un bouton qui, lorsqu'il est cliqué, peut déclencher une action comme l'affichage d'un message: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button = </a:t>
            </a:r>
            <a:r>
              <a:rPr lang="en-US" dirty="0" err="1">
                <a:solidFill>
                  <a:srgbClr val="FF0000"/>
                </a:solidFill>
              </a:rPr>
              <a:t>tk.Button</a:t>
            </a:r>
            <a:r>
              <a:rPr lang="en-US" dirty="0">
                <a:solidFill>
                  <a:srgbClr val="FF0000"/>
                </a:solidFill>
              </a:rPr>
              <a:t>(root, text="Clique </a:t>
            </a:r>
            <a:r>
              <a:rPr lang="en-US" dirty="0" err="1">
                <a:solidFill>
                  <a:srgbClr val="FF0000"/>
                </a:solidFill>
              </a:rPr>
              <a:t>moi</a:t>
            </a:r>
            <a:r>
              <a:rPr lang="en-US" dirty="0">
                <a:solidFill>
                  <a:srgbClr val="FF0000"/>
                </a:solidFill>
              </a:rPr>
              <a:t>", command=</a:t>
            </a:r>
            <a:r>
              <a:rPr lang="en-US" dirty="0" err="1">
                <a:solidFill>
                  <a:srgbClr val="FF0000"/>
                </a:solidFill>
              </a:rPr>
              <a:t>action_function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fr-C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87A-696F-2DC1-450D-13BD699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/>
              <a:t>Présentation</a:t>
            </a:r>
            <a:br>
              <a:rPr lang="fr-CD" b="1" i="1" dirty="0">
                <a:solidFill>
                  <a:srgbClr val="663322"/>
                </a:solidFill>
                <a:effectLst/>
                <a:highlight>
                  <a:srgbClr val="CEF6CE"/>
                </a:highlight>
                <a:latin typeface="Times New Roman" panose="02020603050405020304" pitchFamily="18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CF2-D99E-0FD5-517D-F23D917C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1246094"/>
            <a:ext cx="10515600" cy="50294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/>
              <a:t>La programmation événementielle </a:t>
            </a:r>
            <a:r>
              <a:rPr lang="fr-FR" dirty="0">
                <a:solidFill>
                  <a:srgbClr val="FF0000"/>
                </a:solidFill>
              </a:rPr>
              <a:t>est un paradigme de programmation dans lequel l'exécution d'actions est déclenchée automatiquement lorsqu'un événement survient</a:t>
            </a:r>
            <a:r>
              <a:rPr lang="fr-FR" dirty="0"/>
              <a:t>.</a:t>
            </a:r>
          </a:p>
          <a:p>
            <a:pPr algn="just"/>
            <a:r>
              <a:rPr lang="fr-FR" dirty="0"/>
              <a:t>Un </a:t>
            </a:r>
            <a:r>
              <a:rPr lang="fr-FR" dirty="0">
                <a:solidFill>
                  <a:srgbClr val="FF0000"/>
                </a:solidFill>
              </a:rPr>
              <a:t>événement correspond en général à un changement d'état dans l'univers</a:t>
            </a:r>
            <a:r>
              <a:rPr lang="fr-FR" dirty="0"/>
              <a:t>, ou bien à une intervention explicite de l'utilisateur (ou d'un système externe). </a:t>
            </a:r>
          </a:p>
          <a:p>
            <a:pPr algn="just"/>
            <a:r>
              <a:rPr lang="fr-FR" dirty="0"/>
              <a:t>On peut noter ces associations (événement, action) sous la forme : </a:t>
            </a:r>
          </a:p>
          <a:p>
            <a:pPr marL="914400" lvl="2" indent="0" algn="just">
              <a:buNone/>
            </a:pPr>
            <a:r>
              <a:rPr lang="fr-FR" dirty="0"/>
              <a:t>événement → action.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La programmation événementielle est souvent utilisée dans les cas suivants :</a:t>
            </a:r>
          </a:p>
          <a:p>
            <a:pPr lvl="1" algn="just"/>
            <a:r>
              <a:rPr lang="fr-FR" dirty="0"/>
              <a:t>La programmation d'automates (systèmes de régulation par exemple) </a:t>
            </a:r>
          </a:p>
          <a:p>
            <a:pPr lvl="2" algn="just"/>
            <a:r>
              <a:rPr lang="fr-FR" dirty="0"/>
              <a:t>Par exemple : température &lt; </a:t>
            </a:r>
            <a:r>
              <a:rPr lang="fr-FR" dirty="0">
                <a:solidFill>
                  <a:srgbClr val="FF0000"/>
                </a:solidFill>
              </a:rPr>
              <a:t>20</a:t>
            </a:r>
            <a:r>
              <a:rPr lang="fr-FR" dirty="0"/>
              <a:t> → </a:t>
            </a:r>
            <a:r>
              <a:rPr lang="fr-FR" dirty="0">
                <a:solidFill>
                  <a:srgbClr val="FF0000"/>
                </a:solidFill>
              </a:rPr>
              <a:t>déclencher chauffage </a:t>
            </a:r>
          </a:p>
          <a:p>
            <a:pPr lvl="1" algn="just"/>
            <a:r>
              <a:rPr lang="fr-FR" dirty="0"/>
              <a:t>La programmation d'interface graphique. </a:t>
            </a:r>
          </a:p>
          <a:p>
            <a:pPr lvl="2" algn="just"/>
            <a:r>
              <a:rPr lang="fr-FR" dirty="0"/>
              <a:t>En effet, chaque action de l'utilisateur (clic souris, etc.) peut être vu comme un événement. </a:t>
            </a:r>
          </a:p>
        </p:txBody>
      </p:sp>
    </p:spTree>
    <p:extLst>
      <p:ext uri="{BB962C8B-B14F-4D97-AF65-F5344CB8AC3E}">
        <p14:creationId xmlns:p14="http://schemas.microsoft.com/office/powerpoint/2010/main" val="312123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7A5D-BE38-7D12-F4C0-74CE8691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Input/Output en TK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A64E-A220-B6EF-B76D-BCB42573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Pour récupérer du texte saisi par l'utilisateur dans un </a:t>
            </a:r>
            <a:r>
              <a:rPr lang="fr-FR" dirty="0">
                <a:solidFill>
                  <a:srgbClr val="FF0000"/>
                </a:solidFill>
              </a:rPr>
              <a:t>Entry</a:t>
            </a:r>
            <a:r>
              <a:rPr lang="fr-FR" dirty="0"/>
              <a:t>, vous pouvez utiliser la méthode </a:t>
            </a:r>
            <a:r>
              <a:rPr lang="fr-FR" dirty="0" err="1">
                <a:solidFill>
                  <a:srgbClr val="FF0000"/>
                </a:solidFill>
              </a:rPr>
              <a:t>get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de l'objet </a:t>
            </a:r>
            <a:r>
              <a:rPr lang="fr-FR" b="1" dirty="0"/>
              <a:t>Entry</a:t>
            </a:r>
            <a:r>
              <a:rPr lang="fr-FR" dirty="0"/>
              <a:t>. </a:t>
            </a:r>
          </a:p>
          <a:p>
            <a:r>
              <a:rPr lang="fr-FR" dirty="0"/>
              <a:t>Par exemple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dirty="0" err="1"/>
              <a:t>nombre</a:t>
            </a:r>
            <a:r>
              <a:rPr lang="en-US" dirty="0"/>
              <a:t> = </a:t>
            </a:r>
            <a:r>
              <a:rPr lang="en-US" dirty="0" err="1"/>
              <a:t>tk.Entry</a:t>
            </a:r>
            <a:r>
              <a:rPr lang="en-US" dirty="0"/>
              <a:t>(root)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CD" dirty="0" err="1">
                <a:solidFill>
                  <a:srgbClr val="FF0000"/>
                </a:solidFill>
              </a:rPr>
              <a:t>user_input</a:t>
            </a:r>
            <a:r>
              <a:rPr lang="fr-CD" dirty="0">
                <a:solidFill>
                  <a:srgbClr val="FF0000"/>
                </a:solidFill>
              </a:rPr>
              <a:t> = </a:t>
            </a:r>
            <a:r>
              <a:rPr lang="fr-CD" dirty="0" err="1">
                <a:solidFill>
                  <a:srgbClr val="FF0000"/>
                </a:solidFill>
              </a:rPr>
              <a:t>nombre.get</a:t>
            </a:r>
            <a:r>
              <a:rPr lang="fr-CD" dirty="0">
                <a:solidFill>
                  <a:srgbClr val="FF0000"/>
                </a:solidFill>
              </a:rPr>
              <a:t>()</a:t>
            </a:r>
          </a:p>
          <a:p>
            <a:r>
              <a:rPr lang="fr-FR" dirty="0"/>
              <a:t>Pour afficher du texte dans un </a:t>
            </a:r>
            <a:r>
              <a:rPr lang="fr-FR" b="1" dirty="0" err="1"/>
              <a:t>Text</a:t>
            </a:r>
            <a:r>
              <a:rPr lang="fr-FR" b="1" dirty="0"/>
              <a:t> </a:t>
            </a:r>
            <a:r>
              <a:rPr lang="fr-FR" dirty="0"/>
              <a:t>ou un</a:t>
            </a:r>
            <a:r>
              <a:rPr lang="fr-FR" b="1" dirty="0"/>
              <a:t> Label</a:t>
            </a:r>
            <a:r>
              <a:rPr lang="fr-FR" dirty="0"/>
              <a:t>, vous pouvez utiliser la méthode </a:t>
            </a:r>
            <a:r>
              <a:rPr lang="fr-FR" dirty="0">
                <a:solidFill>
                  <a:srgbClr val="FF0000"/>
                </a:solidFill>
              </a:rPr>
              <a:t>insert() </a:t>
            </a:r>
            <a:r>
              <a:rPr lang="fr-FR" dirty="0"/>
              <a:t>pour insérer du texte à une position spécifiée, ou la méthode </a:t>
            </a:r>
            <a:r>
              <a:rPr lang="fr-FR" dirty="0">
                <a:solidFill>
                  <a:srgbClr val="FF0000"/>
                </a:solidFill>
              </a:rPr>
              <a:t>config() </a:t>
            </a:r>
            <a:r>
              <a:rPr lang="fr-FR" dirty="0"/>
              <a:t>pour modifier le texte existant. </a:t>
            </a:r>
          </a:p>
          <a:p>
            <a:r>
              <a:rPr lang="fr-FR" dirty="0"/>
              <a:t>Par exemple 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text.insert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tk.END</a:t>
            </a:r>
            <a:r>
              <a:rPr lang="en-US" dirty="0">
                <a:solidFill>
                  <a:srgbClr val="FF0000"/>
                </a:solidFill>
              </a:rPr>
              <a:t>, "Hello, World!") #</a:t>
            </a:r>
            <a:r>
              <a:rPr lang="fr-FR" sz="1600" dirty="0">
                <a:solidFill>
                  <a:srgbClr val="7030A0"/>
                </a:solidFill>
              </a:rPr>
              <a:t> Insérer du texte à la fin du widget </a:t>
            </a:r>
            <a:r>
              <a:rPr lang="fr-FR" sz="1600" dirty="0" err="1">
                <a:solidFill>
                  <a:srgbClr val="7030A0"/>
                </a:solidFill>
              </a:rPr>
              <a:t>Text</a:t>
            </a:r>
            <a:r>
              <a:rPr lang="fr-FR" sz="1600" dirty="0">
                <a:solidFill>
                  <a:srgbClr val="7030A0"/>
                </a:solidFill>
              </a:rPr>
              <a:t> (</a:t>
            </a:r>
            <a:r>
              <a:rPr lang="fr-FR" sz="1600" dirty="0" err="1">
                <a:solidFill>
                  <a:srgbClr val="7030A0"/>
                </a:solidFill>
              </a:rPr>
              <a:t>tk.END</a:t>
            </a:r>
            <a:r>
              <a:rPr lang="fr-FR" sz="1600" dirty="0">
                <a:solidFill>
                  <a:srgbClr val="7030A0"/>
                </a:solidFill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label.config</a:t>
            </a:r>
            <a:r>
              <a:rPr lang="en-US" dirty="0">
                <a:solidFill>
                  <a:srgbClr val="FF0000"/>
                </a:solidFill>
              </a:rPr>
              <a:t>(text= "Nouveau text")</a:t>
            </a:r>
            <a:endParaRPr lang="fr-C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3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C50-ECC1-357A-273B-E9372A09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57549"/>
            <a:ext cx="10515600" cy="1325563"/>
          </a:xfrm>
        </p:spPr>
        <p:txBody>
          <a:bodyPr/>
          <a:lstStyle/>
          <a:p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Gestionnaires de positionnement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2908-6848-4296-B4ED-4C63EA8F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Tous les widgets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ont accès à des méthodes de gestion de géométrie spécifiques, qui ont pour but d’organiser les widgets dans la zone de widget parent. </a:t>
            </a:r>
          </a:p>
          <a:p>
            <a:pPr algn="just" fontAlgn="base"/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expose les classes de gestionnaire de positionnement suivantes: </a:t>
            </a:r>
          </a:p>
          <a:p>
            <a:pPr lvl="1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</a:p>
          <a:p>
            <a:pPr lvl="1" fontAlgn="base"/>
            <a:r>
              <a:rPr lang="fr-FR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endParaRPr lang="fr-FR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fr-FR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64184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C50-ECC1-357A-273B-E9372A09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57549"/>
            <a:ext cx="10896600" cy="1325563"/>
          </a:xfrm>
        </p:spPr>
        <p:txBody>
          <a:bodyPr/>
          <a:lstStyle/>
          <a:p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Gestionnaires de positionnement (</a:t>
            </a:r>
            <a:r>
              <a:rPr lang="fr-CD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</a:t>
            </a:r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2908-6848-4296-B4ED-4C63EA8F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7" y="1678276"/>
            <a:ext cx="7373471" cy="4351338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Pack() 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: </a:t>
            </a:r>
          </a:p>
          <a:p>
            <a:pPr lvl="1" algn="just"/>
            <a:r>
              <a:rPr lang="fr-FR" dirty="0"/>
              <a:t>La méthode pack() est une méthode de gestion de la mise en page dans </a:t>
            </a:r>
            <a:r>
              <a:rPr lang="fr-FR" dirty="0" err="1"/>
              <a:t>Tkinter</a:t>
            </a:r>
            <a:r>
              <a:rPr lang="fr-FR" dirty="0"/>
              <a:t>. </a:t>
            </a:r>
          </a:p>
          <a:p>
            <a:pPr lvl="1" algn="just"/>
            <a:r>
              <a:rPr lang="fr-FR" dirty="0"/>
              <a:t>Elle est utilisée pour placer un widget (comme un bouton, une étiquette, etc.) dans un conteneur, tel qu'une fenêtre principale ou un cadre. </a:t>
            </a:r>
          </a:p>
          <a:p>
            <a:pPr lvl="1" algn="just"/>
            <a:r>
              <a:rPr lang="fr-FR" dirty="0"/>
              <a:t>La méthode pack() organise les widgets de manière à ce qu'ils occupent l'espace minimum requis pour afficher tous les widgets sans superposition.</a:t>
            </a:r>
          </a:p>
          <a:p>
            <a:pPr lvl="1" algn="just"/>
            <a:r>
              <a:rPr lang="fr-FR" dirty="0"/>
              <a:t>Par exemple, pour créer et afficher un simple bouton dans une fenêtre </a:t>
            </a:r>
            <a:r>
              <a:rPr lang="fr-FR" dirty="0" err="1"/>
              <a:t>Tkinter</a:t>
            </a:r>
            <a:r>
              <a:rPr lang="fr-FR" dirty="0"/>
              <a:t> en utilisant pack() :</a:t>
            </a:r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A7BF2-D2E0-4A4A-B4C7-B055F8A4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86" y="1898283"/>
            <a:ext cx="3901778" cy="161558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DBFD89B-8326-99A4-D84D-6CD11C4817C6}"/>
              </a:ext>
            </a:extLst>
          </p:cNvPr>
          <p:cNvSpPr/>
          <p:nvPr/>
        </p:nvSpPr>
        <p:spPr>
          <a:xfrm>
            <a:off x="10031506" y="3531440"/>
            <a:ext cx="233082" cy="4541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C1A1D-9FD2-BC6A-6A41-30366C18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87" y="4037440"/>
            <a:ext cx="1150720" cy="5486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1D8941-9204-E734-515E-B0470BD12C91}"/>
              </a:ext>
            </a:extLst>
          </p:cNvPr>
          <p:cNvSpPr txBox="1">
            <a:spLocks/>
          </p:cNvSpPr>
          <p:nvPr/>
        </p:nvSpPr>
        <p:spPr>
          <a:xfrm>
            <a:off x="7634218" y="4756950"/>
            <a:ext cx="4469715" cy="207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fr-FR" dirty="0"/>
              <a:t>Dans cet exemple, </a:t>
            </a:r>
            <a:r>
              <a:rPr lang="fr-FR" dirty="0" err="1">
                <a:solidFill>
                  <a:srgbClr val="FF0000"/>
                </a:solidFill>
              </a:rPr>
              <a:t>button.pack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est utilisé pour placer le bouton dans la fenêtre principale root. </a:t>
            </a:r>
          </a:p>
          <a:p>
            <a:pPr algn="just" fontAlgn="base"/>
            <a:r>
              <a:rPr lang="fr-FR" dirty="0"/>
              <a:t>La méthode pack() est simple à utiliser </a:t>
            </a:r>
            <a:r>
              <a:rPr lang="fr-FR" dirty="0">
                <a:solidFill>
                  <a:srgbClr val="FF0000"/>
                </a:solidFill>
              </a:rPr>
              <a:t>mais offre moins de contrôle sur la mise en page que d'autres méthodes telles que </a:t>
            </a:r>
            <a:r>
              <a:rPr lang="fr-FR" dirty="0" err="1"/>
              <a:t>grid</a:t>
            </a:r>
            <a:r>
              <a:rPr lang="fr-FR" dirty="0"/>
              <a:t>() et place().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276181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C50-ECC1-357A-273B-E9372A09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57549"/>
            <a:ext cx="10896600" cy="1325563"/>
          </a:xfrm>
        </p:spPr>
        <p:txBody>
          <a:bodyPr/>
          <a:lstStyle/>
          <a:p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Gestionnaires de positionnement (</a:t>
            </a:r>
            <a:r>
              <a:rPr lang="fr-CD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</a:t>
            </a:r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2908-6848-4296-B4ED-4C63EA8F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7" y="1678276"/>
            <a:ext cx="7373471" cy="4351338"/>
          </a:xfrm>
        </p:spPr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Grid</a:t>
            </a:r>
            <a:r>
              <a:rPr lang="fr-F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() 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: </a:t>
            </a:r>
          </a:p>
          <a:p>
            <a:pPr lvl="1" algn="just" fontAlgn="base"/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La méthode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grid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() est une autre méthode de gestion de la mise en page dans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Tkinter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.</a:t>
            </a:r>
          </a:p>
          <a:p>
            <a:pPr lvl="1" algn="just" fontAlgn="base"/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 Contrairement à pack(), qui organise les widgets en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fonction de leur ordre d'ajout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,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grid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() permet de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placer les widgets dans une grille 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(ou tableau) à deux dimensions.</a:t>
            </a:r>
          </a:p>
          <a:p>
            <a:pPr lvl="1" algn="just" fontAlgn="base"/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Dans l’exemple ci-contre,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button1.grid(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row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=0,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column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=0) 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place le premier bouton dans la première ligne et la première colonne de la grille, tandis que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button2.grid(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row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=1,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column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=1) 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place le deuxième bouton dans la deuxième ligne et la deuxième colonne.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DBFD89B-8326-99A4-D84D-6CD11C4817C6}"/>
              </a:ext>
            </a:extLst>
          </p:cNvPr>
          <p:cNvSpPr/>
          <p:nvPr/>
        </p:nvSpPr>
        <p:spPr>
          <a:xfrm>
            <a:off x="10031506" y="3372740"/>
            <a:ext cx="233082" cy="4541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1D8941-9204-E734-515E-B0470BD12C91}"/>
              </a:ext>
            </a:extLst>
          </p:cNvPr>
          <p:cNvSpPr txBox="1">
            <a:spLocks/>
          </p:cNvSpPr>
          <p:nvPr/>
        </p:nvSpPr>
        <p:spPr>
          <a:xfrm>
            <a:off x="7634218" y="4756950"/>
            <a:ext cx="4469715" cy="207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fr-FR" dirty="0"/>
              <a:t>Vous pouvez spécifier d'autres options comme </a:t>
            </a:r>
            <a:r>
              <a:rPr lang="fr-FR" dirty="0" err="1">
                <a:solidFill>
                  <a:srgbClr val="FF0000"/>
                </a:solidFill>
              </a:rPr>
              <a:t>sticky</a:t>
            </a:r>
            <a:r>
              <a:rPr lang="fr-FR" dirty="0"/>
              <a:t> pour indiquer comment le widget doit remplir la cellule de la grille et </a:t>
            </a:r>
            <a:r>
              <a:rPr lang="fr-FR" dirty="0" err="1">
                <a:solidFill>
                  <a:srgbClr val="FF0000"/>
                </a:solidFill>
              </a:rPr>
              <a:t>padx</a:t>
            </a:r>
            <a:r>
              <a:rPr lang="fr-FR" dirty="0"/>
              <a:t> et </a:t>
            </a:r>
            <a:r>
              <a:rPr lang="fr-FR" dirty="0" err="1">
                <a:solidFill>
                  <a:srgbClr val="FF0000"/>
                </a:solidFill>
              </a:rPr>
              <a:t>pady</a:t>
            </a:r>
            <a:r>
              <a:rPr lang="fr-FR" dirty="0"/>
              <a:t> pour ajouter un espace autour du widget.</a:t>
            </a:r>
            <a:endParaRPr lang="fr-C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6AD7B-51C6-4C41-86A8-CCE741A86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479" y="1470490"/>
            <a:ext cx="3856054" cy="195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FA3F5B-A4BF-2886-2CDA-E381A22F3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015" y="3853945"/>
            <a:ext cx="120406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69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C50-ECC1-357A-273B-E9372A09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57549"/>
            <a:ext cx="10896600" cy="1325563"/>
          </a:xfrm>
        </p:spPr>
        <p:txBody>
          <a:bodyPr/>
          <a:lstStyle/>
          <a:p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Gestionnaires de positionnement (</a:t>
            </a:r>
            <a:r>
              <a:rPr lang="fr-CD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Cont</a:t>
            </a:r>
            <a:r>
              <a:rPr lang="fr-CD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2908-6848-4296-B4ED-4C63EA8F0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7" y="1678276"/>
            <a:ext cx="7373471" cy="4351338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  <a:highlight>
                  <a:srgbClr val="FFFFFF"/>
                </a:highlight>
                <a:latin typeface="inherit"/>
              </a:rPr>
              <a:t>Place</a:t>
            </a:r>
            <a:r>
              <a:rPr lang="fr-F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() 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: </a:t>
            </a:r>
          </a:p>
          <a:p>
            <a:pPr lvl="1" algn="just" fontAlgn="base"/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La méthode place() est une autre méthode de gestion de la mise en page dans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Tkinter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. Contrairement à pack() et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grid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(),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qui utilisent des algorithmes de disposition automatique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, </a:t>
            </a:r>
            <a:r>
              <a:rPr lang="fr-FR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place()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inherit"/>
              </a:rPr>
              <a:t>permet de positionner un widget de manière absolue en spécifiant les coordonnées</a:t>
            </a:r>
            <a:r>
              <a:rPr lang="fr-FR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 x 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et </a:t>
            </a:r>
            <a:r>
              <a:rPr lang="fr-FR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y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 de son coin supérieur gauche.</a:t>
            </a:r>
          </a:p>
          <a:p>
            <a:pPr lvl="1" algn="just" fontAlgn="base"/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Ci-contre un exemple simple qui utilise </a:t>
            </a:r>
            <a:r>
              <a:rPr lang="fr-FR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place() 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pour positionner un bouton à des coordonnées spécifiques dans une fenêtre </a:t>
            </a:r>
            <a:r>
              <a:rPr lang="fr-FR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Tkinter</a:t>
            </a:r>
            <a:r>
              <a:rPr lang="fr-FR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 :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DBFD89B-8326-99A4-D84D-6CD11C4817C6}"/>
              </a:ext>
            </a:extLst>
          </p:cNvPr>
          <p:cNvSpPr/>
          <p:nvPr/>
        </p:nvSpPr>
        <p:spPr>
          <a:xfrm>
            <a:off x="9914965" y="2964917"/>
            <a:ext cx="233082" cy="4541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1D8941-9204-E734-515E-B0470BD12C91}"/>
              </a:ext>
            </a:extLst>
          </p:cNvPr>
          <p:cNvSpPr txBox="1">
            <a:spLocks/>
          </p:cNvSpPr>
          <p:nvPr/>
        </p:nvSpPr>
        <p:spPr>
          <a:xfrm>
            <a:off x="7634218" y="4756950"/>
            <a:ext cx="4469715" cy="207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fr-FR" dirty="0"/>
              <a:t>Dans cet exemple, </a:t>
            </a:r>
            <a:r>
              <a:rPr lang="fr-FR" dirty="0" err="1">
                <a:solidFill>
                  <a:srgbClr val="FF0000"/>
                </a:solidFill>
              </a:rPr>
              <a:t>button.place</a:t>
            </a:r>
            <a:r>
              <a:rPr lang="fr-FR" dirty="0">
                <a:solidFill>
                  <a:srgbClr val="FF0000"/>
                </a:solidFill>
              </a:rPr>
              <a:t>(x=50, y=50) </a:t>
            </a:r>
            <a:r>
              <a:rPr lang="fr-FR" dirty="0"/>
              <a:t>place le bouton aux coordonnées </a:t>
            </a:r>
            <a:r>
              <a:rPr lang="fr-FR" b="1" dirty="0"/>
              <a:t>(50, 50) </a:t>
            </a:r>
            <a:r>
              <a:rPr lang="fr-FR" dirty="0"/>
              <a:t>dans la fenêtre. </a:t>
            </a:r>
          </a:p>
          <a:p>
            <a:pPr algn="just" fontAlgn="base"/>
            <a:r>
              <a:rPr lang="fr-FR" dirty="0"/>
              <a:t>Vous pouvez également spécifier d'autres options telles que </a:t>
            </a:r>
            <a:r>
              <a:rPr lang="fr-FR" b="1" dirty="0" err="1"/>
              <a:t>width</a:t>
            </a:r>
            <a:r>
              <a:rPr lang="fr-FR" dirty="0"/>
              <a:t> et </a:t>
            </a:r>
            <a:r>
              <a:rPr lang="fr-FR" b="1" dirty="0" err="1"/>
              <a:t>height</a:t>
            </a:r>
            <a:r>
              <a:rPr lang="fr-FR" dirty="0"/>
              <a:t> pour définir la taille du widget, ou utiliser des valeurs relatives comme "50%" pour les positions et tailles.</a:t>
            </a:r>
          </a:p>
          <a:p>
            <a:pPr algn="just" fontAlgn="base"/>
            <a:endParaRPr lang="fr-FR" dirty="0"/>
          </a:p>
          <a:p>
            <a:pPr algn="just" fontAlgn="base"/>
            <a:endParaRPr lang="fr-FR" dirty="0"/>
          </a:p>
          <a:p>
            <a:pPr algn="just" fontAlgn="base"/>
            <a:endParaRPr lang="fr-FR" dirty="0"/>
          </a:p>
          <a:p>
            <a:pPr algn="just" fontAlgn="base"/>
            <a:endParaRPr lang="fr-FR" dirty="0"/>
          </a:p>
          <a:p>
            <a:pPr marL="0" indent="0" algn="just" fontAlgn="base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FED3C-2BDE-C812-0431-C7032C3E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70" y="1429078"/>
            <a:ext cx="4252328" cy="16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6909C-CF17-17BA-2F83-89A396D2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947" y="3419082"/>
            <a:ext cx="1844200" cy="12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87A-696F-2DC1-450D-13BD699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/>
              <a:t>Présentation (</a:t>
            </a:r>
            <a:r>
              <a:rPr lang="fr-CD" dirty="0" err="1"/>
              <a:t>Cont</a:t>
            </a:r>
            <a:r>
              <a:rPr lang="fr-CD" dirty="0"/>
              <a:t>.)</a:t>
            </a:r>
            <a:br>
              <a:rPr lang="fr-CD" b="1" i="1" dirty="0">
                <a:solidFill>
                  <a:srgbClr val="663322"/>
                </a:solidFill>
                <a:effectLst/>
                <a:highlight>
                  <a:srgbClr val="CEF6CE"/>
                </a:highlight>
                <a:latin typeface="Times New Roman" panose="02020603050405020304" pitchFamily="18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CF2-D99E-0FD5-517D-F23D917C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1246095"/>
            <a:ext cx="10515600" cy="17032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vant d'entrer dans le vif du sujet, il est nécessaire de dire quelques mots sur la notion de programmation événementielle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Quand vous programmez en Python en mode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(sans utiliser d'interface graphique), votre programme s'exécute en commençant par la première ligne et en se terminant à la dernière ligne, comme dans cet exemple :</a:t>
            </a:r>
          </a:p>
          <a:p>
            <a:pPr lvl="1" algn="just"/>
            <a:endParaRPr lang="fr-F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D679A-02C3-EB57-2C89-E3BDE1FB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67" y="2843944"/>
            <a:ext cx="6233700" cy="21045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70097-41B6-C10C-6936-B494A53B4501}"/>
              </a:ext>
            </a:extLst>
          </p:cNvPr>
          <p:cNvSpPr txBox="1">
            <a:spLocks/>
          </p:cNvSpPr>
          <p:nvPr/>
        </p:nvSpPr>
        <p:spPr>
          <a:xfrm>
            <a:off x="273421" y="5038165"/>
            <a:ext cx="11748249" cy="1900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 programme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s'exécute de façon séquentielle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ligne après ligne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le programme à un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une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dernière ligne de votre code sera la dernière ligne exécutée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 événementielle 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fonctionne différemment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 effet, ce type de programmation est basé sur une "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boucle infinie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", le programme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boucle en attendant des évènements 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(action au niveau du clavier ou de la souris).</a:t>
            </a:r>
          </a:p>
          <a:p>
            <a:pPr lvl="1" algn="just"/>
            <a:endParaRPr lang="fr-FR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043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87A-696F-2DC1-450D-13BD699B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/>
              <a:t>Présentation (</a:t>
            </a:r>
            <a:r>
              <a:rPr lang="fr-CD" dirty="0" err="1"/>
              <a:t>Cont</a:t>
            </a:r>
            <a:r>
              <a:rPr lang="fr-CD" dirty="0"/>
              <a:t>.)</a:t>
            </a:r>
            <a:br>
              <a:rPr lang="fr-CD" b="1" i="1" dirty="0">
                <a:solidFill>
                  <a:srgbClr val="663322"/>
                </a:solidFill>
                <a:effectLst/>
                <a:highlight>
                  <a:srgbClr val="CEF6CE"/>
                </a:highlight>
                <a:latin typeface="Times New Roman" panose="02020603050405020304" pitchFamily="18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7CF2-D99E-0FD5-517D-F23D917C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1246095"/>
            <a:ext cx="10515600" cy="5246780"/>
          </a:xfrm>
        </p:spPr>
        <p:txBody>
          <a:bodyPr>
            <a:normAutofit/>
          </a:bodyPr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Dans le cas de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c'est l'instruction "</a:t>
            </a:r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("boucle principale" en français) qui permettra de rentrer dans cette boucle infinie (en attendant des évènements)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structure d'un programme événementielle est à peu près toujours la même :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définit l'interface graphique 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(on met en place les boutons, les fenêtres...)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définit les évènements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(si l'utilisateur clique sur le bouton alors tu devras faire telle action...)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fait entrer le programme dans la boucle principale (avec </a:t>
            </a:r>
            <a:r>
              <a:rPr lang="fr-F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 dans le cas de </a:t>
            </a:r>
            <a:r>
              <a:rPr lang="fr-F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endParaRPr lang="fr-F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1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D5E3-033A-9D77-03E1-7EF98A56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2227488"/>
            <a:ext cx="10515600" cy="4478111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Explication du code ci-haut: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première ligne permet de s'assurer de l'utilisation du bon interpréteur Python</a:t>
            </a:r>
          </a:p>
          <a:p>
            <a:pPr lvl="1"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 deuxième ligne permet d'utiliser l'UTF-8 pour l'encodage des caractères</a:t>
            </a:r>
          </a:p>
          <a:p>
            <a:pPr lvl="1" algn="just"/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import * 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permet d'importer la bibliothèque </a:t>
            </a:r>
            <a:r>
              <a:rPr lang="fr-F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fen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permet de définir la fenêtre principale de </a:t>
            </a:r>
            <a:r>
              <a:rPr lang="fr-FR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(c'est cette fenêtre qui va accueillir les autres éléments (widgets) : boutons, zone de texte...)</a:t>
            </a:r>
          </a:p>
          <a:p>
            <a:pPr lvl="1" algn="just"/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fen.mainloop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le programme entre dans la boucle principale.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Dans cet exemple, nous n'avons pas programmé d'évènements, en revanche, l'événement "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clic de souris sur la croix en haut à droite de la fenêtre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est implémenté par défaut, il entraîne la sortie de la boucle principale et donc la fin du programme.</a:t>
            </a:r>
          </a:p>
          <a:p>
            <a:endParaRPr lang="fr-C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9EF673-9968-B43B-25A8-9F8E8927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Saisissez, analysez et testez ce programme</a:t>
            </a:r>
            <a:b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</a:br>
            <a:br>
              <a:rPr lang="fr-FR" dirty="0"/>
            </a:br>
            <a:endParaRPr lang="fr-C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8807C-C740-A47B-3307-62B4F9A2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0889"/>
            <a:ext cx="204233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6705-FB64-1AA4-7E87-6EAA6C5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événements en </a:t>
            </a:r>
            <a:r>
              <a:rPr lang="fr-FR" dirty="0" err="1"/>
              <a:t>TKinter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883-DFE6-B51B-8015-3B510B38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Tkinter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les événements sont des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actions telles que des clics de souris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des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pressions de touches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etc., qui se produisent pendant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l'exécution de votre application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pPr algn="just"/>
            <a:endParaRPr lang="fr-F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Vous pouvez associer des fonctions (appelées gestionnaires d'événements) à ces événements pour définir le comportement de votre application en réponse à ces actions.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44892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6705-FB64-1AA4-7E87-6EAA6C5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événements en </a:t>
            </a:r>
            <a:r>
              <a:rPr lang="fr-FR" dirty="0" err="1"/>
              <a:t>Tkinter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883-DFE6-B51B-8015-3B510B38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/>
              <a:t>Quelques événements courants en </a:t>
            </a:r>
            <a:r>
              <a:rPr lang="fr-FR" dirty="0" err="1"/>
              <a:t>Tkinter</a:t>
            </a:r>
            <a:r>
              <a:rPr lang="fr-FR" dirty="0"/>
              <a:t> 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Clic de souris </a:t>
            </a:r>
            <a:r>
              <a:rPr lang="fr-FR" dirty="0"/>
              <a:t>(&lt;Button-1&gt;, &lt;Button-2&gt;, &lt;Button-3&gt;) : </a:t>
            </a:r>
          </a:p>
          <a:p>
            <a:pPr marL="914400" lvl="2" indent="0" algn="just">
              <a:buNone/>
            </a:pPr>
            <a:r>
              <a:rPr lang="fr-FR" dirty="0"/>
              <a:t>Ces événements se produisent lorsque vous cliquez avec le bouton gauche, le bouton du milieu ou le bouton droit de la souris, respectivement.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Pression de touche </a:t>
            </a:r>
            <a:r>
              <a:rPr lang="fr-FR" dirty="0"/>
              <a:t>(&lt;</a:t>
            </a:r>
            <a:r>
              <a:rPr lang="fr-FR" dirty="0" err="1"/>
              <a:t>KeyPress</a:t>
            </a:r>
            <a:r>
              <a:rPr lang="fr-FR" dirty="0"/>
              <a:t>&gt;) : Cet événement se produit lorsque vous appuyez sur une touche du clavier.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Libération de touche </a:t>
            </a:r>
            <a:r>
              <a:rPr lang="fr-FR" dirty="0"/>
              <a:t>(&lt;</a:t>
            </a:r>
            <a:r>
              <a:rPr lang="fr-FR" dirty="0" err="1"/>
              <a:t>KeyRelease</a:t>
            </a:r>
            <a:r>
              <a:rPr lang="fr-FR" dirty="0"/>
              <a:t>&gt;) : Cet événement se produit lorsque vous relâchez une touche du clavier.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Déplacement de la souris </a:t>
            </a:r>
            <a:r>
              <a:rPr lang="fr-FR" dirty="0"/>
              <a:t>(&lt;Motion&gt;) : Cet événement se produit lorsque vous déplacez la souris sur un widget.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Entrée dans un widget </a:t>
            </a:r>
            <a:r>
              <a:rPr lang="fr-FR" dirty="0"/>
              <a:t>(&lt;Enter&gt;) : Cet événement se produit lorsque le pointeur de la souris entre dans un widget.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Sortie d'un widget </a:t>
            </a:r>
            <a:r>
              <a:rPr lang="fr-FR" dirty="0"/>
              <a:t>(&lt;</a:t>
            </a:r>
            <a:r>
              <a:rPr lang="fr-FR" dirty="0" err="1"/>
              <a:t>Leave</a:t>
            </a:r>
            <a:r>
              <a:rPr lang="fr-FR" dirty="0"/>
              <a:t>&gt;) : Cet événement se produit lorsque le pointeur de la souris quitte un widget.</a:t>
            </a:r>
          </a:p>
          <a:p>
            <a:pPr algn="just"/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70071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7764-0ED2-9C68-25EE-578FE467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6707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3000" dirty="0"/>
              <a:t>Exemple de quelques événements (</a:t>
            </a:r>
            <a:r>
              <a:rPr lang="fr-FR" sz="3000" dirty="0" err="1"/>
              <a:t>KeyRelease</a:t>
            </a:r>
            <a:r>
              <a:rPr lang="fr-FR" sz="3000" dirty="0"/>
              <a:t> et </a:t>
            </a:r>
            <a:r>
              <a:rPr lang="fr-FR" sz="3000" dirty="0" err="1"/>
              <a:t>ComboboxSelected</a:t>
            </a:r>
            <a:r>
              <a:rPr lang="fr-FR" sz="3000" dirty="0"/>
              <a:t>)</a:t>
            </a:r>
            <a:endParaRPr lang="fr-CD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AC276-9B95-7F3C-8E2C-A685D103A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26" y="1486101"/>
            <a:ext cx="9015241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5C46-678E-E1EB-1846-06FBE0F3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/>
              <a:t>Événement du clavier</a:t>
            </a:r>
            <a:br>
              <a:rPr lang="fr-CD" b="1" i="0" dirty="0">
                <a:solidFill>
                  <a:srgbClr val="0D306B"/>
                </a:solidFill>
                <a:effectLst/>
                <a:highlight>
                  <a:srgbClr val="222222"/>
                </a:highlight>
                <a:latin typeface="Merriweather" panose="00000500000000000000" pitchFamily="2" charset="0"/>
              </a:rPr>
            </a:b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3D98-18C2-BF7C-6E48-218DD7DA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Ci-dessous, on aperçoit une fenêtre </a:t>
            </a:r>
            <a:r>
              <a:rPr lang="fr-FR" dirty="0" err="1"/>
              <a:t>Tkinter</a:t>
            </a:r>
            <a:r>
              <a:rPr lang="fr-FR" dirty="0"/>
              <a:t> sans contenu. </a:t>
            </a:r>
          </a:p>
          <a:p>
            <a:pPr lvl="1" algn="just"/>
            <a:r>
              <a:rPr lang="fr-FR" dirty="0"/>
              <a:t>Mais lorsqu’on appuie sur une touche du clavier, la console affiche un message indiquant sur quelle touche on a pressé.</a:t>
            </a:r>
          </a:p>
          <a:p>
            <a:br>
              <a:rPr lang="fr-FR" dirty="0"/>
            </a:b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18F9-5266-F2F2-70C7-951440B1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8" y="3075354"/>
            <a:ext cx="8664691" cy="34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1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Microsoft Office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Merriweather</vt:lpstr>
      <vt:lpstr>open sans</vt:lpstr>
      <vt:lpstr>Söhne</vt:lpstr>
      <vt:lpstr>Söhne Mono</vt:lpstr>
      <vt:lpstr>Source Sans Pro</vt:lpstr>
      <vt:lpstr>Times New Roman</vt:lpstr>
      <vt:lpstr>Verdana</vt:lpstr>
      <vt:lpstr>Office Theme</vt:lpstr>
      <vt:lpstr>Programmation événementielle</vt:lpstr>
      <vt:lpstr>Présentation </vt:lpstr>
      <vt:lpstr>Présentation (Cont.) </vt:lpstr>
      <vt:lpstr>Présentation (Cont.) </vt:lpstr>
      <vt:lpstr>Saisissez, analysez et testez ce programme  </vt:lpstr>
      <vt:lpstr>Les événements en TKinter</vt:lpstr>
      <vt:lpstr>Les événements en Tkinter (Cont.)</vt:lpstr>
      <vt:lpstr>Exemple de quelques événements (KeyRelease et ComboboxSelected)</vt:lpstr>
      <vt:lpstr>Événement du clavier </vt:lpstr>
      <vt:lpstr>Récapitulatif des événement de la souris </vt:lpstr>
      <vt:lpstr>GUI avec python</vt:lpstr>
      <vt:lpstr>Tkinter </vt:lpstr>
      <vt:lpstr>Tkinter(Cont.) </vt:lpstr>
      <vt:lpstr>Les widget Tkinter </vt:lpstr>
      <vt:lpstr>Types des widgets </vt:lpstr>
      <vt:lpstr>Types des widgets (Cont.) </vt:lpstr>
      <vt:lpstr>Création de l’instance de la classe Tk </vt:lpstr>
      <vt:lpstr>Démarrage d’une application TK</vt:lpstr>
      <vt:lpstr>Input/Output en TK</vt:lpstr>
      <vt:lpstr>Input/Output en TK (Cont.)</vt:lpstr>
      <vt:lpstr>Gestionnaires de positionnement</vt:lpstr>
      <vt:lpstr>Gestionnaires de positionnement (Cont.)</vt:lpstr>
      <vt:lpstr>Gestionnaires de positionnement (Cont.)</vt:lpstr>
      <vt:lpstr>Gestionnaires de positionnement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Staniher Mpia</cp:lastModifiedBy>
  <cp:revision>530</cp:revision>
  <dcterms:created xsi:type="dcterms:W3CDTF">2020-11-07T13:29:06Z</dcterms:created>
  <dcterms:modified xsi:type="dcterms:W3CDTF">2024-05-12T06:32:55Z</dcterms:modified>
</cp:coreProperties>
</file>