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71" r:id="rId3"/>
    <p:sldId id="273" r:id="rId4"/>
    <p:sldId id="274" r:id="rId5"/>
    <p:sldId id="275" r:id="rId6"/>
    <p:sldId id="297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2" r:id="rId24"/>
    <p:sldId id="294" r:id="rId25"/>
    <p:sldId id="295" r:id="rId26"/>
    <p:sldId id="296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6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8B34-518C-49EC-9031-56F462F2265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D01B-4D63-4A1F-9FC8-27559EBDB3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191FB-ADB5-9D65-1BBB-AFCA1F251AF5}"/>
              </a:ext>
            </a:extLst>
          </p:cNvPr>
          <p:cNvSpPr/>
          <p:nvPr userDrawn="1"/>
        </p:nvSpPr>
        <p:spPr>
          <a:xfrm>
            <a:off x="11026066" y="18255"/>
            <a:ext cx="1100092" cy="1325563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41006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458" y="16781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TDs avec </a:t>
            </a:r>
            <a:r>
              <a:rPr lang="en-US" dirty="0" err="1"/>
              <a:t>TKInter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757526"/>
          </a:xfrm>
        </p:spPr>
        <p:txBody>
          <a:bodyPr/>
          <a:lstStyle/>
          <a:p>
            <a:r>
              <a:rPr lang="en-US" dirty="0"/>
              <a:t>Dr. NSENGE MPIA HERITIER, PhD</a:t>
            </a:r>
          </a:p>
        </p:txBody>
      </p:sp>
    </p:spTree>
    <p:extLst>
      <p:ext uri="{BB962C8B-B14F-4D97-AF65-F5344CB8AC3E}">
        <p14:creationId xmlns:p14="http://schemas.microsoft.com/office/powerpoint/2010/main" val="25061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21409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994802"/>
            <a:ext cx="10515600" cy="4351338"/>
          </a:xfrm>
        </p:spPr>
        <p:txBody>
          <a:bodyPr/>
          <a:lstStyle/>
          <a:p>
            <a:r>
              <a:rPr lang="fr-FR" dirty="0"/>
              <a:t>Code pour exporter le contenu de la BDD dans un fichier </a:t>
            </a:r>
            <a:r>
              <a:rPr lang="fr-FR" dirty="0" err="1"/>
              <a:t>excel</a:t>
            </a:r>
            <a:endParaRPr lang="fr-FR" b="1" i="1" dirty="0"/>
          </a:p>
          <a:p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1E6E9-B80A-02B8-C20B-698C6465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19" y="1511860"/>
            <a:ext cx="9259102" cy="52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21409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994802"/>
            <a:ext cx="10515600" cy="4351338"/>
          </a:xfrm>
        </p:spPr>
        <p:txBody>
          <a:bodyPr/>
          <a:lstStyle/>
          <a:p>
            <a:r>
              <a:rPr lang="fr-FR" dirty="0"/>
              <a:t>Code pour récupérer les données de la BDD à chaque que on appelle cette fonction</a:t>
            </a:r>
            <a:endParaRPr lang="fr-FR" b="1" i="1" dirty="0"/>
          </a:p>
          <a:p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F0CF4-AA5A-6715-F9DC-728B55AD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56" y="2026025"/>
            <a:ext cx="9107403" cy="4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21409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87" y="994802"/>
            <a:ext cx="10617201" cy="1300163"/>
          </a:xfrm>
        </p:spPr>
        <p:txBody>
          <a:bodyPr/>
          <a:lstStyle/>
          <a:p>
            <a:r>
              <a:rPr lang="fr-FR" dirty="0"/>
              <a:t>Code de la fonction </a:t>
            </a:r>
            <a:r>
              <a:rPr lang="fr-FR" dirty="0" err="1"/>
              <a:t>renderTreeView</a:t>
            </a:r>
            <a:r>
              <a:rPr lang="fr-FR" dirty="0"/>
              <a:t>() qui affiche le </a:t>
            </a:r>
            <a:r>
              <a:rPr lang="fr-FR" dirty="0" err="1"/>
              <a:t>treeview</a:t>
            </a:r>
            <a:r>
              <a:rPr lang="fr-FR" dirty="0"/>
              <a:t> (</a:t>
            </a:r>
            <a:r>
              <a:rPr lang="fr-FR" dirty="0" err="1"/>
              <a:t>datagrid</a:t>
            </a:r>
            <a:r>
              <a:rPr lang="fr-FR" dirty="0"/>
              <a:t>) contenant les données</a:t>
            </a:r>
            <a:endParaRPr lang="fr-FR" b="1" i="1" dirty="0"/>
          </a:p>
          <a:p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84A53-F46B-834D-610F-BD4AA949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64" y="3268914"/>
            <a:ext cx="9510584" cy="303598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26746-4120-8F0F-AE18-1CA00EE28F01}"/>
              </a:ext>
            </a:extLst>
          </p:cNvPr>
          <p:cNvSpPr txBox="1">
            <a:spLocks/>
          </p:cNvSpPr>
          <p:nvPr/>
        </p:nvSpPr>
        <p:spPr>
          <a:xfrm>
            <a:off x="485587" y="1968751"/>
            <a:ext cx="11383139" cy="1300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La fonction </a:t>
            </a:r>
            <a:r>
              <a:rPr lang="fr-FR" dirty="0" err="1">
                <a:solidFill>
                  <a:srgbClr val="FF0000"/>
                </a:solidFill>
              </a:rPr>
              <a:t>renderTreeView</a:t>
            </a:r>
            <a:r>
              <a:rPr lang="fr-FR" dirty="0">
                <a:solidFill>
                  <a:srgbClr val="FF0000"/>
                </a:solidFill>
              </a:rPr>
              <a:t>() </a:t>
            </a:r>
            <a:r>
              <a:rPr lang="fr-FR" dirty="0"/>
              <a:t>prend des données en entrée, crée un tableau interactif (</a:t>
            </a:r>
            <a:r>
              <a:rPr lang="fr-FR" dirty="0" err="1"/>
              <a:t>ttk.Treeview</a:t>
            </a:r>
            <a:r>
              <a:rPr lang="fr-FR" dirty="0"/>
              <a:t>) dans une interface </a:t>
            </a:r>
            <a:r>
              <a:rPr lang="fr-FR" dirty="0" err="1"/>
              <a:t>tkinter</a:t>
            </a:r>
            <a:r>
              <a:rPr lang="fr-FR" dirty="0"/>
              <a:t>, </a:t>
            </a:r>
            <a:r>
              <a:rPr lang="fr-FR" dirty="0">
                <a:solidFill>
                  <a:srgbClr val="FF0000"/>
                </a:solidFill>
              </a:rPr>
              <a:t>affiche les données dans ce tableau</a:t>
            </a:r>
            <a:r>
              <a:rPr lang="fr-FR" dirty="0"/>
              <a:t> et </a:t>
            </a:r>
            <a:r>
              <a:rPr lang="fr-FR" dirty="0">
                <a:solidFill>
                  <a:srgbClr val="FF0000"/>
                </a:solidFill>
              </a:rPr>
              <a:t>permet de les faire défiler verticalement à l'aide d'une barre de défilement</a:t>
            </a:r>
            <a:r>
              <a:rPr lang="fr-FR" dirty="0"/>
              <a:t>.</a:t>
            </a:r>
            <a:endParaRPr lang="fr-FR" b="1" i="1" dirty="0"/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267630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21409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8" y="994802"/>
            <a:ext cx="10515600" cy="4351338"/>
          </a:xfrm>
        </p:spPr>
        <p:txBody>
          <a:bodyPr/>
          <a:lstStyle/>
          <a:p>
            <a:r>
              <a:rPr lang="fr-FR" dirty="0"/>
              <a:t>Code de la fonction </a:t>
            </a:r>
            <a:r>
              <a:rPr lang="fr-FR" dirty="0" err="1"/>
              <a:t>renderTreeView</a:t>
            </a:r>
            <a:r>
              <a:rPr lang="fr-FR" dirty="0"/>
              <a:t>() qui affiche le </a:t>
            </a:r>
            <a:r>
              <a:rPr lang="fr-FR" dirty="0" err="1"/>
              <a:t>datagrid</a:t>
            </a:r>
            <a:r>
              <a:rPr lang="fr-FR" dirty="0"/>
              <a:t> contenant les données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Cont</a:t>
            </a:r>
            <a:r>
              <a:rPr lang="fr-FR" dirty="0">
                <a:solidFill>
                  <a:srgbClr val="FF0000"/>
                </a:solidFill>
              </a:rPr>
              <a:t>.)</a:t>
            </a:r>
            <a:endParaRPr lang="fr-FR" b="1" i="1" dirty="0">
              <a:solidFill>
                <a:srgbClr val="FF0000"/>
              </a:solidFill>
            </a:endParaRPr>
          </a:p>
          <a:p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8F838-3EAD-E8FE-6575-073709AB7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28" y="1883085"/>
            <a:ext cx="9274344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4" y="994802"/>
            <a:ext cx="3272118" cy="4351338"/>
          </a:xfrm>
        </p:spPr>
        <p:txBody>
          <a:bodyPr/>
          <a:lstStyle/>
          <a:p>
            <a:pPr algn="just"/>
            <a:r>
              <a:rPr lang="fr-FR" dirty="0"/>
              <a:t>Code de la fonction </a:t>
            </a:r>
            <a:r>
              <a:rPr lang="fr-FR" dirty="0" err="1"/>
              <a:t>renderTreeView</a:t>
            </a:r>
            <a:r>
              <a:rPr lang="fr-FR" dirty="0"/>
              <a:t>() qui affiche le </a:t>
            </a:r>
            <a:r>
              <a:rPr lang="fr-FR" dirty="0" err="1"/>
              <a:t>datagrid</a:t>
            </a:r>
            <a:r>
              <a:rPr lang="fr-FR" dirty="0"/>
              <a:t> contenant les données 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Cont</a:t>
            </a:r>
            <a:r>
              <a:rPr lang="fr-FR" dirty="0">
                <a:solidFill>
                  <a:srgbClr val="FF0000"/>
                </a:solidFill>
              </a:rPr>
              <a:t>.)</a:t>
            </a:r>
            <a:endParaRPr lang="fr-FR" b="1" i="1" dirty="0">
              <a:solidFill>
                <a:srgbClr val="FF0000"/>
              </a:solidFill>
            </a:endParaRPr>
          </a:p>
          <a:p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71FB6-3815-437E-7850-61022810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924" y="1011984"/>
            <a:ext cx="7338405" cy="52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4" y="994802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Ces fonctions sont utilisées pour gérer les chemins d'accès aux images qui constituent le design et bouton de notre application.</a:t>
            </a:r>
          </a:p>
          <a:p>
            <a:pPr algn="just"/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8B3D1-0031-3767-59E2-F3D815D6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3" y="1994462"/>
            <a:ext cx="10120237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3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Cette fonction permet de supprimer un profile d’étudiant dans la BDD</a:t>
            </a:r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11327-9A97-48D2-E77B-83483C45D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768" y="1452282"/>
            <a:ext cx="8835562" cy="53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8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Cette fonction sera chaque fois appelée pour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modifier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 profile d’étudiant dans la BDD</a:t>
            </a: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93A7C-0527-6598-6D6C-07DC08D9C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6" y="1982285"/>
            <a:ext cx="10021168" cy="38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Cette fonction sera chaque fois appelée pour 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afficher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 profile d’étudiant dans la BDD</a:t>
            </a:r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8A745-95EF-EC81-A9C6-7D3B962B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2096594"/>
            <a:ext cx="9762066" cy="37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endParaRPr lang="fr-C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C8A2F-4347-E934-3231-AC8AC7C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2038176"/>
            <a:ext cx="10646063" cy="42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E11B-BC4A-2602-A4FD-0B9B7010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0"/>
            <a:ext cx="10515600" cy="782357"/>
          </a:xfrm>
        </p:spPr>
        <p:txBody>
          <a:bodyPr/>
          <a:lstStyle/>
          <a:p>
            <a:r>
              <a:rPr lang="fr-FR" dirty="0"/>
              <a:t>TD 1: Exemple d’entrée/sortie 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849D-23BE-481B-A12D-A0851E72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2" y="669178"/>
            <a:ext cx="10515600" cy="4351338"/>
          </a:xfrm>
        </p:spPr>
        <p:txBody>
          <a:bodyPr/>
          <a:lstStyle/>
          <a:p>
            <a:r>
              <a:rPr lang="fr-FR" dirty="0"/>
              <a:t>Ce code lit un nombre et retourne son double</a:t>
            </a: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1E121-6648-48F4-6361-9D76CB58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3" y="1129689"/>
            <a:ext cx="7483488" cy="181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52FAB-C00E-C618-2EE9-D306E23B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29" y="2949388"/>
            <a:ext cx="7521592" cy="355899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6798C6-3046-9510-D772-9DC17CC11905}"/>
              </a:ext>
            </a:extLst>
          </p:cNvPr>
          <p:cNvSpPr/>
          <p:nvPr/>
        </p:nvSpPr>
        <p:spPr>
          <a:xfrm>
            <a:off x="8086165" y="3523129"/>
            <a:ext cx="555811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45F348-8CCD-ED20-70EE-8498D740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329" y="3016355"/>
            <a:ext cx="3360711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7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99F50-217E-5A49-DCB3-D0C441B1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49" y="1954305"/>
            <a:ext cx="8573243" cy="45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1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</a:p>
          <a:p>
            <a:pPr algn="just"/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N.B: Ce code qui suit se trouve dans la fonction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() au même niveau que la sous fonction </a:t>
            </a:r>
            <a:r>
              <a:rPr lang="fr-FR" dirty="0" err="1">
                <a:highlight>
                  <a:srgbClr val="FFFFFF"/>
                </a:highlight>
                <a:latin typeface="Söhne"/>
              </a:rPr>
              <a:t>def</a:t>
            </a:r>
            <a:r>
              <a:rPr lang="fr-FR" dirty="0"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AjoutEtudiant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</a:t>
            </a:r>
          </a:p>
          <a:p>
            <a:pPr algn="just"/>
            <a:endParaRPr lang="fr-C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60E4B-78E4-1B33-7A57-E20C8CA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80" y="3047443"/>
            <a:ext cx="8672312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2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</a:p>
          <a:p>
            <a:pPr algn="just"/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N.B: Ce code qui suit se trouve dans la fonction </a:t>
            </a:r>
            <a:r>
              <a:rPr lang="fr-FR" dirty="0" err="1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() au même niveau que la sous fonction </a:t>
            </a:r>
            <a:r>
              <a:rPr lang="fr-FR" dirty="0" err="1">
                <a:highlight>
                  <a:srgbClr val="FFFFFF"/>
                </a:highlight>
                <a:latin typeface="Söhne"/>
              </a:rPr>
              <a:t>def</a:t>
            </a:r>
            <a:r>
              <a:rPr lang="fr-FR" dirty="0"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AjoutEtudiant</a:t>
            </a:r>
            <a:r>
              <a:rPr lang="fr-F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</a:t>
            </a:r>
          </a:p>
          <a:p>
            <a:pPr algn="just"/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D92D8-9800-87AA-A5E9-ABBD44E4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32" y="2770094"/>
            <a:ext cx="8855207" cy="380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</a:p>
          <a:p>
            <a:pPr algn="just"/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N.B: toujours au même niveau que la sous fonction </a:t>
            </a:r>
            <a:r>
              <a:rPr lang="fr-FR" sz="2300" dirty="0" err="1">
                <a:highlight>
                  <a:srgbClr val="FFFFFF"/>
                </a:highlight>
                <a:latin typeface="Söhne"/>
              </a:rPr>
              <a:t>def</a:t>
            </a:r>
            <a:r>
              <a:rPr lang="fr-FR" sz="2300" dirty="0">
                <a:highlight>
                  <a:srgbClr val="FFFFFF"/>
                </a:highlight>
                <a:latin typeface="Söhne"/>
              </a:rPr>
              <a:t> </a:t>
            </a:r>
            <a:r>
              <a:rPr lang="fr-FR" sz="23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sz="23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AjoutEtudiant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</a:t>
            </a:r>
            <a:r>
              <a:rPr lang="fr-FR" sz="23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Ce code permet donc d’afficher le menu pour ajouter un profile étudiant</a:t>
            </a:r>
            <a:endParaRPr lang="fr-FR" sz="23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endParaRPr lang="fr-C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60EC6-E3D5-71DB-438C-27C3CACD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90" y="2407568"/>
            <a:ext cx="8352244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60" y="976873"/>
            <a:ext cx="10578352" cy="4351338"/>
          </a:xfrm>
        </p:spPr>
        <p:txBody>
          <a:bodyPr/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</a:p>
          <a:p>
            <a:pPr algn="just"/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N.B: toujours au même niveau que la sous fonction </a:t>
            </a:r>
            <a:r>
              <a:rPr lang="fr-FR" sz="2300" dirty="0" err="1">
                <a:highlight>
                  <a:srgbClr val="FFFFFF"/>
                </a:highlight>
                <a:latin typeface="Söhne"/>
              </a:rPr>
              <a:t>def</a:t>
            </a:r>
            <a:r>
              <a:rPr lang="fr-FR" sz="2300" dirty="0">
                <a:highlight>
                  <a:srgbClr val="FFFFFF"/>
                </a:highlight>
                <a:latin typeface="Söhne"/>
              </a:rPr>
              <a:t> </a:t>
            </a:r>
            <a:r>
              <a:rPr lang="fr-FR" sz="23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sz="23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AjoutEtudiant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</a:t>
            </a:r>
            <a:r>
              <a:rPr lang="fr-FR" sz="23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Ce code permet donc d’afficher le menu pour ajouter un profile étudiant </a:t>
            </a:r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fr-FR" sz="2300" dirty="0" err="1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.)</a:t>
            </a:r>
            <a:endParaRPr lang="fr-FR" sz="23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3052D-B4A9-1C0C-AD3F-B4C01ECFD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51" y="2456329"/>
            <a:ext cx="6697396" cy="422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6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7883" y="1640027"/>
            <a:ext cx="3899645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d'ajout d'étudiants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</a:p>
          <a:p>
            <a:pPr algn="just"/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N.B: toujours au même niveau que la sous fonction </a:t>
            </a:r>
            <a:r>
              <a:rPr lang="fr-FR" sz="2300" dirty="0" err="1">
                <a:highlight>
                  <a:srgbClr val="FFFFFF"/>
                </a:highlight>
                <a:latin typeface="Söhne"/>
              </a:rPr>
              <a:t>def</a:t>
            </a:r>
            <a:r>
              <a:rPr lang="fr-FR" sz="2300" dirty="0">
                <a:highlight>
                  <a:srgbClr val="FFFFFF"/>
                </a:highlight>
                <a:latin typeface="Söhne"/>
              </a:rPr>
              <a:t> </a:t>
            </a:r>
            <a:r>
              <a:rPr lang="fr-FR" sz="2300" b="0" i="0" dirty="0"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fr-FR" sz="23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AjoutEtudiant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()</a:t>
            </a:r>
            <a:r>
              <a:rPr lang="fr-FR" sz="23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Ce code permet donc d’afficher le menu pour ajouter un profile étudiant </a:t>
            </a:r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(</a:t>
            </a:r>
            <a:r>
              <a:rPr lang="fr-FR" sz="2300" dirty="0" err="1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dirty="0">
                <a:solidFill>
                  <a:srgbClr val="FF0000"/>
                </a:solidFill>
                <a:highlight>
                  <a:srgbClr val="FFFFFF"/>
                </a:highlight>
                <a:latin typeface="Söhne"/>
              </a:rPr>
              <a:t>.)</a:t>
            </a:r>
            <a:endParaRPr lang="fr-FR" sz="23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/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1DD16-796B-AE56-21EF-268CF0A6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1" y="831879"/>
            <a:ext cx="7666384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2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84215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renderEditWindow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modification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 </a:t>
            </a:r>
            <a:r>
              <a:rPr lang="fr-FR" sz="2300" i="0" dirty="0">
                <a:effectLst/>
                <a:highlight>
                  <a:srgbClr val="FFFFFF"/>
                </a:highlight>
                <a:latin typeface="Söhne"/>
              </a:rPr>
              <a:t>Ca fonctionne presque comme 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()</a:t>
            </a: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CBC08-2AFD-9E9B-17A2-36A3F401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1810871"/>
            <a:ext cx="6362805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0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84215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renderEditWindow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modification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 </a:t>
            </a:r>
            <a:r>
              <a:rPr lang="fr-FR" sz="2300" i="0" dirty="0">
                <a:effectLst/>
                <a:highlight>
                  <a:srgbClr val="FFFFFF"/>
                </a:highlight>
                <a:latin typeface="Söhne"/>
              </a:rPr>
              <a:t>Ca fonctionne presque comme 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() (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.)</a:t>
            </a:r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11D52-4683-AC62-CE4B-02CD507F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540" y="1918446"/>
            <a:ext cx="6235236" cy="46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4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84215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renderEditWindow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modification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 </a:t>
            </a:r>
            <a:r>
              <a:rPr lang="fr-FR" sz="2300" i="0" dirty="0">
                <a:effectLst/>
                <a:highlight>
                  <a:srgbClr val="FFFFFF"/>
                </a:highlight>
                <a:latin typeface="Söhne"/>
              </a:rPr>
              <a:t>Ca fonctionne presque comme 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() (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.)</a:t>
            </a: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09312-926A-4523-9811-CFD64E7C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20" y="1801906"/>
            <a:ext cx="6919560" cy="49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99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84215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renderEditWindow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modification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 </a:t>
            </a:r>
            <a:r>
              <a:rPr lang="fr-FR" sz="2300" i="0" dirty="0">
                <a:effectLst/>
                <a:highlight>
                  <a:srgbClr val="FFFFFF"/>
                </a:highlight>
                <a:latin typeface="Söhne"/>
              </a:rPr>
              <a:t>Ca fonctionne presque comme 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renderAddWindow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() (</a:t>
            </a:r>
            <a:r>
              <a:rPr lang="fr-FR" sz="2300" b="1" i="0" dirty="0" err="1"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1" i="0" dirty="0">
                <a:effectLst/>
                <a:highlight>
                  <a:srgbClr val="FFFFFF"/>
                </a:highlight>
                <a:latin typeface="Söhne"/>
              </a:rPr>
              <a:t>.)</a:t>
            </a:r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339F5-E952-FBEA-795C-F18E485C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70" y="1918446"/>
            <a:ext cx="6867295" cy="48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E11B-BC4A-2602-A4FD-0B9B7010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53" y="0"/>
            <a:ext cx="10515600" cy="782357"/>
          </a:xfrm>
        </p:spPr>
        <p:txBody>
          <a:bodyPr/>
          <a:lstStyle/>
          <a:p>
            <a:r>
              <a:rPr lang="fr-FR" dirty="0"/>
              <a:t>TD 2: Exemple Equation du second degré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849D-23BE-481B-A12D-A0851E72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2" y="669178"/>
            <a:ext cx="10515600" cy="4351338"/>
          </a:xfrm>
        </p:spPr>
        <p:txBody>
          <a:bodyPr/>
          <a:lstStyle/>
          <a:p>
            <a:endParaRPr lang="fr-CD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C6798C6-3046-9510-D772-9DC17CC11905}"/>
              </a:ext>
            </a:extLst>
          </p:cNvPr>
          <p:cNvSpPr/>
          <p:nvPr/>
        </p:nvSpPr>
        <p:spPr>
          <a:xfrm>
            <a:off x="7342095" y="3523129"/>
            <a:ext cx="555811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B498D-339F-7284-C592-2BA27F1DB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14" y="2512484"/>
            <a:ext cx="3429780" cy="226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35B80-8421-713C-3ACD-BD4D4547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6" y="669178"/>
            <a:ext cx="6401355" cy="2593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E6E77-691F-EE0B-FC71-6FBA2AC3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09" y="3263153"/>
            <a:ext cx="6464552" cy="343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32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84215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renderViewWindow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visualisation des données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 </a:t>
            </a:r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871FC-87E3-5F1A-5D9C-8418BE1F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75" y="1761599"/>
            <a:ext cx="874089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13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084215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renderViewWindow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visualisation des données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</a:t>
            </a:r>
            <a:r>
              <a:rPr lang="fr-FR" sz="23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fr-FR" sz="23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  <a:endParaRPr lang="fr-CD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B860C2-DA83-CFA8-9CFE-CD3E4B71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29" y="1801906"/>
            <a:ext cx="8150200" cy="47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0" y="967674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une fonction 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renderViewWindow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() </a:t>
            </a:r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qui affiche une fenêtre 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fr-FR" sz="2300" b="1" dirty="0">
                <a:solidFill>
                  <a:srgbClr val="7030A0"/>
                </a:solidFill>
                <a:highlight>
                  <a:srgbClr val="FFFFFF"/>
                </a:highlight>
                <a:latin typeface="Söhne"/>
              </a:rPr>
              <a:t>e visualisation des données</a:t>
            </a:r>
            <a:r>
              <a:rPr lang="fr-FR" sz="23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Söhne"/>
              </a:rPr>
              <a:t> d’un étudiant.</a:t>
            </a:r>
            <a:r>
              <a:rPr lang="fr-FR" sz="23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 (</a:t>
            </a:r>
            <a:r>
              <a:rPr lang="fr-FR" sz="23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  <a:endParaRPr lang="fr-CD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0B5BF-62B9-103A-0F31-ACA6DF18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84" y="1713556"/>
            <a:ext cx="7508057" cy="50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24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0" y="967674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la fenêtre  principale de notre application</a:t>
            </a:r>
            <a:endParaRPr lang="fr-CD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0E3A5-71BA-90D5-CAEB-06C383C7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61" y="1372946"/>
            <a:ext cx="9083827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12" y="104868"/>
            <a:ext cx="10515600" cy="773393"/>
          </a:xfrm>
        </p:spPr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0" y="967674"/>
            <a:ext cx="10676963" cy="4351338"/>
          </a:xfrm>
        </p:spPr>
        <p:txBody>
          <a:bodyPr>
            <a:normAutofit/>
          </a:bodyPr>
          <a:lstStyle/>
          <a:p>
            <a:pPr algn="just"/>
            <a:r>
              <a:rPr lang="fr-FR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code définit la fenêtre  principale de notre application 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fr-FR" sz="2300" b="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Cont</a:t>
            </a:r>
            <a:r>
              <a:rPr lang="fr-FR" sz="23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.)</a:t>
            </a:r>
            <a:endParaRPr lang="fr-CD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5508C-571B-AA94-3486-3ECFA2EA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7" y="1401643"/>
            <a:ext cx="8588484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2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2B86-173A-9E4E-EA3B-0AF2BD99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d’Exécutable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5824-06C9-AA28-9951-6077E974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dirty="0"/>
              <a:t>Pour créer un exécutable d'une application </a:t>
            </a:r>
            <a:r>
              <a:rPr lang="fr-FR" dirty="0" err="1"/>
              <a:t>Tkinter</a:t>
            </a:r>
            <a:r>
              <a:rPr lang="fr-FR" dirty="0"/>
              <a:t>, vous pouvez utiliser des outils comme </a:t>
            </a:r>
            <a:r>
              <a:rPr lang="fr-FR" dirty="0" err="1">
                <a:solidFill>
                  <a:srgbClr val="FF0000"/>
                </a:solidFill>
              </a:rPr>
              <a:t>PyInstaller</a:t>
            </a:r>
            <a:r>
              <a:rPr lang="fr-FR" dirty="0"/>
              <a:t> ou </a:t>
            </a:r>
            <a:r>
              <a:rPr lang="fr-FR" dirty="0" err="1"/>
              <a:t>cx_Freeze</a:t>
            </a:r>
            <a:r>
              <a:rPr lang="fr-FR" dirty="0"/>
              <a:t>. </a:t>
            </a:r>
          </a:p>
          <a:p>
            <a:pPr algn="just"/>
            <a:r>
              <a:rPr lang="fr-FR" dirty="0"/>
              <a:t>Voici comment procéder avec </a:t>
            </a:r>
            <a:r>
              <a:rPr lang="fr-FR" dirty="0" err="1"/>
              <a:t>PyInstaller</a:t>
            </a:r>
            <a:r>
              <a:rPr lang="fr-FR" dirty="0"/>
              <a:t> :</a:t>
            </a:r>
          </a:p>
          <a:p>
            <a:pPr lvl="1" algn="just"/>
            <a:r>
              <a:rPr lang="fr-FR" dirty="0"/>
              <a:t>Assurez-vous que votre application </a:t>
            </a:r>
            <a:r>
              <a:rPr lang="fr-FR" dirty="0" err="1"/>
              <a:t>Tkinter</a:t>
            </a:r>
            <a:r>
              <a:rPr lang="fr-FR" dirty="0"/>
              <a:t> fonctionne correctement.</a:t>
            </a:r>
          </a:p>
          <a:p>
            <a:pPr lvl="1" algn="just"/>
            <a:r>
              <a:rPr lang="fr-FR" dirty="0"/>
              <a:t>Installez </a:t>
            </a:r>
            <a:r>
              <a:rPr lang="fr-FR" b="1" dirty="0" err="1"/>
              <a:t>PyInstaller</a:t>
            </a:r>
            <a:r>
              <a:rPr lang="fr-FR" dirty="0"/>
              <a:t> si ce n'est pas déjà fait : </a:t>
            </a:r>
            <a:r>
              <a:rPr lang="fr-FR" i="1" dirty="0" err="1">
                <a:solidFill>
                  <a:srgbClr val="FF0000"/>
                </a:solidFill>
              </a:rPr>
              <a:t>pip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install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pyinstaller</a:t>
            </a:r>
            <a:r>
              <a:rPr lang="fr-FR" dirty="0"/>
              <a:t>.</a:t>
            </a:r>
          </a:p>
          <a:p>
            <a:pPr lvl="1" algn="just"/>
            <a:r>
              <a:rPr lang="fr-FR" dirty="0"/>
              <a:t>À l'invite de commande de Anaconda, naviguez jusqu'au répertoire contenant votre script </a:t>
            </a:r>
            <a:r>
              <a:rPr lang="fr-FR" dirty="0" err="1"/>
              <a:t>Tkinter</a:t>
            </a:r>
            <a:r>
              <a:rPr lang="fr-FR" dirty="0"/>
              <a:t>.</a:t>
            </a:r>
          </a:p>
          <a:p>
            <a:pPr lvl="1" algn="just"/>
            <a:r>
              <a:rPr lang="fr-FR" dirty="0"/>
              <a:t>Utilisez </a:t>
            </a:r>
            <a:r>
              <a:rPr lang="fr-FR" dirty="0" err="1"/>
              <a:t>PyInstaller</a:t>
            </a:r>
            <a:r>
              <a:rPr lang="fr-FR" dirty="0"/>
              <a:t> pour créer l'exécutable  en saisissant  par exemple:</a:t>
            </a:r>
          </a:p>
          <a:p>
            <a:pPr marL="457200" lvl="1" indent="0" algn="just">
              <a:buNone/>
            </a:pPr>
            <a:r>
              <a:rPr lang="fr-CD" dirty="0"/>
              <a:t>                   </a:t>
            </a:r>
            <a:r>
              <a:rPr lang="fr-CD" i="1" dirty="0" err="1">
                <a:solidFill>
                  <a:srgbClr val="FF0000"/>
                </a:solidFill>
              </a:rPr>
              <a:t>pyinstaller</a:t>
            </a:r>
            <a:r>
              <a:rPr lang="fr-CD" i="1" dirty="0">
                <a:solidFill>
                  <a:srgbClr val="FF0000"/>
                </a:solidFill>
              </a:rPr>
              <a:t> --</a:t>
            </a:r>
            <a:r>
              <a:rPr lang="fr-CD" i="1" dirty="0" err="1">
                <a:solidFill>
                  <a:srgbClr val="FF0000"/>
                </a:solidFill>
              </a:rPr>
              <a:t>onefile</a:t>
            </a:r>
            <a:r>
              <a:rPr lang="fr-CD" i="1" dirty="0">
                <a:solidFill>
                  <a:srgbClr val="FF0000"/>
                </a:solidFill>
              </a:rPr>
              <a:t> SecondDegre.py</a:t>
            </a:r>
          </a:p>
          <a:p>
            <a:pPr lvl="1" algn="just"/>
            <a:r>
              <a:rPr lang="fr-FR" dirty="0" err="1"/>
              <a:t>PyInstaller</a:t>
            </a:r>
            <a:r>
              <a:rPr lang="fr-FR" dirty="0"/>
              <a:t> va créer un dossier </a:t>
            </a:r>
            <a:r>
              <a:rPr lang="fr-FR" dirty="0" err="1">
                <a:solidFill>
                  <a:srgbClr val="FF0000"/>
                </a:solidFill>
              </a:rPr>
              <a:t>dist</a:t>
            </a:r>
            <a:r>
              <a:rPr lang="fr-FR" dirty="0"/>
              <a:t> dans le répertoire de votre script, contenant l'exécutable de votre application.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54158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0282-635D-675D-F73A-BAFF29C7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53" y="2328395"/>
            <a:ext cx="10515600" cy="1325563"/>
          </a:xfrm>
        </p:spPr>
        <p:txBody>
          <a:bodyPr/>
          <a:lstStyle/>
          <a:p>
            <a:pPr algn="ctr"/>
            <a:r>
              <a:rPr lang="fr-FR"/>
              <a:t>Exercice </a:t>
            </a:r>
            <a:r>
              <a:rPr lang="fr-FR" dirty="0"/>
              <a:t>avec BDD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258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7A8A-5F6E-8B4B-7848-1D21CECC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" y="141008"/>
            <a:ext cx="10515600" cy="779463"/>
          </a:xfrm>
        </p:spPr>
        <p:txBody>
          <a:bodyPr/>
          <a:lstStyle/>
          <a:p>
            <a:r>
              <a:rPr lang="fr-FR" dirty="0"/>
              <a:t>Exemple de l’artéfact à construire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ADC5-FDA7-3A3E-7EE6-E5E5D7AD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1B195-A62C-7A5F-A705-750492718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8" y="898898"/>
            <a:ext cx="9824213" cy="58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profiles des étudiants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données: </a:t>
            </a:r>
            <a:r>
              <a:rPr lang="fr-FR" b="1" i="1" dirty="0" err="1"/>
              <a:t>profile_etudiants</a:t>
            </a:r>
            <a:endParaRPr lang="fr-FR" b="1" i="1" dirty="0"/>
          </a:p>
          <a:p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7571F-1683-00EC-58CE-748CBCC36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18" y="2657930"/>
            <a:ext cx="5906012" cy="25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511860"/>
            <a:ext cx="10515600" cy="4351338"/>
          </a:xfrm>
        </p:spPr>
        <p:txBody>
          <a:bodyPr/>
          <a:lstStyle/>
          <a:p>
            <a:r>
              <a:rPr lang="fr-FR" dirty="0"/>
              <a:t>Début du code python</a:t>
            </a:r>
            <a:endParaRPr lang="fr-FR" b="1" i="1" dirty="0"/>
          </a:p>
          <a:p>
            <a:endParaRPr lang="fr-C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9A38D-19C0-BFC0-F652-BFBE9DA8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7" y="1936411"/>
            <a:ext cx="8931414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4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30B7-9F04-D744-3B48-0DAC8D0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profiles des étudiants (</a:t>
            </a:r>
            <a:r>
              <a:rPr lang="fr-FR" dirty="0" err="1"/>
              <a:t>Cont</a:t>
            </a:r>
            <a:r>
              <a:rPr lang="fr-FR" dirty="0"/>
              <a:t>.)</a:t>
            </a:r>
            <a:endParaRPr lang="fr-C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7D84E-B7BD-1DE1-B938-C98F7C52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511860"/>
            <a:ext cx="10515600" cy="4351338"/>
          </a:xfrm>
        </p:spPr>
        <p:txBody>
          <a:bodyPr/>
          <a:lstStyle/>
          <a:p>
            <a:r>
              <a:rPr lang="fr-FR" dirty="0"/>
              <a:t>Code pour la connexion à la BDD toujours dans le même fichier</a:t>
            </a:r>
            <a:endParaRPr lang="fr-FR" b="1" i="1" dirty="0"/>
          </a:p>
          <a:p>
            <a:endParaRPr lang="fr-C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6289E-331B-D95A-5868-94846FEC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54" y="2685346"/>
            <a:ext cx="6127817" cy="21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6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Microsoft Office PowerPoint</Application>
  <PresentationFormat>Widescreen</PresentationFormat>
  <Paragraphs>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Söhne</vt:lpstr>
      <vt:lpstr>Office Theme</vt:lpstr>
      <vt:lpstr>TDs avec TKInter </vt:lpstr>
      <vt:lpstr>TD 1: Exemple d’entrée/sortie </vt:lpstr>
      <vt:lpstr>TD 2: Exemple Equation du second degré</vt:lpstr>
      <vt:lpstr>Création d’Exécutable</vt:lpstr>
      <vt:lpstr>Exercice avec BDD</vt:lpstr>
      <vt:lpstr>Exemple de l’artéfact à construire</vt:lpstr>
      <vt:lpstr>Gestion des profiles des étudiants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  <vt:lpstr>Gestion des profiles des étudiants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user</dc:creator>
  <cp:lastModifiedBy>Staniher Mpia</cp:lastModifiedBy>
  <cp:revision>576</cp:revision>
  <dcterms:created xsi:type="dcterms:W3CDTF">2020-11-07T13:29:06Z</dcterms:created>
  <dcterms:modified xsi:type="dcterms:W3CDTF">2024-05-12T14:37:16Z</dcterms:modified>
</cp:coreProperties>
</file>