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6686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87238" cy="6859588"/>
  <p:notesSz cx="6797675" cy="9928225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8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3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7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213" algn="l" defTabSz="121888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656" algn="l" defTabSz="121888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097" algn="l" defTabSz="121888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541" algn="l" defTabSz="121888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pos="3861" userDrawn="1">
          <p15:clr>
            <a:srgbClr val="A4A3A4"/>
          </p15:clr>
        </p15:guide>
        <p15:guide id="2" pos="3929" userDrawn="1">
          <p15:clr>
            <a:srgbClr val="A4A3A4"/>
          </p15:clr>
        </p15:guide>
        <p15:guide id="3" pos="3748" userDrawn="1">
          <p15:clr>
            <a:srgbClr val="A4A3A4"/>
          </p15:clr>
        </p15:guide>
        <p15:guide id="4" orient="horz" pos="10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cinda Pidcock" initials="LP" lastIdx="7" clrIdx="0"/>
  <p:cmAuthor id="1" name="Bielikova, Janina" initials="BJ" lastIdx="9" clrIdx="1">
    <p:extLst>
      <p:ext uri="{19B8F6BF-5375-455C-9EA6-DF929625EA0E}">
        <p15:presenceInfo xmlns:p15="http://schemas.microsoft.com/office/powerpoint/2012/main" userId="S-1-5-21-329068152-1454471165-1417001333-2759045" providerId="AD"/>
      </p:ext>
    </p:extLst>
  </p:cmAuthor>
  <p:cmAuthor id="2" name="Assmann, David" initials="AD" lastIdx="3" clrIdx="2">
    <p:extLst>
      <p:ext uri="{19B8F6BF-5375-455C-9EA6-DF929625EA0E}">
        <p15:presenceInfo xmlns:p15="http://schemas.microsoft.com/office/powerpoint/2012/main" userId="S-1-5-21-329068152-1454471165-1417001333-6215033" providerId="AD"/>
      </p:ext>
    </p:extLst>
  </p:cmAuthor>
  <p:cmAuthor id="3" name="Wolf, Kristina" initials="WK" lastIdx="11" clrIdx="3">
    <p:extLst>
      <p:ext uri="{19B8F6BF-5375-455C-9EA6-DF929625EA0E}">
        <p15:presenceInfo xmlns:p15="http://schemas.microsoft.com/office/powerpoint/2012/main" userId="S-1-5-21-329068152-1454471165-1417001333-1394565" providerId="AD"/>
      </p:ext>
    </p:extLst>
  </p:cmAuthor>
  <p:cmAuthor id="4" name="Winkler, Tilo" initials="WT" lastIdx="2" clrIdx="4">
    <p:extLst>
      <p:ext uri="{19B8F6BF-5375-455C-9EA6-DF929625EA0E}">
        <p15:presenceInfo xmlns:p15="http://schemas.microsoft.com/office/powerpoint/2012/main" userId="S-1-5-21-329068152-1454471165-1417001333-1224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428"/>
    <a:srgbClr val="FF2864"/>
    <a:srgbClr val="009899"/>
    <a:srgbClr val="D8D8D8"/>
    <a:srgbClr val="00BAFF"/>
    <a:srgbClr val="0BBDFF"/>
    <a:srgbClr val="2800FF"/>
    <a:srgbClr val="0023FF"/>
    <a:srgbClr val="00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B4C5F-E8B0-466E-A4D7-39D1260D4855}" v="10" dt="2024-01-05T10:38:00.658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3447" autoAdjust="0"/>
  </p:normalViewPr>
  <p:slideViewPr>
    <p:cSldViewPr snapToGrid="0">
      <p:cViewPr varScale="1">
        <p:scale>
          <a:sx n="64" d="100"/>
          <a:sy n="64" d="100"/>
        </p:scale>
        <p:origin x="1206" y="48"/>
      </p:cViewPr>
      <p:guideLst>
        <p:guide pos="3861"/>
        <p:guide pos="3929"/>
        <p:guide pos="3748"/>
        <p:guide orient="horz" pos="105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1250"/>
    </p:cViewPr>
  </p:sorterViewPr>
  <p:notesViewPr>
    <p:cSldViewPr snapToGrid="0">
      <p:cViewPr>
        <p:scale>
          <a:sx n="1" d="2"/>
          <a:sy n="1" d="2"/>
        </p:scale>
        <p:origin x="2440" y="-12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 Murugan, Senthil" userId="22e8dd83-7613-4a40-a6b6-1e98c202ae4d" providerId="ADAL" clId="{E67B4C5F-E8B0-466E-A4D7-39D1260D4855}"/>
    <pc:docChg chg="undo custSel modSld">
      <pc:chgData name="Vel Murugan, Senthil" userId="22e8dd83-7613-4a40-a6b6-1e98c202ae4d" providerId="ADAL" clId="{E67B4C5F-E8B0-466E-A4D7-39D1260D4855}" dt="2024-01-05T10:50:59.137" v="2146" actId="6549"/>
      <pc:docMkLst>
        <pc:docMk/>
      </pc:docMkLst>
      <pc:sldChg chg="delSp modSp mod">
        <pc:chgData name="Vel Murugan, Senthil" userId="22e8dd83-7613-4a40-a6b6-1e98c202ae4d" providerId="ADAL" clId="{E67B4C5F-E8B0-466E-A4D7-39D1260D4855}" dt="2024-01-05T10:50:59.137" v="2146" actId="6549"/>
        <pc:sldMkLst>
          <pc:docMk/>
          <pc:sldMk cId="2815692818" sldId="256"/>
        </pc:sldMkLst>
        <pc:spChg chg="mod">
          <ac:chgData name="Vel Murugan, Senthil" userId="22e8dd83-7613-4a40-a6b6-1e98c202ae4d" providerId="ADAL" clId="{E67B4C5F-E8B0-466E-A4D7-39D1260D4855}" dt="2024-01-05T10:38:56.438" v="2069" actId="20577"/>
          <ac:spMkLst>
            <pc:docMk/>
            <pc:sldMk cId="2815692818" sldId="256"/>
            <ac:spMk id="4" creationId="{4505F091-49B4-4D5D-8957-9994B74FD6CC}"/>
          </ac:spMkLst>
        </pc:spChg>
        <pc:spChg chg="mod">
          <ac:chgData name="Vel Murugan, Senthil" userId="22e8dd83-7613-4a40-a6b6-1e98c202ae4d" providerId="ADAL" clId="{E67B4C5F-E8B0-466E-A4D7-39D1260D4855}" dt="2024-01-05T10:50:45.036" v="2141" actId="20577"/>
          <ac:spMkLst>
            <pc:docMk/>
            <pc:sldMk cId="2815692818" sldId="256"/>
            <ac:spMk id="5" creationId="{0FCACAE3-6AE1-40D4-9C6A-00069D717D7C}"/>
          </ac:spMkLst>
        </pc:spChg>
        <pc:spChg chg="mod">
          <ac:chgData name="Vel Murugan, Senthil" userId="22e8dd83-7613-4a40-a6b6-1e98c202ae4d" providerId="ADAL" clId="{E67B4C5F-E8B0-466E-A4D7-39D1260D4855}" dt="2024-01-05T10:50:59.137" v="2146" actId="6549"/>
          <ac:spMkLst>
            <pc:docMk/>
            <pc:sldMk cId="2815692818" sldId="256"/>
            <ac:spMk id="10" creationId="{4F907EAB-58CA-40EB-9FFD-4A3116E1357E}"/>
          </ac:spMkLst>
        </pc:spChg>
        <pc:spChg chg="del mod">
          <ac:chgData name="Vel Murugan, Senthil" userId="22e8dd83-7613-4a40-a6b6-1e98c202ae4d" providerId="ADAL" clId="{E67B4C5F-E8B0-466E-A4D7-39D1260D4855}" dt="2024-01-05T07:53:29.351" v="1490" actId="478"/>
          <ac:spMkLst>
            <pc:docMk/>
            <pc:sldMk cId="2815692818" sldId="256"/>
            <ac:spMk id="11" creationId="{AC4C41C3-6A79-4A07-8687-5FE969C5E96F}"/>
          </ac:spMkLst>
        </pc:spChg>
        <pc:spChg chg="mod">
          <ac:chgData name="Vel Murugan, Senthil" userId="22e8dd83-7613-4a40-a6b6-1e98c202ae4d" providerId="ADAL" clId="{E67B4C5F-E8B0-466E-A4D7-39D1260D4855}" dt="2024-01-05T10:34:11.035" v="1934" actId="1076"/>
          <ac:spMkLst>
            <pc:docMk/>
            <pc:sldMk cId="2815692818" sldId="256"/>
            <ac:spMk id="14" creationId="{934E2C3A-FF12-43A7-9EB0-092CE71B1CA9}"/>
          </ac:spMkLst>
        </pc:spChg>
        <pc:spChg chg="mod">
          <ac:chgData name="Vel Murugan, Senthil" userId="22e8dd83-7613-4a40-a6b6-1e98c202ae4d" providerId="ADAL" clId="{E67B4C5F-E8B0-466E-A4D7-39D1260D4855}" dt="2024-01-05T10:34:02.118" v="1932" actId="1076"/>
          <ac:spMkLst>
            <pc:docMk/>
            <pc:sldMk cId="2815692818" sldId="256"/>
            <ac:spMk id="16" creationId="{1A68C660-12E5-4C5A-A5CF-EA804FAF4561}"/>
          </ac:spMkLst>
        </pc:spChg>
        <pc:spChg chg="mod">
          <ac:chgData name="Vel Murugan, Senthil" userId="22e8dd83-7613-4a40-a6b6-1e98c202ae4d" providerId="ADAL" clId="{E67B4C5F-E8B0-466E-A4D7-39D1260D4855}" dt="2024-01-05T10:34:05.435" v="1933" actId="1076"/>
          <ac:spMkLst>
            <pc:docMk/>
            <pc:sldMk cId="2815692818" sldId="256"/>
            <ac:spMk id="24" creationId="{1073B23C-9EF6-443A-8CAC-71A31C3F60B8}"/>
          </ac:spMkLst>
        </pc:spChg>
        <pc:spChg chg="mod">
          <ac:chgData name="Vel Murugan, Senthil" userId="22e8dd83-7613-4a40-a6b6-1e98c202ae4d" providerId="ADAL" clId="{E67B4C5F-E8B0-466E-A4D7-39D1260D4855}" dt="2024-01-05T10:33:58.298" v="1931" actId="1076"/>
          <ac:spMkLst>
            <pc:docMk/>
            <pc:sldMk cId="2815692818" sldId="256"/>
            <ac:spMk id="26" creationId="{73A43BA9-BB16-40AD-8600-BC072D851886}"/>
          </ac:spMkLst>
        </pc:spChg>
        <pc:spChg chg="mod">
          <ac:chgData name="Vel Murugan, Senthil" userId="22e8dd83-7613-4a40-a6b6-1e98c202ae4d" providerId="ADAL" clId="{E67B4C5F-E8B0-466E-A4D7-39D1260D4855}" dt="2024-01-05T10:38:00.658" v="2056" actId="1076"/>
          <ac:spMkLst>
            <pc:docMk/>
            <pc:sldMk cId="2815692818" sldId="256"/>
            <ac:spMk id="27" creationId="{0CCDA8D1-71D2-433C-9E1A-DD8417110B4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5566" tIns="47782" rIns="95566" bIns="477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wrap="square" lIns="95566" tIns="47782" rIns="95566" bIns="4778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1/5/2024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5566" tIns="47782" rIns="95566" bIns="477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5566" tIns="47782" rIns="95566" bIns="4778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5566" tIns="47782" rIns="95566" bIns="477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411"/>
          </a:xfrm>
          <a:prstGeom prst="rect">
            <a:avLst/>
          </a:prstGeom>
        </p:spPr>
        <p:txBody>
          <a:bodyPr vert="horz" wrap="square" lIns="95566" tIns="47782" rIns="95566" bIns="4778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16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6" tIns="47782" rIns="95566" bIns="47782" rtlCol="0" anchor="ctr"/>
          <a:lstStyle/>
          <a:p>
            <a:pPr lvl="0"/>
            <a:r>
              <a:rPr lang="en-GB" noProof="0" dirty="0"/>
              <a:t>Rj k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2"/>
          </a:xfrm>
          <a:prstGeom prst="rect">
            <a:avLst/>
          </a:prstGeom>
        </p:spPr>
        <p:txBody>
          <a:bodyPr vert="horz" wrap="square" lIns="95566" tIns="47782" rIns="95566" bIns="4778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5566" tIns="47782" rIns="95566" bIns="477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5566" tIns="47782" rIns="95566" bIns="4778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Roboto" panose="02000000000000000000" pitchFamily="2" charset="0"/>
        <a:cs typeface="Arial" panose="020B0604020202020204" pitchFamily="34" charset="0"/>
      </a:defRPr>
    </a:lvl1pPr>
    <a:lvl2pPr marL="60944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Roboto" panose="02000000000000000000" pitchFamily="2" charset="0"/>
        <a:cs typeface="+mn-cs"/>
      </a:defRPr>
    </a:lvl2pPr>
    <a:lvl3pPr marL="12188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Roboto" panose="02000000000000000000" pitchFamily="2" charset="0"/>
        <a:cs typeface="+mn-cs"/>
      </a:defRPr>
    </a:lvl3pPr>
    <a:lvl4pPr marL="182832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Roboto" panose="02000000000000000000" pitchFamily="2" charset="0"/>
        <a:cs typeface="+mn-cs"/>
      </a:defRPr>
    </a:lvl4pPr>
    <a:lvl5pPr marL="2437771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Roboto" panose="02000000000000000000" pitchFamily="2" charset="0"/>
        <a:cs typeface="+mn-cs"/>
      </a:defRPr>
    </a:lvl5pPr>
    <a:lvl6pPr marL="3047213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12188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D28F-35CF-4188-96EA-65B6437D5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405" y="1122623"/>
            <a:ext cx="9140429" cy="2388153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A260D-BAE0-49FB-95B5-E5DED941B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405" y="3602872"/>
            <a:ext cx="9140429" cy="165614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17" indent="0" algn="ctr">
              <a:buNone/>
              <a:defRPr sz="1999"/>
            </a:lvl2pPr>
            <a:lvl3pPr marL="914034" indent="0" algn="ctr">
              <a:buNone/>
              <a:defRPr sz="1799"/>
            </a:lvl3pPr>
            <a:lvl4pPr marL="1371051" indent="0" algn="ctr">
              <a:buNone/>
              <a:defRPr sz="1599"/>
            </a:lvl4pPr>
            <a:lvl5pPr marL="1828068" indent="0" algn="ctr">
              <a:buNone/>
              <a:defRPr sz="1599"/>
            </a:lvl5pPr>
            <a:lvl6pPr marL="2285086" indent="0" algn="ctr">
              <a:buNone/>
              <a:defRPr sz="1599"/>
            </a:lvl6pPr>
            <a:lvl7pPr marL="2742103" indent="0" algn="ctr">
              <a:buNone/>
              <a:defRPr sz="1599"/>
            </a:lvl7pPr>
            <a:lvl8pPr marL="3199120" indent="0" algn="ctr">
              <a:buNone/>
              <a:defRPr sz="1599"/>
            </a:lvl8pPr>
            <a:lvl9pPr marL="3656137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B560-EF12-4DB3-9C8E-823F7777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F5F9-963E-4578-89F9-BDA0217FF847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B87F-0D12-4148-AD97-7C98CB2C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C22C-0AC4-4C07-9C25-4505E207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044B-9D2F-4242-8FD5-DA5EF082FA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9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6" name="Objek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9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851" y="206476"/>
            <a:ext cx="11425536" cy="804672"/>
          </a:xfrm>
          <a:prstGeom prst="rect">
            <a:avLst/>
          </a:prstGeom>
        </p:spPr>
        <p:txBody>
          <a:bodyPr vert="horz" wrap="square" lIns="0" tIns="4572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851" y="1408522"/>
            <a:ext cx="11425536" cy="46873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 1</a:t>
            </a:r>
          </a:p>
          <a:p>
            <a:pPr lvl="1"/>
            <a:r>
              <a:rPr lang="en-US" dirty="0"/>
              <a:t>Text 2</a:t>
            </a:r>
          </a:p>
          <a:p>
            <a:pPr lvl="2"/>
            <a:r>
              <a:rPr lang="en-US" dirty="0"/>
              <a:t>Text 3</a:t>
            </a:r>
          </a:p>
          <a:p>
            <a:pPr lvl="3"/>
            <a:r>
              <a:rPr lang="en-US" dirty="0"/>
              <a:t>Text 4</a:t>
            </a:r>
          </a:p>
          <a:p>
            <a:pPr lvl="4"/>
            <a:r>
              <a:rPr lang="en-US" dirty="0"/>
              <a:t>Text 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68295" y="6579939"/>
            <a:ext cx="770650" cy="19233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0851" y="6606840"/>
            <a:ext cx="4113193" cy="138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lang="en-AU" sz="900" b="0" i="0">
                <a:solidFill>
                  <a:schemeClr val="tx2"/>
                </a:solidFill>
              </a:defRPr>
            </a:lvl1pPr>
          </a:lstStyle>
          <a:p>
            <a:pPr defTabSz="1086671"/>
            <a:r>
              <a:rPr lang="en-US" dirty="0">
                <a:solidFill>
                  <a:srgbClr val="919191"/>
                </a:solidFill>
              </a:rPr>
              <a:t>Copyright © 2018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702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04" r:id="rId1"/>
  </p:sldLayoutIdLst>
  <p:hf hdr="0" dt="0"/>
  <p:txStyles>
    <p:titleStyle>
      <a:lvl1pPr marL="0" indent="0" algn="l" defTabSz="914011" rtl="0" eaLnBrk="1" latinLnBrk="0" hangingPunct="1">
        <a:lnSpc>
          <a:spcPct val="100000"/>
        </a:lnSpc>
        <a:spcBef>
          <a:spcPct val="0"/>
        </a:spcBef>
        <a:spcAft>
          <a:spcPts val="0"/>
        </a:spcAft>
        <a:buFontTx/>
        <a:buNone/>
        <a:defRPr sz="2400" b="0" i="0" kern="1200" cap="all" baseline="0">
          <a:solidFill>
            <a:srgbClr val="00000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0" indent="0" algn="l" defTabSz="91401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kern="1200" cap="all" baseline="0">
          <a:solidFill>
            <a:schemeClr val="accent4"/>
          </a:solidFill>
          <a:latin typeface="+mj-lt"/>
          <a:ea typeface="+mn-ea"/>
          <a:cs typeface="+mn-cs"/>
        </a:defRPr>
      </a:lvl1pPr>
      <a:lvl2pPr marL="182490" indent="-182490" algn="l" defTabSz="91401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8631" indent="-176143" algn="l" defTabSz="91401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7948" indent="-168208" algn="l" defTabSz="91401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437" indent="-176143" algn="l" defTabSz="914011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545" indent="-172965" algn="l" defTabSz="9140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99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011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011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011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06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11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7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2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29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4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6" algn="l" defTabSz="91401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13">
          <p15:clr>
            <a:srgbClr val="F26B43"/>
          </p15:clr>
        </p15:guide>
        <p15:guide id="5" orient="horz" pos="24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3884">
          <p15:clr>
            <a:srgbClr val="F26B43"/>
          </p15:clr>
        </p15:guide>
        <p15:guide id="14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2">
            <a:extLst>
              <a:ext uri="{FF2B5EF4-FFF2-40B4-BE49-F238E27FC236}">
                <a16:creationId xmlns:a16="http://schemas.microsoft.com/office/drawing/2014/main" id="{4505F091-49B4-4D5D-8957-9994B74FD6CC}"/>
              </a:ext>
            </a:extLst>
          </p:cNvPr>
          <p:cNvSpPr>
            <a:spLocks/>
          </p:cNvSpPr>
          <p:nvPr/>
        </p:nvSpPr>
        <p:spPr bwMode="gray">
          <a:xfrm>
            <a:off x="135970" y="2353358"/>
            <a:ext cx="4650657" cy="4030128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GB" altLang="en-US" sz="1100" dirty="0">
                <a:solidFill>
                  <a:schemeClr val="tx1"/>
                </a:solidFill>
              </a:rPr>
              <a:t>Associated with Accenture since July 2011 and with total IT experience over 12 years.</a:t>
            </a:r>
          </a:p>
          <a:p>
            <a:pPr marL="171450" indent="-171450"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endParaRPr lang="en-GB" altLang="en-US" sz="1100" dirty="0">
              <a:solidFill>
                <a:schemeClr val="tx1"/>
              </a:solidFill>
            </a:endParaRPr>
          </a:p>
          <a:p>
            <a:pPr marL="171450" indent="-171450"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GB" altLang="en-US" sz="1100" dirty="0">
                <a:solidFill>
                  <a:schemeClr val="tx1"/>
                </a:solidFill>
              </a:rPr>
              <a:t>4+ years of relevant experience on Cloud build and Migration, Sap On Azure , IaC  (Terraform, Arm) and other workload migration using ASR and Azure Migrate.</a:t>
            </a:r>
          </a:p>
          <a:p>
            <a:pPr marL="171450" indent="-171450"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endParaRPr lang="en-GB" altLang="en-US" sz="1100" dirty="0">
              <a:solidFill>
                <a:schemeClr val="tx1"/>
              </a:solidFill>
            </a:endParaRPr>
          </a:p>
          <a:p>
            <a:pPr marL="171450" indent="-171450"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GB" altLang="en-US" sz="1100" dirty="0">
                <a:solidFill>
                  <a:schemeClr val="tx1"/>
                </a:solidFill>
              </a:rPr>
              <a:t>8 years of experienced in IT Service Management and was part of Command centre roles. Excellent communication and business writing skills.</a:t>
            </a:r>
          </a:p>
          <a:p>
            <a:pPr marL="171450" lvl="0" indent="-171450" algn="just" defTabSz="9175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GB" altLang="en-US" sz="1100" dirty="0">
              <a:solidFill>
                <a:schemeClr val="tx1"/>
              </a:solidFill>
            </a:endParaRPr>
          </a:p>
          <a:p>
            <a:pPr lvl="0" algn="just" defTabSz="9175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altLang="en-US" sz="110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 lvl="0" algn="just" defTabSz="9175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1100" b="1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Certifications &amp; Education :</a:t>
            </a:r>
          </a:p>
          <a:p>
            <a:pPr marL="171450" lvl="0" indent="-171450" algn="just" defTabSz="9175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1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B.E ( Electronics and Communication engineering  Engineering)</a:t>
            </a:r>
          </a:p>
          <a:p>
            <a:pPr marL="171450" indent="-171450" eaLnBrk="0" hangingPunct="0">
              <a:lnSpc>
                <a:spcPct val="145000"/>
              </a:lnSpc>
              <a:spcBef>
                <a:spcPct val="2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GB" sz="1100" dirty="0">
                <a:solidFill>
                  <a:schemeClr val="tx1"/>
                </a:solidFill>
              </a:rPr>
              <a:t>Entry and Admin level: AZ900 and AZ104 (Microsoft Azure Administrator)</a:t>
            </a:r>
          </a:p>
          <a:p>
            <a:pPr marL="171450" indent="-171450" eaLnBrk="0" hangingPunct="0">
              <a:lnSpc>
                <a:spcPct val="145000"/>
              </a:lnSpc>
              <a:spcBef>
                <a:spcPct val="20000"/>
              </a:spcBef>
              <a:buSzPct val="75000"/>
              <a:buFont typeface="Wingdings" panose="05000000000000000000" pitchFamily="2" charset="2"/>
              <a:buChar char="q"/>
            </a:pPr>
            <a:r>
              <a:rPr lang="en-GB" sz="1100" dirty="0">
                <a:solidFill>
                  <a:schemeClr val="tx1"/>
                </a:solidFill>
              </a:rPr>
              <a:t>Professional Level: AZ305 (Designing Microsoft Azure Infrastructure Solutions) and AZ120 (Planning and Administering Microsoft Azure for SAP Workloads)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FCACAE3-6AE1-40D4-9C6A-00069D717D7C}"/>
              </a:ext>
            </a:extLst>
          </p:cNvPr>
          <p:cNvSpPr>
            <a:spLocks noGrp="1"/>
          </p:cNvSpPr>
          <p:nvPr/>
        </p:nvSpPr>
        <p:spPr bwMode="gray">
          <a:xfrm>
            <a:off x="9069049" y="822845"/>
            <a:ext cx="2717415" cy="662910"/>
          </a:xfrm>
          <a:prstGeom prst="rect">
            <a:avLst/>
          </a:prstGeom>
        </p:spPr>
        <p:txBody>
          <a:bodyPr vert="horz" lIns="0" tIns="17993" rIns="0" bIns="0" rtlCol="0" anchor="t">
            <a:noAutofit/>
          </a:bodyPr>
          <a:lstStyle>
            <a:lvl1pPr marL="0" marR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 kern="1200" cap="none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0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0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0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0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01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011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0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011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  <a:latin typeface="+mn-lt"/>
              </a:rPr>
              <a:t>Healthcare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  <a:latin typeface="+mn-lt"/>
              </a:rPr>
              <a:t>Pharma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  <a:latin typeface="+mn-lt"/>
              </a:rPr>
              <a:t>Insurance</a:t>
            </a:r>
          </a:p>
        </p:txBody>
      </p:sp>
      <p:sp>
        <p:nvSpPr>
          <p:cNvPr id="6" name="Foliennummernplatzhalter 7">
            <a:extLst>
              <a:ext uri="{FF2B5EF4-FFF2-40B4-BE49-F238E27FC236}">
                <a16:creationId xmlns:a16="http://schemas.microsoft.com/office/drawing/2014/main" id="{45D49CE2-B5EF-438D-B22F-BBB4008ED8F2}"/>
              </a:ext>
            </a:extLst>
          </p:cNvPr>
          <p:cNvSpPr>
            <a:spLocks noGrp="1"/>
          </p:cNvSpPr>
          <p:nvPr/>
        </p:nvSpPr>
        <p:spPr>
          <a:xfrm>
            <a:off x="11052210" y="6644178"/>
            <a:ext cx="770349" cy="19225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i="0" kern="1200">
                <a:solidFill>
                  <a:schemeClr val="tx2"/>
                </a:solidFill>
                <a:latin typeface="Arial Bold" charset="0"/>
                <a:ea typeface="+mn-ea"/>
                <a:cs typeface="Arial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913485">
              <a:defRPr/>
            </a:pPr>
            <a:fld id="{0D558541-60C9-42A2-8392-FF12533A6B7A}" type="slidenum">
              <a:rPr lang="en-US">
                <a:solidFill>
                  <a:srgbClr val="919191"/>
                </a:solidFill>
              </a:rPr>
              <a:pPr defTabSz="913485">
                <a:defRPr/>
              </a:pPr>
              <a:t>1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6084B08-CCE3-4AE7-BDAA-97932552105E}"/>
              </a:ext>
            </a:extLst>
          </p:cNvPr>
          <p:cNvSpPr>
            <a:spLocks noGrp="1"/>
          </p:cNvSpPr>
          <p:nvPr/>
        </p:nvSpPr>
        <p:spPr>
          <a:xfrm>
            <a:off x="0" y="6721111"/>
            <a:ext cx="4111586" cy="138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b="0" i="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1085585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919191"/>
                </a:solidFill>
                <a:latin typeface="Arial" panose="020B0604020202020204" pitchFamily="34" charset="0"/>
              </a:rPr>
              <a:t>Copyright © 2023 Accenture  All rights reserved.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C42F68-93B0-4C32-B88D-CDE1A4A6723D}"/>
              </a:ext>
            </a:extLst>
          </p:cNvPr>
          <p:cNvSpPr>
            <a:spLocks noGrp="1"/>
          </p:cNvSpPr>
          <p:nvPr/>
        </p:nvSpPr>
        <p:spPr>
          <a:xfrm>
            <a:off x="242442" y="151833"/>
            <a:ext cx="4437714" cy="420581"/>
          </a:xfrm>
          <a:prstGeom prst="rect">
            <a:avLst/>
          </a:prstGeom>
        </p:spPr>
        <p:txBody>
          <a:bodyPr vert="horz" wrap="square" lIns="0" tIns="45702" rIns="0" bIns="0" rtlCol="0" anchor="t" anchorCtr="0">
            <a:noAutofit/>
          </a:bodyPr>
          <a:lstStyle>
            <a:lvl1pPr marL="0" indent="0" algn="l" defTabSz="914011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 sz="2400" b="0" i="0" kern="1200" cap="all" baseline="0">
                <a:solidFill>
                  <a:srgbClr val="00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defTabSz="58577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/>
                <a:ea typeface="+mn-ea"/>
                <a:cs typeface="Arial" charset="0"/>
              </a:rPr>
              <a:t>N.Senthil Vel Murugan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7498A-45DC-4086-BA73-44F2B45D6C57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53442" y="1543632"/>
            <a:ext cx="3070349" cy="107360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square" lIns="91254" tIns="45626" rIns="91254" bIns="45626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584618">
              <a:spcBef>
                <a:spcPts val="300"/>
              </a:spcBef>
              <a:defRPr/>
            </a:pPr>
            <a:endParaRPr lang="en-US" sz="9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sp>
        <p:nvSpPr>
          <p:cNvPr id="10" name="Rechteck 19">
            <a:extLst>
              <a:ext uri="{FF2B5EF4-FFF2-40B4-BE49-F238E27FC236}">
                <a16:creationId xmlns:a16="http://schemas.microsoft.com/office/drawing/2014/main" id="{4F907EAB-58CA-40EB-9FFD-4A3116E1357E}"/>
              </a:ext>
            </a:extLst>
          </p:cNvPr>
          <p:cNvSpPr>
            <a:spLocks/>
          </p:cNvSpPr>
          <p:nvPr/>
        </p:nvSpPr>
        <p:spPr bwMode="gray">
          <a:xfrm>
            <a:off x="5114925" y="1746040"/>
            <a:ext cx="6931828" cy="5113548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050" b="1" dirty="0">
                <a:solidFill>
                  <a:schemeClr val="tx1"/>
                </a:solidFill>
              </a:rPr>
              <a:t>Projects: Celanese, LAWA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chemeClr val="tx1"/>
                </a:solidFill>
              </a:rPr>
              <a:t>Technology: Azure, Terraform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1"/>
                </a:solidFill>
              </a:rPr>
              <a:t>Worked as a Terraform engineer to deploy Virtual Machines, Storage, Load Balancers, </a:t>
            </a:r>
            <a:r>
              <a:rPr lang="en-US" sz="1050" dirty="0" err="1">
                <a:solidFill>
                  <a:schemeClr val="tx1"/>
                </a:solidFill>
              </a:rPr>
              <a:t>etc</a:t>
            </a:r>
            <a:r>
              <a:rPr lang="en-US" sz="1050" dirty="0">
                <a:solidFill>
                  <a:schemeClr val="tx1"/>
                </a:solidFill>
              </a:rPr>
              <a:t> for Celanese, a major Chemical Manufacturing client in US.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1"/>
                </a:solidFill>
              </a:rPr>
              <a:t>Migrated VMware hosted workloads to Azure using Azure Site recovery.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</a:rPr>
              <a:t>Co-ordinated a team of 8 members for migration planning and execution.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</a:rPr>
              <a:t>Worked as an IaC engineer to deploy landing zones for LAWA, an Airline operations client in West Coast of US. Used Terraform to deploy vnets, storage, monitoring tools, key vaults, </a:t>
            </a:r>
            <a:r>
              <a:rPr lang="en-GB" sz="1050" dirty="0" err="1">
                <a:solidFill>
                  <a:schemeClr val="tx1"/>
                </a:solidFill>
              </a:rPr>
              <a:t>nsgs</a:t>
            </a:r>
            <a:r>
              <a:rPr lang="en-GB" sz="1050" dirty="0">
                <a:solidFill>
                  <a:schemeClr val="tx1"/>
                </a:solidFill>
              </a:rPr>
              <a:t>, endpoints and VMs.</a:t>
            </a:r>
          </a:p>
          <a:p>
            <a:pPr>
              <a:lnSpc>
                <a:spcPct val="150000"/>
              </a:lnSpc>
            </a:pPr>
            <a:r>
              <a:rPr lang="en-GB" sz="1050" b="1" dirty="0">
                <a:solidFill>
                  <a:schemeClr val="tx1"/>
                </a:solidFill>
              </a:rPr>
              <a:t>Projects: BrightHouse Financial, ThyssenKrupp, Astellas, Shiseido</a:t>
            </a:r>
          </a:p>
          <a:p>
            <a:pPr>
              <a:lnSpc>
                <a:spcPct val="150000"/>
              </a:lnSpc>
            </a:pPr>
            <a:r>
              <a:rPr lang="en-GB" sz="1050" dirty="0">
                <a:solidFill>
                  <a:schemeClr val="tx1"/>
                </a:solidFill>
              </a:rPr>
              <a:t>Technology: Azure, ARM, Windows/Linux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</a:rPr>
              <a:t>Worked as a Cloud Build engineer for a </a:t>
            </a:r>
            <a:r>
              <a:rPr lang="en-GB" sz="1050">
                <a:solidFill>
                  <a:schemeClr val="tx1"/>
                </a:solidFill>
              </a:rPr>
              <a:t>major insurance </a:t>
            </a:r>
            <a:r>
              <a:rPr lang="en-GB" sz="1050" dirty="0">
                <a:solidFill>
                  <a:schemeClr val="tx1"/>
                </a:solidFill>
              </a:rPr>
              <a:t>and Pharma clients in US. Deployed Cloud resources using ARM templates and administered Window and Linux machines during cutover and hypercare before the ops team takes over.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</a:rPr>
              <a:t>Setup SFTP solution for 3</a:t>
            </a:r>
            <a:r>
              <a:rPr lang="en-GB" sz="1050" baseline="30000" dirty="0">
                <a:solidFill>
                  <a:schemeClr val="tx1"/>
                </a:solidFill>
              </a:rPr>
              <a:t>rd</a:t>
            </a:r>
            <a:r>
              <a:rPr lang="en-GB" sz="1050" dirty="0">
                <a:solidFill>
                  <a:schemeClr val="tx1"/>
                </a:solidFill>
              </a:rPr>
              <a:t> party </a:t>
            </a:r>
            <a:r>
              <a:rPr lang="en-GB" sz="1050" dirty="0" err="1">
                <a:solidFill>
                  <a:schemeClr val="tx1"/>
                </a:solidFill>
              </a:rPr>
              <a:t>etl</a:t>
            </a:r>
            <a:r>
              <a:rPr lang="en-GB" sz="1050" dirty="0">
                <a:solidFill>
                  <a:schemeClr val="tx1"/>
                </a:solidFill>
              </a:rPr>
              <a:t> connectivity to client machines and established both pass based and key based authentication.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</a:rPr>
              <a:t>Collaborate with client ops teams and service providers for troubleshooting issues impacting deliverables.</a:t>
            </a:r>
          </a:p>
          <a:p>
            <a:pPr>
              <a:lnSpc>
                <a:spcPct val="150000"/>
              </a:lnSpc>
            </a:pPr>
            <a:r>
              <a:rPr lang="en-GB" sz="1050" b="1" dirty="0">
                <a:solidFill>
                  <a:schemeClr val="tx1"/>
                </a:solidFill>
              </a:rPr>
              <a:t>Projects: Haleon, Siemens China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</a:rPr>
              <a:t>Stabilization of SAP enterprise systems in Azure by assessing and implementation of HA for critical business systems.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</a:rPr>
              <a:t>Drive the Azure implementation and Windows remediation identified during health assessments.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050" dirty="0">
                <a:solidFill>
                  <a:schemeClr val="tx1"/>
                </a:solidFill>
              </a:rPr>
              <a:t>Setup Azure Automation accounts and WSUS for automatic patching solutions for various customers</a:t>
            </a:r>
          </a:p>
          <a:p>
            <a:pPr>
              <a:lnSpc>
                <a:spcPct val="150000"/>
              </a:lnSpc>
            </a:pPr>
            <a:endParaRPr lang="en-GB" sz="1050" dirty="0">
              <a:solidFill>
                <a:schemeClr val="tx1"/>
              </a:solidFill>
            </a:endParaRPr>
          </a:p>
          <a:p>
            <a:pPr lvl="0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347580-2BDB-4297-9225-2027DA49F3B7}"/>
              </a:ext>
            </a:extLst>
          </p:cNvPr>
          <p:cNvSpPr>
            <a:spLocks noChangeAspect="1" noChangeArrowheads="1"/>
          </p:cNvSpPr>
          <p:nvPr/>
        </p:nvSpPr>
        <p:spPr bwMode="gray">
          <a:xfrm>
            <a:off x="1353442" y="1543632"/>
            <a:ext cx="3070349" cy="107360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wrap="square" lIns="91254" tIns="45626" rIns="91254" bIns="45626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584618">
              <a:spcBef>
                <a:spcPts val="300"/>
              </a:spcBef>
              <a:defRPr/>
            </a:pPr>
            <a:endParaRPr lang="en-US" sz="90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sp>
        <p:nvSpPr>
          <p:cNvPr id="14" name="Rechteck 30">
            <a:extLst>
              <a:ext uri="{FF2B5EF4-FFF2-40B4-BE49-F238E27FC236}">
                <a16:creationId xmlns:a16="http://schemas.microsoft.com/office/drawing/2014/main" id="{934E2C3A-FF12-43A7-9EB0-092CE71B1CA9}"/>
              </a:ext>
            </a:extLst>
          </p:cNvPr>
          <p:cNvSpPr>
            <a:spLocks/>
          </p:cNvSpPr>
          <p:nvPr/>
        </p:nvSpPr>
        <p:spPr bwMode="gray">
          <a:xfrm>
            <a:off x="5139256" y="1478220"/>
            <a:ext cx="6401157" cy="251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35964" rtlCol="0" anchor="t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20">
              <a:defRPr/>
            </a:pPr>
            <a:r>
              <a:rPr lang="en-US" sz="1399" cap="all" dirty="0">
                <a:solidFill>
                  <a:schemeClr val="accent6"/>
                </a:solidFill>
                <a:latin typeface="Arial Black"/>
              </a:rPr>
              <a:t>Relevant Experience</a:t>
            </a:r>
          </a:p>
        </p:txBody>
      </p:sp>
      <p:sp>
        <p:nvSpPr>
          <p:cNvPr id="15" name="Rechteck 29">
            <a:extLst>
              <a:ext uri="{FF2B5EF4-FFF2-40B4-BE49-F238E27FC236}">
                <a16:creationId xmlns:a16="http://schemas.microsoft.com/office/drawing/2014/main" id="{CC767E23-37C4-49CD-B56C-E5317E9E0D5D}"/>
              </a:ext>
            </a:extLst>
          </p:cNvPr>
          <p:cNvSpPr>
            <a:spLocks/>
          </p:cNvSpPr>
          <p:nvPr/>
        </p:nvSpPr>
        <p:spPr bwMode="gray">
          <a:xfrm>
            <a:off x="135970" y="2054807"/>
            <a:ext cx="4336490" cy="251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5964" rtlCol="0" anchor="t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20">
              <a:defRPr/>
            </a:pPr>
            <a:r>
              <a:rPr lang="en-US" sz="1399" cap="all" dirty="0">
                <a:solidFill>
                  <a:schemeClr val="accent6"/>
                </a:solidFill>
                <a:latin typeface="Arial Black"/>
              </a:rPr>
              <a:t>Professional Background</a:t>
            </a:r>
          </a:p>
        </p:txBody>
      </p:sp>
      <p:sp>
        <p:nvSpPr>
          <p:cNvPr id="16" name="Rechteck 39">
            <a:extLst>
              <a:ext uri="{FF2B5EF4-FFF2-40B4-BE49-F238E27FC236}">
                <a16:creationId xmlns:a16="http://schemas.microsoft.com/office/drawing/2014/main" id="{1A68C660-12E5-4C5A-A5CF-EA804FAF4561}"/>
              </a:ext>
            </a:extLst>
          </p:cNvPr>
          <p:cNvSpPr>
            <a:spLocks/>
          </p:cNvSpPr>
          <p:nvPr/>
        </p:nvSpPr>
        <p:spPr bwMode="gray">
          <a:xfrm>
            <a:off x="8901499" y="411426"/>
            <a:ext cx="2610751" cy="28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86" tIns="35986" rIns="35986" bIns="35964" rtlCol="0" anchor="t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20">
              <a:defRPr/>
            </a:pPr>
            <a:r>
              <a:rPr lang="en-US" sz="1399" cap="all" dirty="0">
                <a:solidFill>
                  <a:schemeClr val="accent6"/>
                </a:solidFill>
                <a:latin typeface="Arial Black"/>
              </a:rPr>
              <a:t>Industry Domain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9C87EB-9573-4B75-9851-FF4AD7DD8D7E}"/>
              </a:ext>
            </a:extLst>
          </p:cNvPr>
          <p:cNvGrpSpPr>
            <a:grpSpLocks noChangeAspect="1"/>
          </p:cNvGrpSpPr>
          <p:nvPr/>
        </p:nvGrpSpPr>
        <p:grpSpPr>
          <a:xfrm>
            <a:off x="11034074" y="23153"/>
            <a:ext cx="1012679" cy="271815"/>
            <a:chOff x="9563100" y="1673029"/>
            <a:chExt cx="1389888" cy="37306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470A892-14E7-409B-A9A7-8D61D053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92BBDC-134E-409E-BB25-C2B2400C7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60944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121888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82832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2437771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3047213" algn="l" defTabSz="121888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3656656" algn="l" defTabSz="121888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4266097" algn="l" defTabSz="121888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4875541" algn="l" defTabSz="1218885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08FC-98F0-47C7-99D5-C31F80E1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096" y="644012"/>
            <a:ext cx="3070349" cy="92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5986" tIns="36498" rIns="35986" bIns="36498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5857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i-FI" sz="1100" dirty="0">
                <a:solidFill>
                  <a:schemeClr val="tx1"/>
                </a:solidFill>
                <a:latin typeface="+mn-lt"/>
              </a:rPr>
              <a:t>Cloud Transformation</a:t>
            </a:r>
            <a:endParaRPr lang="en-US" sz="1100" dirty="0">
              <a:solidFill>
                <a:srgbClr val="000000"/>
              </a:solidFill>
              <a:latin typeface="Graphik"/>
              <a:cs typeface="Arial" charset="0"/>
            </a:endParaRPr>
          </a:p>
          <a:p>
            <a:pPr marL="0" marR="0" lvl="0" indent="0" algn="l" defTabSz="5857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i-FI" sz="1100" dirty="0"/>
              <a:t>Specialist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</a:rPr>
              <a:t>India</a:t>
            </a:r>
          </a:p>
          <a:p>
            <a:pPr defTabSz="585569" eaLnBrk="0" hangingPunct="0"/>
            <a:r>
              <a:rPr lang="en-US" sz="1100" dirty="0">
                <a:solidFill>
                  <a:srgbClr val="000000"/>
                </a:solidFill>
              </a:rPr>
              <a:t>Phone : +91 8095082153</a:t>
            </a:r>
            <a:endParaRPr lang="sv-SE" sz="1100" dirty="0">
              <a:solidFill>
                <a:prstClr val="black"/>
              </a:solidFill>
              <a:cs typeface="Arial" pitchFamily="34" charset="0"/>
            </a:endParaRPr>
          </a:p>
          <a:p>
            <a:pPr marL="0" marR="0" lvl="0" indent="0" algn="l" defTabSz="58577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BE" sz="11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/>
              </a:rPr>
              <a:t>Email : senthil.vel.murugan</a:t>
            </a:r>
            <a:r>
              <a:rPr lang="en-US" sz="1100" dirty="0">
                <a:solidFill>
                  <a:srgbClr val="000000"/>
                </a:solidFill>
                <a:latin typeface="Graphik"/>
                <a:cs typeface="Arial" charset="0"/>
              </a:rPr>
              <a:t>@accenture.com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Arial" charset="0"/>
            </a:endParaRPr>
          </a:p>
        </p:txBody>
      </p:sp>
      <p:sp>
        <p:nvSpPr>
          <p:cNvPr id="24" name="Rechteck 41">
            <a:extLst>
              <a:ext uri="{FF2B5EF4-FFF2-40B4-BE49-F238E27FC236}">
                <a16:creationId xmlns:a16="http://schemas.microsoft.com/office/drawing/2014/main" id="{1073B23C-9EF6-443A-8CAC-71A31C3F60B8}"/>
              </a:ext>
            </a:extLst>
          </p:cNvPr>
          <p:cNvSpPr>
            <a:spLocks/>
          </p:cNvSpPr>
          <p:nvPr/>
        </p:nvSpPr>
        <p:spPr bwMode="gray">
          <a:xfrm>
            <a:off x="5133705" y="713286"/>
            <a:ext cx="2632281" cy="662911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lvl="0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Cloud Migration using Azure site recovery and Az Migrate</a:t>
            </a:r>
          </a:p>
          <a:p>
            <a:pPr marL="174625" lvl="0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Terraform and ARM</a:t>
            </a:r>
          </a:p>
          <a:p>
            <a:pPr marL="174625" lvl="0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prstClr val="black">
                    <a:lumMod val="95000"/>
                    <a:lumOff val="5000"/>
                  </a:prstClr>
                </a:solidFill>
                <a:cs typeface="Arial" charset="0"/>
              </a:rPr>
              <a:t>Windows / Linux administration</a:t>
            </a:r>
          </a:p>
          <a:p>
            <a:pPr marL="174625" lvl="0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sz="105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echteck 39">
            <a:extLst>
              <a:ext uri="{FF2B5EF4-FFF2-40B4-BE49-F238E27FC236}">
                <a16:creationId xmlns:a16="http://schemas.microsoft.com/office/drawing/2014/main" id="{73A43BA9-BB16-40AD-8600-BC072D851886}"/>
              </a:ext>
            </a:extLst>
          </p:cNvPr>
          <p:cNvSpPr>
            <a:spLocks/>
          </p:cNvSpPr>
          <p:nvPr/>
        </p:nvSpPr>
        <p:spPr bwMode="gray">
          <a:xfrm>
            <a:off x="5114925" y="317642"/>
            <a:ext cx="2621307" cy="288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86" tIns="35986" rIns="35986" bIns="35964" rtlCol="0" anchor="t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20">
              <a:defRPr/>
            </a:pPr>
            <a:r>
              <a:rPr lang="en-US" sz="1399" cap="all" dirty="0">
                <a:solidFill>
                  <a:schemeClr val="accent6"/>
                </a:solidFill>
                <a:latin typeface="Arial Black"/>
              </a:rPr>
              <a:t>TECHNICAL Expertise</a:t>
            </a:r>
          </a:p>
        </p:txBody>
      </p:sp>
      <p:sp>
        <p:nvSpPr>
          <p:cNvPr id="27" name="Rechteck 41">
            <a:extLst>
              <a:ext uri="{FF2B5EF4-FFF2-40B4-BE49-F238E27FC236}">
                <a16:creationId xmlns:a16="http://schemas.microsoft.com/office/drawing/2014/main" id="{0CCDA8D1-71D2-433C-9E1A-DD8417110B43}"/>
              </a:ext>
            </a:extLst>
          </p:cNvPr>
          <p:cNvSpPr>
            <a:spLocks/>
          </p:cNvSpPr>
          <p:nvPr/>
        </p:nvSpPr>
        <p:spPr bwMode="gray">
          <a:xfrm>
            <a:off x="8901499" y="775181"/>
            <a:ext cx="2195023" cy="679886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213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656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097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541" algn="l" defTabSz="121888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7575">
              <a:buClr>
                <a:schemeClr val="tx1">
                  <a:lumMod val="85000"/>
                  <a:lumOff val="15000"/>
                </a:schemeClr>
              </a:buClr>
            </a:pPr>
            <a:endParaRPr lang="en-US" sz="110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 algn="just" defTabSz="917575">
              <a:buClr>
                <a:schemeClr val="tx1">
                  <a:lumMod val="85000"/>
                  <a:lumOff val="15000"/>
                </a:schemeClr>
              </a:buClr>
            </a:pPr>
            <a:endParaRPr lang="en-US" sz="110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 marL="174625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110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 marL="174625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sz="105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  <a:p>
            <a:pPr marL="174625" indent="-174625" algn="just" defTabSz="917575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en-US" sz="1100" dirty="0">
              <a:solidFill>
                <a:prstClr val="black">
                  <a:lumMod val="95000"/>
                  <a:lumOff val="5000"/>
                </a:prstClr>
              </a:solidFill>
              <a:cs typeface="Arial" charset="0"/>
            </a:endParaRPr>
          </a:p>
        </p:txBody>
      </p:sp>
      <p:pic>
        <p:nvPicPr>
          <p:cNvPr id="3" name="Picture 2" descr="A person in a purple shirt&#10;&#10;Description automatically generated">
            <a:extLst>
              <a:ext uri="{FF2B5EF4-FFF2-40B4-BE49-F238E27FC236}">
                <a16:creationId xmlns:a16="http://schemas.microsoft.com/office/drawing/2014/main" id="{095C3FFC-7BF2-1803-0D7C-E31BB29E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8" y="628238"/>
            <a:ext cx="935047" cy="12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92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  <p:tag name="THINKCELLPRESENTATIONDONOTDELETE" val="&lt;?xml version=&quot;1.0&quot; encoding=&quot;UTF-16&quot; standalone=&quot;yes&quot;?&gt;&lt;root reqver=&quot;23045&quot;&gt;&lt;version val=&quot;25142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&quot;&gt;&lt;elem m_fUsage=&quot;1.00000000000000000000E+00&quot;&gt;&lt;m_msothmcolidx val=&quot;0&quot;/&gt;&lt;m_rgb r=&quot;40&quot; g=&quot;8F&quot; b=&quot;CD&quot;/&gt;&lt;m_nBrightness val=&quot;0&quot;/&gt;&lt;/elem&gt;&lt;/m_vecMRU&gt;&lt;/m_mruColor&gt;&lt;/CPresentation&gt;&lt;/root&gt;"/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Titles">
  <a:themeElements>
    <a:clrScheme name="Custom 120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009899"/>
      </a:accent6>
      <a:hlink>
        <a:srgbClr val="2800FF"/>
      </a:hlink>
      <a:folHlink>
        <a:srgbClr val="7E00FF"/>
      </a:folHlink>
    </a:clrScheme>
    <a:fontScheme name="Benutzerdefiniert 7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78550A33-A983-4183-922A-851E5C78E4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1502E34BA55A42B1441E30BD97007A" ma:contentTypeVersion="13" ma:contentTypeDescription="Create a new document." ma:contentTypeScope="" ma:versionID="076b6667270e6a429e17714ba6360a6e">
  <xsd:schema xmlns:xsd="http://www.w3.org/2001/XMLSchema" xmlns:xs="http://www.w3.org/2001/XMLSchema" xmlns:p="http://schemas.microsoft.com/office/2006/metadata/properties" xmlns:ns3="c9dcf730-e52d-43f7-b632-8dcfea58c0f1" xmlns:ns4="4aec17a5-c164-4957-98da-547aaf9c749f" targetNamespace="http://schemas.microsoft.com/office/2006/metadata/properties" ma:root="true" ma:fieldsID="5f2e4583f8c045fdde3eced1fdba3b77" ns3:_="" ns4:_="">
    <xsd:import namespace="c9dcf730-e52d-43f7-b632-8dcfea58c0f1"/>
    <xsd:import namespace="4aec17a5-c164-4957-98da-547aaf9c749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cf730-e52d-43f7-b632-8dcfea58c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c17a5-c164-4957-98da-547aaf9c74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B1B1F4-7ADA-448D-AB30-453848D6E4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F8FF39-A5D2-4C20-89CA-E0BB61C09927}">
  <ds:schemaRefs>
    <ds:schemaRef ds:uri="c9dcf730-e52d-43f7-b632-8dcfea58c0f1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4aec17a5-c164-4957-98da-547aaf9c749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A744D9-227E-4D92-956D-B0947FEE0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dcf730-e52d-43f7-b632-8dcfea58c0f1"/>
    <ds:schemaRef ds:uri="4aec17a5-c164-4957-98da-547aaf9c74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bc0f418-96a4-4caf-9d7c-ccc5ec7f9d91}" enabled="1" method="Privileged" siteId="{e0793d39-0939-496d-b129-198edd916fe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425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Bold</vt:lpstr>
      <vt:lpstr>Graphik</vt:lpstr>
      <vt:lpstr>Symbol</vt:lpstr>
      <vt:lpstr>Wingdings</vt:lpstr>
      <vt:lpstr>2_Titles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ERP Architecture Project for Siemens  xxxxxxx</dc:title>
  <dc:creator>Bettinger, Jennifer</dc:creator>
  <cp:lastModifiedBy>Vel Murugan, Senthil</cp:lastModifiedBy>
  <cp:revision>490</cp:revision>
  <cp:lastPrinted>2018-02-01T20:16:40Z</cp:lastPrinted>
  <dcterms:modified xsi:type="dcterms:W3CDTF">2024-01-05T10:51:01Z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0x010100ED1502E34BA55A42B1441E30BD97007A</vt:lpwstr>
  </property>
  <property fmtid="{D5CDD505-2E9C-101B-9397-08002B2CF9AE}" pid="3" name="UserName">
    <vt:lpwstr>lpidcock</vt:lpwstr>
  </property>
  <property fmtid="{D5CDD505-2E9C-101B-9397-08002B2CF9AE}" pid="4" name="ComputerName">
    <vt:lpwstr>DLOADMIN</vt:lpwstr>
  </property>
  <property fmtid="{D5CDD505-2E9C-101B-9397-08002B2CF9AE}" pid="5" name="palette_size">
    <vt:lpwstr>6</vt:lpwstr>
  </property>
  <property fmtid="{D5CDD505-2E9C-101B-9397-08002B2CF9AE}" pid="6" name="TaxKeyword">
    <vt:lpwstr/>
  </property>
  <property fmtid="{D5CDD505-2E9C-101B-9397-08002B2CF9AE}" pid="7" name="TaxCatchAll">
    <vt:lpwstr/>
  </property>
  <property fmtid="{D5CDD505-2E9C-101B-9397-08002B2CF9AE}" pid="8" name="TaxKeywordTaxHTField">
    <vt:lpwstr/>
  </property>
  <property fmtid="{D5CDD505-2E9C-101B-9397-08002B2CF9AE}" pid="9" name="_dlc_DocIdItemGuid">
    <vt:lpwstr>76950214-1673-404a-902c-6563b8388682</vt:lpwstr>
  </property>
  <property fmtid="{D5CDD505-2E9C-101B-9397-08002B2CF9AE}" pid="10" name="MSIP_Label_569bf4a9-87bd-4dbf-a36c-1db5158e5def_Enabled">
    <vt:lpwstr>true</vt:lpwstr>
  </property>
  <property fmtid="{D5CDD505-2E9C-101B-9397-08002B2CF9AE}" pid="11" name="MSIP_Label_569bf4a9-87bd-4dbf-a36c-1db5158e5def_SetDate">
    <vt:lpwstr>2020-06-07T09:12:33Z</vt:lpwstr>
  </property>
  <property fmtid="{D5CDD505-2E9C-101B-9397-08002B2CF9AE}" pid="12" name="MSIP_Label_569bf4a9-87bd-4dbf-a36c-1db5158e5def_Name">
    <vt:lpwstr>569bf4a9-87bd-4dbf-a36c-1db5158e5def</vt:lpwstr>
  </property>
  <property fmtid="{D5CDD505-2E9C-101B-9397-08002B2CF9AE}" pid="13" name="MSIP_Label_569bf4a9-87bd-4dbf-a36c-1db5158e5def_SiteId">
    <vt:lpwstr>ea80952e-a476-42d4-aaf4-5457852b0f7e</vt:lpwstr>
  </property>
  <property fmtid="{D5CDD505-2E9C-101B-9397-08002B2CF9AE}" pid="14" name="MSIP_Label_569bf4a9-87bd-4dbf-a36c-1db5158e5def_ActionId">
    <vt:lpwstr>80946edf-acc6-4b7b-a429-0000ce6cbbf9</vt:lpwstr>
  </property>
  <property fmtid="{D5CDD505-2E9C-101B-9397-08002B2CF9AE}" pid="15" name="MSIP_Label_569bf4a9-87bd-4dbf-a36c-1db5158e5def_ContentBits">
    <vt:lpwstr>0</vt:lpwstr>
  </property>
  <property fmtid="{D5CDD505-2E9C-101B-9397-08002B2CF9AE}" pid="16" name="MSIP_Label_569bf4a9-87bd-4dbf-a36c-1db5158e5def_Method">
    <vt:lpwstr>Standard</vt:lpwstr>
  </property>
  <property fmtid="{D5CDD505-2E9C-101B-9397-08002B2CF9AE}" pid="17" name="MSIP_Label_1bc0f418-96a4-4caf-9d7c-ccc5ec7f9d91_Enabled">
    <vt:lpwstr>true</vt:lpwstr>
  </property>
  <property fmtid="{D5CDD505-2E9C-101B-9397-08002B2CF9AE}" pid="18" name="MSIP_Label_1bc0f418-96a4-4caf-9d7c-ccc5ec7f9d91_SetDate">
    <vt:lpwstr>2020-06-11T09:17:13Z</vt:lpwstr>
  </property>
  <property fmtid="{D5CDD505-2E9C-101B-9397-08002B2CF9AE}" pid="19" name="MSIP_Label_1bc0f418-96a4-4caf-9d7c-ccc5ec7f9d91_Method">
    <vt:lpwstr>Privileged</vt:lpwstr>
  </property>
  <property fmtid="{D5CDD505-2E9C-101B-9397-08002B2CF9AE}" pid="20" name="MSIP_Label_1bc0f418-96a4-4caf-9d7c-ccc5ec7f9d91_Name">
    <vt:lpwstr>1bc0f418-96a4-4caf-9d7c-ccc5ec7f9d91</vt:lpwstr>
  </property>
  <property fmtid="{D5CDD505-2E9C-101B-9397-08002B2CF9AE}" pid="21" name="MSIP_Label_1bc0f418-96a4-4caf-9d7c-ccc5ec7f9d91_SiteId">
    <vt:lpwstr>e0793d39-0939-496d-b129-198edd916feb</vt:lpwstr>
  </property>
  <property fmtid="{D5CDD505-2E9C-101B-9397-08002B2CF9AE}" pid="22" name="MSIP_Label_1bc0f418-96a4-4caf-9d7c-ccc5ec7f9d91_ActionId">
    <vt:lpwstr>a9387db6-2bcd-438f-82c4-0000a384dbdc</vt:lpwstr>
  </property>
  <property fmtid="{D5CDD505-2E9C-101B-9397-08002B2CF9AE}" pid="23" name="MSIP_Label_1bc0f418-96a4-4caf-9d7c-ccc5ec7f9d91_ContentBits">
    <vt:lpwstr>0</vt:lpwstr>
  </property>
  <property fmtid="{D5CDD505-2E9C-101B-9397-08002B2CF9AE}" pid="24" name="MediaServiceImageTags">
    <vt:lpwstr/>
  </property>
</Properties>
</file>