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1" r:id="rId9"/>
    <p:sldId id="263" r:id="rId10"/>
    <p:sldId id="264" r:id="rId11"/>
    <p:sldId id="265" r:id="rId12"/>
    <p:sldId id="33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27" r:id="rId26"/>
    <p:sldId id="32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32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9" r:id="rId76"/>
    <p:sldId id="330" r:id="rId77"/>
    <p:sldId id="326" r:id="rId78"/>
  </p:sldIdLst>
  <p:sldSz cx="9144000" cy="5143500" type="screen16x9"/>
  <p:notesSz cx="6858000" cy="9144000"/>
  <p:embeddedFontLst>
    <p:embeddedFont>
      <p:font typeface="Roboto Mono" panose="020B0604020202020204" charset="0"/>
      <p:regular r:id="rId80"/>
      <p:bold r:id="rId81"/>
      <p:italic r:id="rId82"/>
      <p:boldItalic r:id="rId83"/>
    </p:embeddedFont>
    <p:embeddedFont>
      <p:font typeface="Roboto Mono Regular" panose="020B0604020202020204" charset="0"/>
      <p:regular r:id="rId84"/>
      <p:bold r:id="rId85"/>
      <p:italic r:id="rId86"/>
      <p:boldItalic r:id="rId87"/>
    </p:embeddedFont>
    <p:embeddedFont>
      <p:font typeface="Cascadia Mono" panose="020B0609020000020004" pitchFamily="49" charset="0"/>
      <p:regular r:id="rId88"/>
      <p:bold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20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626bd6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8a626bd6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626bd64c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a626bd64c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626bd64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a626bd64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a626bd64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a626bd64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9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626bd64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a626bd64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626bd64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a626bd64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626bd64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8a626bd64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626bd64c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a626bd64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f8c44c2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89f8c44c2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626bd64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8a626bd64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626bd64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8a626bd64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626bd64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8a626bd64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626bd64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a626bd64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626bd64c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8a626bd64c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9f8c44c2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89f8c44c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626bd64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8a626bd64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f8c44c2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89f8c44c2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f8c44c2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89f8c44c2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16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f8c44c2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89f8c44c2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192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f8c44c2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89f8c44c2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626bd64c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8a626bd64c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626bd64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8a626bd64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626bd64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8a626bd64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626bd64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8a626bd64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a626bd64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8a626bd64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a626bd64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8a626bd64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a626bd64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8a626bd64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a626bd64c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8a626bd64c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a626bd64c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8a626bd64c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f8c44c2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89f8c44c2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9d2c42d44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89d2c42d44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626bd64c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8a626bd64c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9f8c44c2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89f8c44c2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626bd64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8a626bd64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a626bd64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8a626bd64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9f8c44c2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89f8c44c2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7ca345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8a7ca345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a626bd64c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8a626bd64c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9f8c44c2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89f8c44c2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d2c42d44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89d2c42d44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9f8c44c2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89f8c44c2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9f8c44c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89f8c44c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a9006e5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8a9006e5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a9006e52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8a9006e52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626bd64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8a626bd64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a9006e5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8a9006e5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a9006e52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8a9006e52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a9006e5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8a9006e5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a9006e52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8a9006e52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a0c141a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8a0c141a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9f8c44c2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g89f8c44c2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9f8c44c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89f8c44c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9d2c42d44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89d2c42d44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9f8c44c2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89f8c44c2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9f8c44c2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89f8c44c2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626bd64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8a626bd64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9f8c44c2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g89f8c44c2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a626bd64c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8a626bd64c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8a626bd64c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8a626bd64c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474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a626bd64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8a626bd64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a626bd64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8a626bd64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a626bd64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8a626bd64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9d2c42d44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89d2c42d44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89d2c42d44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89d2c42d44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a626bd64c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8a626bd64c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9f8c44c2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89f8c44c2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626bd64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a626bd6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9f8c44c2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g89f8c44c2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9006e52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8a9006e52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8a0c141a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8a0c141a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a0c141a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g8a0c141a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626bd64c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8a626bd64c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626bd64c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8a626bd64c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681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626bd64c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8a626bd64c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1639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a9006e52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8a9006e52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626bd64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a626bd64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6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626bd64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a626bd64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Design 1">
  <p:cSld name="21_Title Design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l="5990" t="50270" r="35618" b="3499"/>
          <a:stretch/>
        </p:blipFill>
        <p:spPr>
          <a:xfrm>
            <a:off x="0" y="0"/>
            <a:ext cx="9143996" cy="31286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4088" y="394084"/>
            <a:ext cx="2792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365269" y="4644551"/>
            <a:ext cx="24915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2020 Bloomberg Finance L.P. All rights reserved.</a:t>
            </a:r>
            <a:endParaRPr sz="1100"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11464" y="1933790"/>
            <a:ext cx="7064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08941" y="861689"/>
            <a:ext cx="70671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622" y="4387032"/>
            <a:ext cx="1960988" cy="1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5948" y="4350005"/>
            <a:ext cx="1181100" cy="4771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sign 3">
  <p:cSld name="Slide Design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l="-25638" t="42423" r="11690" b="44779"/>
          <a:stretch/>
        </p:blipFill>
        <p:spPr>
          <a:xfrm>
            <a:off x="0" y="4347575"/>
            <a:ext cx="9144002" cy="7959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—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5948" y="4350005"/>
            <a:ext cx="1181100" cy="4771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04088" y="394084"/>
            <a:ext cx="2792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C++ Russia 2020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11464" y="1933790"/>
            <a:ext cx="7064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Sergey Nepomnyachiy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08941" y="861689"/>
            <a:ext cx="70671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“Hourglass”</a:t>
            </a:r>
            <a:br>
              <a:rPr lang="en"/>
            </a:br>
            <a:r>
              <a:rPr lang="en"/>
              <a:t>in Library Design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04925" y="1751375"/>
            <a:ext cx="28476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Patch</a:t>
            </a:r>
            <a:endParaRPr sz="280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We fixed the bug and release a patched version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cxnSp>
        <p:nvCxnSpPr>
          <p:cNvPr id="143" name="Google Shape;143;p23"/>
          <p:cNvCxnSpPr>
            <a:stCxn id="144" idx="3"/>
            <a:endCxn id="142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203025" y="1608300"/>
            <a:ext cx="1198200" cy="10287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3.14.1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     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Update</a:t>
            </a:r>
            <a:endParaRPr sz="28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We have even more features now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cxnSp>
        <p:nvCxnSpPr>
          <p:cNvPr id="155" name="Google Shape;155;p24"/>
          <p:cNvCxnSpPr>
            <a:stCxn id="156" idx="3"/>
            <a:endCxn id="154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4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203025" y="1608300"/>
            <a:ext cx="1368900" cy="1028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3.15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4401150" y="1611125"/>
            <a:ext cx="170700" cy="1026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oooooo//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      \\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o       \\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Upgrade</a:t>
            </a:r>
            <a:endParaRPr sz="28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solidFill>
                  <a:srgbClr val="000000"/>
                </a:solidFill>
                <a:highlight>
                  <a:srgbClr val="FFFFFF"/>
                </a:highlight>
              </a:rPr>
              <a:t>Public API change for new features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</a:t>
            </a:r>
            <a:r>
              <a:rPr lang="en" smtClean="0"/>
              <a:t>3.16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cxnSp>
        <p:nvCxnSpPr>
          <p:cNvPr id="155" name="Google Shape;155;p24"/>
          <p:cNvCxnSpPr>
            <a:stCxn id="156" idx="3"/>
            <a:endCxn id="154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4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203025" y="1608300"/>
            <a:ext cx="1368900" cy="10287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</a:t>
            </a:r>
            <a:r>
              <a:rPr lang="en" smtClean="0"/>
              <a:t>3.16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oooooo//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      \\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o       \\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Strong Guarantee</a:t>
            </a:r>
            <a:endParaRPr sz="28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981425" y="13035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X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203025" y="1303500"/>
            <a:ext cx="11982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Y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cxnSp>
        <p:nvCxnSpPr>
          <p:cNvPr id="169" name="Google Shape;169;p25"/>
          <p:cNvCxnSpPr>
            <a:stCxn id="170" idx="3"/>
            <a:endCxn id="167" idx="1"/>
          </p:cNvCxnSpPr>
          <p:nvPr/>
        </p:nvCxnSpPr>
        <p:spPr>
          <a:xfrm>
            <a:off x="1560550" y="18177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5"/>
          <p:cNvSpPr/>
          <p:nvPr/>
        </p:nvSpPr>
        <p:spPr>
          <a:xfrm>
            <a:off x="905950" y="13209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1618650" y="14478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0" y="2554525"/>
            <a:ext cx="76614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X ≤ Y: works, as we do not introduce breaking changes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X &gt; Y: works, as long as no new features are used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o oooo//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      \\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oo      \\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API Compatibility</a:t>
            </a:r>
            <a:endParaRPr sz="280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(for public facing classes)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Renaming namespaces/classes/methods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Changing signatures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including return types, CV-qualifiers, template args</a:t>
            </a:r>
            <a:br>
              <a:rPr lang="en" sz="1800"/>
            </a:br>
            <a:r>
              <a:rPr lang="en" sz="1800"/>
              <a:t>(overloads — fine)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Changing exceptions thrown in code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Changing types (e.g., global/static constants)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Making public things private/protected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Modifying the class hierarchy of a class</a:t>
            </a:r>
            <a:br>
              <a:rPr lang="en" sz="1800"/>
            </a:br>
            <a:r>
              <a:rPr lang="en" sz="1800"/>
              <a:t>...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  oooo//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      \\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ooo      \\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ABI</a:t>
            </a:r>
            <a:endParaRPr sz="2800"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Machine level code interface.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calling and returning from functions (including sys. calls)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passing arguments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layout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managing the stack</a:t>
            </a:r>
            <a:br>
              <a:rPr lang="en" sz="1800"/>
            </a:br>
            <a:r>
              <a:rPr lang="en" sz="1800"/>
              <a:t>...</a:t>
            </a:r>
            <a:br>
              <a:rPr lang="en" sz="1800"/>
            </a:b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  o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o 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ooo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ABI</a:t>
            </a:r>
            <a:endParaRPr sz="2800"/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Needn’t be the same for: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compilers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versions of the same compiler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 same compiler with different compilation flags</a:t>
            </a:r>
            <a:br>
              <a:rPr lang="en" sz="1800"/>
            </a:b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  o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  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oo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</a:t>
            </a:r>
            <a:endParaRPr sz="28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4486975" y="2539525"/>
            <a:ext cx="34620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.so built with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CC -std=sun03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" name="Google Shape;201;p29"/>
          <p:cNvCxnSpPr>
            <a:stCxn id="202" idx="3"/>
            <a:endCxn id="203" idx="1"/>
          </p:cNvCxnSpPr>
          <p:nvPr/>
        </p:nvCxnSpPr>
        <p:spPr>
          <a:xfrm>
            <a:off x="3181200" y="1982400"/>
            <a:ext cx="13323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29"/>
          <p:cNvSpPr/>
          <p:nvPr/>
        </p:nvSpPr>
        <p:spPr>
          <a:xfrm>
            <a:off x="408900" y="1485600"/>
            <a:ext cx="27723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building with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g++ -std=c++11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513375" y="1468050"/>
            <a:ext cx="25266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.h: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std::string Id::name();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379600" y="1662725"/>
            <a:ext cx="94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</a:t>
            </a:r>
            <a:endParaRPr/>
          </a:p>
        </p:txBody>
      </p:sp>
      <p:cxnSp>
        <p:nvCxnSpPr>
          <p:cNvPr id="205" name="Google Shape;205;p29"/>
          <p:cNvCxnSpPr>
            <a:stCxn id="202" idx="2"/>
            <a:endCxn id="200" idx="1"/>
          </p:cNvCxnSpPr>
          <p:nvPr/>
        </p:nvCxnSpPr>
        <p:spPr>
          <a:xfrm>
            <a:off x="1795050" y="2479200"/>
            <a:ext cx="2691900" cy="5748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9"/>
          <p:cNvSpPr txBox="1"/>
          <p:nvPr/>
        </p:nvSpPr>
        <p:spPr>
          <a:xfrm>
            <a:off x="2915750" y="2936425"/>
            <a:ext cx="94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call...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  o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  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Breaking Changes</a:t>
            </a:r>
            <a:endParaRPr sz="2800"/>
          </a:p>
        </p:txBody>
      </p:sp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Add, remove, or re-order member variables in a class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the type of any member variable in a class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an explicit copy constructor or destructor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Inline a function/method (sneaky!)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/>
            </a:r>
            <a:br>
              <a:rPr lang="en" sz="1800"/>
            </a:b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o       o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  o 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ooo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Breaking Changes</a:t>
            </a:r>
            <a:endParaRPr sz="2800"/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a non-virtual method to be virtual, and vice versa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virtual method to non-virtual class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a virtual method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the order of virtual methods.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Override a virtual that doesn't come from a primary base</a:t>
            </a: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o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  o 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ooo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Prior Art</a:t>
            </a:r>
            <a:endParaRPr sz="280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Stefanus DuToit </a:t>
            </a:r>
            <a:br>
              <a:rPr lang="en" sz="1800"/>
            </a:br>
            <a:r>
              <a:rPr lang="en" sz="1800"/>
              <a:t>"Hourglass Interfaces for C++ APIs" </a:t>
            </a:r>
            <a:br>
              <a:rPr lang="en" sz="1800"/>
            </a:br>
            <a:r>
              <a:rPr lang="en" sz="1800"/>
              <a:t>                                 (CPPCON 2014)</a:t>
            </a:r>
            <a:endParaRPr sz="1800"/>
          </a:p>
          <a:p>
            <a:pPr marL="1397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David R. Ibeas </a:t>
            </a:r>
            <a:br>
              <a:rPr lang="en" sz="1800"/>
            </a:br>
            <a:r>
              <a:rPr lang="en" sz="1800"/>
              <a:t>"Hourglass Interfaces. Stable Library API" </a:t>
            </a:r>
            <a:br>
              <a:rPr lang="en" sz="1800"/>
            </a:br>
            <a:r>
              <a:rPr lang="en" sz="1800"/>
              <a:t>                                 (Using std::cpp 2017)</a:t>
            </a:r>
            <a:br>
              <a:rPr lang="en" sz="1800"/>
            </a:br>
            <a:endParaRPr sz="1800"/>
          </a:p>
          <a:p>
            <a:pPr marL="1397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Javier García Sogo </a:t>
            </a:r>
            <a:br>
              <a:rPr lang="en" sz="1800"/>
            </a:br>
            <a:r>
              <a:rPr lang="en" sz="1800"/>
              <a:t>"ABI compatibility is not a MAJOR problem"</a:t>
            </a:r>
            <a:br>
              <a:rPr lang="en" sz="1800"/>
            </a:br>
            <a:r>
              <a:rPr lang="en" sz="1800"/>
              <a:t>                                  (C++ Russia 2019)</a:t>
            </a:r>
            <a:endParaRPr sz="180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\\ooooooooooooooo//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 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 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 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 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 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Standard and Stable ABI</a:t>
            </a:r>
            <a:endParaRPr sz="280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411464" y="9569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 (C89)</a:t>
            </a: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   o 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Standard and Stable ABI</a:t>
            </a:r>
            <a:endParaRPr sz="280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 (C89)</a:t>
            </a:r>
            <a:endParaRPr sz="1800"/>
          </a:p>
        </p:txBody>
      </p:sp>
      <p:sp>
        <p:nvSpPr>
          <p:cNvPr id="235" name="Google Shape;235;p33"/>
          <p:cNvSpPr txBox="1"/>
          <p:nvPr/>
        </p:nvSpPr>
        <p:spPr>
          <a:xfrm>
            <a:off x="508025" y="1738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rgbClr val="FFFFFF"/>
                </a:highlight>
              </a:rPr>
              <a:t>#ifdef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__cplusplus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80"/>
                </a:solidFill>
                <a:highlight>
                  <a:srgbClr val="FFFFFF"/>
                </a:highlight>
              </a:rPr>
              <a:t>extern </a:t>
            </a:r>
            <a:r>
              <a:rPr lang="en" sz="2000" b="1">
                <a:solidFill>
                  <a:srgbClr val="008000"/>
                </a:solidFill>
                <a:highlight>
                  <a:srgbClr val="FFFFFF"/>
                </a:highlight>
              </a:rPr>
              <a:t>"C"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rgbClr val="FFFFFF"/>
                </a:highlight>
              </a:rPr>
              <a:t>#endif</a:t>
            </a:r>
            <a:endParaRPr sz="2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</a:rPr>
              <a:t>#ifdef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__cplusplus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</a:rPr>
              <a:t>#endif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36" name="Google Shape;236;p33"/>
          <p:cNvCxnSpPr/>
          <p:nvPr/>
        </p:nvCxnSpPr>
        <p:spPr>
          <a:xfrm flipH="1">
            <a:off x="1872725" y="2945150"/>
            <a:ext cx="12774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3"/>
          <p:cNvSpPr txBox="1"/>
          <p:nvPr/>
        </p:nvSpPr>
        <p:spPr>
          <a:xfrm>
            <a:off x="3200650" y="2712050"/>
            <a:ext cx="1426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Work here!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o 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</a:t>
            </a:r>
            <a:endParaRPr sz="2800"/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4486975" y="2539525"/>
            <a:ext cx="34620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.so built with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CC -std=sun03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5" name="Google Shape;245;p34"/>
          <p:cNvCxnSpPr>
            <a:stCxn id="246" idx="3"/>
            <a:endCxn id="247" idx="1"/>
          </p:cNvCxnSpPr>
          <p:nvPr/>
        </p:nvCxnSpPr>
        <p:spPr>
          <a:xfrm>
            <a:off x="3181200" y="1982400"/>
            <a:ext cx="13323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4"/>
          <p:cNvSpPr/>
          <p:nvPr/>
        </p:nvSpPr>
        <p:spPr>
          <a:xfrm>
            <a:off x="408900" y="1485600"/>
            <a:ext cx="27723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building with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g++ -std=c++11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4513375" y="1468050"/>
            <a:ext cx="25266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.h: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extern C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const char* name();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379600" y="1662725"/>
            <a:ext cx="94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</a:t>
            </a:r>
            <a:endParaRPr/>
          </a:p>
        </p:txBody>
      </p:sp>
      <p:cxnSp>
        <p:nvCxnSpPr>
          <p:cNvPr id="249" name="Google Shape;249;p34"/>
          <p:cNvCxnSpPr>
            <a:stCxn id="246" idx="2"/>
            <a:endCxn id="244" idx="1"/>
          </p:cNvCxnSpPr>
          <p:nvPr/>
        </p:nvCxnSpPr>
        <p:spPr>
          <a:xfrm>
            <a:off x="1795050" y="2479200"/>
            <a:ext cx="2691900" cy="5748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0" name="Google Shape;250;p34"/>
          <p:cNvSpPr txBox="1"/>
          <p:nvPr/>
        </p:nvSpPr>
        <p:spPr>
          <a:xfrm>
            <a:off x="2041975" y="2875300"/>
            <a:ext cx="198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calling conventions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o o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Hourglass</a:t>
            </a:r>
            <a:endParaRPr sz="2800"/>
          </a:p>
        </p:txBody>
      </p:sp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835825" y="2597075"/>
            <a:ext cx="5160900" cy="13590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Rich C++ private implementation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2559396" y="2299298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 layer of C calls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 rot="10800000" flipH="1">
            <a:off x="795350" y="1031075"/>
            <a:ext cx="5160900" cy="13590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1987700" y="1452750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C++ public interface</a:t>
            </a:r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o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/>
          <p:nvPr/>
        </p:nvSpPr>
        <p:spPr>
          <a:xfrm>
            <a:off x="578650" y="2600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578650" y="924575"/>
            <a:ext cx="6786000" cy="1151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Hourglass </a:t>
            </a:r>
            <a:endParaRPr sz="280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35825" y="2597075"/>
            <a:ext cx="5160900" cy="15792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A3731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174750" y="1687850"/>
            <a:ext cx="2769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Extern C functions declarations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 rot="10800000" flipH="1">
            <a:off x="1452275" y="1031225"/>
            <a:ext cx="3699900" cy="6387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00600" y="1031100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 smtClean="0">
                <a:solidFill>
                  <a:srgbClr val="9900FF"/>
                </a:solidFill>
              </a:rPr>
              <a:t>C++</a:t>
            </a:r>
            <a:r>
              <a:rPr lang="en" sz="1800" smtClean="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public interface</a:t>
            </a:r>
            <a:endParaRPr sz="1800"/>
          </a:p>
        </p:txBody>
      </p:sp>
      <p:sp>
        <p:nvSpPr>
          <p:cNvPr id="273" name="Google Shape;273;p36"/>
          <p:cNvSpPr txBox="1"/>
          <p:nvPr/>
        </p:nvSpPr>
        <p:spPr>
          <a:xfrm>
            <a:off x="2389896" y="2902123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functions implemented 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5535550" y="1452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o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o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ooooooo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/>
          <p:nvPr/>
        </p:nvSpPr>
        <p:spPr>
          <a:xfrm>
            <a:off x="578650" y="2600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578650" y="1673892"/>
            <a:ext cx="6786000" cy="3832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Bonus </a:t>
            </a:r>
            <a:endParaRPr sz="280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35825" y="2597075"/>
            <a:ext cx="5160900" cy="15792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A3731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174750" y="1687850"/>
            <a:ext cx="2769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Extern C functions declarations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 rot="10800000" flipH="1">
            <a:off x="1452275" y="1031225"/>
            <a:ext cx="3699900" cy="6387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00600" y="1031100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9900FF"/>
                </a:solidFill>
              </a:rPr>
              <a:t>Ruby</a:t>
            </a:r>
            <a:r>
              <a:rPr lang="en" sz="1800">
                <a:solidFill>
                  <a:schemeClr val="dk1"/>
                </a:solidFill>
              </a:rPr>
              <a:t> public interface</a:t>
            </a:r>
            <a:endParaRPr sz="1800"/>
          </a:p>
        </p:txBody>
      </p:sp>
      <p:sp>
        <p:nvSpPr>
          <p:cNvPr id="273" name="Google Shape;273;p36"/>
          <p:cNvSpPr txBox="1"/>
          <p:nvPr/>
        </p:nvSpPr>
        <p:spPr>
          <a:xfrm>
            <a:off x="2389896" y="2902123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functions implemented 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5535550" y="1687850"/>
            <a:ext cx="3000000" cy="2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o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ooooooo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95141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/>
          <p:nvPr/>
        </p:nvSpPr>
        <p:spPr>
          <a:xfrm>
            <a:off x="578650" y="2600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578650" y="1673892"/>
            <a:ext cx="6786000" cy="3832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Bonus </a:t>
            </a:r>
            <a:endParaRPr sz="2800"/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835825" y="2597075"/>
            <a:ext cx="5160900" cy="15792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A3731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174750" y="1687850"/>
            <a:ext cx="2769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Extern C functions declarations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 rot="10800000" flipH="1">
            <a:off x="1452275" y="1031225"/>
            <a:ext cx="3699900" cy="6387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00600" y="1031100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 smtClean="0">
                <a:solidFill>
                  <a:srgbClr val="9900FF"/>
                </a:solidFill>
              </a:rPr>
              <a:t>Rust</a:t>
            </a:r>
            <a:r>
              <a:rPr lang="en" sz="1800" smtClean="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public interface</a:t>
            </a:r>
            <a:endParaRPr sz="1800"/>
          </a:p>
        </p:txBody>
      </p:sp>
      <p:sp>
        <p:nvSpPr>
          <p:cNvPr id="273" name="Google Shape;273;p36"/>
          <p:cNvSpPr txBox="1"/>
          <p:nvPr/>
        </p:nvSpPr>
        <p:spPr>
          <a:xfrm>
            <a:off x="2389896" y="2902123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functions implemented 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5535550" y="1687850"/>
            <a:ext cx="3000000" cy="2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o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ooooooo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76466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End-to-end Class example</a:t>
            </a:r>
            <a:endParaRPr sz="2800"/>
          </a:p>
        </p:txBody>
      </p:sp>
      <p:sp>
        <p:nvSpPr>
          <p:cNvPr id="294" name="Google Shape;294;p38"/>
          <p:cNvSpPr txBox="1"/>
          <p:nvPr/>
        </p:nvSpPr>
        <p:spPr>
          <a:xfrm>
            <a:off x="347825" y="823425"/>
            <a:ext cx="5681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do we “hourglass” an existing C++ code?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ooooooo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Example: </a:t>
            </a:r>
            <a:r>
              <a:rPr lang="en" sz="2800" smtClean="0"/>
              <a:t>Profile</a:t>
            </a:r>
            <a:endParaRPr sz="2800"/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/>
            </a:r>
            <a:b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class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private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mystring 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name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age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public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ProfileImpl(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mystring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};</a:t>
            </a:r>
            <a:endParaRPr sz="1800"/>
          </a:p>
        </p:txBody>
      </p:sp>
      <p:cxnSp>
        <p:nvCxnSpPr>
          <p:cNvPr id="302" name="Google Shape;302;p39"/>
          <p:cNvCxnSpPr/>
          <p:nvPr/>
        </p:nvCxnSpPr>
        <p:spPr>
          <a:xfrm rot="10800000">
            <a:off x="4345325" y="2175100"/>
            <a:ext cx="1106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39"/>
          <p:cNvSpPr txBox="1"/>
          <p:nvPr/>
        </p:nvSpPr>
        <p:spPr>
          <a:xfrm>
            <a:off x="5451425" y="1916950"/>
            <a:ext cx="2319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Not public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o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Opaque Handle</a:t>
            </a:r>
            <a:endParaRPr sz="2800"/>
          </a:p>
        </p:txBody>
      </p:sp>
      <p:sp>
        <p:nvSpPr>
          <p:cNvPr id="309" name="Google Shape;309;p4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/>
            </a:r>
            <a:b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#ifdef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__cplusplus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extern </a:t>
            </a:r>
            <a:r>
              <a:rPr lang="en" sz="20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"C"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#endif</a:t>
            </a:r>
            <a:endParaRPr sz="20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struct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...</a:t>
            </a: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Contents</a:t>
            </a:r>
            <a:endParaRPr sz="280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Problem(s)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API compatibility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ABI compatibility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Hourglass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Detailed discussion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Handle wrapper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Intrusive types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Shared ownership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types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safety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\\oooooo oooooooo//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 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 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 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 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 Layer</a:t>
            </a:r>
            <a:endParaRPr sz="28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...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Profile_create(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  const char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Profile_copy(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src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dest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Profile_destroy(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08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 Layer</a:t>
            </a:r>
            <a:endParaRPr sz="280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…		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// we allocate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Profile_create(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  const char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Profile_copy(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src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dest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// you own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Profile_destroy(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6658950" y="1218388"/>
            <a:ext cx="1100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out arg</a:t>
            </a:r>
            <a:endParaRPr sz="1800"/>
          </a:p>
        </p:txBody>
      </p:sp>
      <p:cxnSp>
        <p:nvCxnSpPr>
          <p:cNvPr id="326" name="Google Shape;326;p42"/>
          <p:cNvCxnSpPr/>
          <p:nvPr/>
        </p:nvCxnSpPr>
        <p:spPr>
          <a:xfrm rot="10800000">
            <a:off x="6264000" y="1638975"/>
            <a:ext cx="57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2"/>
          <p:cNvSpPr txBox="1"/>
          <p:nvPr/>
        </p:nvSpPr>
        <p:spPr>
          <a:xfrm>
            <a:off x="6658950" y="2272900"/>
            <a:ext cx="11007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string</a:t>
            </a:r>
            <a:endParaRPr sz="1800"/>
          </a:p>
        </p:txBody>
      </p:sp>
      <p:cxnSp>
        <p:nvCxnSpPr>
          <p:cNvPr id="328" name="Google Shape;328;p42"/>
          <p:cNvCxnSpPr>
            <a:stCxn id="327" idx="1"/>
          </p:cNvCxnSpPr>
          <p:nvPr/>
        </p:nvCxnSpPr>
        <p:spPr>
          <a:xfrm rot="10800000">
            <a:off x="5318550" y="2171950"/>
            <a:ext cx="1340400" cy="3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42"/>
          <p:cNvSpPr txBox="1"/>
          <p:nvPr/>
        </p:nvSpPr>
        <p:spPr>
          <a:xfrm>
            <a:off x="408900" y="3859900"/>
            <a:ext cx="1828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return code</a:t>
            </a:r>
            <a:endParaRPr sz="1800"/>
          </a:p>
        </p:txBody>
      </p:sp>
      <p:cxnSp>
        <p:nvCxnSpPr>
          <p:cNvPr id="330" name="Google Shape;330;p42"/>
          <p:cNvCxnSpPr/>
          <p:nvPr/>
        </p:nvCxnSpPr>
        <p:spPr>
          <a:xfrm rot="10800000" flipH="1">
            <a:off x="605950" y="3683225"/>
            <a:ext cx="3600" cy="3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2"/>
          <p:cNvSpPr txBox="1"/>
          <p:nvPr/>
        </p:nvSpPr>
        <p:spPr>
          <a:xfrm>
            <a:off x="3338975" y="3929200"/>
            <a:ext cx="1854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why not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void*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32" name="Google Shape;332;p42"/>
          <p:cNvCxnSpPr/>
          <p:nvPr/>
        </p:nvCxnSpPr>
        <p:spPr>
          <a:xfrm rot="10800000">
            <a:off x="4281800" y="3683350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Rectangle 12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    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Public RAII Wrapper</a:t>
            </a:r>
            <a:endParaRPr sz="2800"/>
          </a:p>
        </p:txBody>
      </p:sp>
      <p:sp>
        <p:nvSpPr>
          <p:cNvPr id="338" name="Google Shape;338;p4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class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private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 </a:t>
            </a:r>
            <a:r>
              <a:rPr lang="en" sz="20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public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Profile(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std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</a:t>
            </a:r>
            <a:r>
              <a:rPr lang="en" sz="2000">
                <a:solidFill>
                  <a:srgbClr val="371F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Profile(</a:t>
            </a:r>
            <a:r>
              <a:rPr lang="en" sz="20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20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&amp; </a:t>
            </a:r>
            <a:r>
              <a:rPr lang="en" sz="20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other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 </a:t>
            </a:r>
            <a:endParaRPr sz="2000" i="1">
              <a:solidFill>
                <a:srgbClr val="808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8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</a:t>
            </a: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~Profile();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};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// assignment, move...</a:t>
            </a:r>
            <a:endParaRPr sz="20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08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     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Inline implementation</a:t>
            </a:r>
            <a:endParaRPr sz="280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inline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::Profile(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std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(Profile_create(&amp;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.c_str(),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))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throw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std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::runtime_error(</a:t>
            </a: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"Failed @ctor"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inline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::~Profile()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rc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Profile_destroy(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1F542E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assert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0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==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rc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inline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::Profile(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&amp;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other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(Profile_copy(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other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&amp;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))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throw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std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::runtime_error(</a:t>
            </a: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"Failed @copy"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0800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     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 Layer</a:t>
            </a:r>
            <a:endParaRPr sz="2800"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Profile_create(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        const char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reinterpret_cast&lt;Profile_t*&gt;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new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ProfileImpl(mystring(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),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0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Profile_destroy(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auto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ptr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</a:t>
            </a:r>
            <a:b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reinterpret_cast&lt;ProfileImpl*&gt;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delete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ptr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0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 Layer</a:t>
            </a:r>
            <a:endParaRPr sz="2800"/>
          </a:p>
        </p:txBody>
      </p:sp>
      <p:sp>
        <p:nvSpPr>
          <p:cNvPr id="359" name="Google Shape;359;p4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0" name="Google Shape;360;p46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Profile_copy(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src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      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dest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auto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ptr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reinterpret_cast&lt;ProfileImpl*&gt;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src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dest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reinterpret_cast&lt;Profile_t*&gt;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b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     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new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ProfileImpl(*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ptr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0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6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/>
          <p:nvPr/>
        </p:nvSpPr>
        <p:spPr>
          <a:xfrm>
            <a:off x="578650" y="2600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7"/>
          <p:cNvSpPr/>
          <p:nvPr/>
        </p:nvSpPr>
        <p:spPr>
          <a:xfrm>
            <a:off x="578650" y="9245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Constructor in Hourglass</a:t>
            </a:r>
            <a:endParaRPr sz="2800"/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835825" y="2597075"/>
            <a:ext cx="5160900" cy="1359000"/>
          </a:xfrm>
          <a:prstGeom prst="trapezoid">
            <a:avLst>
              <a:gd name="adj" fmla="val 137194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2403346" y="2288348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7"/>
          <p:cNvSpPr/>
          <p:nvPr/>
        </p:nvSpPr>
        <p:spPr>
          <a:xfrm rot="10800000" flipH="1">
            <a:off x="795350" y="1031075"/>
            <a:ext cx="5160900" cy="1359000"/>
          </a:xfrm>
          <a:prstGeom prst="trapezoid">
            <a:avLst>
              <a:gd name="adj" fmla="val 137194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1938525" y="954875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9900FF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public interface</a:t>
            </a:r>
            <a:endParaRPr sz="1800"/>
          </a:p>
        </p:txBody>
      </p:sp>
      <p:sp>
        <p:nvSpPr>
          <p:cNvPr id="373" name="Google Shape;373;p47"/>
          <p:cNvSpPr txBox="1"/>
          <p:nvPr/>
        </p:nvSpPr>
        <p:spPr>
          <a:xfrm>
            <a:off x="5535550" y="1452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2620100" y="1572563"/>
            <a:ext cx="2644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()</a:t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2403350" y="2220668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Profile_create</a:t>
            </a:r>
            <a:endParaRPr/>
          </a:p>
        </p:txBody>
      </p:sp>
      <p:sp>
        <p:nvSpPr>
          <p:cNvPr id="376" name="Google Shape;376;p47"/>
          <p:cNvSpPr txBox="1"/>
          <p:nvPr/>
        </p:nvSpPr>
        <p:spPr>
          <a:xfrm>
            <a:off x="2403350" y="2794075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Profile_create</a:t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2483250" y="3244175"/>
            <a:ext cx="4177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ProfileImpl()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1998163" y="3894721"/>
            <a:ext cx="3719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64D79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/>
          </a:p>
        </p:txBody>
      </p:sp>
      <p:sp>
        <p:nvSpPr>
          <p:cNvPr id="16" name="Rectangle 1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/>
          <p:nvPr/>
        </p:nvSpPr>
        <p:spPr>
          <a:xfrm>
            <a:off x="578650" y="2600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578650" y="9245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Getter in Hourglass</a:t>
            </a:r>
            <a:endParaRPr sz="2800"/>
          </a:p>
        </p:txBody>
      </p:sp>
      <p:sp>
        <p:nvSpPr>
          <p:cNvPr id="386" name="Google Shape;386;p48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87" name="Google Shape;387;p48"/>
          <p:cNvSpPr/>
          <p:nvPr/>
        </p:nvSpPr>
        <p:spPr>
          <a:xfrm>
            <a:off x="835825" y="2597075"/>
            <a:ext cx="5160900" cy="1359000"/>
          </a:xfrm>
          <a:prstGeom prst="trapezoid">
            <a:avLst>
              <a:gd name="adj" fmla="val 137194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2403346" y="2288348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8"/>
          <p:cNvSpPr/>
          <p:nvPr/>
        </p:nvSpPr>
        <p:spPr>
          <a:xfrm rot="10800000" flipH="1">
            <a:off x="795350" y="1031075"/>
            <a:ext cx="5160900" cy="1359000"/>
          </a:xfrm>
          <a:prstGeom prst="trapezoid">
            <a:avLst>
              <a:gd name="adj" fmla="val 137194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390" name="Google Shape;390;p48"/>
          <p:cNvSpPr txBox="1"/>
          <p:nvPr/>
        </p:nvSpPr>
        <p:spPr>
          <a:xfrm>
            <a:off x="1938525" y="954875"/>
            <a:ext cx="3000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9900FF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public interface</a:t>
            </a:r>
            <a:endParaRPr sz="1800"/>
          </a:p>
        </p:txBody>
      </p:sp>
      <p:sp>
        <p:nvSpPr>
          <p:cNvPr id="391" name="Google Shape;391;p48"/>
          <p:cNvSpPr txBox="1"/>
          <p:nvPr/>
        </p:nvSpPr>
        <p:spPr>
          <a:xfrm>
            <a:off x="5535550" y="1452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48"/>
          <p:cNvSpPr txBox="1"/>
          <p:nvPr/>
        </p:nvSpPr>
        <p:spPr>
          <a:xfrm>
            <a:off x="2196250" y="1572563"/>
            <a:ext cx="2644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::getAge()</a:t>
            </a:r>
            <a:endParaRPr/>
          </a:p>
        </p:txBody>
      </p:sp>
      <p:sp>
        <p:nvSpPr>
          <p:cNvPr id="393" name="Google Shape;393;p48"/>
          <p:cNvSpPr txBox="1"/>
          <p:nvPr/>
        </p:nvSpPr>
        <p:spPr>
          <a:xfrm>
            <a:off x="2403350" y="2220668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Profile_getAge</a:t>
            </a:r>
            <a:endParaRPr/>
          </a:p>
        </p:txBody>
      </p:sp>
      <p:sp>
        <p:nvSpPr>
          <p:cNvPr id="394" name="Google Shape;394;p48"/>
          <p:cNvSpPr txBox="1"/>
          <p:nvPr/>
        </p:nvSpPr>
        <p:spPr>
          <a:xfrm>
            <a:off x="2403350" y="2794075"/>
            <a:ext cx="30000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Profile_getAge</a:t>
            </a:r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2030875" y="3244175"/>
            <a:ext cx="4177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ProfileImpl::getAge()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1998163" y="3894721"/>
            <a:ext cx="3719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64D79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/>
          </a:p>
        </p:txBody>
      </p:sp>
      <p:sp>
        <p:nvSpPr>
          <p:cNvPr id="16" name="Rectangle 1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Adding a getter: public</a:t>
            </a:r>
            <a:endParaRPr sz="2800"/>
          </a:p>
        </p:txBody>
      </p:sp>
      <p:sp>
        <p:nvSpPr>
          <p:cNvPr id="402" name="Google Shape;402;p4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411477" y="880725"/>
            <a:ext cx="83493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Profile_getAge(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inline int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::getAge() const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age;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(Profile_getAge(&amp;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handle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&amp;age))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throw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std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::runtime_error(</a:t>
            </a: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"Failed @getAge"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age;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Adding a getter: private</a:t>
            </a:r>
            <a:endParaRPr sz="2800"/>
          </a:p>
        </p:txBody>
      </p:sp>
      <p:sp>
        <p:nvSpPr>
          <p:cNvPr id="409" name="Google Shape;409;p5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411477" y="880725"/>
            <a:ext cx="83493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ProfileImpl::getAge()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age;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Profile_getAge(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const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Profile_t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int 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auto 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ptr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reinterpret_cast&lt;const ProfileImpl*&gt;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*</a:t>
            </a:r>
            <a:r>
              <a:rPr lang="en" sz="1800" i="1">
                <a:solidFill>
                  <a:srgbClr val="660E7A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a 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= ptr-&gt;getAge();</a:t>
            </a:r>
            <a:b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0</a:t>
            </a: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</a:t>
            </a:r>
            <a:endParaRPr sz="28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Shipping a closed-source library to clients we do not control.</a:t>
            </a:r>
            <a:endParaRPr sz="1800"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\\oooooo  </a:t>
            </a:r>
            <a:r>
              <a:rPr lang="en-GB" sz="400" err="1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 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 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 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98697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Recap: how</a:t>
            </a:r>
            <a:endParaRPr sz="2800"/>
          </a:p>
        </p:txBody>
      </p:sp>
      <p:sp>
        <p:nvSpPr>
          <p:cNvPr id="416" name="Google Shape;416;p5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 Regular"/>
              <a:buChar char="•"/>
            </a:pPr>
            <a:r>
              <a:rPr lang="en" sz="1800">
                <a:latin typeface="Roboto Mono Regular"/>
                <a:ea typeface="Roboto Mono Regular"/>
                <a:cs typeface="Roboto Mono Regular"/>
                <a:sym typeface="Roboto Mono Regular"/>
              </a:rPr>
              <a:t>extern “C”</a:t>
            </a:r>
            <a:br>
              <a:rPr lang="en" sz="1800"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endParaRPr sz="18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Opaque handle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All interactions through C functions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i="1"/>
              <a:t>PImpl </a:t>
            </a:r>
            <a:r>
              <a:rPr lang="en" sz="1800"/>
              <a:t>on steroids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o 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Recap: what</a:t>
            </a:r>
            <a:endParaRPr sz="2800"/>
          </a:p>
        </p:txBody>
      </p:sp>
      <p:sp>
        <p:nvSpPr>
          <p:cNvPr id="423" name="Google Shape;423;p5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Hiding C++ code behind a C layer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Thus providing ultimate binary compatibility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Wrapping C functions in public C++ classes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Good practices</a:t>
            </a:r>
            <a:endParaRPr sz="2800"/>
          </a:p>
        </p:txBody>
      </p:sp>
      <p:sp>
        <p:nvSpPr>
          <p:cNvPr id="430" name="Google Shape;430;p5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31" name="Google Shape;431;p53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 smtClean="0"/>
              <a:t>Always return an int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 wider types for arguments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Unit test your public wrappers and private impls separately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Good practices</a:t>
            </a:r>
            <a:endParaRPr sz="2800"/>
          </a:p>
        </p:txBody>
      </p:sp>
      <p:sp>
        <p:nvSpPr>
          <p:cNvPr id="437" name="Google Shape;437;p5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38" name="Google Shape;438;p54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Be consistent in naming: </a:t>
            </a:r>
            <a:br>
              <a:rPr lang="en" sz="1800"/>
            </a:br>
            <a:r>
              <a:rPr lang="en" sz="1800" smtClean="0"/>
              <a:t>	</a:t>
            </a:r>
            <a:r>
              <a:rPr lang="en" sz="1800" smtClean="0"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1800" smtClean="0"/>
              <a:t> </a:t>
            </a:r>
            <a:r>
              <a:rPr lang="en" sz="1800"/>
              <a:t>(public C</a:t>
            </a:r>
            <a:r>
              <a:rPr lang="en" sz="1800" smtClean="0"/>
              <a:t>++) </a:t>
            </a:r>
            <a:br>
              <a:rPr lang="en" sz="1800" smtClean="0"/>
            </a:br>
            <a:r>
              <a:rPr lang="en" sz="1800" smtClean="0"/>
              <a:t>       </a:t>
            </a:r>
            <a:r>
              <a:rPr lang="en" sz="1800" smtClean="0">
                <a:latin typeface="Roboto Mono"/>
                <a:ea typeface="Roboto Mono"/>
                <a:cs typeface="Roboto Mono"/>
                <a:sym typeface="Roboto Mono"/>
              </a:rPr>
              <a:t>Foo_t</a:t>
            </a:r>
            <a:r>
              <a:rPr lang="en" sz="1800" smtClean="0"/>
              <a:t> </a:t>
            </a:r>
            <a:r>
              <a:rPr lang="en" sz="1800"/>
              <a:t>(opaque</a:t>
            </a:r>
            <a:r>
              <a:rPr lang="en" sz="1800" smtClean="0"/>
              <a:t>)</a:t>
            </a:r>
            <a:br>
              <a:rPr lang="en" sz="1800" smtClean="0"/>
            </a:br>
            <a:r>
              <a:rPr lang="en" sz="1800" smtClean="0"/>
              <a:t>      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/>
              <a:t> (private C++)</a:t>
            </a:r>
            <a:br>
              <a:rPr lang="en" sz="1800"/>
            </a:br>
            <a:r>
              <a:rPr lang="en" sz="1800" smtClean="0"/>
              <a:t>       Foo_create </a:t>
            </a:r>
            <a:r>
              <a:rPr lang="en" sz="1800"/>
              <a:t>(C layer</a:t>
            </a:r>
            <a:r>
              <a:rPr lang="en" sz="1800" smtClean="0"/>
              <a:t>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/>
              <a:t>              </a:t>
            </a:r>
            <a:r>
              <a:rPr lang="en" sz="1800"/>
              <a:t>Ideally, “namespace” with mylib_Foo*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Exceptions can’t go through the hourglass:</a:t>
            </a:r>
            <a:br>
              <a:rPr lang="en" sz="1800"/>
            </a:br>
            <a:r>
              <a:rPr lang="en" sz="1800"/>
              <a:t>catch them and return as error codes</a:t>
            </a:r>
            <a:br>
              <a:rPr lang="en" sz="1800"/>
            </a:br>
            <a:r>
              <a:rPr lang="en" sz="1800"/>
              <a:t>(or introduce a RAII wrapper for exceptions)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o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Breakpoint</a:t>
            </a:r>
            <a:endParaRPr sz="2800"/>
          </a:p>
        </p:txBody>
      </p:sp>
      <p:sp>
        <p:nvSpPr>
          <p:cNvPr id="444" name="Google Shape;444;p5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Introduction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Problem(s)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API compatibility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ABI compatibility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Hourglass</a:t>
            </a:r>
            <a:endParaRPr sz="18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Detailed discussion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○"/>
            </a:pPr>
            <a:r>
              <a:rPr lang="en" sz="1800">
                <a:solidFill>
                  <a:srgbClr val="6AA84F"/>
                </a:solidFill>
              </a:rPr>
              <a:t>Handle wrapper</a:t>
            </a:r>
            <a:endParaRPr sz="1800">
              <a:solidFill>
                <a:srgbClr val="6AA84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Intrusive types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Shared ownership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Complex types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Type safety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Bonus slides?</a:t>
            </a:r>
            <a:endParaRPr sz="18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Intrusive vs. Handle Types</a:t>
            </a:r>
            <a:endParaRPr sz="280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value2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Id()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Id_create(&amp;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 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applyLogic() {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Id_applyLogic(&amp;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Id_create(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v2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Id_applyLogic(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v2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Crossing the Border</a:t>
            </a:r>
            <a:endParaRPr sz="2800"/>
          </a:p>
        </p:txBody>
      </p:sp>
      <p:sp>
        <p:nvSpPr>
          <p:cNvPr id="458" name="Google Shape;458;p57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char, int, float, double</a:t>
            </a:r>
            <a:r>
              <a:rPr lang="en" sz="1800"/>
              <a:t>…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*,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*, Foo_t*</a:t>
            </a:r>
            <a:r>
              <a:rPr lang="en" sz="1800"/>
              <a:t> (opaque)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function pointers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In: strings as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Return: 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—</a:t>
            </a:r>
            <a:r>
              <a:rPr lang="en" sz="1800"/>
              <a:t> alive as long as your object is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Alternative: populate a given buffer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C++ Types Crossing the Border</a:t>
            </a:r>
            <a:endParaRPr sz="2800"/>
          </a:p>
        </p:txBody>
      </p:sp>
      <p:sp>
        <p:nvSpPr>
          <p:cNvPr id="465" name="Google Shape;465;p58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Shared pointers?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C++ invocables?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Vectors or other collections?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Streams?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Lifetime and Ownership</a:t>
            </a:r>
            <a:endParaRPr sz="2800"/>
          </a:p>
        </p:txBody>
      </p:sp>
      <p:sp>
        <p:nvSpPr>
          <p:cNvPr id="472" name="Google Shape;472;p5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 lifetime of objects created by private code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 objects between layers and threads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 resources are freed correctly</a:t>
            </a: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Shared Pointer from Heap</a:t>
            </a:r>
            <a:endParaRPr sz="2800"/>
          </a:p>
        </p:txBody>
      </p:sp>
      <p:sp>
        <p:nvSpPr>
          <p:cNvPr id="479" name="Google Shape;479;p6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80" name="Google Shape;480;p60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Session_create(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&gt;* 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sptrptr</a:t>
            </a:r>
            <a:endParaRPr sz="1800" b="1" i="1">
              <a:solidFill>
                <a:srgbClr val="660E7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make_shared&lt;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&gt;());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sptrptr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Session_destroy(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 reinterpret_cast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7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7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&gt;*&gt;(</a:t>
            </a:r>
            <a:r>
              <a:rPr lang="en" sz="17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o//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\\ o          o//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  \\ 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oooooooo \\ 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oooooooooo \\ 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pt-BR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</a:t>
            </a:r>
            <a:endParaRPr sz="28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Shipping a closed-source library to clients we do not control.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compilers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infrequent updates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source code</a:t>
            </a:r>
            <a:endParaRPr sz="180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\\ooooo   ooooooo//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 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 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Release for Shared Pointer</a:t>
            </a:r>
            <a:endParaRPr sz="2800"/>
          </a:p>
        </p:txBody>
      </p:sp>
      <p:sp>
        <p:nvSpPr>
          <p:cNvPr id="486" name="Google Shape;486;p6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87" name="Google Shape;487;p61"/>
          <p:cNvSpPr txBox="1">
            <a:spLocks noGrp="1"/>
          </p:cNvSpPr>
          <p:nvPr>
            <p:ph type="body" idx="1"/>
          </p:nvPr>
        </p:nvSpPr>
        <p:spPr>
          <a:xfrm>
            <a:off x="410300" y="877075"/>
            <a:ext cx="8602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61"/>
          <p:cNvSpPr/>
          <p:nvPr/>
        </p:nvSpPr>
        <p:spPr>
          <a:xfrm>
            <a:off x="1541525" y="2477725"/>
            <a:ext cx="1123500" cy="184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</a:t>
            </a:r>
            <a:endParaRPr sz="1800"/>
          </a:p>
        </p:txBody>
      </p:sp>
      <p:sp>
        <p:nvSpPr>
          <p:cNvPr id="489" name="Google Shape;489;p61"/>
          <p:cNvSpPr/>
          <p:nvPr/>
        </p:nvSpPr>
        <p:spPr>
          <a:xfrm>
            <a:off x="1541525" y="1728925"/>
            <a:ext cx="1123500" cy="74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 Block</a:t>
            </a:r>
            <a:endParaRPr sz="1800"/>
          </a:p>
        </p:txBody>
      </p:sp>
      <p:cxnSp>
        <p:nvCxnSpPr>
          <p:cNvPr id="490" name="Google Shape;490;p61"/>
          <p:cNvCxnSpPr>
            <a:endCxn id="489" idx="1"/>
          </p:cNvCxnSpPr>
          <p:nvPr/>
        </p:nvCxnSpPr>
        <p:spPr>
          <a:xfrm>
            <a:off x="1086425" y="1260625"/>
            <a:ext cx="455100" cy="8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61"/>
          <p:cNvCxnSpPr>
            <a:endCxn id="488" idx="1"/>
          </p:cNvCxnSpPr>
          <p:nvPr/>
        </p:nvCxnSpPr>
        <p:spPr>
          <a:xfrm>
            <a:off x="982325" y="1245025"/>
            <a:ext cx="559200" cy="21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61"/>
          <p:cNvCxnSpPr>
            <a:stCxn id="489" idx="3"/>
            <a:endCxn id="488" idx="3"/>
          </p:cNvCxnSpPr>
          <p:nvPr/>
        </p:nvCxnSpPr>
        <p:spPr>
          <a:xfrm>
            <a:off x="2665025" y="2103325"/>
            <a:ext cx="600" cy="12975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Rectangle 9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o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Released for Shared Pointer</a:t>
            </a:r>
            <a:endParaRPr sz="2800"/>
          </a:p>
        </p:txBody>
      </p:sp>
      <p:sp>
        <p:nvSpPr>
          <p:cNvPr id="498" name="Google Shape;498;p6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99" name="Google Shape;499;p62"/>
          <p:cNvSpPr txBox="1">
            <a:spLocks noGrp="1"/>
          </p:cNvSpPr>
          <p:nvPr>
            <p:ph type="body" idx="1"/>
          </p:nvPr>
        </p:nvSpPr>
        <p:spPr>
          <a:xfrm>
            <a:off x="410300" y="877075"/>
            <a:ext cx="8602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62"/>
          <p:cNvSpPr/>
          <p:nvPr/>
        </p:nvSpPr>
        <p:spPr>
          <a:xfrm>
            <a:off x="1541525" y="2477725"/>
            <a:ext cx="1123500" cy="184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</a:t>
            </a:r>
            <a:endParaRPr sz="1800"/>
          </a:p>
        </p:txBody>
      </p:sp>
      <p:sp>
        <p:nvSpPr>
          <p:cNvPr id="501" name="Google Shape;501;p62"/>
          <p:cNvSpPr/>
          <p:nvPr/>
        </p:nvSpPr>
        <p:spPr>
          <a:xfrm>
            <a:off x="1541525" y="1728925"/>
            <a:ext cx="1123500" cy="74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 Block</a:t>
            </a:r>
            <a:endParaRPr sz="1800"/>
          </a:p>
        </p:txBody>
      </p:sp>
      <p:cxnSp>
        <p:nvCxnSpPr>
          <p:cNvPr id="502" name="Google Shape;502;p62"/>
          <p:cNvCxnSpPr>
            <a:stCxn id="501" idx="3"/>
            <a:endCxn id="500" idx="3"/>
          </p:cNvCxnSpPr>
          <p:nvPr/>
        </p:nvCxnSpPr>
        <p:spPr>
          <a:xfrm>
            <a:off x="2665025" y="2103325"/>
            <a:ext cx="600" cy="12975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62"/>
          <p:cNvCxnSpPr/>
          <p:nvPr/>
        </p:nvCxnSpPr>
        <p:spPr>
          <a:xfrm>
            <a:off x="1086350" y="1260750"/>
            <a:ext cx="0" cy="10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62"/>
          <p:cNvCxnSpPr/>
          <p:nvPr/>
        </p:nvCxnSpPr>
        <p:spPr>
          <a:xfrm flipH="1">
            <a:off x="977225" y="1245025"/>
            <a:ext cx="5100" cy="14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62"/>
          <p:cNvSpPr txBox="1"/>
          <p:nvPr/>
        </p:nvSpPr>
        <p:spPr>
          <a:xfrm>
            <a:off x="334425" y="2675425"/>
            <a:ext cx="11235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nullptr</a:t>
            </a:r>
            <a:endParaRPr/>
          </a:p>
        </p:txBody>
      </p:sp>
      <p:cxnSp>
        <p:nvCxnSpPr>
          <p:cNvPr id="506" name="Google Shape;506;p62"/>
          <p:cNvCxnSpPr>
            <a:endCxn id="500" idx="3"/>
          </p:cNvCxnSpPr>
          <p:nvPr/>
        </p:nvCxnSpPr>
        <p:spPr>
          <a:xfrm flipH="1">
            <a:off x="2665025" y="1609225"/>
            <a:ext cx="1245300" cy="17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62"/>
          <p:cNvCxnSpPr>
            <a:endCxn id="501" idx="3"/>
          </p:cNvCxnSpPr>
          <p:nvPr/>
        </p:nvCxnSpPr>
        <p:spPr>
          <a:xfrm flipH="1">
            <a:off x="2665025" y="1444225"/>
            <a:ext cx="120000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8" name="Google Shape;508;p62"/>
          <p:cNvSpPr txBox="1">
            <a:spLocks noGrp="1"/>
          </p:cNvSpPr>
          <p:nvPr>
            <p:ph type="body" idx="1"/>
          </p:nvPr>
        </p:nvSpPr>
        <p:spPr>
          <a:xfrm>
            <a:off x="3962400" y="1329550"/>
            <a:ext cx="4638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ShPtrRepr*, SessionImpl*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Shared Pointer from Repr</a:t>
            </a:r>
            <a:endParaRPr sz="2800"/>
          </a:p>
        </p:txBody>
      </p:sp>
      <p:sp>
        <p:nvSpPr>
          <p:cNvPr id="514" name="Google Shape;514;p6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15" name="Google Shape;515;p63"/>
          <p:cNvSpPr txBox="1">
            <a:spLocks noGrp="1"/>
          </p:cNvSpPr>
          <p:nvPr>
            <p:ph type="body" idx="1"/>
          </p:nvPr>
        </p:nvSpPr>
        <p:spPr>
          <a:xfrm>
            <a:off x="410300" y="877075"/>
            <a:ext cx="8602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ShPtrRepr*, SessionImpl*)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1541525" y="2477725"/>
            <a:ext cx="1123500" cy="184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Object</a:t>
            </a:r>
            <a:endParaRPr sz="1800"/>
          </a:p>
        </p:txBody>
      </p:sp>
      <p:sp>
        <p:nvSpPr>
          <p:cNvPr id="517" name="Google Shape;517;p63"/>
          <p:cNvSpPr/>
          <p:nvPr/>
        </p:nvSpPr>
        <p:spPr>
          <a:xfrm>
            <a:off x="1541525" y="1728925"/>
            <a:ext cx="1123500" cy="74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 Block</a:t>
            </a:r>
            <a:endParaRPr sz="1800"/>
          </a:p>
        </p:txBody>
      </p:sp>
      <p:cxnSp>
        <p:nvCxnSpPr>
          <p:cNvPr id="518" name="Google Shape;518;p63"/>
          <p:cNvCxnSpPr>
            <a:stCxn id="517" idx="3"/>
            <a:endCxn id="516" idx="3"/>
          </p:cNvCxnSpPr>
          <p:nvPr/>
        </p:nvCxnSpPr>
        <p:spPr>
          <a:xfrm>
            <a:off x="2665025" y="2103325"/>
            <a:ext cx="600" cy="12975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63"/>
          <p:cNvCxnSpPr>
            <a:endCxn id="517" idx="1"/>
          </p:cNvCxnSpPr>
          <p:nvPr/>
        </p:nvCxnSpPr>
        <p:spPr>
          <a:xfrm>
            <a:off x="1086425" y="1260625"/>
            <a:ext cx="455100" cy="8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63"/>
          <p:cNvCxnSpPr>
            <a:endCxn id="516" idx="1"/>
          </p:cNvCxnSpPr>
          <p:nvPr/>
        </p:nvCxnSpPr>
        <p:spPr>
          <a:xfrm>
            <a:off x="982325" y="1245025"/>
            <a:ext cx="559200" cy="21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63"/>
          <p:cNvCxnSpPr>
            <a:endCxn id="516" idx="3"/>
          </p:cNvCxnSpPr>
          <p:nvPr/>
        </p:nvCxnSpPr>
        <p:spPr>
          <a:xfrm flipH="1">
            <a:off x="2665025" y="1208725"/>
            <a:ext cx="3231900" cy="21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63"/>
          <p:cNvCxnSpPr>
            <a:endCxn id="517" idx="3"/>
          </p:cNvCxnSpPr>
          <p:nvPr/>
        </p:nvCxnSpPr>
        <p:spPr>
          <a:xfrm flipH="1">
            <a:off x="2665025" y="1271125"/>
            <a:ext cx="1697700" cy="8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Rectangle 1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Shared Pointer</a:t>
            </a:r>
            <a:endParaRPr sz="2800"/>
          </a:p>
        </p:txBody>
      </p:sp>
      <p:sp>
        <p:nvSpPr>
          <p:cNvPr id="528" name="Google Shape;528;p6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Session_create(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auto 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sp =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make_shared&lt;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sp.release().first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Session_destroy(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ShPtrRepr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7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).decrement();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Shared Pointer</a:t>
            </a:r>
            <a:endParaRPr sz="2800"/>
          </a:p>
        </p:txBody>
      </p:sp>
      <p:sp>
        <p:nvSpPr>
          <p:cNvPr id="535" name="Google Shape;535;p6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536" name="Google Shape;536;p65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Session_create(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auto </a:t>
            </a:r>
            <a:r>
              <a:rPr lang="en" sz="1800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sp =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make_shared&lt;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sp.release().first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Session_destroy(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ShPtrRepr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7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handle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).decrement();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7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7" name="Google Shape;537;p65"/>
          <p:cNvCxnSpPr/>
          <p:nvPr/>
        </p:nvCxnSpPr>
        <p:spPr>
          <a:xfrm>
            <a:off x="7230650" y="1310350"/>
            <a:ext cx="3600" cy="3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65"/>
          <p:cNvSpPr txBox="1"/>
          <p:nvPr/>
        </p:nvSpPr>
        <p:spPr>
          <a:xfrm>
            <a:off x="6573050" y="900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ShPtrRepr*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C++ Types Crossing the Border</a:t>
            </a:r>
            <a:endParaRPr sz="2800"/>
          </a:p>
        </p:txBody>
      </p:sp>
      <p:sp>
        <p:nvSpPr>
          <p:cNvPr id="544" name="Google Shape;544;p6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545" name="Google Shape;545;p66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Shared pointers? (2 options)</a:t>
            </a: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C++ invocables?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Vectors or other collections?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Streams?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/>
          <p:nvPr/>
        </p:nvSpPr>
        <p:spPr>
          <a:xfrm>
            <a:off x="578650" y="29819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7"/>
          <p:cNvSpPr/>
          <p:nvPr/>
        </p:nvSpPr>
        <p:spPr>
          <a:xfrm>
            <a:off x="578650" y="13055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67"/>
          <p:cNvSpPr txBox="1">
            <a:spLocks noGrp="1"/>
          </p:cNvSpPr>
          <p:nvPr>
            <p:ph type="title"/>
          </p:nvPr>
        </p:nvSpPr>
        <p:spPr>
          <a:xfrm>
            <a:off x="408941" y="2820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DCUWCY			</a:t>
            </a:r>
            <a:endParaRPr sz="2800"/>
          </a:p>
        </p:txBody>
      </p:sp>
      <p:sp>
        <p:nvSpPr>
          <p:cNvPr id="553" name="Google Shape;553;p67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554" name="Google Shape;554;p67"/>
          <p:cNvSpPr txBox="1"/>
          <p:nvPr/>
        </p:nvSpPr>
        <p:spPr>
          <a:xfrm>
            <a:off x="2403346" y="2669348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7"/>
          <p:cNvSpPr txBox="1"/>
          <p:nvPr/>
        </p:nvSpPr>
        <p:spPr>
          <a:xfrm>
            <a:off x="6037435" y="1833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p67"/>
          <p:cNvSpPr txBox="1"/>
          <p:nvPr/>
        </p:nvSpPr>
        <p:spPr>
          <a:xfrm>
            <a:off x="1836950" y="1482975"/>
            <a:ext cx="3566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7"/>
          <p:cNvSpPr txBox="1"/>
          <p:nvPr/>
        </p:nvSpPr>
        <p:spPr>
          <a:xfrm>
            <a:off x="988425" y="2692300"/>
            <a:ext cx="5799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8" name="Google Shape;558;p67"/>
          <p:cNvSpPr txBox="1"/>
          <p:nvPr/>
        </p:nvSpPr>
        <p:spPr>
          <a:xfrm>
            <a:off x="1420950" y="1364413"/>
            <a:ext cx="5035948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6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(*</a:t>
            </a:r>
            <a:r>
              <a:rPr lang="en" sz="1600" smtClean="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operate_fn</a:t>
            </a:r>
            <a:r>
              <a:rPr lang="en" sz="16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)(</a:t>
            </a:r>
            <a:r>
              <a:rPr lang="en" sz="1600" smtClean="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6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*, </a:t>
            </a:r>
            <a:r>
              <a:rPr lang="en" sz="16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...)</a:t>
            </a:r>
            <a:endParaRPr sz="160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67"/>
          <p:cNvSpPr/>
          <p:nvPr/>
        </p:nvSpPr>
        <p:spPr>
          <a:xfrm>
            <a:off x="578650" y="807150"/>
            <a:ext cx="6786000" cy="47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C++ entity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0" name="Google Shape;560;p67"/>
          <p:cNvSpPr txBox="1"/>
          <p:nvPr/>
        </p:nvSpPr>
        <p:spPr>
          <a:xfrm>
            <a:off x="5746000" y="833550"/>
            <a:ext cx="334987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dk1"/>
                </a:solidFill>
              </a:rPr>
              <a:t>User </a:t>
            </a:r>
            <a:r>
              <a:rPr lang="en">
                <a:solidFill>
                  <a:schemeClr val="dk1"/>
                </a:solidFill>
              </a:rPr>
              <a:t>code</a:t>
            </a:r>
            <a:endParaRPr/>
          </a:p>
        </p:txBody>
      </p:sp>
      <p:sp>
        <p:nvSpPr>
          <p:cNvPr id="561" name="Google Shape;561;p67"/>
          <p:cNvSpPr txBox="1"/>
          <p:nvPr/>
        </p:nvSpPr>
        <p:spPr>
          <a:xfrm>
            <a:off x="1449600" y="1689263"/>
            <a:ext cx="4792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extern </a:t>
            </a:r>
            <a:r>
              <a:rPr lang="en" sz="18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"C"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 </a:t>
            </a:r>
            <a:endParaRPr sz="1700">
              <a:solidFill>
                <a:schemeClr val="tx1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lvl="0"/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600" b="1" smtClean="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inline int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myOp(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*) </a:t>
            </a: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{...}</a:t>
            </a:r>
            <a:b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600" b="1" smtClean="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use(</a:t>
            </a:r>
            <a:r>
              <a:rPr lang="en" sz="1800" smtClean="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operate_fn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*);</a:t>
            </a:r>
            <a:endParaRPr sz="1700">
              <a:solidFill>
                <a:schemeClr val="tx1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r>
              <a:rPr lang="en" sz="16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endParaRPr sz="160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2" name="Google Shape;562;p67"/>
          <p:cNvSpPr txBox="1"/>
          <p:nvPr/>
        </p:nvSpPr>
        <p:spPr>
          <a:xfrm>
            <a:off x="1469275" y="3097300"/>
            <a:ext cx="466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use(</a:t>
            </a:r>
            <a:r>
              <a:rPr lang="en" sz="1800" smtClean="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operate_fn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op,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*</a:t>
            </a:r>
            <a:r>
              <a:rPr lang="en" sz="1600" b="1" i="1" smtClean="0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) </a:t>
            </a: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1700">
              <a:solidFill>
                <a:schemeClr val="tx1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lvl="0"/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op(</a:t>
            </a:r>
            <a:r>
              <a:rPr lang="en" sz="16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700" smtClean="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, </a:t>
            </a: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…);</a:t>
            </a:r>
            <a:endParaRPr sz="1700">
              <a:solidFill>
                <a:schemeClr val="tx1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700">
              <a:solidFill>
                <a:schemeClr val="tx1"/>
              </a:solidFill>
              <a:highlight>
                <a:schemeClr val="lt1"/>
              </a:highlight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Callback helper</a:t>
            </a:r>
            <a:endParaRPr sz="2800"/>
          </a:p>
        </p:txBody>
      </p:sp>
      <p:sp>
        <p:nvSpPr>
          <p:cNvPr id="568" name="Google Shape;568;p68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69" name="Google Shape;569;p68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buNone/>
            </a:pPr>
            <a:r>
              <a:rPr lang="en-GB" sz="1800">
                <a:solidFill>
                  <a:srgbClr val="00008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extern </a:t>
            </a:r>
            <a:r>
              <a:rPr lang="en-GB" sz="1800">
                <a:solidFill>
                  <a:srgbClr val="008000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"C"</a:t>
            </a:r>
            <a:r>
              <a:rPr lang="en-GB" sz="1700">
                <a:solidFill>
                  <a:schemeClr val="tx1"/>
                </a:solidFill>
                <a:highlight>
                  <a:schemeClr val="lt1"/>
                </a:highlight>
                <a:latin typeface="Roboto Mono Regular"/>
                <a:ea typeface="Roboto Mono Regular"/>
                <a:cs typeface="Roboto Mono Regular"/>
                <a:sym typeface="Roboto Mono Regular"/>
              </a:rPr>
              <a:t> 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smtClean="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//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opaque callback type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mtClean="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struct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smtClean="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//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 side C </a:t>
            </a:r>
            <a:r>
              <a:rPr lang="en" sz="1800" i="1" smtClean="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helper,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propagates an int to user callback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smtClean="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typedef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" sz="1800">
                <a:solidFill>
                  <a:srgbClr val="371F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Session_caller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*,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808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 smtClean="0">
                <a:solidFill>
                  <a:srgbClr val="8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// </a:t>
            </a:r>
            <a:r>
              <a:rPr lang="en" sz="1800" i="1">
                <a:solidFill>
                  <a:srgbClr val="8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concrete example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smtClean="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void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sessionCall(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cb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800">
              <a:solidFill>
                <a:srgbClr val="371F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smtClean="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std::function&lt;void (int)&gt;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cb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))(value);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rgbClr val="FFFFFF"/>
              </a:highlight>
            </a:endParaRPr>
          </a:p>
        </p:txBody>
      </p:sp>
      <p:sp>
        <p:nvSpPr>
          <p:cNvPr id="570" name="Google Shape;570;p68"/>
          <p:cNvSpPr txBox="1"/>
          <p:nvPr/>
        </p:nvSpPr>
        <p:spPr>
          <a:xfrm>
            <a:off x="762300" y="2394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Callback Register</a:t>
            </a:r>
            <a:endParaRPr sz="2800"/>
          </a:p>
        </p:txBody>
      </p:sp>
      <p:sp>
        <p:nvSpPr>
          <p:cNvPr id="576" name="Google Shape;576;p6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577" name="Google Shape;577;p69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public register</a:t>
            </a:r>
            <a:endParaRPr sz="1800" i="1">
              <a:solidFill>
                <a:srgbClr val="808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Session::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reg(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std::function&lt;void (int</a:t>
            </a:r>
            <a:r>
              <a:rPr lang="en" sz="1800" smtClean="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)&gt;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 smtClean="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&gt;callback = f;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Session_reg(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&gt;session,</a:t>
            </a:r>
            <a:b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&amp;sessionCall, 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en" sz="16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6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</a:t>
            </a:r>
            <a:r>
              <a:rPr lang="en" sz="1600" smtClean="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&gt;)(&amp;</a:t>
            </a:r>
            <a:r>
              <a:rPr lang="en" sz="16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6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&gt;callback)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register C layer</a:t>
            </a:r>
            <a:endParaRPr sz="1800" i="1">
              <a:solidFill>
                <a:srgbClr val="808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Session_reg(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Session_t*, Session_caller,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Session_cb_t*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i="1">
              <a:solidFill>
                <a:srgbClr val="808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SessionImpl::reg(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Session_caller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Session_cb_t*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&gt;caller = c;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SzPts val="1100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&gt;callback = f;</a:t>
            </a:r>
            <a:b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rgbClr val="FFFFFF"/>
              </a:highlight>
            </a:endParaRPr>
          </a:p>
        </p:txBody>
      </p:sp>
      <p:cxnSp>
        <p:nvCxnSpPr>
          <p:cNvPr id="578" name="Google Shape;578;p69"/>
          <p:cNvCxnSpPr/>
          <p:nvPr/>
        </p:nvCxnSpPr>
        <p:spPr>
          <a:xfrm>
            <a:off x="188575" y="3494375"/>
            <a:ext cx="87165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//oooooo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Calling back</a:t>
            </a:r>
            <a:endParaRPr sz="2800"/>
          </a:p>
        </p:txBody>
      </p:sp>
      <p:sp>
        <p:nvSpPr>
          <p:cNvPr id="584" name="Google Shape;584;p7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585" name="Google Shape;585;p70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SessionImpl::onEvent()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 b="1" i="1" smtClean="0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caller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 smtClean="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callback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00FF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2020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 i="1">
              <a:solidFill>
                <a:srgbClr val="808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sz="1800">
              <a:solidFill>
                <a:srgbClr val="371F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std::function&lt;void (int)&gt;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cb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))(value);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rgbClr val="FFFFFF"/>
              </a:highlight>
            </a:endParaRPr>
          </a:p>
        </p:txBody>
      </p:sp>
      <p:cxnSp>
        <p:nvCxnSpPr>
          <p:cNvPr id="586" name="Google Shape;586;p70"/>
          <p:cNvCxnSpPr/>
          <p:nvPr/>
        </p:nvCxnSpPr>
        <p:spPr>
          <a:xfrm flipH="1">
            <a:off x="1186150" y="1551275"/>
            <a:ext cx="144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70"/>
          <p:cNvCxnSpPr/>
          <p:nvPr/>
        </p:nvCxnSpPr>
        <p:spPr>
          <a:xfrm flipH="1">
            <a:off x="1191550" y="2968375"/>
            <a:ext cx="36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70"/>
          <p:cNvSpPr txBox="1"/>
          <p:nvPr/>
        </p:nvSpPr>
        <p:spPr>
          <a:xfrm>
            <a:off x="607650" y="3567000"/>
            <a:ext cx="30000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[](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){ … 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  <p:cxnSp>
        <p:nvCxnSpPr>
          <p:cNvPr id="9" name="Google Shape;578;p69"/>
          <p:cNvCxnSpPr/>
          <p:nvPr/>
        </p:nvCxnSpPr>
        <p:spPr>
          <a:xfrm>
            <a:off x="204450" y="1878600"/>
            <a:ext cx="87165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Forced into dll/so</a:t>
            </a:r>
            <a:endParaRPr sz="28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must support drop-in changes for: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patch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upgrade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reverting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\\ooooo    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 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C++ Types Crossing the Border</a:t>
            </a:r>
            <a:endParaRPr sz="2800"/>
          </a:p>
        </p:txBody>
      </p:sp>
      <p:sp>
        <p:nvSpPr>
          <p:cNvPr id="594" name="Google Shape;594;p7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595" name="Google Shape;595;p71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Shared pointers? (2 options)</a:t>
            </a: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C++ invocables?</a:t>
            </a: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Char char="●"/>
            </a:pPr>
            <a:r>
              <a:rPr lang="en" sz="1800">
                <a:solidFill>
                  <a:srgbClr val="BF9000"/>
                </a:solidFill>
              </a:rPr>
              <a:t>Vectors or other collections? Similar.</a:t>
            </a:r>
            <a:endParaRPr sz="1800">
              <a:solidFill>
                <a:srgbClr val="BF9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Char char="●"/>
            </a:pPr>
            <a:r>
              <a:rPr lang="en" sz="1800">
                <a:solidFill>
                  <a:srgbClr val="BF9000"/>
                </a:solidFill>
              </a:rPr>
              <a:t>Streams? See bonus slides.</a:t>
            </a:r>
            <a:endParaRPr sz="1800">
              <a:solidFill>
                <a:srgbClr val="BF9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//oooooo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 Safety</a:t>
            </a:r>
            <a:endParaRPr sz="2800"/>
          </a:p>
        </p:txBody>
      </p:sp>
      <p:sp>
        <p:nvSpPr>
          <p:cNvPr id="601" name="Google Shape;601;p7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602" name="Google Shape;602;p72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</a:pPr>
            <a:r>
              <a:rPr lang="en-GB" sz="1800"/>
              <a:t>No “naked” </a:t>
            </a:r>
            <a:r>
              <a:rPr lang="en-GB" sz="1800" smtClean="0">
                <a:latin typeface="Roboto Mono"/>
                <a:ea typeface="Roboto Mono"/>
                <a:cs typeface="Roboto Mono"/>
                <a:sym typeface="Roboto Mono"/>
              </a:rPr>
              <a:t>reintrepret_cast</a:t>
            </a:r>
            <a:endParaRPr lang="en-GB"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smtClean="0"/>
              <a:t>Checked casts: </a:t>
            </a:r>
            <a:r>
              <a:rPr lang="en" sz="1800" b="1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800"/>
              <a:t> and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indent="-342900">
              <a:buSzPts val="1800"/>
            </a:pPr>
            <a:r>
              <a:rPr lang="en" sz="1800"/>
              <a:t>Homogenous access for handle types and ref. counted </a:t>
            </a:r>
            <a:r>
              <a:rPr lang="en" sz="1800" smtClean="0"/>
              <a:t>types</a:t>
            </a:r>
            <a:br>
              <a:rPr lang="en" sz="1800" smtClean="0"/>
            </a:b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smtClean="0"/>
              <a:t> or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shared_ptr&lt;</a:t>
            </a:r>
            <a:r>
              <a:rPr lang="en" sz="1800" b="1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&gt;*</a:t>
            </a:r>
            <a:r>
              <a:rPr lang="en" sz="1800" smtClean="0"/>
              <a:t>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 Safety</a:t>
            </a:r>
            <a:endParaRPr sz="2800"/>
          </a:p>
        </p:txBody>
      </p:sp>
      <p:sp>
        <p:nvSpPr>
          <p:cNvPr id="601" name="Google Shape;601;p7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602" name="Google Shape;602;p72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buSzPts val="1800"/>
            </a:pPr>
            <a:r>
              <a:rPr lang="en-GB" sz="1800"/>
              <a:t>No “naked” </a:t>
            </a:r>
            <a:r>
              <a:rPr lang="en-GB" sz="1800" smtClean="0">
                <a:latin typeface="Roboto Mono"/>
                <a:ea typeface="Roboto Mono"/>
                <a:cs typeface="Roboto Mono"/>
                <a:sym typeface="Roboto Mono"/>
              </a:rPr>
              <a:t>reint</a:t>
            </a:r>
            <a:r>
              <a:rPr lang="en-GB" sz="1800" strike="sngStrike" smtClean="0">
                <a:latin typeface="Roboto Mono"/>
                <a:ea typeface="Roboto Mono"/>
                <a:cs typeface="Roboto Mono"/>
                <a:sym typeface="Roboto Mono"/>
              </a:rPr>
              <a:t>re</a:t>
            </a:r>
            <a:r>
              <a:rPr lang="en-GB" sz="1800" smtClean="0">
                <a:latin typeface="Roboto Mono"/>
                <a:ea typeface="Roboto Mono"/>
                <a:cs typeface="Roboto Mono"/>
                <a:sym typeface="Roboto Mono"/>
              </a:rPr>
              <a:t>pret_cast</a:t>
            </a:r>
            <a:endParaRPr lang="en-GB"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smtClean="0"/>
              <a:t>Checked casts: </a:t>
            </a:r>
            <a:r>
              <a:rPr lang="en" sz="1800" b="1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800"/>
              <a:t> and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indent="-342900">
              <a:buSzPts val="1800"/>
            </a:pPr>
            <a:r>
              <a:rPr lang="en" sz="1800"/>
              <a:t>Homogenous access for handle types and ref. counted </a:t>
            </a:r>
            <a:r>
              <a:rPr lang="en" sz="1800" smtClean="0"/>
              <a:t>types</a:t>
            </a:r>
            <a:br>
              <a:rPr lang="en" sz="1800" smtClean="0"/>
            </a:b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smtClean="0"/>
              <a:t> or </a:t>
            </a:r>
            <a:r>
              <a:rPr lang="en" sz="1800" b="1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Foo_t * </a:t>
            </a:r>
            <a:r>
              <a:rPr lang="en" sz="18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shared_ptr&lt;</a:t>
            </a:r>
            <a:r>
              <a:rPr lang="en" sz="1800" b="1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FooImpl</a:t>
            </a:r>
            <a:r>
              <a:rPr lang="en" sz="1800" smtClean="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&gt;*</a:t>
            </a:r>
            <a:r>
              <a:rPr lang="en" sz="1800" smtClean="0"/>
              <a:t>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4200" y="727581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04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Bi-directional Typemaps</a:t>
            </a:r>
            <a:endParaRPr sz="2800"/>
          </a:p>
        </p:txBody>
      </p:sp>
      <p:sp>
        <p:nvSpPr>
          <p:cNvPr id="608" name="Google Shape;608;p7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609" name="Google Shape;609;p73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TypeMeta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 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 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typedef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Tag tag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  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   </a:t>
            </a: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      // tag for handle types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RefCount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 // tag for ref. counted types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// a bit longer (e.g., constness traits)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/>
              <a:t>Typemap Specialisations </a:t>
            </a:r>
            <a:endParaRPr sz="2800"/>
          </a:p>
        </p:txBody>
      </p:sp>
      <p:sp>
        <p:nvSpPr>
          <p:cNvPr id="615" name="Google Shape;615;p7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616" name="Google Shape;616;p74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Profile_t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: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TypeMeta&lt;Profile_t, ProfileImpl, Raw&gt;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ProfileImpl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: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TypeMeta&lt;Profile_t, ProfileImpl, Raw&gt;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//oooooo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Typemap Specialisations </a:t>
            </a:r>
            <a:endParaRPr sz="2800"/>
          </a:p>
        </p:txBody>
      </p:sp>
      <p:sp>
        <p:nvSpPr>
          <p:cNvPr id="622" name="Google Shape;622;p75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623" name="Google Shape;623;p75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Session_t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: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TypeMeta&lt;Session_t, SessionImpl, RefCount&gt;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SessionImpl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: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TypeMeta&lt;Session_t, SessionImpl, RefCount&gt;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800" b="1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 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6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Uniform Access → </a:t>
            </a:r>
            <a:endParaRPr sz="2800"/>
          </a:p>
        </p:txBody>
      </p:sp>
      <p:sp>
        <p:nvSpPr>
          <p:cNvPr id="629" name="Google Shape;629;p76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&gt;::impl *ptr(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Raw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endParaRPr sz="1800" b="1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&gt;::impl *&gt;(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&gt;::impl *ptr(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RefCount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ShPtrRep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rep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ShPtrRep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-&gt;asType&lt;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&gt;::impl&gt;();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&gt;::impl *ptr(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ptr(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ToImpl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Opaque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&gt;::tag());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 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//ooooooo\\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Uniform Access ←  </a:t>
            </a:r>
            <a:endParaRPr sz="2800"/>
          </a:p>
        </p:txBody>
      </p:sp>
      <p:sp>
        <p:nvSpPr>
          <p:cNvPr id="636" name="Google Shape;636;p77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637" name="Google Shape;637;p77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&gt;::opaque *release(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 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endParaRPr sz="1800" b="1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&gt;::opaque *&gt;(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&gt;::opaque *release(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ShPtr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&gt;&amp;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endParaRPr sz="1800" b="1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reinterpret_cast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" sz="1800">
                <a:solidFill>
                  <a:srgbClr val="008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FromImpl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Impl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&gt;::opaque *&gt;(</a:t>
            </a:r>
            <a:b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800" b="1" i="1">
                <a:solidFill>
                  <a:srgbClr val="660E7A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.release().first);</a:t>
            </a:r>
            <a:endParaRPr sz="18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00008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 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 Erasure Dangers</a:t>
            </a:r>
            <a:endParaRPr sz="2800"/>
          </a:p>
        </p:txBody>
      </p:sp>
      <p:sp>
        <p:nvSpPr>
          <p:cNvPr id="643" name="Google Shape;643;p78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644" name="Google Shape;644;p78"/>
          <p:cNvSpPr txBox="1">
            <a:spLocks noGrp="1"/>
          </p:cNvSpPr>
          <p:nvPr>
            <p:ph type="body" idx="1"/>
          </p:nvPr>
        </p:nvSpPr>
        <p:spPr>
          <a:xfrm>
            <a:off x="410300" y="877075"/>
            <a:ext cx="8602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smtClean="0"/>
              <a:t>reusing </a:t>
            </a:r>
            <a:r>
              <a:rPr lang="en" sz="1800"/>
              <a:t>opaque types for unrelated classes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5" name="Google Shape;645;p78"/>
          <p:cNvSpPr txBox="1"/>
          <p:nvPr/>
        </p:nvSpPr>
        <p:spPr>
          <a:xfrm>
            <a:off x="379175" y="1548475"/>
            <a:ext cx="7530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smtClean="0">
                <a:solidFill>
                  <a:schemeClr val="dk1"/>
                </a:solidFill>
              </a:rPr>
              <a:t>reusing </a:t>
            </a:r>
            <a:r>
              <a:rPr lang="en" sz="1800">
                <a:solidFill>
                  <a:schemeClr val="dk1"/>
                </a:solidFill>
              </a:rPr>
              <a:t>opaque types for classes related by inheritance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u</a:t>
            </a:r>
            <a:r>
              <a:rPr lang="en" sz="1800" smtClean="0">
                <a:solidFill>
                  <a:schemeClr val="dk1"/>
                </a:solidFill>
              </a:rPr>
              <a:t>sing for </a:t>
            </a:r>
            <a:r>
              <a:rPr lang="en" sz="1800">
                <a:solidFill>
                  <a:schemeClr val="dk1"/>
                </a:solidFill>
              </a:rPr>
              <a:t>types with challenging layout (e.g., virtual base)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9"/>
          <p:cNvSpPr/>
          <p:nvPr/>
        </p:nvSpPr>
        <p:spPr>
          <a:xfrm>
            <a:off x="578650" y="2296175"/>
            <a:ext cx="6786000" cy="453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79"/>
          <p:cNvSpPr/>
          <p:nvPr/>
        </p:nvSpPr>
        <p:spPr>
          <a:xfrm>
            <a:off x="578650" y="2829575"/>
            <a:ext cx="6786000" cy="1672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79"/>
          <p:cNvSpPr/>
          <p:nvPr/>
        </p:nvSpPr>
        <p:spPr>
          <a:xfrm>
            <a:off x="578650" y="1570822"/>
            <a:ext cx="6786000" cy="67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79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Take Away</a:t>
            </a:r>
            <a:endParaRPr sz="2800"/>
          </a:p>
        </p:txBody>
      </p:sp>
      <p:sp>
        <p:nvSpPr>
          <p:cNvPr id="654" name="Google Shape;654;p79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655" name="Google Shape;655;p79"/>
          <p:cNvSpPr/>
          <p:nvPr/>
        </p:nvSpPr>
        <p:spPr>
          <a:xfrm>
            <a:off x="835825" y="2825675"/>
            <a:ext cx="5160900" cy="15792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AA3731"/>
                </a:solidFill>
              </a:rPr>
              <a:t>C++</a:t>
            </a:r>
            <a:r>
              <a:rPr lang="en" sz="1800">
                <a:solidFill>
                  <a:schemeClr val="dk1"/>
                </a:solidFill>
              </a:rPr>
              <a:t> private implementation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6" name="Google Shape;656;p79"/>
          <p:cNvSpPr txBox="1"/>
          <p:nvPr/>
        </p:nvSpPr>
        <p:spPr>
          <a:xfrm>
            <a:off x="2289500" y="2286900"/>
            <a:ext cx="2769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Extern C functions declarations</a:t>
            </a:r>
            <a:endParaRPr/>
          </a:p>
        </p:txBody>
      </p:sp>
      <p:sp>
        <p:nvSpPr>
          <p:cNvPr id="657" name="Google Shape;657;p79"/>
          <p:cNvSpPr/>
          <p:nvPr/>
        </p:nvSpPr>
        <p:spPr>
          <a:xfrm rot="10800000" flipH="1">
            <a:off x="1495425" y="1640250"/>
            <a:ext cx="3919200" cy="518700"/>
          </a:xfrm>
          <a:prstGeom prst="trapezoid">
            <a:avLst>
              <a:gd name="adj" fmla="val 1371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58" name="Google Shape;658;p79"/>
          <p:cNvSpPr txBox="1"/>
          <p:nvPr/>
        </p:nvSpPr>
        <p:spPr>
          <a:xfrm>
            <a:off x="1916275" y="1640275"/>
            <a:ext cx="3257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Rich </a:t>
            </a:r>
            <a:r>
              <a:rPr lang="en" sz="1800">
                <a:solidFill>
                  <a:srgbClr val="9900FF"/>
                </a:solidFill>
              </a:rPr>
              <a:t>Python</a:t>
            </a:r>
            <a:r>
              <a:rPr lang="en" sz="1800">
                <a:solidFill>
                  <a:schemeClr val="dk1"/>
                </a:solidFill>
              </a:rPr>
              <a:t> public interface</a:t>
            </a:r>
            <a:endParaRPr sz="1800"/>
          </a:p>
        </p:txBody>
      </p:sp>
      <p:sp>
        <p:nvSpPr>
          <p:cNvPr id="659" name="Google Shape;659;p79"/>
          <p:cNvSpPr txBox="1"/>
          <p:nvPr/>
        </p:nvSpPr>
        <p:spPr>
          <a:xfrm>
            <a:off x="2389896" y="3130723"/>
            <a:ext cx="2510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functions implemented </a:t>
            </a:r>
            <a:endParaRPr/>
          </a:p>
        </p:txBody>
      </p:sp>
      <p:sp>
        <p:nvSpPr>
          <p:cNvPr id="660" name="Google Shape;660;p79"/>
          <p:cNvSpPr txBox="1"/>
          <p:nvPr/>
        </p:nvSpPr>
        <p:spPr>
          <a:xfrm>
            <a:off x="5535550" y="2062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.cpp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1" name="Google Shape;661;p79"/>
          <p:cNvSpPr/>
          <p:nvPr/>
        </p:nvSpPr>
        <p:spPr>
          <a:xfrm>
            <a:off x="578650" y="848375"/>
            <a:ext cx="6786000" cy="671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User Code</a:t>
            </a:r>
            <a:endParaRPr/>
          </a:p>
        </p:txBody>
      </p:sp>
      <p:sp>
        <p:nvSpPr>
          <p:cNvPr id="662" name="Google Shape;662;p79"/>
          <p:cNvSpPr txBox="1"/>
          <p:nvPr/>
        </p:nvSpPr>
        <p:spPr>
          <a:xfrm>
            <a:off x="5452550" y="2252450"/>
            <a:ext cx="30000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79"/>
          <p:cNvSpPr txBox="1"/>
          <p:nvPr/>
        </p:nvSpPr>
        <p:spPr>
          <a:xfrm>
            <a:off x="5384225" y="1623175"/>
            <a:ext cx="3000000" cy="22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.py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64" name="Google Shape;664;p79"/>
          <p:cNvCxnSpPr/>
          <p:nvPr/>
        </p:nvCxnSpPr>
        <p:spPr>
          <a:xfrm>
            <a:off x="55525" y="2774513"/>
            <a:ext cx="8716500" cy="261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Rectangle 16"/>
          <p:cNvSpPr/>
          <p:nvPr/>
        </p:nvSpPr>
        <p:spPr>
          <a:xfrm>
            <a:off x="8462796" y="-1891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//ooo\\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//ooooo\\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//ooooooo\\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//ooooooooo\\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//ooooooooooo\\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//ooooooooooooo\\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//ooooooooooooooo\\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</a:t>
            </a:r>
            <a:endParaRPr sz="28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Client app built and shipped with 3.14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203025" y="1608300"/>
            <a:ext cx="11982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cxnSp>
        <p:nvCxnSpPr>
          <p:cNvPr id="117" name="Google Shape;117;p21"/>
          <p:cNvCxnSpPr>
            <a:stCxn id="118" idx="3"/>
            <a:endCxn id="115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1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108950" y="1608300"/>
            <a:ext cx="292200" cy="102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     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0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Code examples</a:t>
            </a:r>
            <a:endParaRPr sz="2800"/>
          </a:p>
        </p:txBody>
      </p:sp>
      <p:sp>
        <p:nvSpPr>
          <p:cNvPr id="670" name="Google Shape;670;p80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71" name="Google Shape;671;p80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https://github.com/nsergey82/hourglass</a:t>
            </a:r>
            <a:endParaRPr sz="1400" b="1"/>
          </a:p>
        </p:txBody>
      </p:sp>
      <p:pic>
        <p:nvPicPr>
          <p:cNvPr id="672" name="Google Shape;6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75" y="125857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679" name="Google Shape;679;p8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Bonus Slides</a:t>
            </a:r>
            <a:endParaRPr sz="28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Stream Helper </a:t>
            </a:r>
            <a:endParaRPr sz="2800"/>
          </a:p>
        </p:txBody>
      </p:sp>
      <p:sp>
        <p:nvSpPr>
          <p:cNvPr id="685" name="Google Shape;685;p82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686" name="Google Shape;686;p82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typedef int (*streamcb)(const char *, int, stream_t *);                 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extern “C”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// write to type erased stream provided by opaque pointer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streamOut(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char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*,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stream_t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streamOut(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 char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*data,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 length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0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stream_t 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*stream) {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800">
                <a:solidFill>
                  <a:srgbClr val="371F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*&gt;(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stream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)-&gt;write(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3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Stream Helper </a:t>
            </a:r>
            <a:endParaRPr sz="2800"/>
          </a:p>
        </p:txBody>
      </p:sp>
      <p:sp>
        <p:nvSpPr>
          <p:cNvPr id="692" name="Google Shape;692;p83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693" name="Google Shape;693;p83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int Session_print(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Session_t *p, streamcb cb, stream_t *stream)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auto ptr = reinterpret_cast&lt;SessionImpl&gt;(p);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mystring msg = session.description();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cb(msg.name(), msg.size(), stream);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4"/>
          <p:cNvSpPr txBox="1">
            <a:spLocks noGrp="1"/>
          </p:cNvSpPr>
          <p:nvPr>
            <p:ph type="title"/>
          </p:nvPr>
        </p:nvSpPr>
        <p:spPr>
          <a:xfrm>
            <a:off x="408951" y="358275"/>
            <a:ext cx="779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Dispatch </a:t>
            </a:r>
            <a:r>
              <a:rPr lang="en" sz="2800"/>
              <a:t>Table</a:t>
            </a:r>
            <a:endParaRPr sz="2800"/>
          </a:p>
        </p:txBody>
      </p:sp>
      <p:sp>
        <p:nvSpPr>
          <p:cNvPr id="699" name="Google Shape;699;p8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700" name="Google Shape;700;p84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 Dispatch {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Fptr1,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Fptr2,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} Dispatch_t;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lang="en-GB" sz="1800" smtClean="0">
              <a:solidFill>
                <a:srgbClr val="4B69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Dispatch_t </a:t>
            </a:r>
            <a:r>
              <a:rPr lang="en-GB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g_DispatchEntries</a:t>
            </a:r>
            <a:r>
              <a:rPr lang="en-GB" sz="1800">
                <a:solidFill>
                  <a:srgbClr val="777777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extern</a:t>
            </a:r>
            <a:r>
              <a:rPr lang="en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g_DispatchSize</a:t>
            </a:r>
            <a:r>
              <a:rPr lang="en" sz="1800" smtClean="0">
                <a:solidFill>
                  <a:srgbClr val="777777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77777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4"/>
          <p:cNvSpPr txBox="1">
            <a:spLocks noGrp="1"/>
          </p:cNvSpPr>
          <p:nvPr>
            <p:ph type="title"/>
          </p:nvPr>
        </p:nvSpPr>
        <p:spPr>
          <a:xfrm>
            <a:off x="408951" y="358275"/>
            <a:ext cx="779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Dispatch </a:t>
            </a:r>
            <a:r>
              <a:rPr lang="en" sz="2800"/>
              <a:t>Table</a:t>
            </a:r>
            <a:endParaRPr sz="2800"/>
          </a:p>
        </p:txBody>
      </p:sp>
      <p:sp>
        <p:nvSpPr>
          <p:cNvPr id="699" name="Google Shape;699;p8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700" name="Google Shape;700;p84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typedef struct Dispatch {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void (*f1)(int),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int  </a:t>
            </a: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(*</a:t>
            </a: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f1_fix)(</a:t>
            </a: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</a:p>
          <a:p>
            <a:pPr marL="0" lvl="0" indent="0">
              <a:lnSpc>
                <a:spcPct val="135714"/>
              </a:lnSpc>
              <a:buSzPts val="1100"/>
              <a:buNone/>
            </a:pP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int  (*</a:t>
            </a:r>
            <a:r>
              <a:rPr lang="en" sz="1800" smtClean="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f2)(double) } </a:t>
            </a:r>
            <a:r>
              <a:rPr lang="en" sz="1800">
                <a:solidFill>
                  <a:srgbClr val="7A3E9D"/>
                </a:solidFill>
                <a:latin typeface="Roboto Mono"/>
                <a:ea typeface="Roboto Mono"/>
                <a:cs typeface="Roboto Mono"/>
                <a:sym typeface="Roboto Mono"/>
              </a:rPr>
              <a:t>Dispatch_t;</a:t>
            </a:r>
            <a:endParaRPr sz="1800">
              <a:solidFill>
                <a:srgbClr val="7A3E9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endParaRPr lang="en-GB" sz="1800" smtClean="0">
              <a:solidFill>
                <a:srgbClr val="4B69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void init() {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g_DispatchEntries.f1 = &amp;f1;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g_DispatchEntries.f2 </a:t>
            </a:r>
            <a:r>
              <a:rPr lang="en-GB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 &amp;</a:t>
            </a: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f2;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…</a:t>
            </a:r>
            <a:endParaRPr lang="en-GB" sz="1800" smtClean="0">
              <a:solidFill>
                <a:srgbClr val="4B69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6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4"/>
          <p:cNvSpPr txBox="1">
            <a:spLocks noGrp="1"/>
          </p:cNvSpPr>
          <p:nvPr>
            <p:ph type="title"/>
          </p:nvPr>
        </p:nvSpPr>
        <p:spPr>
          <a:xfrm>
            <a:off x="408951" y="358275"/>
            <a:ext cx="779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/>
              <a:t>Dispatch </a:t>
            </a:r>
            <a:r>
              <a:rPr lang="en" sz="2800"/>
              <a:t>Table</a:t>
            </a:r>
            <a:endParaRPr sz="2800"/>
          </a:p>
        </p:txBody>
      </p:sp>
      <p:sp>
        <p:nvSpPr>
          <p:cNvPr id="699" name="Google Shape;699;p84"/>
          <p:cNvSpPr txBox="1">
            <a:spLocks noGrp="1"/>
          </p:cNvSpPr>
          <p:nvPr>
            <p:ph type="sldNum" idx="12"/>
          </p:nvPr>
        </p:nvSpPr>
        <p:spPr>
          <a:xfrm>
            <a:off x="0" y="4749900"/>
            <a:ext cx="408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700" name="Google Shape;700;p84"/>
          <p:cNvSpPr txBox="1">
            <a:spLocks noGrp="1"/>
          </p:cNvSpPr>
          <p:nvPr>
            <p:ph type="body" idx="1"/>
          </p:nvPr>
        </p:nvSpPr>
        <p:spPr>
          <a:xfrm>
            <a:off x="410303" y="877075"/>
            <a:ext cx="8602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#define CALL(f) \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 offsetof(</a:t>
            </a: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g_DispatchEntries, f</a:t>
            </a: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g_DispatchSize ? </a:t>
            </a: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smtClean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g_DispatchEntries.f : </a:t>
            </a: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unsupported_stub;</a:t>
            </a:r>
          </a:p>
          <a:p>
            <a:pPr marL="0" indent="0">
              <a:lnSpc>
                <a:spcPct val="135714"/>
              </a:lnSpc>
              <a:buSzPts val="1100"/>
              <a:buNone/>
            </a:pPr>
            <a:endParaRPr lang="en-GB" sz="1800">
              <a:solidFill>
                <a:srgbClr val="4B69C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GB" sz="1800" smtClean="0">
                <a:solidFill>
                  <a:srgbClr val="4B69C6"/>
                </a:solidFill>
                <a:latin typeface="Roboto Mono"/>
                <a:ea typeface="Roboto Mono"/>
                <a:cs typeface="Roboto Mono"/>
                <a:sym typeface="Roboto Mono"/>
              </a:rPr>
              <a:t>CALL(f1)(2);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922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>
            <a:spLocks noGrp="1"/>
          </p:cNvSpPr>
          <p:nvPr>
            <p:ph type="body" idx="1"/>
          </p:nvPr>
        </p:nvSpPr>
        <p:spPr>
          <a:xfrm>
            <a:off x="411464" y="880720"/>
            <a:ext cx="7064400" cy="3188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empty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        //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\\             //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\\           //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\\         //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\\       //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\\     //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\\   //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\\ //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 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en-GB" sz="400" err="1" smtClean="0">
                <a:latin typeface="Cascadia Mono" panose="020B0609020000020004" pitchFamily="49" charset="0"/>
                <a:cs typeface="Cascadia Mono" panose="020B0609020000020004" pitchFamily="49" charset="0"/>
              </a:rPr>
              <a:t>ooooooooooooooo</a:t>
            </a:r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\\ </a:t>
            </a:r>
          </a:p>
          <a:p>
            <a:r>
              <a:rPr lang="en-GB" sz="400" smtClean="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  <a:endParaRPr lang="en-GB" sz="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</a:t>
            </a:r>
            <a:endParaRPr sz="28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Client app built and shipped with 3.14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203025" y="1608300"/>
            <a:ext cx="11982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cxnSp>
        <p:nvCxnSpPr>
          <p:cNvPr id="117" name="Google Shape;117;p21"/>
          <p:cNvCxnSpPr>
            <a:stCxn id="118" idx="3"/>
            <a:endCxn id="115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1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108950" y="1608300"/>
            <a:ext cx="292200" cy="102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4597426" y="3431559"/>
            <a:ext cx="8979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1"/>
          <p:cNvSpPr txBox="1"/>
          <p:nvPr/>
        </p:nvSpPr>
        <p:spPr>
          <a:xfrm>
            <a:off x="5495326" y="3151959"/>
            <a:ext cx="2118815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n" sz="1800" smtClean="0">
                <a:solidFill>
                  <a:schemeClr val="dk1"/>
                </a:solidFill>
                <a:highlight>
                  <a:srgbClr val="FFFFFF"/>
                </a:highlight>
              </a:rPr>
              <a:t>ew 3.14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     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\\ooooooooooooo//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 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  <p:sp>
        <p:nvSpPr>
          <p:cNvPr id="14" name="Google Shape;116;p21"/>
          <p:cNvSpPr/>
          <p:nvPr/>
        </p:nvSpPr>
        <p:spPr>
          <a:xfrm>
            <a:off x="3203025" y="2901508"/>
            <a:ext cx="865722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</a:t>
            </a:r>
            <a:r>
              <a:rPr lang="en" smtClean="0"/>
              <a:t>3.13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sp>
        <p:nvSpPr>
          <p:cNvPr id="15" name="Google Shape;119;p21"/>
          <p:cNvSpPr/>
          <p:nvPr/>
        </p:nvSpPr>
        <p:spPr>
          <a:xfrm>
            <a:off x="4193735" y="2901509"/>
            <a:ext cx="292200" cy="102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984472" y="3261970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0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08941" y="358281"/>
            <a:ext cx="706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Revert</a:t>
            </a:r>
            <a:endParaRPr sz="280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10300" y="993183"/>
            <a:ext cx="7064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While adding features, we introduced a bug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-1" y="4749900"/>
            <a:ext cx="310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981425" y="1608300"/>
            <a:ext cx="929400" cy="1028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3.14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.h</a:t>
            </a:r>
            <a:endParaRPr/>
          </a:p>
        </p:txBody>
      </p:sp>
      <p:cxnSp>
        <p:nvCxnSpPr>
          <p:cNvPr id="131" name="Google Shape;131;p22"/>
          <p:cNvCxnSpPr>
            <a:stCxn id="132" idx="3"/>
            <a:endCxn id="130" idx="1"/>
          </p:cNvCxnSpPr>
          <p:nvPr/>
        </p:nvCxnSpPr>
        <p:spPr>
          <a:xfrm>
            <a:off x="1560550" y="2122565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905950" y="1625765"/>
            <a:ext cx="654600" cy="993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br>
              <a:rPr lang="en"/>
            </a:br>
            <a:r>
              <a:rPr lang="en"/>
              <a:t>V 1.2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618650" y="1752600"/>
            <a:ext cx="36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</a:rPr>
              <a:t>🔒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203025" y="1608300"/>
            <a:ext cx="906000" cy="10287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 3.13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.dll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394605" y="68752"/>
            <a:ext cx="7975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\\oooo     oooooo//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\\oooooo oooooo//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\\ooooooooooo//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\\ooooooooo//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\\ooooooo//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\\ooooo//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\\ooo//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\\o//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 //o\\ 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 // o \\ 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 //  o  \\ 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 //   o   \\ 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 //    o    \\ 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 //     o     \\ 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 //             \\ 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//               \\ </a:t>
            </a:r>
          </a:p>
          <a:p>
            <a:r>
              <a:rPr lang="en-GB" sz="400">
                <a:latin typeface="Cascadia Mono" panose="020B0609020000020004" pitchFamily="49" charset="0"/>
                <a:cs typeface="Cascadia Mono" panose="020B0609020000020004" pitchFamily="49" charset="0"/>
              </a:rPr>
              <a:t>--------------------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7573</Words>
  <Application>Microsoft Office PowerPoint</Application>
  <PresentationFormat>On-screen Show (16:9)</PresentationFormat>
  <Paragraphs>2021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Roboto Mono</vt:lpstr>
      <vt:lpstr>Roboto Mono Regular</vt:lpstr>
      <vt:lpstr>Cascadia Mono</vt:lpstr>
      <vt:lpstr>Simple Light</vt:lpstr>
      <vt:lpstr>Applying the “Hourglass” in Library Design</vt:lpstr>
      <vt:lpstr>Prior Art</vt:lpstr>
      <vt:lpstr>Contents</vt:lpstr>
      <vt:lpstr>Problem</vt:lpstr>
      <vt:lpstr>Problem</vt:lpstr>
      <vt:lpstr>Forced into dll/so</vt:lpstr>
      <vt:lpstr>Example</vt:lpstr>
      <vt:lpstr>Example</vt:lpstr>
      <vt:lpstr>Revert</vt:lpstr>
      <vt:lpstr>Patch</vt:lpstr>
      <vt:lpstr>Update</vt:lpstr>
      <vt:lpstr>Upgrade</vt:lpstr>
      <vt:lpstr>Strong Guarantee</vt:lpstr>
      <vt:lpstr>API Compatibility</vt:lpstr>
      <vt:lpstr>ABI</vt:lpstr>
      <vt:lpstr>ABI</vt:lpstr>
      <vt:lpstr>Example</vt:lpstr>
      <vt:lpstr>Breaking Changes</vt:lpstr>
      <vt:lpstr>Breaking Changes</vt:lpstr>
      <vt:lpstr>Standard and Stable ABI</vt:lpstr>
      <vt:lpstr>Standard and Stable ABI</vt:lpstr>
      <vt:lpstr>Example</vt:lpstr>
      <vt:lpstr>Hourglass</vt:lpstr>
      <vt:lpstr>Hourglass </vt:lpstr>
      <vt:lpstr>Bonus </vt:lpstr>
      <vt:lpstr>Bonus </vt:lpstr>
      <vt:lpstr>End-to-end Class example</vt:lpstr>
      <vt:lpstr>Example: Profile</vt:lpstr>
      <vt:lpstr>Opaque Handle</vt:lpstr>
      <vt:lpstr>C Layer</vt:lpstr>
      <vt:lpstr>C Layer</vt:lpstr>
      <vt:lpstr>Public RAII Wrapper</vt:lpstr>
      <vt:lpstr>Inline implementation</vt:lpstr>
      <vt:lpstr>C Layer</vt:lpstr>
      <vt:lpstr>C Layer</vt:lpstr>
      <vt:lpstr>Constructor in Hourglass</vt:lpstr>
      <vt:lpstr>Getter in Hourglass</vt:lpstr>
      <vt:lpstr>Adding a getter: public</vt:lpstr>
      <vt:lpstr>Adding a getter: private</vt:lpstr>
      <vt:lpstr>Recap: how</vt:lpstr>
      <vt:lpstr>Recap: what</vt:lpstr>
      <vt:lpstr>Good practices</vt:lpstr>
      <vt:lpstr>Good practices</vt:lpstr>
      <vt:lpstr>Breakpoint</vt:lpstr>
      <vt:lpstr>Intrusive vs. Handle Types</vt:lpstr>
      <vt:lpstr>Types Crossing the Border</vt:lpstr>
      <vt:lpstr>C++ Types Crossing the Border</vt:lpstr>
      <vt:lpstr>Lifetime and Ownership</vt:lpstr>
      <vt:lpstr>Shared Pointer from Heap</vt:lpstr>
      <vt:lpstr>Release for Shared Pointer</vt:lpstr>
      <vt:lpstr>Released for Shared Pointer</vt:lpstr>
      <vt:lpstr>Shared Pointer from Repr</vt:lpstr>
      <vt:lpstr>Shared Pointer</vt:lpstr>
      <vt:lpstr>Shared Pointer</vt:lpstr>
      <vt:lpstr>C++ Types Crossing the Border</vt:lpstr>
      <vt:lpstr>DCUWCY   </vt:lpstr>
      <vt:lpstr>Callback helper</vt:lpstr>
      <vt:lpstr>Callback Register</vt:lpstr>
      <vt:lpstr>Calling back</vt:lpstr>
      <vt:lpstr>C++ Types Crossing the Border</vt:lpstr>
      <vt:lpstr>Type Safety</vt:lpstr>
      <vt:lpstr>Type Safety</vt:lpstr>
      <vt:lpstr>Bi-directional Typemaps</vt:lpstr>
      <vt:lpstr>Typemap Specialisations </vt:lpstr>
      <vt:lpstr>Typemap Specialisations </vt:lpstr>
      <vt:lpstr>Uniform Access → </vt:lpstr>
      <vt:lpstr>Uniform Access ←  </vt:lpstr>
      <vt:lpstr>Type Erasure Dangers</vt:lpstr>
      <vt:lpstr>Take Away</vt:lpstr>
      <vt:lpstr>Code examples</vt:lpstr>
      <vt:lpstr>Bonus Slides</vt:lpstr>
      <vt:lpstr>Stream Helper </vt:lpstr>
      <vt:lpstr>Stream Helper </vt:lpstr>
      <vt:lpstr>Dispatch Table</vt:lpstr>
      <vt:lpstr>Dispatch Table</vt:lpstr>
      <vt:lpstr>Dispatch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the “Hourglass” in Library Design</dc:title>
  <cp:lastModifiedBy>Nepomnyachiy, Sergey</cp:lastModifiedBy>
  <cp:revision>23</cp:revision>
  <dcterms:modified xsi:type="dcterms:W3CDTF">2020-07-01T05:44:41Z</dcterms:modified>
</cp:coreProperties>
</file>