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345" r:id="rId6"/>
    <p:sldId id="346" r:id="rId7"/>
    <p:sldId id="347" r:id="rId8"/>
    <p:sldId id="34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B2B2"/>
    <a:srgbClr val="C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EE928-F36E-4446-BB7E-32CFA6589AD7}" type="datetimeFigureOut">
              <a:rPr lang="en-US" smtClean="0"/>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97696-45CF-4D92-8E6D-4A29467E35FE}" type="slidenum">
              <a:rPr lang="en-US" smtClean="0"/>
              <a:t>‹#›</a:t>
            </a:fld>
            <a:endParaRPr lang="en-US"/>
          </a:p>
        </p:txBody>
      </p:sp>
    </p:spTree>
    <p:extLst>
      <p:ext uri="{BB962C8B-B14F-4D97-AF65-F5344CB8AC3E}">
        <p14:creationId xmlns:p14="http://schemas.microsoft.com/office/powerpoint/2010/main" val="294456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8865-3FB7-4594-81DC-A466FD2069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4FADE7-7EC2-40A8-BF87-DBECBB196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9CDF80-6B53-4A47-B2A0-260A7448D7FA}"/>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5" name="Footer Placeholder 4">
            <a:extLst>
              <a:ext uri="{FF2B5EF4-FFF2-40B4-BE49-F238E27FC236}">
                <a16:creationId xmlns:a16="http://schemas.microsoft.com/office/drawing/2014/main" id="{D4898078-0A44-4EE6-8691-CFA1E9CA7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6B122-3C7E-463B-B01A-EDE85D5E1A68}"/>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17846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EB53-3B71-41F9-8ED2-BC4C7C44C1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B6594-3D2F-4760-9E9E-CC2CCE2BB0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172B6-4510-4684-9C81-CB918E230E60}"/>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5" name="Footer Placeholder 4">
            <a:extLst>
              <a:ext uri="{FF2B5EF4-FFF2-40B4-BE49-F238E27FC236}">
                <a16:creationId xmlns:a16="http://schemas.microsoft.com/office/drawing/2014/main" id="{7CA7B731-5076-4714-B630-796F20D21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34982-0AD0-45F2-A918-0EBAA4C35197}"/>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91606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AB49B-FA10-4A58-BB88-615DB0CDDE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BCB4E-89FE-4314-BACF-EC4A4E56A1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03406-125B-44A7-BC9D-5D4EE63F5569}"/>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5" name="Footer Placeholder 4">
            <a:extLst>
              <a:ext uri="{FF2B5EF4-FFF2-40B4-BE49-F238E27FC236}">
                <a16:creationId xmlns:a16="http://schemas.microsoft.com/office/drawing/2014/main" id="{5C15F06A-2B87-4A93-9D5A-8117A9780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5CCEC-BE45-4750-95A7-684E0B670F3A}"/>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4759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675C-A295-41CB-B4FD-D17325C87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B5DB94-6FC6-49ED-8E95-1624BA9E4B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EB6E4-4DBA-4B39-BDD1-01A3897B2B63}"/>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5" name="Footer Placeholder 4">
            <a:extLst>
              <a:ext uri="{FF2B5EF4-FFF2-40B4-BE49-F238E27FC236}">
                <a16:creationId xmlns:a16="http://schemas.microsoft.com/office/drawing/2014/main" id="{13821B5F-5214-4178-B7F4-9F3F051E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3985E-C822-4C26-927B-9B57112BAEFB}"/>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111198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8E65-C018-4092-B20A-95CA9526D9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ECF7B-6049-4CE0-B324-EDFF1FF2C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0706D4-AEDE-4997-A873-315DAFCFFB03}"/>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5" name="Footer Placeholder 4">
            <a:extLst>
              <a:ext uri="{FF2B5EF4-FFF2-40B4-BE49-F238E27FC236}">
                <a16:creationId xmlns:a16="http://schemas.microsoft.com/office/drawing/2014/main" id="{D5E4DE5E-641C-4952-A0F0-D1823ACA6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A05EF-3956-4C79-8E18-4B91F2D13142}"/>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317264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AA97-FFC3-481E-A2F5-9999D8BFF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ABCA4-EE92-4CCE-8BD6-D8D42EBB00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5E418E-8A01-4A27-8390-6E8FA8310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857A3D-25A4-4551-BB42-17EF1B9FFD17}"/>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6" name="Footer Placeholder 5">
            <a:extLst>
              <a:ext uri="{FF2B5EF4-FFF2-40B4-BE49-F238E27FC236}">
                <a16:creationId xmlns:a16="http://schemas.microsoft.com/office/drawing/2014/main" id="{27DF7A74-602C-43A3-B0C7-97E294BB7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779EE-E107-46EE-8293-4D3BAD6CF2AF}"/>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8007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5971-5180-4524-99E6-5681A545AC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800B6E-11CC-408C-B0F7-2EB8D3C38E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EC169-1B4E-4A98-8AF7-A1AC50972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94144E-6260-4ABE-9D2B-0DC07998AB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504E0A-B93F-4D97-9972-77208583B6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D6593-10C0-4944-8CF8-8882A13B9DB5}"/>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8" name="Footer Placeholder 7">
            <a:extLst>
              <a:ext uri="{FF2B5EF4-FFF2-40B4-BE49-F238E27FC236}">
                <a16:creationId xmlns:a16="http://schemas.microsoft.com/office/drawing/2014/main" id="{EDF29352-9582-4E41-8D2D-8D5F45376B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F26B2B-B89A-484B-A0ED-2296942BB16B}"/>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393551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CADB-4A38-405B-855D-0F2187B018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EDB9D-B867-451A-8E62-EFC51AA923F7}"/>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4" name="Footer Placeholder 3">
            <a:extLst>
              <a:ext uri="{FF2B5EF4-FFF2-40B4-BE49-F238E27FC236}">
                <a16:creationId xmlns:a16="http://schemas.microsoft.com/office/drawing/2014/main" id="{2247B344-E82F-4F9F-9417-1E45BD2B0D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C815CC-86A6-46A4-B25A-1CCBC2180164}"/>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394916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9FA5CB-13EA-4C3C-A077-3D75BDCB5B81}"/>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3" name="Footer Placeholder 2">
            <a:extLst>
              <a:ext uri="{FF2B5EF4-FFF2-40B4-BE49-F238E27FC236}">
                <a16:creationId xmlns:a16="http://schemas.microsoft.com/office/drawing/2014/main" id="{ACC51E1E-5BE2-4AE4-9CEE-67B57F6047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FD7EA-603C-4ADC-B301-3F7FFBE05B5B}"/>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191951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877-0BBC-41C1-94EF-46BD350F4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1B01B1-9B11-4C1D-BC40-585BCEBDE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293340-FE31-471A-BCE7-6EC95EB9D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1C4F1-8225-4E40-AF36-B9265EBA33A5}"/>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6" name="Footer Placeholder 5">
            <a:extLst>
              <a:ext uri="{FF2B5EF4-FFF2-40B4-BE49-F238E27FC236}">
                <a16:creationId xmlns:a16="http://schemas.microsoft.com/office/drawing/2014/main" id="{B3B29B94-267E-4072-863E-B4C131C04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067AE-FB85-4585-B933-05EA0B9BA66D}"/>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68176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56AD-14F4-4F14-B6E2-3A6858875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8FCCA-A71B-46E3-B193-1E530CBBB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DD2DC1-2F72-4159-91C1-F2121F38B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847A9-D507-4CFB-8050-DE977E37396B}"/>
              </a:ext>
            </a:extLst>
          </p:cNvPr>
          <p:cNvSpPr>
            <a:spLocks noGrp="1"/>
          </p:cNvSpPr>
          <p:nvPr>
            <p:ph type="dt" sz="half" idx="10"/>
          </p:nvPr>
        </p:nvSpPr>
        <p:spPr/>
        <p:txBody>
          <a:bodyPr/>
          <a:lstStyle/>
          <a:p>
            <a:fld id="{C466E3E6-AA9C-4D1A-9B7C-1D5739BD56DC}" type="datetimeFigureOut">
              <a:rPr lang="en-US" smtClean="0"/>
              <a:t>10/29/2021</a:t>
            </a:fld>
            <a:endParaRPr lang="en-US"/>
          </a:p>
        </p:txBody>
      </p:sp>
      <p:sp>
        <p:nvSpPr>
          <p:cNvPr id="6" name="Footer Placeholder 5">
            <a:extLst>
              <a:ext uri="{FF2B5EF4-FFF2-40B4-BE49-F238E27FC236}">
                <a16:creationId xmlns:a16="http://schemas.microsoft.com/office/drawing/2014/main" id="{C150E22D-224C-499B-8430-64DA2358E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4034E-49DD-43B4-8A83-96F0BC3A5F2A}"/>
              </a:ext>
            </a:extLst>
          </p:cNvPr>
          <p:cNvSpPr>
            <a:spLocks noGrp="1"/>
          </p:cNvSpPr>
          <p:nvPr>
            <p:ph type="sldNum" sz="quarter" idx="12"/>
          </p:nvPr>
        </p:nvSpPr>
        <p:spPr/>
        <p:txBody>
          <a:bodyPr/>
          <a:lstStyle/>
          <a:p>
            <a:fld id="{DD01C72E-71FE-467F-867A-26690DF78F54}" type="slidenum">
              <a:rPr lang="en-US" smtClean="0"/>
              <a:t>‹#›</a:t>
            </a:fld>
            <a:endParaRPr lang="en-US"/>
          </a:p>
        </p:txBody>
      </p:sp>
    </p:spTree>
    <p:extLst>
      <p:ext uri="{BB962C8B-B14F-4D97-AF65-F5344CB8AC3E}">
        <p14:creationId xmlns:p14="http://schemas.microsoft.com/office/powerpoint/2010/main" val="379817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785B69-9ECF-4201-B3CB-6093A0D66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B6789B-DF52-47FD-A0D0-39F33226A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E2732-BA1D-48C6-8760-FFE18C62B1C2}"/>
              </a:ext>
            </a:extLst>
          </p:cNvPr>
          <p:cNvSpPr>
            <a:spLocks noGrp="1"/>
          </p:cNvSpPr>
          <p:nvPr>
            <p:ph type="dt" sz="half" idx="2"/>
          </p:nvPr>
        </p:nvSpPr>
        <p:spPr>
          <a:xfrm>
            <a:off x="8610600" y="59854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6E3E6-AA9C-4D1A-9B7C-1D5739BD56DC}" type="datetimeFigureOut">
              <a:rPr lang="en-US" smtClean="0"/>
              <a:t>10/29/2021</a:t>
            </a:fld>
            <a:endParaRPr lang="en-US"/>
          </a:p>
        </p:txBody>
      </p:sp>
      <p:sp>
        <p:nvSpPr>
          <p:cNvPr id="5" name="Footer Placeholder 4">
            <a:extLst>
              <a:ext uri="{FF2B5EF4-FFF2-40B4-BE49-F238E27FC236}">
                <a16:creationId xmlns:a16="http://schemas.microsoft.com/office/drawing/2014/main" id="{23A61E0E-50DE-4A64-A55C-96DEC027A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22DDA1-39E8-4CA6-A11C-43EA50135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1C72E-71FE-467F-867A-26690DF78F54}" type="slidenum">
              <a:rPr lang="en-US" smtClean="0"/>
              <a:t>‹#›</a:t>
            </a:fld>
            <a:endParaRPr lang="en-US"/>
          </a:p>
        </p:txBody>
      </p:sp>
    </p:spTree>
    <p:extLst>
      <p:ext uri="{BB962C8B-B14F-4D97-AF65-F5344CB8AC3E}">
        <p14:creationId xmlns:p14="http://schemas.microsoft.com/office/powerpoint/2010/main" val="270986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E1006C-04F5-46F5-9609-DC60BF8FC7CA}"/>
              </a:ext>
            </a:extLst>
          </p:cNvPr>
          <p:cNvGrpSpPr/>
          <p:nvPr/>
        </p:nvGrpSpPr>
        <p:grpSpPr>
          <a:xfrm>
            <a:off x="0" y="2188"/>
            <a:ext cx="12192000" cy="3247244"/>
            <a:chOff x="-632724" y="1231744"/>
            <a:chExt cx="10904948" cy="2904447"/>
          </a:xfrm>
        </p:grpSpPr>
        <p:pic>
          <p:nvPicPr>
            <p:cNvPr id="8" name="Picture 7">
              <a:extLst>
                <a:ext uri="{FF2B5EF4-FFF2-40B4-BE49-F238E27FC236}">
                  <a16:creationId xmlns:a16="http://schemas.microsoft.com/office/drawing/2014/main" id="{0EE0B811-319D-42AD-BDB2-21FE4C8D6929}"/>
                </a:ext>
              </a:extLst>
            </p:cNvPr>
            <p:cNvPicPr>
              <a:picLocks noChangeAspect="1"/>
            </p:cNvPicPr>
            <p:nvPr/>
          </p:nvPicPr>
          <p:blipFill rotWithShape="1">
            <a:blip r:embed="rId2"/>
            <a:srcRect l="50000"/>
            <a:stretch/>
          </p:blipFill>
          <p:spPr>
            <a:xfrm>
              <a:off x="4176224" y="1231744"/>
              <a:ext cx="6096000" cy="2904447"/>
            </a:xfrm>
            <a:prstGeom prst="rect">
              <a:avLst/>
            </a:prstGeom>
          </p:spPr>
        </p:pic>
        <p:pic>
          <p:nvPicPr>
            <p:cNvPr id="5" name="Picture 4">
              <a:extLst>
                <a:ext uri="{FF2B5EF4-FFF2-40B4-BE49-F238E27FC236}">
                  <a16:creationId xmlns:a16="http://schemas.microsoft.com/office/drawing/2014/main" id="{BD2388F9-D7D9-4B6F-A6CC-CE03673E8287}"/>
                </a:ext>
              </a:extLst>
            </p:cNvPr>
            <p:cNvPicPr>
              <a:picLocks noChangeAspect="1"/>
            </p:cNvPicPr>
            <p:nvPr/>
          </p:nvPicPr>
          <p:blipFill rotWithShape="1">
            <a:blip r:embed="rId2"/>
            <a:srcRect r="50000"/>
            <a:stretch/>
          </p:blipFill>
          <p:spPr>
            <a:xfrm>
              <a:off x="-632724" y="1231744"/>
              <a:ext cx="6096000" cy="2904447"/>
            </a:xfrm>
            <a:prstGeom prst="rect">
              <a:avLst/>
            </a:prstGeom>
          </p:spPr>
        </p:pic>
      </p:grpSp>
      <p:pic>
        <p:nvPicPr>
          <p:cNvPr id="4" name="Picture 3">
            <a:extLst>
              <a:ext uri="{FF2B5EF4-FFF2-40B4-BE49-F238E27FC236}">
                <a16:creationId xmlns:a16="http://schemas.microsoft.com/office/drawing/2014/main" id="{6BA3D5C2-A52F-48A9-A961-1CB4E21BD0DA}"/>
              </a:ext>
            </a:extLst>
          </p:cNvPr>
          <p:cNvPicPr>
            <a:picLocks noChangeAspect="1"/>
          </p:cNvPicPr>
          <p:nvPr/>
        </p:nvPicPr>
        <p:blipFill>
          <a:blip r:embed="rId3"/>
          <a:stretch>
            <a:fillRect/>
          </a:stretch>
        </p:blipFill>
        <p:spPr>
          <a:xfrm>
            <a:off x="-15964" y="3089904"/>
            <a:ext cx="12207964" cy="3913239"/>
          </a:xfrm>
          <a:prstGeom prst="rect">
            <a:avLst/>
          </a:prstGeom>
        </p:spPr>
      </p:pic>
      <p:sp>
        <p:nvSpPr>
          <p:cNvPr id="14" name="Rectangle 13">
            <a:extLst>
              <a:ext uri="{FF2B5EF4-FFF2-40B4-BE49-F238E27FC236}">
                <a16:creationId xmlns:a16="http://schemas.microsoft.com/office/drawing/2014/main" id="{CA330019-4136-4E45-8565-D91E08B7BAEC}"/>
              </a:ext>
            </a:extLst>
          </p:cNvPr>
          <p:cNvSpPr/>
          <p:nvPr/>
        </p:nvSpPr>
        <p:spPr>
          <a:xfrm>
            <a:off x="4469363" y="2481943"/>
            <a:ext cx="7722637" cy="1028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1F44BF3-E008-4BF2-B500-4B40581164C8}"/>
              </a:ext>
            </a:extLst>
          </p:cNvPr>
          <p:cNvSpPr>
            <a:spLocks noGrp="1"/>
          </p:cNvSpPr>
          <p:nvPr>
            <p:ph type="ctrTitle"/>
          </p:nvPr>
        </p:nvSpPr>
        <p:spPr>
          <a:xfrm>
            <a:off x="4142791" y="945382"/>
            <a:ext cx="8202595" cy="2387600"/>
          </a:xfrm>
        </p:spPr>
        <p:txBody>
          <a:bodyPr>
            <a:normAutofit/>
          </a:bodyPr>
          <a:lstStyle/>
          <a:p>
            <a:r>
              <a:rPr lang="en-US" sz="3600">
                <a:solidFill>
                  <a:schemeClr val="bg1"/>
                </a:solidFill>
              </a:rPr>
              <a:t>Grafana Plugin</a:t>
            </a:r>
          </a:p>
        </p:txBody>
      </p:sp>
      <p:sp>
        <p:nvSpPr>
          <p:cNvPr id="3" name="Subtitle 2">
            <a:extLst>
              <a:ext uri="{FF2B5EF4-FFF2-40B4-BE49-F238E27FC236}">
                <a16:creationId xmlns:a16="http://schemas.microsoft.com/office/drawing/2014/main" id="{1CD965EB-BB9B-42E4-9293-25D05B641177}"/>
              </a:ext>
            </a:extLst>
          </p:cNvPr>
          <p:cNvSpPr>
            <a:spLocks noGrp="1"/>
          </p:cNvSpPr>
          <p:nvPr>
            <p:ph type="subTitle" idx="1"/>
          </p:nvPr>
        </p:nvSpPr>
        <p:spPr>
          <a:xfrm>
            <a:off x="6786012" y="5084737"/>
            <a:ext cx="4194445" cy="1655762"/>
          </a:xfrm>
        </p:spPr>
        <p:txBody>
          <a:bodyPr/>
          <a:lstStyle/>
          <a:p>
            <a:r>
              <a:rPr lang="en-US">
                <a:solidFill>
                  <a:schemeClr val="bg1"/>
                </a:solidFill>
              </a:rPr>
              <a:t>Weekly report</a:t>
            </a:r>
          </a:p>
        </p:txBody>
      </p:sp>
      <p:sp>
        <p:nvSpPr>
          <p:cNvPr id="13" name="Date Placeholder 12">
            <a:extLst>
              <a:ext uri="{FF2B5EF4-FFF2-40B4-BE49-F238E27FC236}">
                <a16:creationId xmlns:a16="http://schemas.microsoft.com/office/drawing/2014/main" id="{730237C6-6FBC-4F8A-97BF-85092DA9CF89}"/>
              </a:ext>
            </a:extLst>
          </p:cNvPr>
          <p:cNvSpPr>
            <a:spLocks noGrp="1"/>
          </p:cNvSpPr>
          <p:nvPr>
            <p:ph type="dt" sz="half" idx="10"/>
          </p:nvPr>
        </p:nvSpPr>
        <p:spPr>
          <a:xfrm>
            <a:off x="9448800" y="6492875"/>
            <a:ext cx="2743200" cy="365125"/>
          </a:xfrm>
        </p:spPr>
        <p:txBody>
          <a:bodyPr/>
          <a:lstStyle/>
          <a:p>
            <a:fld id="{6E95DB7E-B626-43B8-8878-D9596DFD98B6}" type="datetime1">
              <a:rPr lang="en-US" smtClean="0"/>
              <a:t>10/29/2021</a:t>
            </a:fld>
            <a:endParaRPr lang="en-US"/>
          </a:p>
        </p:txBody>
      </p:sp>
    </p:spTree>
    <p:extLst>
      <p:ext uri="{BB962C8B-B14F-4D97-AF65-F5344CB8AC3E}">
        <p14:creationId xmlns:p14="http://schemas.microsoft.com/office/powerpoint/2010/main" val="269560777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2E449-7BD7-4352-8091-1A28E9815F69}"/>
              </a:ext>
            </a:extLst>
          </p:cNvPr>
          <p:cNvSpPr>
            <a:spLocks noGrp="1"/>
          </p:cNvSpPr>
          <p:nvPr>
            <p:ph type="title"/>
          </p:nvPr>
        </p:nvSpPr>
        <p:spPr>
          <a:xfrm>
            <a:off x="838200" y="-11973"/>
            <a:ext cx="10515600" cy="1325563"/>
          </a:xfrm>
        </p:spPr>
        <p:txBody>
          <a:bodyPr/>
          <a:lstStyle/>
          <a:p>
            <a:r>
              <a:rPr lang="en-US" dirty="0">
                <a:cs typeface="Calibri Light"/>
              </a:rPr>
              <a:t>Issue</a:t>
            </a:r>
          </a:p>
        </p:txBody>
      </p:sp>
      <p:sp>
        <p:nvSpPr>
          <p:cNvPr id="6" name="Rectangle 5">
            <a:extLst>
              <a:ext uri="{FF2B5EF4-FFF2-40B4-BE49-F238E27FC236}">
                <a16:creationId xmlns:a16="http://schemas.microsoft.com/office/drawing/2014/main" id="{982886ED-4697-4AC2-BC74-D270A86BFDF3}"/>
              </a:ext>
            </a:extLst>
          </p:cNvPr>
          <p:cNvSpPr/>
          <p:nvPr/>
        </p:nvSpPr>
        <p:spPr>
          <a:xfrm>
            <a:off x="0" y="407910"/>
            <a:ext cx="167147" cy="5997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3" name="Straight Connector 22">
            <a:extLst>
              <a:ext uri="{FF2B5EF4-FFF2-40B4-BE49-F238E27FC236}">
                <a16:creationId xmlns:a16="http://schemas.microsoft.com/office/drawing/2014/main" id="{36E3072E-B830-47E9-AAC8-47DF17456CC9}"/>
              </a:ext>
            </a:extLst>
          </p:cNvPr>
          <p:cNvCxnSpPr>
            <a:cxnSpLocks/>
          </p:cNvCxnSpPr>
          <p:nvPr/>
        </p:nvCxnSpPr>
        <p:spPr>
          <a:xfrm>
            <a:off x="0" y="100767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61C3BA8-91C4-485E-8FC8-6DC3EE61A1C0}"/>
              </a:ext>
            </a:extLst>
          </p:cNvPr>
          <p:cNvSpPr txBox="1"/>
          <p:nvPr/>
        </p:nvSpPr>
        <p:spPr>
          <a:xfrm>
            <a:off x="167148" y="2778121"/>
            <a:ext cx="11857704" cy="2308324"/>
          </a:xfrm>
          <a:prstGeom prst="rect">
            <a:avLst/>
          </a:prstGeom>
          <a:noFill/>
        </p:spPr>
        <p:txBody>
          <a:bodyPr wrap="square">
            <a:spAutoFit/>
          </a:bodyPr>
          <a:lstStyle/>
          <a:p>
            <a:pPr marL="0" marR="0">
              <a:spcBef>
                <a:spcPts val="0"/>
              </a:spcBef>
              <a:spcAft>
                <a:spcPts val="0"/>
              </a:spcAft>
            </a:pPr>
            <a:r>
              <a:rPr lang="en-US" dirty="0">
                <a:effectLst/>
                <a:latin typeface="Calibri" panose="020F0502020204030204" pitchFamily="34" charset="0"/>
                <a:ea typeface="Times New Roman" panose="02020603050405020304" pitchFamily="18" charset="0"/>
              </a:rPr>
              <a:t> </a:t>
            </a:r>
            <a:endParaRPr lang="en-US"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ourier"/>
                <a:ea typeface="Times New Roman" panose="02020603050405020304" pitchFamily="18" charset="0"/>
              </a:rPr>
              <a:t>Partition        </a:t>
            </a:r>
            <a:r>
              <a:rPr lang="en-US" sz="1400" dirty="0" err="1">
                <a:solidFill>
                  <a:srgbClr val="000000"/>
                </a:solidFill>
                <a:effectLst/>
                <a:latin typeface="Courier"/>
                <a:ea typeface="Times New Roman" panose="02020603050405020304" pitchFamily="18" charset="0"/>
              </a:rPr>
              <a:t>JobID</a:t>
            </a:r>
            <a:r>
              <a:rPr lang="en-US" sz="1400" dirty="0">
                <a:solidFill>
                  <a:srgbClr val="000000"/>
                </a:solidFill>
                <a:effectLst/>
                <a:latin typeface="Courier"/>
                <a:ea typeface="Times New Roman" panose="02020603050405020304" pitchFamily="18" charset="0"/>
              </a:rPr>
              <a:t>                   </a:t>
            </a:r>
            <a:r>
              <a:rPr lang="en-US" sz="1400" dirty="0" err="1">
                <a:solidFill>
                  <a:srgbClr val="000000"/>
                </a:solidFill>
                <a:effectLst/>
                <a:latin typeface="Courier"/>
                <a:ea typeface="Times New Roman" panose="02020603050405020304" pitchFamily="18" charset="0"/>
              </a:rPr>
              <a:t>JobName</a:t>
            </a:r>
            <a:r>
              <a:rPr lang="en-US" sz="1400" dirty="0">
                <a:solidFill>
                  <a:srgbClr val="000000"/>
                </a:solidFill>
                <a:effectLst/>
                <a:latin typeface="Courier"/>
                <a:ea typeface="Times New Roman" panose="02020603050405020304" pitchFamily="18" charset="0"/>
              </a:rPr>
              <a:t>   </a:t>
            </a:r>
            <a:r>
              <a:rPr lang="en-US" sz="1400" dirty="0" err="1">
                <a:solidFill>
                  <a:srgbClr val="000000"/>
                </a:solidFill>
                <a:effectLst/>
                <a:latin typeface="Courier"/>
                <a:ea typeface="Times New Roman" panose="02020603050405020304" pitchFamily="18" charset="0"/>
              </a:rPr>
              <a:t>NNodes</a:t>
            </a:r>
            <a:r>
              <a:rPr lang="en-US" sz="1400" dirty="0">
                <a:solidFill>
                  <a:srgbClr val="000000"/>
                </a:solidFill>
                <a:effectLst/>
                <a:latin typeface="Courier"/>
                <a:ea typeface="Times New Roman" panose="02020603050405020304" pitchFamily="18" charset="0"/>
              </a:rPr>
              <a:t>           State </a:t>
            </a:r>
            <a:r>
              <a:rPr lang="en-US" sz="1400" dirty="0" err="1">
                <a:solidFill>
                  <a:srgbClr val="000000"/>
                </a:solidFill>
                <a:effectLst/>
                <a:latin typeface="Courier"/>
                <a:ea typeface="Times New Roman" panose="02020603050405020304" pitchFamily="18" charset="0"/>
              </a:rPr>
              <a:t>ExitCode</a:t>
            </a:r>
            <a:r>
              <a:rPr lang="en-US" sz="1400" dirty="0">
                <a:solidFill>
                  <a:srgbClr val="000000"/>
                </a:solidFill>
                <a:effectLst/>
                <a:latin typeface="Courier"/>
                <a:ea typeface="Times New Roman" panose="02020603050405020304" pitchFamily="18" charset="0"/>
              </a:rPr>
              <a:t>                 End </a:t>
            </a:r>
            <a:endParaRPr lang="en-US"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400" dirty="0">
                <a:solidFill>
                  <a:srgbClr val="000000"/>
                </a:solidFill>
                <a:effectLst/>
                <a:latin typeface="Courier"/>
                <a:ea typeface="Times New Roman" panose="02020603050405020304" pitchFamily="18" charset="0"/>
              </a:rPr>
              <a:t>---------- ------------ ------------------------- -------- --------------- -------- -------------------     </a:t>
            </a:r>
            <a:endParaRPr lang="en-US"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400" dirty="0" err="1">
                <a:solidFill>
                  <a:srgbClr val="000000"/>
                </a:solidFill>
                <a:effectLst/>
                <a:latin typeface="Courier"/>
                <a:ea typeface="Times New Roman" panose="02020603050405020304" pitchFamily="18" charset="0"/>
              </a:rPr>
              <a:t>nocona</a:t>
            </a:r>
            <a:r>
              <a:rPr lang="en-US" sz="1400" dirty="0">
                <a:solidFill>
                  <a:srgbClr val="000000"/>
                </a:solidFill>
                <a:effectLst/>
                <a:latin typeface="Courier"/>
                <a:ea typeface="Times New Roman" panose="02020603050405020304" pitchFamily="18" charset="0"/>
              </a:rPr>
              <a:t>     3559319                       PIPERe5K      128          FAILED      9:0 2021-10-19T12:37:10     </a:t>
            </a:r>
            <a:endParaRPr lang="en-US"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400" dirty="0" err="1">
                <a:solidFill>
                  <a:srgbClr val="000000"/>
                </a:solidFill>
                <a:effectLst/>
                <a:latin typeface="Courier"/>
                <a:ea typeface="Times New Roman" panose="02020603050405020304" pitchFamily="18" charset="0"/>
              </a:rPr>
              <a:t>nocona</a:t>
            </a:r>
            <a:r>
              <a:rPr lang="en-US" sz="1400" dirty="0">
                <a:solidFill>
                  <a:srgbClr val="000000"/>
                </a:solidFill>
                <a:effectLst/>
                <a:latin typeface="Courier"/>
                <a:ea typeface="Times New Roman" panose="02020603050405020304" pitchFamily="18" charset="0"/>
              </a:rPr>
              <a:t>     3559320                       PIPERe5K      128          FAILED      9:0 2021-10-19T12:48:46     </a:t>
            </a:r>
            <a:endParaRPr lang="en-US"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400" dirty="0" err="1">
                <a:solidFill>
                  <a:srgbClr val="000000"/>
                </a:solidFill>
                <a:effectLst/>
                <a:latin typeface="Courier"/>
                <a:ea typeface="Times New Roman" panose="02020603050405020304" pitchFamily="18" charset="0"/>
              </a:rPr>
              <a:t>nocona</a:t>
            </a:r>
            <a:r>
              <a:rPr lang="en-US" sz="1400" dirty="0">
                <a:solidFill>
                  <a:srgbClr val="000000"/>
                </a:solidFill>
                <a:effectLst/>
                <a:latin typeface="Courier"/>
                <a:ea typeface="Times New Roman" panose="02020603050405020304" pitchFamily="18" charset="0"/>
              </a:rPr>
              <a:t>     3559321                       PIPERe5K      128          FAILED      9:0 2021-10-19T21:08:38     </a:t>
            </a:r>
            <a:endParaRPr lang="en-US"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400" dirty="0" err="1">
                <a:solidFill>
                  <a:srgbClr val="000000"/>
                </a:solidFill>
                <a:effectLst/>
                <a:latin typeface="Courier"/>
                <a:ea typeface="Times New Roman" panose="02020603050405020304" pitchFamily="18" charset="0"/>
              </a:rPr>
              <a:t>nocona</a:t>
            </a:r>
            <a:r>
              <a:rPr lang="en-US" sz="1400" dirty="0">
                <a:solidFill>
                  <a:srgbClr val="000000"/>
                </a:solidFill>
                <a:effectLst/>
                <a:latin typeface="Courier"/>
                <a:ea typeface="Times New Roman" panose="02020603050405020304" pitchFamily="18" charset="0"/>
              </a:rPr>
              <a:t>     3559322                       PIPERe5K      128          FAILED      9:0 2021-10-22T11:42:22     </a:t>
            </a:r>
            <a:endParaRPr lang="en-US"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400" dirty="0" err="1">
                <a:solidFill>
                  <a:srgbClr val="000000"/>
                </a:solidFill>
                <a:effectLst/>
                <a:latin typeface="Courier"/>
                <a:ea typeface="Times New Roman" panose="02020603050405020304" pitchFamily="18" charset="0"/>
              </a:rPr>
              <a:t>nocona</a:t>
            </a:r>
            <a:r>
              <a:rPr lang="en-US" sz="1400" dirty="0">
                <a:solidFill>
                  <a:srgbClr val="000000"/>
                </a:solidFill>
                <a:effectLst/>
                <a:latin typeface="Courier"/>
                <a:ea typeface="Times New Roman" panose="02020603050405020304" pitchFamily="18" charset="0"/>
              </a:rPr>
              <a:t>     3625865                          OCFKS       32          FAILED      1:0 2021-10-18T22:05:11     </a:t>
            </a:r>
            <a:endParaRPr lang="en-US"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400" dirty="0" err="1">
                <a:solidFill>
                  <a:srgbClr val="000000"/>
                </a:solidFill>
                <a:effectLst/>
                <a:latin typeface="Courier"/>
                <a:ea typeface="Times New Roman" panose="02020603050405020304" pitchFamily="18" charset="0"/>
              </a:rPr>
              <a:t>nocona</a:t>
            </a:r>
            <a:r>
              <a:rPr lang="en-US" sz="1400" dirty="0">
                <a:solidFill>
                  <a:srgbClr val="000000"/>
                </a:solidFill>
                <a:effectLst/>
                <a:latin typeface="Courier"/>
                <a:ea typeface="Times New Roman" panose="02020603050405020304" pitchFamily="18" charset="0"/>
              </a:rPr>
              <a:t>     3635228                         Re180L        2          FAILED      2:0 2021-10-19T23:21:51     </a:t>
            </a:r>
            <a:endParaRPr lang="en-US" dirty="0">
              <a:effectLst/>
              <a:latin typeface="Calibri" panose="020F0502020204030204" pitchFamily="34" charset="0"/>
              <a:ea typeface="Calibri" panose="020F0502020204030204" pitchFamily="34" charset="0"/>
            </a:endParaRPr>
          </a:p>
          <a:p>
            <a:r>
              <a:rPr lang="en-US" sz="1400" dirty="0" err="1">
                <a:solidFill>
                  <a:srgbClr val="000000"/>
                </a:solidFill>
                <a:effectLst/>
                <a:latin typeface="Courier"/>
                <a:ea typeface="Times New Roman" panose="02020603050405020304" pitchFamily="18" charset="0"/>
                <a:cs typeface="Calibri" panose="020F0502020204030204" pitchFamily="34" charset="0"/>
              </a:rPr>
              <a:t>nocona</a:t>
            </a:r>
            <a:r>
              <a:rPr lang="en-US" sz="1400" dirty="0">
                <a:solidFill>
                  <a:srgbClr val="000000"/>
                </a:solidFill>
                <a:effectLst/>
                <a:latin typeface="Courier"/>
                <a:ea typeface="Times New Roman" panose="02020603050405020304" pitchFamily="18" charset="0"/>
                <a:cs typeface="Calibri" panose="020F0502020204030204" pitchFamily="34" charset="0"/>
              </a:rPr>
              <a:t>     3635391                          OCFKS       32          FAILED      1:0 2021-10-22T02:52:30  </a:t>
            </a:r>
            <a:endParaRPr lang="en-US" sz="1400" dirty="0"/>
          </a:p>
        </p:txBody>
      </p:sp>
      <p:sp>
        <p:nvSpPr>
          <p:cNvPr id="10" name="TextBox 9">
            <a:extLst>
              <a:ext uri="{FF2B5EF4-FFF2-40B4-BE49-F238E27FC236}">
                <a16:creationId xmlns:a16="http://schemas.microsoft.com/office/drawing/2014/main" id="{7C2AD9FB-4D75-44FF-938B-C8F6C352DA80}"/>
              </a:ext>
            </a:extLst>
          </p:cNvPr>
          <p:cNvSpPr txBox="1"/>
          <p:nvPr/>
        </p:nvSpPr>
        <p:spPr>
          <a:xfrm>
            <a:off x="167146" y="1570942"/>
            <a:ext cx="11641395" cy="923330"/>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We have a report from one of our most intense users, Jie Yao, who has trouble running large jobs with many nodes due to intermittent problems on certain nodes. He flags two nodes in particular in the message below. He says: "I feel that several nodes have connection issues (e.g., 23-44, 25-22), and jobs running on these nodes always fail after a few hours."</a:t>
            </a:r>
            <a:endParaRPr lang="en-US" dirty="0"/>
          </a:p>
        </p:txBody>
      </p:sp>
    </p:spTree>
    <p:extLst>
      <p:ext uri="{BB962C8B-B14F-4D97-AF65-F5344CB8AC3E}">
        <p14:creationId xmlns:p14="http://schemas.microsoft.com/office/powerpoint/2010/main" val="33614420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2E449-7BD7-4352-8091-1A28E9815F69}"/>
              </a:ext>
            </a:extLst>
          </p:cNvPr>
          <p:cNvSpPr>
            <a:spLocks noGrp="1"/>
          </p:cNvSpPr>
          <p:nvPr>
            <p:ph type="title"/>
          </p:nvPr>
        </p:nvSpPr>
        <p:spPr>
          <a:xfrm>
            <a:off x="838200" y="-11973"/>
            <a:ext cx="10515600" cy="1325563"/>
          </a:xfrm>
        </p:spPr>
        <p:txBody>
          <a:bodyPr/>
          <a:lstStyle/>
          <a:p>
            <a:r>
              <a:rPr lang="en-US" dirty="0">
                <a:cs typeface="Calibri Light"/>
              </a:rPr>
              <a:t>Memory usage</a:t>
            </a:r>
          </a:p>
        </p:txBody>
      </p:sp>
      <p:sp>
        <p:nvSpPr>
          <p:cNvPr id="6" name="Rectangle 5">
            <a:extLst>
              <a:ext uri="{FF2B5EF4-FFF2-40B4-BE49-F238E27FC236}">
                <a16:creationId xmlns:a16="http://schemas.microsoft.com/office/drawing/2014/main" id="{982886ED-4697-4AC2-BC74-D270A86BFDF3}"/>
              </a:ext>
            </a:extLst>
          </p:cNvPr>
          <p:cNvSpPr/>
          <p:nvPr/>
        </p:nvSpPr>
        <p:spPr>
          <a:xfrm>
            <a:off x="0" y="407910"/>
            <a:ext cx="167147" cy="5997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3" name="Straight Connector 22">
            <a:extLst>
              <a:ext uri="{FF2B5EF4-FFF2-40B4-BE49-F238E27FC236}">
                <a16:creationId xmlns:a16="http://schemas.microsoft.com/office/drawing/2014/main" id="{36E3072E-B830-47E9-AAC8-47DF17456CC9}"/>
              </a:ext>
            </a:extLst>
          </p:cNvPr>
          <p:cNvCxnSpPr>
            <a:cxnSpLocks/>
          </p:cNvCxnSpPr>
          <p:nvPr/>
        </p:nvCxnSpPr>
        <p:spPr>
          <a:xfrm>
            <a:off x="0" y="100767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4325BF0-EA96-4FBE-A80D-CCFC19B9D641}"/>
              </a:ext>
            </a:extLst>
          </p:cNvPr>
          <p:cNvPicPr>
            <a:picLocks noChangeAspect="1"/>
          </p:cNvPicPr>
          <p:nvPr/>
        </p:nvPicPr>
        <p:blipFill>
          <a:blip r:embed="rId2"/>
          <a:stretch>
            <a:fillRect/>
          </a:stretch>
        </p:blipFill>
        <p:spPr>
          <a:xfrm>
            <a:off x="0" y="1563670"/>
            <a:ext cx="12192000" cy="5291811"/>
          </a:xfrm>
          <a:prstGeom prst="rect">
            <a:avLst/>
          </a:prstGeom>
        </p:spPr>
      </p:pic>
      <p:sp>
        <p:nvSpPr>
          <p:cNvPr id="8" name="TextBox 7">
            <a:extLst>
              <a:ext uri="{FF2B5EF4-FFF2-40B4-BE49-F238E27FC236}">
                <a16:creationId xmlns:a16="http://schemas.microsoft.com/office/drawing/2014/main" id="{B0694C8F-31B0-475A-9790-7A5FEEFCD1A0}"/>
              </a:ext>
            </a:extLst>
          </p:cNvPr>
          <p:cNvSpPr txBox="1"/>
          <p:nvPr/>
        </p:nvSpPr>
        <p:spPr>
          <a:xfrm>
            <a:off x="2060247" y="1085591"/>
            <a:ext cx="4562659" cy="369332"/>
          </a:xfrm>
          <a:prstGeom prst="rect">
            <a:avLst/>
          </a:prstGeom>
          <a:noFill/>
        </p:spPr>
        <p:txBody>
          <a:bodyPr wrap="none" rtlCol="0">
            <a:spAutoFit/>
          </a:bodyPr>
          <a:lstStyle/>
          <a:p>
            <a:r>
              <a:rPr lang="en-US" dirty="0"/>
              <a:t>Average memory usage of all job listed is 91%</a:t>
            </a:r>
          </a:p>
        </p:txBody>
      </p:sp>
      <p:sp>
        <p:nvSpPr>
          <p:cNvPr id="9" name="Rectangle: Rounded Corners 8">
            <a:extLst>
              <a:ext uri="{FF2B5EF4-FFF2-40B4-BE49-F238E27FC236}">
                <a16:creationId xmlns:a16="http://schemas.microsoft.com/office/drawing/2014/main" id="{087CFEEF-9EF8-4CA7-8089-1FC09BBD8F60}"/>
              </a:ext>
            </a:extLst>
          </p:cNvPr>
          <p:cNvSpPr/>
          <p:nvPr/>
        </p:nvSpPr>
        <p:spPr>
          <a:xfrm>
            <a:off x="11651226" y="3952568"/>
            <a:ext cx="383458" cy="3053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0E25FC-2EF0-4179-9125-0D37EE20D6D6}"/>
              </a:ext>
            </a:extLst>
          </p:cNvPr>
          <p:cNvGrpSpPr/>
          <p:nvPr/>
        </p:nvGrpSpPr>
        <p:grpSpPr>
          <a:xfrm>
            <a:off x="5241713" y="1532835"/>
            <a:ext cx="3315547" cy="1582656"/>
            <a:chOff x="7465568" y="1437276"/>
            <a:chExt cx="3315547" cy="1582656"/>
          </a:xfrm>
        </p:grpSpPr>
        <p:grpSp>
          <p:nvGrpSpPr>
            <p:cNvPr id="19" name="Group 18">
              <a:extLst>
                <a:ext uri="{FF2B5EF4-FFF2-40B4-BE49-F238E27FC236}">
                  <a16:creationId xmlns:a16="http://schemas.microsoft.com/office/drawing/2014/main" id="{3AACFFB0-9458-4A87-836F-FC41A9BAF67F}"/>
                </a:ext>
              </a:extLst>
            </p:cNvPr>
            <p:cNvGrpSpPr/>
            <p:nvPr/>
          </p:nvGrpSpPr>
          <p:grpSpPr>
            <a:xfrm>
              <a:off x="8785860" y="1710780"/>
              <a:ext cx="975360" cy="975360"/>
              <a:chOff x="8671560" y="1313590"/>
              <a:chExt cx="975360" cy="975360"/>
            </a:xfrm>
          </p:grpSpPr>
          <p:sp>
            <p:nvSpPr>
              <p:cNvPr id="10" name="Oval 9">
                <a:extLst>
                  <a:ext uri="{FF2B5EF4-FFF2-40B4-BE49-F238E27FC236}">
                    <a16:creationId xmlns:a16="http://schemas.microsoft.com/office/drawing/2014/main" id="{AA979936-8F02-493A-BB3F-C1CE6178B729}"/>
                  </a:ext>
                </a:extLst>
              </p:cNvPr>
              <p:cNvSpPr/>
              <p:nvPr/>
            </p:nvSpPr>
            <p:spPr>
              <a:xfrm>
                <a:off x="8671560" y="1313590"/>
                <a:ext cx="975360" cy="975360"/>
              </a:xfrm>
              <a:prstGeom prst="ellips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9CF08F4-D133-4A78-899E-0A1B9D624908}"/>
                  </a:ext>
                </a:extLst>
              </p:cNvPr>
              <p:cNvCxnSpPr>
                <a:cxnSpLocks/>
                <a:stCxn id="10" idx="4"/>
                <a:endCxn id="10" idx="0"/>
              </p:cNvCxnSpPr>
              <p:nvPr/>
            </p:nvCxnSpPr>
            <p:spPr>
              <a:xfrm flipV="1">
                <a:off x="9159240" y="1313590"/>
                <a:ext cx="0" cy="97536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0043CF5-9BE3-4FF9-B327-31901EEB8009}"/>
                  </a:ext>
                </a:extLst>
              </p:cNvPr>
              <p:cNvCxnSpPr>
                <a:cxnSpLocks/>
                <a:stCxn id="10" idx="2"/>
                <a:endCxn id="10" idx="6"/>
              </p:cNvCxnSpPr>
              <p:nvPr/>
            </p:nvCxnSpPr>
            <p:spPr>
              <a:xfrm>
                <a:off x="8671560" y="1801270"/>
                <a:ext cx="97536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096FECFC-5DE3-48AC-A286-C1620FFFB6AD}"/>
                </a:ext>
              </a:extLst>
            </p:cNvPr>
            <p:cNvSpPr txBox="1"/>
            <p:nvPr/>
          </p:nvSpPr>
          <p:spPr>
            <a:xfrm>
              <a:off x="9761220" y="2044572"/>
              <a:ext cx="1019895" cy="307777"/>
            </a:xfrm>
            <a:prstGeom prst="rect">
              <a:avLst/>
            </a:prstGeom>
            <a:noFill/>
          </p:spPr>
          <p:txBody>
            <a:bodyPr wrap="none" rtlCol="0">
              <a:spAutoFit/>
            </a:bodyPr>
            <a:lstStyle/>
            <a:p>
              <a:r>
                <a:rPr lang="en-US" sz="1400" dirty="0">
                  <a:solidFill>
                    <a:schemeClr val="bg1"/>
                  </a:solidFill>
                </a:rPr>
                <a:t>CPU1 Temp</a:t>
              </a:r>
            </a:p>
          </p:txBody>
        </p:sp>
        <p:sp>
          <p:nvSpPr>
            <p:cNvPr id="24" name="TextBox 23">
              <a:extLst>
                <a:ext uri="{FF2B5EF4-FFF2-40B4-BE49-F238E27FC236}">
                  <a16:creationId xmlns:a16="http://schemas.microsoft.com/office/drawing/2014/main" id="{936D8B7B-4C60-4DE7-9315-800F0669DA4B}"/>
                </a:ext>
              </a:extLst>
            </p:cNvPr>
            <p:cNvSpPr txBox="1"/>
            <p:nvPr/>
          </p:nvSpPr>
          <p:spPr>
            <a:xfrm>
              <a:off x="8785860" y="2712155"/>
              <a:ext cx="1019895" cy="307777"/>
            </a:xfrm>
            <a:prstGeom prst="rect">
              <a:avLst/>
            </a:prstGeom>
            <a:noFill/>
          </p:spPr>
          <p:txBody>
            <a:bodyPr wrap="none" rtlCol="0">
              <a:spAutoFit/>
            </a:bodyPr>
            <a:lstStyle/>
            <a:p>
              <a:r>
                <a:rPr lang="en-US" sz="1400" dirty="0">
                  <a:solidFill>
                    <a:schemeClr val="bg1"/>
                  </a:solidFill>
                </a:rPr>
                <a:t>CPU2 Temp</a:t>
              </a:r>
            </a:p>
          </p:txBody>
        </p:sp>
        <p:sp>
          <p:nvSpPr>
            <p:cNvPr id="25" name="TextBox 24">
              <a:extLst>
                <a:ext uri="{FF2B5EF4-FFF2-40B4-BE49-F238E27FC236}">
                  <a16:creationId xmlns:a16="http://schemas.microsoft.com/office/drawing/2014/main" id="{67BC9C1B-4DC4-4087-B233-A759CCA026F5}"/>
                </a:ext>
              </a:extLst>
            </p:cNvPr>
            <p:cNvSpPr txBox="1"/>
            <p:nvPr/>
          </p:nvSpPr>
          <p:spPr>
            <a:xfrm>
              <a:off x="8611869" y="1437276"/>
              <a:ext cx="1367875" cy="307777"/>
            </a:xfrm>
            <a:prstGeom prst="rect">
              <a:avLst/>
            </a:prstGeom>
            <a:noFill/>
          </p:spPr>
          <p:txBody>
            <a:bodyPr wrap="none" rtlCol="0">
              <a:spAutoFit/>
            </a:bodyPr>
            <a:lstStyle/>
            <a:p>
              <a:r>
                <a:rPr lang="en-US" sz="1400" dirty="0" err="1">
                  <a:solidFill>
                    <a:schemeClr val="bg1"/>
                  </a:solidFill>
                </a:rPr>
                <a:t>Memory_power</a:t>
              </a:r>
              <a:endParaRPr lang="en-US" sz="1400" dirty="0">
                <a:solidFill>
                  <a:schemeClr val="bg1"/>
                </a:solidFill>
              </a:endParaRPr>
            </a:p>
          </p:txBody>
        </p:sp>
        <p:sp>
          <p:nvSpPr>
            <p:cNvPr id="26" name="TextBox 25">
              <a:extLst>
                <a:ext uri="{FF2B5EF4-FFF2-40B4-BE49-F238E27FC236}">
                  <a16:creationId xmlns:a16="http://schemas.microsoft.com/office/drawing/2014/main" id="{BC9DEC6F-2F58-4161-A5C5-0992C8015083}"/>
                </a:ext>
              </a:extLst>
            </p:cNvPr>
            <p:cNvSpPr txBox="1"/>
            <p:nvPr/>
          </p:nvSpPr>
          <p:spPr>
            <a:xfrm>
              <a:off x="7465568" y="2025464"/>
              <a:ext cx="1325427" cy="307777"/>
            </a:xfrm>
            <a:prstGeom prst="rect">
              <a:avLst/>
            </a:prstGeom>
            <a:noFill/>
          </p:spPr>
          <p:txBody>
            <a:bodyPr wrap="none" rtlCol="0">
              <a:spAutoFit/>
            </a:bodyPr>
            <a:lstStyle/>
            <a:p>
              <a:r>
                <a:rPr lang="en-US" sz="1400" dirty="0" err="1">
                  <a:solidFill>
                    <a:schemeClr val="bg1"/>
                  </a:solidFill>
                </a:rPr>
                <a:t>Memory_usage</a:t>
              </a:r>
              <a:endParaRPr lang="en-US" sz="1400" dirty="0">
                <a:solidFill>
                  <a:schemeClr val="bg1"/>
                </a:solidFill>
              </a:endParaRPr>
            </a:p>
          </p:txBody>
        </p:sp>
      </p:grpSp>
      <p:sp>
        <p:nvSpPr>
          <p:cNvPr id="27" name="Rectangle: Rounded Corners 26">
            <a:extLst>
              <a:ext uri="{FF2B5EF4-FFF2-40B4-BE49-F238E27FC236}">
                <a16:creationId xmlns:a16="http://schemas.microsoft.com/office/drawing/2014/main" id="{90C4853D-EB1F-4262-BE9D-B41CB5E0602A}"/>
              </a:ext>
            </a:extLst>
          </p:cNvPr>
          <p:cNvSpPr/>
          <p:nvPr/>
        </p:nvSpPr>
        <p:spPr>
          <a:xfrm>
            <a:off x="6906768" y="3203289"/>
            <a:ext cx="274320" cy="2688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DEEFACA1-A048-463A-B572-BC1682FBA75B}"/>
              </a:ext>
            </a:extLst>
          </p:cNvPr>
          <p:cNvSpPr/>
          <p:nvPr/>
        </p:nvSpPr>
        <p:spPr>
          <a:xfrm>
            <a:off x="6906768" y="4123559"/>
            <a:ext cx="274320" cy="2688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84DF4DD-95B7-495A-9D07-BACEA7FC83EC}"/>
              </a:ext>
            </a:extLst>
          </p:cNvPr>
          <p:cNvSpPr/>
          <p:nvPr/>
        </p:nvSpPr>
        <p:spPr>
          <a:xfrm>
            <a:off x="6906768" y="4642440"/>
            <a:ext cx="274320" cy="2688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45C44BF-FB13-487F-8638-FBD30A19C9FA}"/>
              </a:ext>
            </a:extLst>
          </p:cNvPr>
          <p:cNvSpPr txBox="1"/>
          <p:nvPr/>
        </p:nvSpPr>
        <p:spPr>
          <a:xfrm>
            <a:off x="7159413" y="3258576"/>
            <a:ext cx="1518920" cy="338554"/>
          </a:xfrm>
          <a:prstGeom prst="rect">
            <a:avLst/>
          </a:prstGeom>
          <a:noFill/>
        </p:spPr>
        <p:txBody>
          <a:bodyPr wrap="square">
            <a:spAutoFit/>
          </a:bodyPr>
          <a:lstStyle/>
          <a:p>
            <a:r>
              <a:rPr lang="en-US" sz="1600" dirty="0">
                <a:solidFill>
                  <a:srgbClr val="FF0000"/>
                </a:solidFill>
                <a:effectLst/>
                <a:latin typeface="Courier"/>
                <a:ea typeface="Times New Roman" panose="02020603050405020304" pitchFamily="18" charset="0"/>
              </a:rPr>
              <a:t>3559319</a:t>
            </a:r>
            <a:endParaRPr lang="en-US" sz="1600" dirty="0">
              <a:solidFill>
                <a:srgbClr val="FF0000"/>
              </a:solidFill>
            </a:endParaRPr>
          </a:p>
        </p:txBody>
      </p:sp>
      <p:sp>
        <p:nvSpPr>
          <p:cNvPr id="32" name="TextBox 31">
            <a:extLst>
              <a:ext uri="{FF2B5EF4-FFF2-40B4-BE49-F238E27FC236}">
                <a16:creationId xmlns:a16="http://schemas.microsoft.com/office/drawing/2014/main" id="{B86302EA-83F0-431E-96CE-9207AB1C4A8E}"/>
              </a:ext>
            </a:extLst>
          </p:cNvPr>
          <p:cNvSpPr txBox="1"/>
          <p:nvPr/>
        </p:nvSpPr>
        <p:spPr>
          <a:xfrm>
            <a:off x="7181088" y="4199056"/>
            <a:ext cx="1518920" cy="338554"/>
          </a:xfrm>
          <a:prstGeom prst="rect">
            <a:avLst/>
          </a:prstGeom>
          <a:noFill/>
        </p:spPr>
        <p:txBody>
          <a:bodyPr wrap="square">
            <a:spAutoFit/>
          </a:bodyPr>
          <a:lstStyle/>
          <a:p>
            <a:r>
              <a:rPr lang="en-US" sz="1600" dirty="0">
                <a:solidFill>
                  <a:srgbClr val="FF0000"/>
                </a:solidFill>
                <a:effectLst/>
                <a:latin typeface="Courier"/>
                <a:ea typeface="Times New Roman" panose="02020603050405020304" pitchFamily="18" charset="0"/>
              </a:rPr>
              <a:t>3559321</a:t>
            </a:r>
            <a:endParaRPr lang="en-US" sz="1600" dirty="0">
              <a:solidFill>
                <a:srgbClr val="FF0000"/>
              </a:solidFill>
            </a:endParaRPr>
          </a:p>
        </p:txBody>
      </p:sp>
      <p:sp>
        <p:nvSpPr>
          <p:cNvPr id="33" name="TextBox 32">
            <a:extLst>
              <a:ext uri="{FF2B5EF4-FFF2-40B4-BE49-F238E27FC236}">
                <a16:creationId xmlns:a16="http://schemas.microsoft.com/office/drawing/2014/main" id="{BAD5F8CC-BD2D-40C4-BD72-9D85E2069842}"/>
              </a:ext>
            </a:extLst>
          </p:cNvPr>
          <p:cNvSpPr txBox="1"/>
          <p:nvPr/>
        </p:nvSpPr>
        <p:spPr>
          <a:xfrm>
            <a:off x="7200053" y="4642440"/>
            <a:ext cx="1518920" cy="338554"/>
          </a:xfrm>
          <a:prstGeom prst="rect">
            <a:avLst/>
          </a:prstGeom>
          <a:noFill/>
        </p:spPr>
        <p:txBody>
          <a:bodyPr wrap="square">
            <a:spAutoFit/>
          </a:bodyPr>
          <a:lstStyle/>
          <a:p>
            <a:r>
              <a:rPr lang="en-US" sz="1600" dirty="0">
                <a:solidFill>
                  <a:srgbClr val="FF0000"/>
                </a:solidFill>
                <a:effectLst/>
                <a:latin typeface="Courier"/>
                <a:ea typeface="Times New Roman" panose="02020603050405020304" pitchFamily="18" charset="0"/>
              </a:rPr>
              <a:t>3559322</a:t>
            </a:r>
            <a:endParaRPr lang="en-US" sz="1600" dirty="0">
              <a:solidFill>
                <a:srgbClr val="FF0000"/>
              </a:solidFill>
            </a:endParaRPr>
          </a:p>
        </p:txBody>
      </p:sp>
    </p:spTree>
    <p:extLst>
      <p:ext uri="{BB962C8B-B14F-4D97-AF65-F5344CB8AC3E}">
        <p14:creationId xmlns:p14="http://schemas.microsoft.com/office/powerpoint/2010/main" val="29492456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2E449-7BD7-4352-8091-1A28E9815F69}"/>
              </a:ext>
            </a:extLst>
          </p:cNvPr>
          <p:cNvSpPr>
            <a:spLocks noGrp="1"/>
          </p:cNvSpPr>
          <p:nvPr>
            <p:ph type="title"/>
          </p:nvPr>
        </p:nvSpPr>
        <p:spPr>
          <a:xfrm>
            <a:off x="838200" y="-11973"/>
            <a:ext cx="10515600" cy="1325563"/>
          </a:xfrm>
        </p:spPr>
        <p:txBody>
          <a:bodyPr/>
          <a:lstStyle/>
          <a:p>
            <a:r>
              <a:rPr lang="en-US" dirty="0">
                <a:cs typeface="Calibri Light"/>
              </a:rPr>
              <a:t>Memory usage</a:t>
            </a:r>
          </a:p>
        </p:txBody>
      </p:sp>
      <p:sp>
        <p:nvSpPr>
          <p:cNvPr id="6" name="Rectangle 5">
            <a:extLst>
              <a:ext uri="{FF2B5EF4-FFF2-40B4-BE49-F238E27FC236}">
                <a16:creationId xmlns:a16="http://schemas.microsoft.com/office/drawing/2014/main" id="{982886ED-4697-4AC2-BC74-D270A86BFDF3}"/>
              </a:ext>
            </a:extLst>
          </p:cNvPr>
          <p:cNvSpPr/>
          <p:nvPr/>
        </p:nvSpPr>
        <p:spPr>
          <a:xfrm>
            <a:off x="0" y="407910"/>
            <a:ext cx="167147" cy="5997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3" name="Straight Connector 22">
            <a:extLst>
              <a:ext uri="{FF2B5EF4-FFF2-40B4-BE49-F238E27FC236}">
                <a16:creationId xmlns:a16="http://schemas.microsoft.com/office/drawing/2014/main" id="{36E3072E-B830-47E9-AAC8-47DF17456CC9}"/>
              </a:ext>
            </a:extLst>
          </p:cNvPr>
          <p:cNvCxnSpPr>
            <a:cxnSpLocks/>
          </p:cNvCxnSpPr>
          <p:nvPr/>
        </p:nvCxnSpPr>
        <p:spPr>
          <a:xfrm>
            <a:off x="0" y="100767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0694C8F-31B0-475A-9790-7A5FEEFCD1A0}"/>
              </a:ext>
            </a:extLst>
          </p:cNvPr>
          <p:cNvSpPr txBox="1"/>
          <p:nvPr/>
        </p:nvSpPr>
        <p:spPr>
          <a:xfrm>
            <a:off x="2060247" y="1085591"/>
            <a:ext cx="8037970" cy="646331"/>
          </a:xfrm>
          <a:prstGeom prst="rect">
            <a:avLst/>
          </a:prstGeom>
          <a:noFill/>
        </p:spPr>
        <p:txBody>
          <a:bodyPr wrap="none" rtlCol="0">
            <a:spAutoFit/>
          </a:bodyPr>
          <a:lstStyle/>
          <a:p>
            <a:r>
              <a:rPr lang="en-US" dirty="0"/>
              <a:t>3559319 run on 128 nodes and all of the node have extremely high </a:t>
            </a:r>
            <a:r>
              <a:rPr lang="en-US" dirty="0" err="1"/>
              <a:t>memory_usage</a:t>
            </a:r>
            <a:r>
              <a:rPr lang="en-US" dirty="0"/>
              <a:t>.</a:t>
            </a:r>
          </a:p>
          <a:p>
            <a:r>
              <a:rPr lang="en-US" dirty="0"/>
              <a:t>After running in about several minute. The memory suddenly increased until job fail</a:t>
            </a:r>
          </a:p>
        </p:txBody>
      </p:sp>
      <p:pic>
        <p:nvPicPr>
          <p:cNvPr id="3" name="Picture 2" descr="A screenshot of a computer&#10;&#10;Description automatically generated with medium confidence">
            <a:extLst>
              <a:ext uri="{FF2B5EF4-FFF2-40B4-BE49-F238E27FC236}">
                <a16:creationId xmlns:a16="http://schemas.microsoft.com/office/drawing/2014/main" id="{53496A6E-BDA0-4042-9977-91F8323FC918}"/>
              </a:ext>
            </a:extLst>
          </p:cNvPr>
          <p:cNvPicPr>
            <a:picLocks noChangeAspect="1"/>
          </p:cNvPicPr>
          <p:nvPr/>
        </p:nvPicPr>
        <p:blipFill rotWithShape="1">
          <a:blip r:embed="rId2">
            <a:extLst>
              <a:ext uri="{28A0092B-C50C-407E-A947-70E740481C1C}">
                <a14:useLocalDpi xmlns:a14="http://schemas.microsoft.com/office/drawing/2010/main" val="0"/>
              </a:ext>
            </a:extLst>
          </a:blip>
          <a:srcRect r="4113"/>
          <a:stretch/>
        </p:blipFill>
        <p:spPr>
          <a:xfrm>
            <a:off x="334296" y="2159545"/>
            <a:ext cx="11690556" cy="4016108"/>
          </a:xfrm>
          <a:prstGeom prst="rect">
            <a:avLst/>
          </a:prstGeom>
        </p:spPr>
      </p:pic>
      <p:sp>
        <p:nvSpPr>
          <p:cNvPr id="12" name="Rectangle 11">
            <a:extLst>
              <a:ext uri="{FF2B5EF4-FFF2-40B4-BE49-F238E27FC236}">
                <a16:creationId xmlns:a16="http://schemas.microsoft.com/office/drawing/2014/main" id="{C13E2247-AFFD-451D-85F0-B8730A5400E9}"/>
              </a:ext>
            </a:extLst>
          </p:cNvPr>
          <p:cNvSpPr/>
          <p:nvPr/>
        </p:nvSpPr>
        <p:spPr>
          <a:xfrm>
            <a:off x="3313471" y="2465456"/>
            <a:ext cx="2025445" cy="9635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7DDFCF6-5306-4E71-8348-65EA39177D7B}"/>
              </a:ext>
            </a:extLst>
          </p:cNvPr>
          <p:cNvPicPr>
            <a:picLocks noChangeAspect="1"/>
          </p:cNvPicPr>
          <p:nvPr/>
        </p:nvPicPr>
        <p:blipFill>
          <a:blip r:embed="rId3"/>
          <a:stretch>
            <a:fillRect/>
          </a:stretch>
        </p:blipFill>
        <p:spPr>
          <a:xfrm>
            <a:off x="4458928" y="3011327"/>
            <a:ext cx="7133304" cy="3393273"/>
          </a:xfrm>
          <a:prstGeom prst="rect">
            <a:avLst/>
          </a:prstGeom>
          <a:ln w="28575">
            <a:solidFill>
              <a:srgbClr val="FF0000"/>
            </a:solidFill>
          </a:ln>
        </p:spPr>
      </p:pic>
      <p:cxnSp>
        <p:nvCxnSpPr>
          <p:cNvPr id="14" name="Straight Connector 13">
            <a:extLst>
              <a:ext uri="{FF2B5EF4-FFF2-40B4-BE49-F238E27FC236}">
                <a16:creationId xmlns:a16="http://schemas.microsoft.com/office/drawing/2014/main" id="{F4239F46-0CC2-43F3-AF9F-6EA1F7033D44}"/>
              </a:ext>
            </a:extLst>
          </p:cNvPr>
          <p:cNvCxnSpPr/>
          <p:nvPr/>
        </p:nvCxnSpPr>
        <p:spPr>
          <a:xfrm>
            <a:off x="3313471" y="3429000"/>
            <a:ext cx="1145457" cy="2975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4FD257F-4B2D-4929-BB91-E9A64ABFFCEE}"/>
              </a:ext>
            </a:extLst>
          </p:cNvPr>
          <p:cNvCxnSpPr>
            <a:cxnSpLocks/>
          </p:cNvCxnSpPr>
          <p:nvPr/>
        </p:nvCxnSpPr>
        <p:spPr>
          <a:xfrm>
            <a:off x="5338916" y="2454277"/>
            <a:ext cx="6253316" cy="5570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1538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15229007-704D-4B42-8E74-58ABC37C6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3" y="2027329"/>
            <a:ext cx="12192000" cy="4068775"/>
          </a:xfrm>
          <a:prstGeom prst="rect">
            <a:avLst/>
          </a:prstGeom>
        </p:spPr>
      </p:pic>
      <p:sp>
        <p:nvSpPr>
          <p:cNvPr id="4" name="Title 3">
            <a:extLst>
              <a:ext uri="{FF2B5EF4-FFF2-40B4-BE49-F238E27FC236}">
                <a16:creationId xmlns:a16="http://schemas.microsoft.com/office/drawing/2014/main" id="{5FA2E449-7BD7-4352-8091-1A28E9815F69}"/>
              </a:ext>
            </a:extLst>
          </p:cNvPr>
          <p:cNvSpPr>
            <a:spLocks noGrp="1"/>
          </p:cNvSpPr>
          <p:nvPr>
            <p:ph type="title"/>
          </p:nvPr>
        </p:nvSpPr>
        <p:spPr>
          <a:xfrm>
            <a:off x="838200" y="-11973"/>
            <a:ext cx="10515600" cy="1325563"/>
          </a:xfrm>
        </p:spPr>
        <p:txBody>
          <a:bodyPr/>
          <a:lstStyle/>
          <a:p>
            <a:r>
              <a:rPr lang="en-US" dirty="0">
                <a:cs typeface="Calibri Light"/>
              </a:rPr>
              <a:t>Memory usage</a:t>
            </a:r>
          </a:p>
        </p:txBody>
      </p:sp>
      <p:sp>
        <p:nvSpPr>
          <p:cNvPr id="6" name="Rectangle 5">
            <a:extLst>
              <a:ext uri="{FF2B5EF4-FFF2-40B4-BE49-F238E27FC236}">
                <a16:creationId xmlns:a16="http://schemas.microsoft.com/office/drawing/2014/main" id="{982886ED-4697-4AC2-BC74-D270A86BFDF3}"/>
              </a:ext>
            </a:extLst>
          </p:cNvPr>
          <p:cNvSpPr/>
          <p:nvPr/>
        </p:nvSpPr>
        <p:spPr>
          <a:xfrm>
            <a:off x="0" y="407910"/>
            <a:ext cx="167147" cy="5997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3" name="Straight Connector 22">
            <a:extLst>
              <a:ext uri="{FF2B5EF4-FFF2-40B4-BE49-F238E27FC236}">
                <a16:creationId xmlns:a16="http://schemas.microsoft.com/office/drawing/2014/main" id="{36E3072E-B830-47E9-AAC8-47DF17456CC9}"/>
              </a:ext>
            </a:extLst>
          </p:cNvPr>
          <p:cNvCxnSpPr>
            <a:cxnSpLocks/>
          </p:cNvCxnSpPr>
          <p:nvPr/>
        </p:nvCxnSpPr>
        <p:spPr>
          <a:xfrm>
            <a:off x="0" y="100767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0694C8F-31B0-475A-9790-7A5FEEFCD1A0}"/>
              </a:ext>
            </a:extLst>
          </p:cNvPr>
          <p:cNvSpPr txBox="1"/>
          <p:nvPr/>
        </p:nvSpPr>
        <p:spPr>
          <a:xfrm>
            <a:off x="4996428" y="1677409"/>
            <a:ext cx="2366289" cy="369332"/>
          </a:xfrm>
          <a:prstGeom prst="rect">
            <a:avLst/>
          </a:prstGeom>
          <a:noFill/>
        </p:spPr>
        <p:txBody>
          <a:bodyPr wrap="none" rtlCol="0">
            <a:spAutoFit/>
          </a:bodyPr>
          <a:lstStyle/>
          <a:p>
            <a:r>
              <a:rPr lang="en-US" dirty="0"/>
              <a:t>cpu-25-22 go over 99%</a:t>
            </a:r>
          </a:p>
        </p:txBody>
      </p:sp>
      <p:sp>
        <p:nvSpPr>
          <p:cNvPr id="12" name="Rectangle 11">
            <a:extLst>
              <a:ext uri="{FF2B5EF4-FFF2-40B4-BE49-F238E27FC236}">
                <a16:creationId xmlns:a16="http://schemas.microsoft.com/office/drawing/2014/main" id="{C13E2247-AFFD-451D-85F0-B8730A5400E9}"/>
              </a:ext>
            </a:extLst>
          </p:cNvPr>
          <p:cNvSpPr/>
          <p:nvPr/>
        </p:nvSpPr>
        <p:spPr>
          <a:xfrm>
            <a:off x="83573" y="2433371"/>
            <a:ext cx="754627" cy="417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50BE76C-BB29-460B-9D12-42336ADFBDDA}"/>
              </a:ext>
            </a:extLst>
          </p:cNvPr>
          <p:cNvSpPr/>
          <p:nvPr/>
        </p:nvSpPr>
        <p:spPr>
          <a:xfrm>
            <a:off x="2856270" y="4645628"/>
            <a:ext cx="8883446" cy="4769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79524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21271DC8229C49A552750EAF0BEE92" ma:contentTypeVersion="13" ma:contentTypeDescription="Create a new document." ma:contentTypeScope="" ma:versionID="e50e64cefa1f4b1bc5e03c025d94df6f">
  <xsd:schema xmlns:xsd="http://www.w3.org/2001/XMLSchema" xmlns:xs="http://www.w3.org/2001/XMLSchema" xmlns:p="http://schemas.microsoft.com/office/2006/metadata/properties" xmlns:ns3="89b357b8-24de-4efd-83d6-488c2953c3ca" xmlns:ns4="a6e42570-7845-4378-8e20-72d8f65608c5" targetNamespace="http://schemas.microsoft.com/office/2006/metadata/properties" ma:root="true" ma:fieldsID="7339cf8c7abe60c6eacb152a14233fd4" ns3:_="" ns4:_="">
    <xsd:import namespace="89b357b8-24de-4efd-83d6-488c2953c3ca"/>
    <xsd:import namespace="a6e42570-7845-4378-8e20-72d8f65608c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b357b8-24de-4efd-83d6-488c2953c3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e42570-7845-4378-8e20-72d8f65608c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D1EEC5-943C-4C56-B8D0-EE11A21F2DF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0C76935-9AB0-40DA-B3E9-8E0A70CE41C0}">
  <ds:schemaRefs>
    <ds:schemaRef ds:uri="http://schemas.microsoft.com/sharepoint/v3/contenttype/forms"/>
  </ds:schemaRefs>
</ds:datastoreItem>
</file>

<file path=customXml/itemProps3.xml><?xml version="1.0" encoding="utf-8"?>
<ds:datastoreItem xmlns:ds="http://schemas.openxmlformats.org/officeDocument/2006/customXml" ds:itemID="{59ED552D-CB4E-4304-9521-E0E0BA0619BB}">
  <ds:schemaRefs>
    <ds:schemaRef ds:uri="89b357b8-24de-4efd-83d6-488c2953c3ca"/>
    <ds:schemaRef ds:uri="a6e42570-7845-4378-8e20-72d8f65608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2801</TotalTime>
  <Words>212</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vt:lpstr>
      <vt:lpstr>Office Theme</vt:lpstr>
      <vt:lpstr>Grafana Plugin</vt:lpstr>
      <vt:lpstr>Issue</vt:lpstr>
      <vt:lpstr>Memory usage</vt:lpstr>
      <vt:lpstr>Memory usage</vt:lpstr>
      <vt:lpstr>Memory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SpiralLayout</dc:title>
  <dc:creator>Nguyen, Ngan V T</dc:creator>
  <cp:lastModifiedBy>Nguyen, Ngan V T</cp:lastModifiedBy>
  <cp:revision>13</cp:revision>
  <dcterms:created xsi:type="dcterms:W3CDTF">2020-10-27T11:24:13Z</dcterms:created>
  <dcterms:modified xsi:type="dcterms:W3CDTF">2021-10-29T06:05:14Z</dcterms:modified>
</cp:coreProperties>
</file>