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65" r:id="rId7"/>
    <p:sldId id="263" r:id="rId8"/>
    <p:sldId id="266" r:id="rId9"/>
    <p:sldId id="258" r:id="rId10"/>
    <p:sldId id="264" r:id="rId11"/>
    <p:sldId id="259" r:id="rId12"/>
    <p:sldId id="261" r:id="rId13"/>
    <p:sldId id="262" r:id="rId1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1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3DCD5-E8C5-47E0-A4C6-2FFB7C9989A8}" v="2613" dt="2024-04-17T22:56:05.136"/>
    <p1510:client id="{28ED1781-62F3-4D6E-C271-D743538E3424}" v="1125" dt="2024-04-17T22:56:31.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0B0D7-5DD5-4F0E-96D1-1050A2AAFBA0}"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AA2B1-89F6-496C-8E5B-6999CE14A48F}" type="slidenum">
              <a:rPr lang="en-US" smtClean="0"/>
              <a:t>‹#›</a:t>
            </a:fld>
            <a:endParaRPr lang="en-US"/>
          </a:p>
        </p:txBody>
      </p:sp>
    </p:spTree>
    <p:extLst>
      <p:ext uri="{BB962C8B-B14F-4D97-AF65-F5344CB8AC3E}">
        <p14:creationId xmlns:p14="http://schemas.microsoft.com/office/powerpoint/2010/main" val="3199647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Convolution Layer: Extracts features from an image, preserving pixel relationships using a filter matrix.</a:t>
            </a:r>
          </a:p>
          <a:p>
            <a:r>
              <a:rPr lang="en-US">
                <a:latin typeface="Calibri"/>
                <a:ea typeface="Calibri"/>
                <a:cs typeface="Calibri"/>
              </a:rPr>
              <a:t>Image matrix is multiplied by filter matrix to create a Feature Map.</a:t>
            </a:r>
          </a:p>
          <a:p>
            <a:r>
              <a:rPr lang="en-US">
                <a:latin typeface="Calibri"/>
                <a:ea typeface="Calibri"/>
                <a:cs typeface="Calibri"/>
              </a:rPr>
              <a:t>Different filters create different convolutions. Certain filters can perform operations like detecting edges, sharpening, or blurring images.</a:t>
            </a:r>
          </a:p>
          <a:p>
            <a:r>
              <a:rPr lang="en-US">
                <a:latin typeface="Calibri"/>
                <a:ea typeface="Calibri"/>
                <a:cs typeface="Calibri"/>
              </a:rPr>
              <a:t>The larger images matrices are compatible with smaller filter matrices due to strides and padding. Strides affect the pixel shift over the input matrix and padding wraps or drops the excess parts of an input matrix</a:t>
            </a:r>
          </a:p>
          <a:p>
            <a:r>
              <a:rPr lang="en-US" err="1">
                <a:latin typeface="Calibri"/>
                <a:ea typeface="Calibri"/>
                <a:cs typeface="Calibri"/>
              </a:rPr>
              <a:t>ReLU</a:t>
            </a:r>
            <a:r>
              <a:rPr lang="en-US">
                <a:latin typeface="Calibri"/>
                <a:ea typeface="Calibri"/>
                <a:cs typeface="Calibri"/>
              </a:rPr>
              <a:t> (Rectified Linear Unit for a non-linear operation) cleans up real world data and deals with non linearity in values.</a:t>
            </a:r>
          </a:p>
          <a:p>
            <a:r>
              <a:rPr lang="en-US">
                <a:latin typeface="Calibri"/>
                <a:ea typeface="Calibri"/>
                <a:cs typeface="Calibri"/>
              </a:rPr>
              <a:t> </a:t>
            </a:r>
          </a:p>
        </p:txBody>
      </p:sp>
      <p:sp>
        <p:nvSpPr>
          <p:cNvPr id="4" name="Slide Number Placeholder 3"/>
          <p:cNvSpPr>
            <a:spLocks noGrp="1"/>
          </p:cNvSpPr>
          <p:nvPr>
            <p:ph type="sldNum" sz="quarter" idx="5"/>
          </p:nvPr>
        </p:nvSpPr>
        <p:spPr/>
        <p:txBody>
          <a:bodyPr/>
          <a:lstStyle/>
          <a:p>
            <a:fld id="{260AA2B1-89F6-496C-8E5B-6999CE14A48F}" type="slidenum">
              <a:rPr lang="en-US" smtClean="0"/>
              <a:t>3</a:t>
            </a:fld>
            <a:endParaRPr lang="en-US"/>
          </a:p>
        </p:txBody>
      </p:sp>
    </p:spTree>
    <p:extLst>
      <p:ext uri="{BB962C8B-B14F-4D97-AF65-F5344CB8AC3E}">
        <p14:creationId xmlns:p14="http://schemas.microsoft.com/office/powerpoint/2010/main" val="40961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Adaptive Pooling: pools features from all levels for each proposal. An algorithm pools feature grids from each level. A fusion operation like typical max, average, or sum is then used to condense the matrix.</a:t>
            </a:r>
          </a:p>
        </p:txBody>
      </p:sp>
      <p:sp>
        <p:nvSpPr>
          <p:cNvPr id="4" name="Slide Number Placeholder 3"/>
          <p:cNvSpPr>
            <a:spLocks noGrp="1"/>
          </p:cNvSpPr>
          <p:nvPr>
            <p:ph type="sldNum" sz="quarter" idx="5"/>
          </p:nvPr>
        </p:nvSpPr>
        <p:spPr/>
        <p:txBody>
          <a:bodyPr/>
          <a:lstStyle/>
          <a:p>
            <a:fld id="{260AA2B1-89F6-496C-8E5B-6999CE14A48F}" type="slidenum">
              <a:rPr lang="en-US" smtClean="0"/>
              <a:t>5</a:t>
            </a:fld>
            <a:endParaRPr lang="en-US"/>
          </a:p>
        </p:txBody>
      </p:sp>
    </p:spTree>
    <p:extLst>
      <p:ext uri="{BB962C8B-B14F-4D97-AF65-F5344CB8AC3E}">
        <p14:creationId xmlns:p14="http://schemas.microsoft.com/office/powerpoint/2010/main" val="387990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CNNs are used in many real-world applications, such as medicine and facial recognition.</a:t>
            </a:r>
          </a:p>
          <a:p>
            <a:r>
              <a:rPr lang="en-US"/>
              <a:t>Pooling layers help reduce computational complexity and reduce overfitting. However, because they decrease the size of the input data, important data could be lost. We want to explore which pooling approaches are most effective for speed, reducing overhead, and accuracy. See how different approaches work across different data sets</a:t>
            </a:r>
          </a:p>
        </p:txBody>
      </p:sp>
      <p:sp>
        <p:nvSpPr>
          <p:cNvPr id="4" name="Slide Number Placeholder 3"/>
          <p:cNvSpPr>
            <a:spLocks noGrp="1"/>
          </p:cNvSpPr>
          <p:nvPr>
            <p:ph type="sldNum" sz="quarter" idx="5"/>
          </p:nvPr>
        </p:nvSpPr>
        <p:spPr/>
        <p:txBody>
          <a:bodyPr/>
          <a:lstStyle/>
          <a:p>
            <a:fld id="{260AA2B1-89F6-496C-8E5B-6999CE14A48F}" type="slidenum">
              <a:rPr lang="en-US" smtClean="0"/>
              <a:t>6</a:t>
            </a:fld>
            <a:endParaRPr lang="en-US"/>
          </a:p>
        </p:txBody>
      </p:sp>
    </p:spTree>
    <p:extLst>
      <p:ext uri="{BB962C8B-B14F-4D97-AF65-F5344CB8AC3E}">
        <p14:creationId xmlns:p14="http://schemas.microsoft.com/office/powerpoint/2010/main" val="362942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analyzes performance of various pooling methods on medical image datasets. It reveals that for any given dataset, there tends to be a specific pooling method that is most effective. However, a combination of multiple approaches can yield a happy medium that is general enough to perform well on many datasets. </a:t>
            </a:r>
          </a:p>
          <a:p>
            <a:endParaRPr lang="en-US"/>
          </a:p>
          <a:p>
            <a:r>
              <a:rPr lang="en-US"/>
              <a:t>The second reveals similar results. For the best results, pooling layers must be chosen and tuned specifically to a dataset. </a:t>
            </a:r>
          </a:p>
        </p:txBody>
      </p:sp>
      <p:sp>
        <p:nvSpPr>
          <p:cNvPr id="4" name="Slide Number Placeholder 3"/>
          <p:cNvSpPr>
            <a:spLocks noGrp="1"/>
          </p:cNvSpPr>
          <p:nvPr>
            <p:ph type="sldNum" sz="quarter" idx="5"/>
          </p:nvPr>
        </p:nvSpPr>
        <p:spPr/>
        <p:txBody>
          <a:bodyPr/>
          <a:lstStyle/>
          <a:p>
            <a:fld id="{260AA2B1-89F6-496C-8E5B-6999CE14A48F}" type="slidenum">
              <a:rPr lang="en-US" smtClean="0"/>
              <a:t>8</a:t>
            </a:fld>
            <a:endParaRPr lang="en-US"/>
          </a:p>
        </p:txBody>
      </p:sp>
    </p:spTree>
    <p:extLst>
      <p:ext uri="{BB962C8B-B14F-4D97-AF65-F5344CB8AC3E}">
        <p14:creationId xmlns:p14="http://schemas.microsoft.com/office/powerpoint/2010/main" val="57021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6/18/2024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6/18/2024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6/18/2024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6/18/2024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6/18/2024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6/18/2024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6/18/2024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6/18/2024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6/18/2024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6/18/2024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6/18/2024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Headline Line One</a:t>
            </a:r>
            <a:br>
              <a:rPr lang="en-US"/>
            </a:br>
            <a:r>
              <a:rPr lang="en-US"/>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6/18/2024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07/978-3-030-81645-2_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a:latin typeface="Arial" charset="0"/>
              </a:rPr>
              <a:t>Analysis of Pooling Layers on CNNs</a:t>
            </a:r>
          </a:p>
        </p:txBody>
      </p:sp>
      <p:sp>
        <p:nvSpPr>
          <p:cNvPr id="3" name="Subtitle 2"/>
          <p:cNvSpPr>
            <a:spLocks noGrp="1"/>
          </p:cNvSpPr>
          <p:nvPr>
            <p:ph type="subTitle" idx="1"/>
          </p:nvPr>
        </p:nvSpPr>
        <p:spPr/>
        <p:txBody>
          <a:bodyPr rtlCol="0">
            <a:normAutofit/>
          </a:bodyPr>
          <a:lstStyle/>
          <a:p>
            <a:pPr fontAlgn="auto">
              <a:spcAft>
                <a:spcPts val="0"/>
              </a:spcAft>
              <a:buFont typeface="Arial"/>
              <a:buNone/>
              <a:defRPr/>
            </a:pPr>
            <a:r>
              <a:rPr lang="en-US">
                <a:ea typeface="+mn-ea"/>
              </a:rPr>
              <a:t>Nick Fogg, David Sweasey</a:t>
            </a:r>
          </a:p>
          <a:p>
            <a:pPr fontAlgn="auto">
              <a:spcAft>
                <a:spcPts val="0"/>
              </a:spcAft>
              <a:buFont typeface="Arial"/>
              <a:buNone/>
              <a:defRPr/>
            </a:pPr>
            <a:r>
              <a:rPr lang="en-US">
                <a:ea typeface="+mn-ea"/>
              </a:rPr>
              <a:t>4/19/24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a:latin typeface="Arial" charset="0"/>
              </a:rPr>
              <a:t>Questions?</a:t>
            </a:r>
          </a:p>
        </p:txBody>
      </p:sp>
    </p:spTree>
    <p:extLst>
      <p:ext uri="{BB962C8B-B14F-4D97-AF65-F5344CB8AC3E}">
        <p14:creationId xmlns:p14="http://schemas.microsoft.com/office/powerpoint/2010/main" val="190624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67C2-085E-004B-C42E-52741AF2E30B}"/>
              </a:ext>
            </a:extLst>
          </p:cNvPr>
          <p:cNvSpPr>
            <a:spLocks noGrp="1"/>
          </p:cNvSpPr>
          <p:nvPr>
            <p:ph type="title"/>
          </p:nvPr>
        </p:nvSpPr>
        <p:spPr/>
        <p:txBody>
          <a:bodyPr/>
          <a:lstStyle/>
          <a:p>
            <a:r>
              <a:rPr lang="en-US">
                <a:ea typeface="ＭＳ Ｐゴシック"/>
              </a:rPr>
              <a:t>Background - CNNs</a:t>
            </a:r>
            <a:endParaRPr lang="en-US"/>
          </a:p>
        </p:txBody>
      </p:sp>
      <p:sp>
        <p:nvSpPr>
          <p:cNvPr id="3" name="Content Placeholder 2">
            <a:extLst>
              <a:ext uri="{FF2B5EF4-FFF2-40B4-BE49-F238E27FC236}">
                <a16:creationId xmlns:a16="http://schemas.microsoft.com/office/drawing/2014/main" id="{DABAF2FB-5B30-CDD8-A04C-E1F011297D30}"/>
              </a:ext>
            </a:extLst>
          </p:cNvPr>
          <p:cNvSpPr>
            <a:spLocks noGrp="1"/>
          </p:cNvSpPr>
          <p:nvPr>
            <p:ph idx="1"/>
          </p:nvPr>
        </p:nvSpPr>
        <p:spPr>
          <a:xfrm>
            <a:off x="457200" y="1857375"/>
            <a:ext cx="8229600" cy="2327672"/>
          </a:xfrm>
        </p:spPr>
        <p:txBody>
          <a:bodyPr/>
          <a:lstStyle/>
          <a:p>
            <a:r>
              <a:rPr lang="en-US">
                <a:ea typeface="ＭＳ Ｐゴシック"/>
              </a:rPr>
              <a:t>Most popularly used in image recognition and classification</a:t>
            </a:r>
          </a:p>
          <a:p>
            <a:endParaRPr lang="en-US">
              <a:ea typeface="ＭＳ Ｐゴシック"/>
            </a:endParaRPr>
          </a:p>
          <a:p>
            <a:endParaRPr lang="en-US">
              <a:ea typeface="ＭＳ Ｐゴシック"/>
            </a:endParaRPr>
          </a:p>
          <a:p>
            <a:r>
              <a:rPr lang="en-US">
                <a:ea typeface="ＭＳ Ｐゴシック"/>
              </a:rPr>
              <a:t>Pixel data in image saved as arrays dependent on resolution</a:t>
            </a:r>
          </a:p>
          <a:p>
            <a:pPr lvl="1">
              <a:buFont typeface="Courier New" charset="0"/>
              <a:buChar char="o"/>
            </a:pPr>
            <a:r>
              <a:rPr lang="en-US">
                <a:ea typeface="ＭＳ Ｐゴシック"/>
              </a:rPr>
              <a:t>Height x Width x Dimension</a:t>
            </a:r>
          </a:p>
        </p:txBody>
      </p:sp>
      <p:sp>
        <p:nvSpPr>
          <p:cNvPr id="5" name="TextBox 4">
            <a:extLst>
              <a:ext uri="{FF2B5EF4-FFF2-40B4-BE49-F238E27FC236}">
                <a16:creationId xmlns:a16="http://schemas.microsoft.com/office/drawing/2014/main" id="{7E3FB4E2-3931-57FD-B33E-78C174F65C6A}"/>
              </a:ext>
            </a:extLst>
          </p:cNvPr>
          <p:cNvSpPr txBox="1"/>
          <p:nvPr/>
        </p:nvSpPr>
        <p:spPr>
          <a:xfrm>
            <a:off x="1246584" y="2817018"/>
            <a:ext cx="664964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ea typeface="ＭＳ Ｐゴシック"/>
                <a:cs typeface="Arial"/>
              </a:rPr>
              <a:t>Input     Processing      Classification</a:t>
            </a:r>
            <a:endParaRPr lang="en-US"/>
          </a:p>
          <a:p>
            <a:pPr algn="l"/>
            <a:endParaRPr lang="en-US"/>
          </a:p>
        </p:txBody>
      </p:sp>
      <p:sp>
        <p:nvSpPr>
          <p:cNvPr id="6" name="Arrow: Right 5">
            <a:extLst>
              <a:ext uri="{FF2B5EF4-FFF2-40B4-BE49-F238E27FC236}">
                <a16:creationId xmlns:a16="http://schemas.microsoft.com/office/drawing/2014/main" id="{996C0820-CB0A-04CD-2136-F411F52BF7BB}"/>
              </a:ext>
            </a:extLst>
          </p:cNvPr>
          <p:cNvSpPr/>
          <p:nvPr/>
        </p:nvSpPr>
        <p:spPr>
          <a:xfrm>
            <a:off x="2282571" y="2815209"/>
            <a:ext cx="759333" cy="379856"/>
          </a:xfrm>
          <a:prstGeom prst="rightArrow">
            <a:avLst/>
          </a:prstGeom>
          <a:solidFill>
            <a:srgbClr val="CC0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2B6B964-9C04-224F-5C02-3ECC04D553B0}"/>
              </a:ext>
            </a:extLst>
          </p:cNvPr>
          <p:cNvSpPr/>
          <p:nvPr/>
        </p:nvSpPr>
        <p:spPr>
          <a:xfrm>
            <a:off x="5054345" y="2815209"/>
            <a:ext cx="759333" cy="379856"/>
          </a:xfrm>
          <a:prstGeom prst="rightArrow">
            <a:avLst/>
          </a:prstGeom>
          <a:solidFill>
            <a:srgbClr val="CC0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76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67C2-085E-004B-C42E-52741AF2E30B}"/>
              </a:ext>
            </a:extLst>
          </p:cNvPr>
          <p:cNvSpPr>
            <a:spLocks noGrp="1"/>
          </p:cNvSpPr>
          <p:nvPr>
            <p:ph type="title"/>
          </p:nvPr>
        </p:nvSpPr>
        <p:spPr/>
        <p:txBody>
          <a:bodyPr/>
          <a:lstStyle/>
          <a:p>
            <a:r>
              <a:rPr lang="en-US">
                <a:ea typeface="ＭＳ Ｐゴシック"/>
              </a:rPr>
              <a:t>Background - CNNs</a:t>
            </a:r>
            <a:endParaRPr lang="en-US"/>
          </a:p>
        </p:txBody>
      </p:sp>
      <p:pic>
        <p:nvPicPr>
          <p:cNvPr id="7" name="Picture 6" descr="A diagram of a diagram of a variety of cubes&#10;&#10;Description automatically generated">
            <a:extLst>
              <a:ext uri="{FF2B5EF4-FFF2-40B4-BE49-F238E27FC236}">
                <a16:creationId xmlns:a16="http://schemas.microsoft.com/office/drawing/2014/main" id="{0A320F58-7AE5-8243-B8CB-040E51293F37}"/>
              </a:ext>
            </a:extLst>
          </p:cNvPr>
          <p:cNvPicPr>
            <a:picLocks noChangeAspect="1"/>
          </p:cNvPicPr>
          <p:nvPr/>
        </p:nvPicPr>
        <p:blipFill>
          <a:blip r:embed="rId3"/>
          <a:stretch>
            <a:fillRect/>
          </a:stretch>
        </p:blipFill>
        <p:spPr>
          <a:xfrm>
            <a:off x="800100" y="1758694"/>
            <a:ext cx="7543800" cy="2616713"/>
          </a:xfrm>
          <a:prstGeom prst="rect">
            <a:avLst/>
          </a:prstGeom>
        </p:spPr>
      </p:pic>
    </p:spTree>
    <p:extLst>
      <p:ext uri="{BB962C8B-B14F-4D97-AF65-F5344CB8AC3E}">
        <p14:creationId xmlns:p14="http://schemas.microsoft.com/office/powerpoint/2010/main" val="201022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67C2-085E-004B-C42E-52741AF2E30B}"/>
              </a:ext>
            </a:extLst>
          </p:cNvPr>
          <p:cNvSpPr>
            <a:spLocks noGrp="1"/>
          </p:cNvSpPr>
          <p:nvPr>
            <p:ph type="title"/>
          </p:nvPr>
        </p:nvSpPr>
        <p:spPr/>
        <p:txBody>
          <a:bodyPr/>
          <a:lstStyle/>
          <a:p>
            <a:r>
              <a:rPr lang="en-US">
                <a:ea typeface="ＭＳ Ｐゴシック"/>
              </a:rPr>
              <a:t>Background - Pooling Layers</a:t>
            </a:r>
            <a:endParaRPr lang="en-US"/>
          </a:p>
        </p:txBody>
      </p:sp>
      <p:sp>
        <p:nvSpPr>
          <p:cNvPr id="3" name="Content Placeholder 2">
            <a:extLst>
              <a:ext uri="{FF2B5EF4-FFF2-40B4-BE49-F238E27FC236}">
                <a16:creationId xmlns:a16="http://schemas.microsoft.com/office/drawing/2014/main" id="{DABAF2FB-5B30-CDD8-A04C-E1F011297D30}"/>
              </a:ext>
            </a:extLst>
          </p:cNvPr>
          <p:cNvSpPr>
            <a:spLocks noGrp="1"/>
          </p:cNvSpPr>
          <p:nvPr>
            <p:ph idx="1"/>
          </p:nvPr>
        </p:nvSpPr>
        <p:spPr/>
        <p:txBody>
          <a:bodyPr/>
          <a:lstStyle/>
          <a:p>
            <a:r>
              <a:rPr lang="en-US">
                <a:ea typeface="ＭＳ Ｐゴシック"/>
              </a:rPr>
              <a:t>Goal is to reduce the spatial dimensions (height and width) of image</a:t>
            </a:r>
            <a:endParaRPr lang="en-US"/>
          </a:p>
          <a:p>
            <a:pPr lvl="1">
              <a:buFont typeface="Courier New" charset="0"/>
              <a:buChar char="o"/>
            </a:pPr>
            <a:r>
              <a:rPr lang="en-US">
                <a:ea typeface="ＭＳ Ｐゴシック"/>
              </a:rPr>
              <a:t>In turn reduces number of parameters</a:t>
            </a:r>
          </a:p>
          <a:p>
            <a:r>
              <a:rPr lang="en-US">
                <a:ea typeface="ＭＳ Ｐゴシック"/>
              </a:rPr>
              <a:t>Reduce dimensionality while maintaining important features</a:t>
            </a:r>
            <a:endParaRPr lang="en-US"/>
          </a:p>
        </p:txBody>
      </p:sp>
    </p:spTree>
    <p:extLst>
      <p:ext uri="{BB962C8B-B14F-4D97-AF65-F5344CB8AC3E}">
        <p14:creationId xmlns:p14="http://schemas.microsoft.com/office/powerpoint/2010/main" val="348566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67C2-085E-004B-C42E-52741AF2E30B}"/>
              </a:ext>
            </a:extLst>
          </p:cNvPr>
          <p:cNvSpPr>
            <a:spLocks noGrp="1"/>
          </p:cNvSpPr>
          <p:nvPr>
            <p:ph type="title"/>
          </p:nvPr>
        </p:nvSpPr>
        <p:spPr/>
        <p:txBody>
          <a:bodyPr/>
          <a:lstStyle/>
          <a:p>
            <a:r>
              <a:rPr lang="en-US">
                <a:ea typeface="ＭＳ Ｐゴシック"/>
              </a:rPr>
              <a:t>Background - Pooling Layers</a:t>
            </a:r>
            <a:endParaRPr lang="en-US"/>
          </a:p>
        </p:txBody>
      </p:sp>
      <p:sp>
        <p:nvSpPr>
          <p:cNvPr id="3" name="Content Placeholder 2">
            <a:extLst>
              <a:ext uri="{FF2B5EF4-FFF2-40B4-BE49-F238E27FC236}">
                <a16:creationId xmlns:a16="http://schemas.microsoft.com/office/drawing/2014/main" id="{DABAF2FB-5B30-CDD8-A04C-E1F011297D30}"/>
              </a:ext>
            </a:extLst>
          </p:cNvPr>
          <p:cNvSpPr>
            <a:spLocks noGrp="1"/>
          </p:cNvSpPr>
          <p:nvPr>
            <p:ph idx="1"/>
          </p:nvPr>
        </p:nvSpPr>
        <p:spPr>
          <a:xfrm>
            <a:off x="457200" y="1733550"/>
            <a:ext cx="8229600" cy="2327672"/>
          </a:xfrm>
        </p:spPr>
        <p:txBody>
          <a:bodyPr/>
          <a:lstStyle/>
          <a:p>
            <a:r>
              <a:rPr lang="en-US">
                <a:ea typeface="ＭＳ Ｐゴシック"/>
              </a:rPr>
              <a:t>Spatial pooling comes in many forms</a:t>
            </a:r>
          </a:p>
          <a:p>
            <a:pPr lvl="1">
              <a:buFont typeface="Courier New" charset="0"/>
              <a:buChar char="o"/>
            </a:pPr>
            <a:r>
              <a:rPr lang="en-US">
                <a:ea typeface="ＭＳ Ｐゴシック"/>
              </a:rPr>
              <a:t>Max, Average, Sum, Adaptive</a:t>
            </a:r>
          </a:p>
          <a:p>
            <a:r>
              <a:rPr lang="en-US">
                <a:ea typeface="ＭＳ Ｐゴシック"/>
              </a:rPr>
              <a:t>Appropriate pooling depends on specific task and data</a:t>
            </a:r>
          </a:p>
        </p:txBody>
      </p:sp>
      <p:pic>
        <p:nvPicPr>
          <p:cNvPr id="5" name="Picture 4" descr="A yellow squares with black numbers and black text&#10;&#10;Description automatically generated">
            <a:extLst>
              <a:ext uri="{FF2B5EF4-FFF2-40B4-BE49-F238E27FC236}">
                <a16:creationId xmlns:a16="http://schemas.microsoft.com/office/drawing/2014/main" id="{540CAFBA-227D-CC21-CCA7-FBE41723582E}"/>
              </a:ext>
            </a:extLst>
          </p:cNvPr>
          <p:cNvPicPr>
            <a:picLocks noChangeAspect="1"/>
          </p:cNvPicPr>
          <p:nvPr/>
        </p:nvPicPr>
        <p:blipFill>
          <a:blip r:embed="rId3"/>
          <a:stretch>
            <a:fillRect/>
          </a:stretch>
        </p:blipFill>
        <p:spPr>
          <a:xfrm>
            <a:off x="2351799" y="3119173"/>
            <a:ext cx="4449927" cy="1867428"/>
          </a:xfrm>
          <a:prstGeom prst="rect">
            <a:avLst/>
          </a:prstGeom>
        </p:spPr>
      </p:pic>
    </p:spTree>
    <p:extLst>
      <p:ext uri="{BB962C8B-B14F-4D97-AF65-F5344CB8AC3E}">
        <p14:creationId xmlns:p14="http://schemas.microsoft.com/office/powerpoint/2010/main" val="277385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7794-911B-1CAC-875B-A0D234D820E7}"/>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E9589B69-E5F6-C88A-0A51-7360543B261A}"/>
              </a:ext>
            </a:extLst>
          </p:cNvPr>
          <p:cNvSpPr>
            <a:spLocks noGrp="1"/>
          </p:cNvSpPr>
          <p:nvPr>
            <p:ph idx="1"/>
          </p:nvPr>
        </p:nvSpPr>
        <p:spPr>
          <a:xfrm>
            <a:off x="457200" y="1865376"/>
            <a:ext cx="8229600" cy="2729246"/>
          </a:xfrm>
        </p:spPr>
        <p:txBody>
          <a:bodyPr/>
          <a:lstStyle/>
          <a:p>
            <a:r>
              <a:rPr lang="en-US"/>
              <a:t>The accuracy of CNNs is paramount</a:t>
            </a:r>
          </a:p>
          <a:p>
            <a:r>
              <a:rPr lang="en-US"/>
              <a:t>Pooling layers are an important part of this</a:t>
            </a:r>
          </a:p>
          <a:p>
            <a:r>
              <a:rPr lang="en-US"/>
              <a:t>We want to maximize speedup, minimize overhead, and ensure accuracy</a:t>
            </a:r>
          </a:p>
        </p:txBody>
      </p:sp>
    </p:spTree>
    <p:extLst>
      <p:ext uri="{BB962C8B-B14F-4D97-AF65-F5344CB8AC3E}">
        <p14:creationId xmlns:p14="http://schemas.microsoft.com/office/powerpoint/2010/main" val="6119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A1EA-2504-74E9-C9F0-C9C80FC0915D}"/>
              </a:ext>
            </a:extLst>
          </p:cNvPr>
          <p:cNvSpPr>
            <a:spLocks noGrp="1"/>
          </p:cNvSpPr>
          <p:nvPr>
            <p:ph type="title"/>
          </p:nvPr>
        </p:nvSpPr>
        <p:spPr/>
        <p:txBody>
          <a:bodyPr/>
          <a:lstStyle/>
          <a:p>
            <a:r>
              <a:rPr lang="en-US">
                <a:ea typeface="ＭＳ Ｐゴシック"/>
              </a:rPr>
              <a:t>Experiments (planned)</a:t>
            </a:r>
            <a:endParaRPr lang="en-US"/>
          </a:p>
        </p:txBody>
      </p:sp>
      <p:sp>
        <p:nvSpPr>
          <p:cNvPr id="3" name="Content Placeholder 2">
            <a:extLst>
              <a:ext uri="{FF2B5EF4-FFF2-40B4-BE49-F238E27FC236}">
                <a16:creationId xmlns:a16="http://schemas.microsoft.com/office/drawing/2014/main" id="{B924224C-2A36-A49D-7583-56FF3FD0420C}"/>
              </a:ext>
            </a:extLst>
          </p:cNvPr>
          <p:cNvSpPr>
            <a:spLocks noGrp="1"/>
          </p:cNvSpPr>
          <p:nvPr>
            <p:ph idx="1"/>
          </p:nvPr>
        </p:nvSpPr>
        <p:spPr>
          <a:xfrm>
            <a:off x="457200" y="1476375"/>
            <a:ext cx="8229600" cy="2327672"/>
          </a:xfrm>
        </p:spPr>
        <p:txBody>
          <a:bodyPr/>
          <a:lstStyle/>
          <a:p>
            <a:r>
              <a:rPr lang="en-US">
                <a:ea typeface="ＭＳ Ｐゴシック"/>
              </a:rPr>
              <a:t>Test performance of several pooling methods utilizing a </a:t>
            </a:r>
            <a:r>
              <a:rPr lang="en-US" err="1">
                <a:ea typeface="ＭＳ Ｐゴシック"/>
              </a:rPr>
              <a:t>PyTorch</a:t>
            </a:r>
            <a:r>
              <a:rPr lang="en-US">
                <a:ea typeface="ＭＳ Ｐゴシック"/>
              </a:rPr>
              <a:t> CNN</a:t>
            </a:r>
          </a:p>
          <a:p>
            <a:pPr lvl="1">
              <a:buFont typeface="Courier New" charset="0"/>
              <a:buChar char="o"/>
            </a:pPr>
            <a:r>
              <a:rPr lang="en-US">
                <a:ea typeface="ＭＳ Ｐゴシック"/>
              </a:rPr>
              <a:t>Assess using diverse image recognition datasets</a:t>
            </a:r>
          </a:p>
          <a:p>
            <a:r>
              <a:rPr lang="en-US">
                <a:ea typeface="ＭＳ Ｐゴシック"/>
              </a:rPr>
              <a:t>What is optimal pooling method for this problem?</a:t>
            </a:r>
          </a:p>
          <a:p>
            <a:pPr lvl="1">
              <a:buFont typeface="Courier New" charset="0"/>
              <a:buChar char="o"/>
            </a:pPr>
            <a:r>
              <a:rPr lang="en-US">
                <a:ea typeface="ＭＳ Ｐゴシック"/>
              </a:rPr>
              <a:t>What trends are present between pooling methods?</a:t>
            </a:r>
            <a:endParaRPr lang="en-US"/>
          </a:p>
          <a:p>
            <a:endParaRPr lang="en-US"/>
          </a:p>
        </p:txBody>
      </p:sp>
      <p:pic>
        <p:nvPicPr>
          <p:cNvPr id="5" name="Picture 4" descr="MNIST — Dataset of Handwritten Digits | by Daniel | Medium">
            <a:extLst>
              <a:ext uri="{FF2B5EF4-FFF2-40B4-BE49-F238E27FC236}">
                <a16:creationId xmlns:a16="http://schemas.microsoft.com/office/drawing/2014/main" id="{5B244C62-70A1-3912-45D3-9D093FD1D4B8}"/>
              </a:ext>
            </a:extLst>
          </p:cNvPr>
          <p:cNvPicPr>
            <a:picLocks noChangeAspect="1"/>
          </p:cNvPicPr>
          <p:nvPr/>
        </p:nvPicPr>
        <p:blipFill>
          <a:blip r:embed="rId2"/>
          <a:stretch>
            <a:fillRect/>
          </a:stretch>
        </p:blipFill>
        <p:spPr>
          <a:xfrm>
            <a:off x="1676400" y="3621786"/>
            <a:ext cx="5791200" cy="1519428"/>
          </a:xfrm>
          <a:prstGeom prst="rect">
            <a:avLst/>
          </a:prstGeom>
        </p:spPr>
      </p:pic>
    </p:spTree>
    <p:extLst>
      <p:ext uri="{BB962C8B-B14F-4D97-AF65-F5344CB8AC3E}">
        <p14:creationId xmlns:p14="http://schemas.microsoft.com/office/powerpoint/2010/main" val="308411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01EA-BC79-649D-F20D-903E7233C5A2}"/>
              </a:ext>
            </a:extLst>
          </p:cNvPr>
          <p:cNvSpPr>
            <a:spLocks noGrp="1"/>
          </p:cNvSpPr>
          <p:nvPr>
            <p:ph type="title"/>
          </p:nvPr>
        </p:nvSpPr>
        <p:spPr/>
        <p:txBody>
          <a:bodyPr/>
          <a:lstStyle/>
          <a:p>
            <a:r>
              <a:rPr lang="en-US"/>
              <a:t>Related Works</a:t>
            </a:r>
          </a:p>
        </p:txBody>
      </p:sp>
      <p:sp>
        <p:nvSpPr>
          <p:cNvPr id="3" name="Content Placeholder 2">
            <a:extLst>
              <a:ext uri="{FF2B5EF4-FFF2-40B4-BE49-F238E27FC236}">
                <a16:creationId xmlns:a16="http://schemas.microsoft.com/office/drawing/2014/main" id="{69312B14-4AFA-EF3C-30C6-90534589ED70}"/>
              </a:ext>
            </a:extLst>
          </p:cNvPr>
          <p:cNvSpPr>
            <a:spLocks noGrp="1"/>
          </p:cNvSpPr>
          <p:nvPr>
            <p:ph idx="1"/>
          </p:nvPr>
        </p:nvSpPr>
        <p:spPr/>
        <p:txBody>
          <a:bodyPr/>
          <a:lstStyle/>
          <a:p>
            <a:r>
              <a:rPr lang="en-US"/>
              <a:t>Pooling in Convolutional Neural Networks for Medical Image Analysis</a:t>
            </a:r>
          </a:p>
          <a:p>
            <a:r>
              <a:rPr lang="en-US"/>
              <a:t>On the Importance of Pooling Layer Tuning for Profiling Side-Channel Analysis</a:t>
            </a:r>
          </a:p>
        </p:txBody>
      </p:sp>
    </p:spTree>
    <p:extLst>
      <p:ext uri="{BB962C8B-B14F-4D97-AF65-F5344CB8AC3E}">
        <p14:creationId xmlns:p14="http://schemas.microsoft.com/office/powerpoint/2010/main" val="133856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8167-B8B2-BC55-EE7C-63CCA2BD697B}"/>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9B3219F-BDF2-7066-C5AB-DA1C42E02787}"/>
              </a:ext>
            </a:extLst>
          </p:cNvPr>
          <p:cNvSpPr>
            <a:spLocks noGrp="1"/>
          </p:cNvSpPr>
          <p:nvPr>
            <p:ph idx="1"/>
          </p:nvPr>
        </p:nvSpPr>
        <p:spPr>
          <a:xfrm>
            <a:off x="457200" y="1895475"/>
            <a:ext cx="8229600" cy="2327672"/>
          </a:xfrm>
        </p:spPr>
        <p:txBody>
          <a:bodyPr/>
          <a:lstStyle/>
          <a:p>
            <a:r>
              <a:rPr lang="en-US" sz="1400">
                <a:ea typeface="ＭＳ Ｐゴシック"/>
              </a:rPr>
              <a:t>Saha, S. (2022) </a:t>
            </a:r>
            <a:r>
              <a:rPr lang="en-US" sz="1400" i="1">
                <a:ea typeface="ＭＳ Ｐゴシック"/>
              </a:rPr>
              <a:t>A comprehensive guide to Convolutional Neural Networks - the eli5 way</a:t>
            </a:r>
            <a:r>
              <a:rPr lang="en-US" sz="1400">
                <a:ea typeface="ＭＳ Ｐゴシック"/>
              </a:rPr>
              <a:t>, </a:t>
            </a:r>
            <a:r>
              <a:rPr lang="en-US" sz="1400" i="1">
                <a:ea typeface="ＭＳ Ｐゴシック"/>
              </a:rPr>
              <a:t>Medium</a:t>
            </a:r>
            <a:r>
              <a:rPr lang="en-US" sz="1400">
                <a:ea typeface="ＭＳ Ｐゴシック"/>
              </a:rPr>
              <a:t>. Available at: https://towardsdatascience.com/a-comprehensive-guide-to-convolutional-neural-networks-the-eli5-way-3bd2b1164a53 (Accessed: 21 February 2024). </a:t>
            </a:r>
          </a:p>
          <a:p>
            <a:r>
              <a:rPr lang="en-US" sz="1400">
                <a:effectLst/>
                <a:ea typeface="ＭＳ Ｐゴシック"/>
              </a:rPr>
              <a:t>Nirthika, R., Manivannan, S., Ramanan, A., &amp; Wang, R. (2022, February 1). </a:t>
            </a:r>
            <a:r>
              <a:rPr lang="en-US" sz="1400" i="1">
                <a:effectLst/>
                <a:ea typeface="ＭＳ Ｐゴシック"/>
              </a:rPr>
              <a:t>Pooling in Convolutional Neural Networks for Medical Image Analysis: A Survey and an empirical study - neural computing and applications</a:t>
            </a:r>
            <a:r>
              <a:rPr lang="en-US" sz="1400">
                <a:effectLst/>
                <a:ea typeface="ＭＳ Ｐゴシック"/>
              </a:rPr>
              <a:t>. SpringerLink. https://link.springer.com/article/10.1007/s00521-022-06953-8#Tab6</a:t>
            </a:r>
            <a:r>
              <a:rPr lang="en-US" sz="1400">
                <a:ea typeface="ＭＳ Ｐゴシック"/>
              </a:rPr>
              <a:t> </a:t>
            </a:r>
            <a:endParaRPr lang="en-US" sz="1400">
              <a:effectLst/>
            </a:endParaRPr>
          </a:p>
          <a:p>
            <a:r>
              <a:rPr lang="en-US" sz="1400">
                <a:solidFill>
                  <a:srgbClr val="222222"/>
                </a:solidFill>
                <a:ea typeface="ＭＳ Ｐゴシック"/>
              </a:rPr>
              <a:t>Wu, L., </a:t>
            </a:r>
            <a:r>
              <a:rPr lang="en-US" sz="1400" err="1">
                <a:solidFill>
                  <a:srgbClr val="222222"/>
                </a:solidFill>
                <a:ea typeface="ＭＳ Ｐゴシック"/>
              </a:rPr>
              <a:t>Perin</a:t>
            </a:r>
            <a:r>
              <a:rPr lang="en-US" sz="1400">
                <a:solidFill>
                  <a:srgbClr val="222222"/>
                </a:solidFill>
                <a:ea typeface="ＭＳ Ｐゴシック"/>
              </a:rPr>
              <a:t>, G. (2021). On the Importance of Pooling Layer Tuning for Profiling Side-Channel Analysis. In: Zhou, J., </a:t>
            </a:r>
            <a:r>
              <a:rPr lang="en-US" sz="1400" i="1">
                <a:solidFill>
                  <a:srgbClr val="222222"/>
                </a:solidFill>
                <a:ea typeface="ＭＳ Ｐゴシック"/>
              </a:rPr>
              <a:t>et al.</a:t>
            </a:r>
            <a:r>
              <a:rPr lang="en-US" sz="1400">
                <a:solidFill>
                  <a:srgbClr val="222222"/>
                </a:solidFill>
                <a:ea typeface="ＭＳ Ｐゴシック"/>
              </a:rPr>
              <a:t> Applied Cryptography and Network Security Workshops. ACNS 2021. Lecture Notes in Computer Science(), vol 12809. Springer, Cham. </a:t>
            </a:r>
            <a:r>
              <a:rPr lang="en-US" sz="1400">
                <a:solidFill>
                  <a:srgbClr val="222222"/>
                </a:solidFill>
                <a:ea typeface="ＭＳ Ｐゴシック"/>
                <a:hlinkClick r:id="rId2"/>
              </a:rPr>
              <a:t>https://doi.org/10.1007/978-3-030-81645-2_8</a:t>
            </a:r>
            <a:endParaRPr lang="en-US" sz="1400">
              <a:solidFill>
                <a:srgbClr val="222222"/>
              </a:solidFill>
              <a:ea typeface="ＭＳ Ｐゴシック"/>
            </a:endParaRPr>
          </a:p>
          <a:p>
            <a:r>
              <a:rPr lang="en-US" sz="1400">
                <a:effectLst/>
                <a:ea typeface="ＭＳ Ｐゴシック"/>
              </a:rPr>
              <a:t>Wikimedia Foundation. (2024, April 2). </a:t>
            </a:r>
            <a:r>
              <a:rPr lang="en-US" sz="1400" i="1">
                <a:effectLst/>
                <a:ea typeface="ＭＳ Ｐゴシック"/>
              </a:rPr>
              <a:t>MNIST database</a:t>
            </a:r>
            <a:r>
              <a:rPr lang="en-US" sz="1400">
                <a:effectLst/>
                <a:ea typeface="ＭＳ Ｐゴシック"/>
              </a:rPr>
              <a:t>. Wikipedia. https://en.wikipedia.org/wiki/MNIST_database%C2%A0</a:t>
            </a:r>
            <a:r>
              <a:rPr lang="en-US" sz="1400">
                <a:ea typeface="ＭＳ Ｐゴシック"/>
              </a:rPr>
              <a:t> </a:t>
            </a:r>
            <a:endParaRPr lang="en-US" sz="1400">
              <a:effectLst/>
            </a:endParaRPr>
          </a:p>
        </p:txBody>
      </p:sp>
    </p:spTree>
    <p:extLst>
      <p:ext uri="{BB962C8B-B14F-4D97-AF65-F5344CB8AC3E}">
        <p14:creationId xmlns:p14="http://schemas.microsoft.com/office/powerpoint/2010/main" val="259775474"/>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3ef29f0-ddaf-4685-ae68-f4a699e34a1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81739AFFB8D845BC25D66261D235E1" ma:contentTypeVersion="8" ma:contentTypeDescription="Create a new document." ma:contentTypeScope="" ma:versionID="d6ef02ef865187514f47d673cb243006">
  <xsd:schema xmlns:xsd="http://www.w3.org/2001/XMLSchema" xmlns:xs="http://www.w3.org/2001/XMLSchema" xmlns:p="http://schemas.microsoft.com/office/2006/metadata/properties" xmlns:ns3="63ef29f0-ddaf-4685-ae68-f4a699e34a1a" xmlns:ns4="c46c6e0b-cd45-4e65-984a-8bc036afa537" targetNamespace="http://schemas.microsoft.com/office/2006/metadata/properties" ma:root="true" ma:fieldsID="5ae7047e6cc23813d1a99ff6fc9b1f37" ns3:_="" ns4:_="">
    <xsd:import namespace="63ef29f0-ddaf-4685-ae68-f4a699e34a1a"/>
    <xsd:import namespace="c46c6e0b-cd45-4e65-984a-8bc036afa537"/>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ef29f0-ddaf-4685-ae68-f4a699e34a1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6c6e0b-cd45-4e65-984a-8bc036afa53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A5FF33-048C-4A1D-8205-4448696D1976}">
  <ds:schemaRefs>
    <ds:schemaRef ds:uri="63ef29f0-ddaf-4685-ae68-f4a699e34a1a"/>
    <ds:schemaRef ds:uri="c46c6e0b-cd45-4e65-984a-8bc036afa53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63A9364-15E1-4DDD-82D1-50B8CDB963A9}">
  <ds:schemaRefs>
    <ds:schemaRef ds:uri="63ef29f0-ddaf-4685-ae68-f4a699e34a1a"/>
    <ds:schemaRef ds:uri="c46c6e0b-cd45-4e65-984a-8bc036afa5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4CA8E1E-ED22-4E18-BDDC-9FFF7A55B2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ncstate-ppt-template-16x9-horizontal-left-brick (1)</Template>
  <Application>Microsoft Office PowerPoint</Application>
  <PresentationFormat>On-screen Show (16:9)</PresentationFormat>
  <Slides>10</Slides>
  <Notes>4</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NCStateU-horizontal-left-logo</vt:lpstr>
      <vt:lpstr>Analysis of Pooling Layers on CNNs</vt:lpstr>
      <vt:lpstr>Background - CNNs</vt:lpstr>
      <vt:lpstr>Background - CNNs</vt:lpstr>
      <vt:lpstr>Background - Pooling Layers</vt:lpstr>
      <vt:lpstr>Background - Pooling Layers</vt:lpstr>
      <vt:lpstr>Motivation</vt:lpstr>
      <vt:lpstr>Experiments (planned)</vt:lpstr>
      <vt:lpstr>Related Works</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Bradley Sweasey</dc:creator>
  <cp:revision>2</cp:revision>
  <dcterms:created xsi:type="dcterms:W3CDTF">2024-04-15T17:10:11Z</dcterms:created>
  <dcterms:modified xsi:type="dcterms:W3CDTF">2024-06-19T02:43:49Z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0x0101003081739AFFB8D845BC25D66261D235E1</vt:lpwstr>
  </property>
</Properties>
</file>