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75" r:id="rId7"/>
    <p:sldId id="285" r:id="rId8"/>
    <p:sldId id="272" r:id="rId9"/>
    <p:sldId id="276" r:id="rId10"/>
    <p:sldId id="280" r:id="rId11"/>
    <p:sldId id="313" r:id="rId12"/>
    <p:sldId id="270" r:id="rId13"/>
  </p:sldIdLst>
  <p:sldSz cx="9144000" cy="5143500"/>
  <p:notesSz cx="6858000" cy="9144000"/>
  <p:embeddedFontLst>
    <p:embeddedFont>
      <p:font typeface="Squada One" panose="02000000000000000000"/>
      <p:regular r:id="rId17"/>
    </p:embeddedFont>
    <p:embeddedFont>
      <p:font typeface="Roboto Condensed Light" panose="02000000000000000000"/>
      <p:regular r:id="rId18"/>
    </p:embeddedFont>
    <p:embeddedFont>
      <p:font typeface="Roboto" panose="02000000000000000000"/>
      <p:regular r:id="rId19"/>
      <p:bold r:id="rId20"/>
      <p:italic r:id="rId21"/>
    </p:embeddedFont>
    <p:embeddedFont>
      <p:font typeface="Roboto Condensed" panose="0200000000000000000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a39e485748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a39e485748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39e485748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39e485748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a39e485748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a39e485748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e8edfaca3_0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e8edfaca3_0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a39e485748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a39e485748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a39e485748_0_2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a39e485748_0_2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 panose="02000000000000000000"/>
              <a:buNone/>
              <a:defRPr sz="30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2" name="Google Shape;72;p11"/>
          <p:cNvSpPr txBox="1"/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type="ctrTitle" idx="2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type="subTitle" idx="1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type="ctrTitle" idx="3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type="subTitle" idx="4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type="ctrTitle" idx="5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type="subTitle" idx="6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type="ctrTitle" idx="7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type="subTitle" idx="8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type="ctrTitle" idx="9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type="subTitle" idx="13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type="ctrTitle" idx="14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type="subTitle" idx="15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type="subTitle" idx="1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type="subTitle" idx="1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type="subTitle" idx="2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type="subTitle" idx="3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type="subTitle" idx="4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type="subTitle" idx="5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type="subTitle" idx="6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type="subTitle" idx="7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type="subTitle" idx="8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type="subTitle" idx="1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type="subTitle" idx="2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type="subTitle" idx="3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type="subTitle" idx="4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type="subTitle" idx="5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type="subTitle" idx="6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type="subTitle" idx="7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type="subTitle" idx="8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type="subTitle" idx="9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type="subTitle" idx="1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type="subTitle" idx="2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type="subTitle" idx="3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type="subTitle" idx="4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type="subTitle" idx="5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type="subTitle" idx="6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" name="Google Shape;30;p5"/>
          <p:cNvSpPr txBox="1"/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type="subTitle" idx="1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type="subTitle" idx="2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type="subTitle" idx="4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type="subTitle" idx="5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type="subTitle" idx="7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type="subTitle" idx="8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type="subTitle" idx="9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subTitle" idx="1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type="subTitle" idx="2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type="subTitle" idx="3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type="subTitle" idx="4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type="subTitle" idx="5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type="subTitle" idx="6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type="ctrTitle" idx="2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type="subTitle" idx="1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type="ctrTitle" idx="3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type="subTitle" idx="4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type="ctrTitle" idx="5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type="subTitle" idx="6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type="ctrTitle" idx="7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type="subTitle" idx="8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type="subTitle" idx="1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type="title" idx="2" hasCustomPrompt="1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type="subTitle" idx="3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type="title" idx="4" hasCustomPrompt="1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type="subTitle" idx="5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type="title" idx="6" hasCustomPrompt="1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type="subTitle" idx="7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type="title" idx="8" hasCustomPrompt="1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type="subTitle" idx="1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type="title" idx="2" hasCustomPrompt="1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type="title" idx="3" hasCustomPrompt="1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type="title" idx="4" hasCustomPrompt="1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type="subTitle" idx="5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type="subTitle" idx="6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type="subTitle" idx="7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type="subTitle" idx="8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type="subTitle" idx="9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 hasCustomPrompt="1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 panose="020B0603050000020004"/>
              <a:buNone/>
              <a:defRPr sz="54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type="subTitle" idx="1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type="subTitle" idx="1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type="subTitle" idx="2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type="subTitle" idx="3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type="subTitle" idx="4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type="subTitle" idx="5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type="subTitle" idx="6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type="subTitle" idx="1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type="subTitle" idx="2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type="subTitle" idx="3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type="subTitle" idx="4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type="subTitle" idx="5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type="subTitle" idx="6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type="subTitle" idx="1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type="subTitle" idx="2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type="subTitle" idx="3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type="subTitle" idx="4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type="subTitle" idx="5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type="subTitle" idx="6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type="subTitle" idx="7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type="subTitle" idx="8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type="subTitle" idx="9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type="subTitle" idx="13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 panose="02000000000000000000"/>
              <a:buNone/>
              <a:defRPr sz="1600">
                <a:solidFill>
                  <a:schemeClr val="accent2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CREDITS: This presentation template was created by</a:t>
            </a:r>
            <a:r>
              <a:rPr lang="en-GB" sz="1200">
                <a:solidFill>
                  <a:schemeClr val="dk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,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highlight>
                <a:srgbClr val="FFD809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highlight>
                <a:srgbClr val="FFD809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D809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2" name="Google Shape;542;p59"/>
          <p:cNvSpPr txBox="1"/>
          <p:nvPr>
            <p:ph type="subTitle" idx="1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/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" name="Google Shape;51;p8"/>
          <p:cNvSpPr txBox="1"/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 panose="02000000000000000000"/>
              <a:buNone/>
              <a:defRPr sz="1600"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 panose="02000000000000000000"/>
              <a:buNone/>
              <a:defRPr sz="3000">
                <a:solidFill>
                  <a:schemeClr val="lt1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 panose="02000000000000000000"/>
              <a:buChar char="●"/>
              <a:defRPr sz="1800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○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■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●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○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■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●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○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 panose="02000000000000000000"/>
              <a:buChar char="■"/>
              <a:defRPr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4" Type="http://schemas.openxmlformats.org/officeDocument/2006/relationships/notesSlide" Target="../notesSlides/notesSlide3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1" Type="http://schemas.openxmlformats.org/officeDocument/2006/relationships/notesSlide" Target="../notesSlides/notesSlide9.xml"/><Relationship Id="rId20" Type="http://schemas.openxmlformats.org/officeDocument/2006/relationships/slideLayout" Target="../slideLayouts/slideLayout36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THE MONIKA</a:t>
            </a:r>
            <a:endParaRPr lang="en-US" altLang="en-GB"/>
          </a:p>
        </p:txBody>
      </p:sp>
      <p:sp>
        <p:nvSpPr>
          <p:cNvPr id="766" name="Google Shape;766;p94"/>
          <p:cNvSpPr txBox="1"/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Heuristic Agent, easily realize your creativity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108"/>
          <p:cNvGrpSpPr/>
          <p:nvPr/>
        </p:nvGrpSpPr>
        <p:grpSpPr>
          <a:xfrm>
            <a:off x="3346080" y="1253492"/>
            <a:ext cx="338842" cy="336332"/>
            <a:chOff x="-56012425" y="1903275"/>
            <a:chExt cx="320600" cy="318225"/>
          </a:xfrm>
        </p:grpSpPr>
        <p:sp>
          <p:nvSpPr>
            <p:cNvPr id="887" name="Google Shape;887;p108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08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108"/>
          <p:cNvGrpSpPr/>
          <p:nvPr/>
        </p:nvGrpSpPr>
        <p:grpSpPr>
          <a:xfrm>
            <a:off x="4411059" y="2974124"/>
            <a:ext cx="337997" cy="336411"/>
            <a:chOff x="-55620175" y="2686900"/>
            <a:chExt cx="319800" cy="318300"/>
          </a:xfrm>
        </p:grpSpPr>
        <p:sp>
          <p:nvSpPr>
            <p:cNvPr id="890" name="Google Shape;890;p108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08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08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08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4" name="Google Shape;894;p108"/>
          <p:cNvGrpSpPr/>
          <p:nvPr/>
        </p:nvGrpSpPr>
        <p:grpSpPr>
          <a:xfrm>
            <a:off x="5450711" y="1256258"/>
            <a:ext cx="295536" cy="336332"/>
            <a:chOff x="-56774050" y="1904075"/>
            <a:chExt cx="279625" cy="318225"/>
          </a:xfrm>
        </p:grpSpPr>
        <p:sp>
          <p:nvSpPr>
            <p:cNvPr id="895" name="Google Shape;895;p108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08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7" name="Google Shape;897;p108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OUR TEAM</a:t>
            </a:r>
            <a:endParaRPr lang="en-GB"/>
          </a:p>
        </p:txBody>
      </p:sp>
      <p:sp>
        <p:nvSpPr>
          <p:cNvPr id="898" name="Google Shape;898;p108"/>
          <p:cNvSpPr txBox="1"/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Team Leader, Asia Pacific</a:t>
            </a:r>
            <a:endParaRPr lang="en-US" altLang="zh-CN"/>
          </a:p>
        </p:txBody>
      </p:sp>
      <p:sp>
        <p:nvSpPr>
          <p:cNvPr id="899" name="Google Shape;899;p108"/>
          <p:cNvSpPr txBox="1"/>
          <p:nvPr>
            <p:ph type="ctrTitle" idx="2"/>
          </p:nvPr>
        </p:nvSpPr>
        <p:spPr>
          <a:xfrm>
            <a:off x="2750185" y="308610"/>
            <a:ext cx="1570355" cy="1932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Dons</a:t>
            </a:r>
            <a:r>
              <a:rPr lang="en-GB"/>
              <a:t> 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US" altLang="en-GB"/>
              <a:t>DEV</a:t>
            </a:r>
            <a:endParaRPr lang="en-US" altLang="en-GB"/>
          </a:p>
        </p:txBody>
      </p:sp>
      <p:sp>
        <p:nvSpPr>
          <p:cNvPr id="900" name="Google Shape;900;p108"/>
          <p:cNvSpPr txBox="1"/>
          <p:nvPr>
            <p:ph type="ctrTitle" idx="3"/>
          </p:nvPr>
        </p:nvSpPr>
        <p:spPr>
          <a:xfrm>
            <a:off x="4799965" y="309245"/>
            <a:ext cx="1570355" cy="1837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Lewis</a:t>
            </a:r>
            <a:br>
              <a:rPr lang="en-US" altLang="zh-CN"/>
            </a:br>
            <a:br>
              <a:rPr lang="en-US" altLang="zh-CN"/>
            </a:br>
            <a:r>
              <a:rPr lang="en-US" altLang="en-GB"/>
              <a:t>DEV</a:t>
            </a:r>
            <a:endParaRPr lang="en-US" altLang="en-GB"/>
          </a:p>
        </p:txBody>
      </p:sp>
      <p:sp>
        <p:nvSpPr>
          <p:cNvPr id="901" name="Google Shape;901;p108"/>
          <p:cNvSpPr txBox="1"/>
          <p:nvPr>
            <p:ph type="subTitle" idx="4"/>
          </p:nvPr>
        </p:nvSpPr>
        <p:spPr>
          <a:xfrm>
            <a:off x="4799965" y="2192655"/>
            <a:ext cx="1570355" cy="528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Experts in big data and artificial intelligence</a:t>
            </a:r>
            <a:endParaRPr lang="en-US" altLang="zh-CN"/>
          </a:p>
        </p:txBody>
      </p:sp>
      <p:sp>
        <p:nvSpPr>
          <p:cNvPr id="902" name="Google Shape;902;p108"/>
          <p:cNvSpPr txBox="1"/>
          <p:nvPr>
            <p:ph type="ctrTitle" idx="5"/>
          </p:nvPr>
        </p:nvSpPr>
        <p:spPr>
          <a:xfrm>
            <a:off x="3794760" y="2677795"/>
            <a:ext cx="1570355" cy="1190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US" altLang="en-GB"/>
            </a:br>
            <a:r>
              <a:rPr lang="en-US" altLang="en-GB"/>
              <a:t>Daisy</a:t>
            </a:r>
            <a:endParaRPr lang="en-US" altLang="en-GB"/>
          </a:p>
        </p:txBody>
      </p:sp>
      <p:sp>
        <p:nvSpPr>
          <p:cNvPr id="903" name="Google Shape;903;p108"/>
          <p:cNvSpPr txBox="1"/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Operate Specialist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Problem Statement</a:t>
            </a:r>
            <a:endParaRPr lang="en-US" altLang="zh-CN"/>
          </a:p>
        </p:txBody>
      </p:sp>
      <p:sp>
        <p:nvSpPr>
          <p:cNvPr id="772" name="Google Shape;772;p95"/>
          <p:cNvSpPr txBox="1"/>
          <p:nvPr>
            <p:ph type="subTitle" idx="1"/>
          </p:nvPr>
        </p:nvSpPr>
        <p:spPr>
          <a:xfrm>
            <a:off x="1255350" y="1131410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 panose="02000000000000000000"/>
              <a:buAutoNum type="arabicPeriod"/>
            </a:pPr>
            <a:r>
              <a:rPr lang="en-US" altLang="zh-CN" sz="1600"/>
              <a:t>In today's fast-paced digital age, creators need to continuously produce high-quality, attractive content to attract and retain users.</a:t>
            </a:r>
            <a:endParaRPr lang="en-US" altLang="zh-CN" sz="16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 panose="02000000000000000000"/>
              <a:buAutoNum type="arabicPeriod"/>
            </a:pPr>
            <a:r>
              <a:rPr lang="en-US" altLang="zh-CN" sz="1600"/>
              <a:t>Traditional content creation processes are time-consuming, costly, and difficult to meet market demand</a:t>
            </a:r>
            <a:endParaRPr lang="en-US" altLang="zh-CN" sz="16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 panose="02000000000000000000"/>
              <a:buAutoNum type="arabicPeriod"/>
            </a:pPr>
            <a:r>
              <a:rPr lang="en-US" altLang="zh-CN" sz="1600"/>
              <a:t>Creators face challenges in creating a distinct, consistent image and establishing an emotional connection with users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PRODUCT OVERVIEW</a:t>
            </a:r>
            <a:endParaRPr lang="en-GB"/>
          </a:p>
        </p:txBody>
      </p:sp>
      <p:grpSp>
        <p:nvGrpSpPr>
          <p:cNvPr id="1104" name="Google Shape;1104;p121"/>
          <p:cNvGrpSpPr/>
          <p:nvPr>
            <p:custDataLst>
              <p:tags r:id="rId1"/>
            </p:custDataLst>
          </p:nvPr>
        </p:nvGrpSpPr>
        <p:grpSpPr>
          <a:xfrm>
            <a:off x="2324326" y="1535775"/>
            <a:ext cx="1407151" cy="1623409"/>
            <a:chOff x="2324326" y="1535775"/>
            <a:chExt cx="1407151" cy="1623409"/>
          </a:xfrm>
        </p:grpSpPr>
        <p:sp>
          <p:nvSpPr>
            <p:cNvPr id="1105" name="Google Shape;1105;p121"/>
            <p:cNvSpPr/>
            <p:nvPr>
              <p:custDataLst>
                <p:tags r:id="rId2"/>
              </p:custDataLst>
            </p:nvPr>
          </p:nvSpPr>
          <p:spPr>
            <a:xfrm rot="5400000">
              <a:off x="2216197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121"/>
            <p:cNvSpPr/>
            <p:nvPr>
              <p:custDataLst>
                <p:tags r:id="rId3"/>
              </p:custDataLst>
            </p:nvPr>
          </p:nvSpPr>
          <p:spPr>
            <a:xfrm>
              <a:off x="2858050" y="2188240"/>
              <a:ext cx="339703" cy="31846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1107" name="Google Shape;1107;p121"/>
          <p:cNvGrpSpPr/>
          <p:nvPr>
            <p:custDataLst>
              <p:tags r:id="rId4"/>
            </p:custDataLst>
          </p:nvPr>
        </p:nvGrpSpPr>
        <p:grpSpPr>
          <a:xfrm>
            <a:off x="5141396" y="1535775"/>
            <a:ext cx="1407151" cy="1623409"/>
            <a:chOff x="5141396" y="1535775"/>
            <a:chExt cx="1407151" cy="1623409"/>
          </a:xfrm>
        </p:grpSpPr>
        <p:sp>
          <p:nvSpPr>
            <p:cNvPr id="1108" name="Google Shape;1108;p121"/>
            <p:cNvSpPr/>
            <p:nvPr>
              <p:custDataLst>
                <p:tags r:id="rId5"/>
              </p:custDataLst>
            </p:nvPr>
          </p:nvSpPr>
          <p:spPr>
            <a:xfrm rot="5400000">
              <a:off x="5033267" y="1643904"/>
              <a:ext cx="1623409" cy="1407151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9" name="Google Shape;1109;p121"/>
            <p:cNvGrpSpPr/>
            <p:nvPr/>
          </p:nvGrpSpPr>
          <p:grpSpPr>
            <a:xfrm>
              <a:off x="5681293" y="2202615"/>
              <a:ext cx="327823" cy="289720"/>
              <a:chOff x="-3137650" y="2787000"/>
              <a:chExt cx="291450" cy="257575"/>
            </a:xfrm>
          </p:grpSpPr>
          <p:sp>
            <p:nvSpPr>
              <p:cNvPr id="1110" name="Google Shape;1110;p121"/>
              <p:cNvSpPr/>
              <p:nvPr>
                <p:custDataLst>
                  <p:tags r:id="rId6"/>
                </p:custDataLst>
              </p:nvPr>
            </p:nvSpPr>
            <p:spPr>
              <a:xfrm>
                <a:off x="-3137650" y="2787000"/>
                <a:ext cx="2914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0303" extrusionOk="0">
                    <a:moveTo>
                      <a:pt x="10618" y="693"/>
                    </a:moveTo>
                    <a:cubicBezTo>
                      <a:pt x="10807" y="693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93"/>
                      <a:pt x="1009" y="693"/>
                    </a:cubicBezTo>
                    <a:close/>
                    <a:moveTo>
                      <a:pt x="10996" y="3403"/>
                    </a:moveTo>
                    <a:lnTo>
                      <a:pt x="10996" y="9231"/>
                    </a:lnTo>
                    <a:cubicBezTo>
                      <a:pt x="10964" y="9420"/>
                      <a:pt x="10838" y="9578"/>
                      <a:pt x="10618" y="9578"/>
                    </a:cubicBezTo>
                    <a:lnTo>
                      <a:pt x="1009" y="9578"/>
                    </a:lnTo>
                    <a:cubicBezTo>
                      <a:pt x="820" y="9578"/>
                      <a:pt x="662" y="9420"/>
                      <a:pt x="662" y="9231"/>
                    </a:cubicBezTo>
                    <a:lnTo>
                      <a:pt x="662" y="340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9263"/>
                    </a:lnTo>
                    <a:cubicBezTo>
                      <a:pt x="1" y="9830"/>
                      <a:pt x="473" y="10302"/>
                      <a:pt x="1009" y="10302"/>
                    </a:cubicBezTo>
                    <a:lnTo>
                      <a:pt x="10618" y="10302"/>
                    </a:lnTo>
                    <a:cubicBezTo>
                      <a:pt x="11185" y="10302"/>
                      <a:pt x="11658" y="9830"/>
                      <a:pt x="11658" y="9263"/>
                    </a:cubicBezTo>
                    <a:lnTo>
                      <a:pt x="11658" y="1040"/>
                    </a:lnTo>
                    <a:cubicBezTo>
                      <a:pt x="11658" y="441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121"/>
              <p:cNvSpPr/>
              <p:nvPr>
                <p:custDataLst>
                  <p:tags r:id="rId7"/>
                </p:custDataLst>
              </p:nvPr>
            </p:nvSpPr>
            <p:spPr>
              <a:xfrm>
                <a:off x="-3104575" y="2820875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48" y="693"/>
                    </a:cubicBezTo>
                    <a:cubicBezTo>
                      <a:pt x="568" y="693"/>
                      <a:pt x="726" y="536"/>
                      <a:pt x="726" y="347"/>
                    </a:cubicBezTo>
                    <a:cubicBezTo>
                      <a:pt x="726" y="158"/>
                      <a:pt x="568" y="0"/>
                      <a:pt x="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121"/>
              <p:cNvSpPr/>
              <p:nvPr>
                <p:custDataLst>
                  <p:tags r:id="rId8"/>
                </p:custDataLst>
              </p:nvPr>
            </p:nvSpPr>
            <p:spPr>
              <a:xfrm>
                <a:off x="-306990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121"/>
              <p:cNvSpPr/>
              <p:nvPr>
                <p:custDataLst>
                  <p:tags r:id="rId9"/>
                </p:custDataLst>
              </p:nvPr>
            </p:nvSpPr>
            <p:spPr>
              <a:xfrm>
                <a:off x="-3035250" y="28208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121"/>
              <p:cNvSpPr/>
              <p:nvPr>
                <p:custDataLst>
                  <p:tags r:id="rId10"/>
                </p:custDataLst>
              </p:nvPr>
            </p:nvSpPr>
            <p:spPr>
              <a:xfrm>
                <a:off x="-3002175" y="2820875"/>
                <a:ext cx="1213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90" y="693"/>
                      <a:pt x="347" y="693"/>
                    </a:cubicBezTo>
                    <a:lnTo>
                      <a:pt x="4506" y="693"/>
                    </a:lnTo>
                    <a:cubicBezTo>
                      <a:pt x="4695" y="693"/>
                      <a:pt x="4852" y="536"/>
                      <a:pt x="4852" y="347"/>
                    </a:cubicBezTo>
                    <a:cubicBezTo>
                      <a:pt x="4852" y="158"/>
                      <a:pt x="4695" y="0"/>
                      <a:pt x="45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121"/>
              <p:cNvSpPr/>
              <p:nvPr>
                <p:custDataLst>
                  <p:tags r:id="rId11"/>
                </p:custDataLst>
              </p:nvPr>
            </p:nvSpPr>
            <p:spPr>
              <a:xfrm>
                <a:off x="-2948625" y="2907300"/>
                <a:ext cx="5202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3412" extrusionOk="0">
                    <a:moveTo>
                      <a:pt x="347" y="1"/>
                    </a:moveTo>
                    <a:cubicBezTo>
                      <a:pt x="261" y="1"/>
                      <a:pt x="174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1261" y="1710"/>
                    </a:lnTo>
                    <a:lnTo>
                      <a:pt x="127" y="2844"/>
                    </a:lnTo>
                    <a:cubicBezTo>
                      <a:pt x="1" y="2970"/>
                      <a:pt x="1" y="3191"/>
                      <a:pt x="127" y="3317"/>
                    </a:cubicBezTo>
                    <a:cubicBezTo>
                      <a:pt x="174" y="3380"/>
                      <a:pt x="261" y="3411"/>
                      <a:pt x="347" y="3411"/>
                    </a:cubicBezTo>
                    <a:cubicBezTo>
                      <a:pt x="434" y="3411"/>
                      <a:pt x="521" y="3380"/>
                      <a:pt x="568" y="3317"/>
                    </a:cubicBezTo>
                    <a:lnTo>
                      <a:pt x="1954" y="1930"/>
                    </a:lnTo>
                    <a:cubicBezTo>
                      <a:pt x="2080" y="1804"/>
                      <a:pt x="2080" y="1584"/>
                      <a:pt x="1954" y="1458"/>
                    </a:cubicBezTo>
                    <a:lnTo>
                      <a:pt x="568" y="72"/>
                    </a:lnTo>
                    <a:cubicBezTo>
                      <a:pt x="521" y="24"/>
                      <a:pt x="434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121"/>
              <p:cNvSpPr/>
              <p:nvPr>
                <p:custDataLst>
                  <p:tags r:id="rId12"/>
                </p:custDataLst>
              </p:nvPr>
            </p:nvSpPr>
            <p:spPr>
              <a:xfrm>
                <a:off x="-3088025" y="2907300"/>
                <a:ext cx="53575" cy="85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3412" extrusionOk="0">
                    <a:moveTo>
                      <a:pt x="1749" y="1"/>
                    </a:moveTo>
                    <a:cubicBezTo>
                      <a:pt x="1662" y="1"/>
                      <a:pt x="1576" y="24"/>
                      <a:pt x="1513" y="72"/>
                    </a:cubicBezTo>
                    <a:lnTo>
                      <a:pt x="127" y="1458"/>
                    </a:lnTo>
                    <a:cubicBezTo>
                      <a:pt x="1" y="1584"/>
                      <a:pt x="1" y="1804"/>
                      <a:pt x="127" y="1930"/>
                    </a:cubicBezTo>
                    <a:lnTo>
                      <a:pt x="1513" y="3317"/>
                    </a:lnTo>
                    <a:cubicBezTo>
                      <a:pt x="1576" y="3380"/>
                      <a:pt x="1662" y="3411"/>
                      <a:pt x="1749" y="3411"/>
                    </a:cubicBezTo>
                    <a:cubicBezTo>
                      <a:pt x="1836" y="3411"/>
                      <a:pt x="1922" y="3380"/>
                      <a:pt x="1985" y="3317"/>
                    </a:cubicBezTo>
                    <a:cubicBezTo>
                      <a:pt x="2111" y="3191"/>
                      <a:pt x="2111" y="2970"/>
                      <a:pt x="1985" y="2844"/>
                    </a:cubicBezTo>
                    <a:lnTo>
                      <a:pt x="851" y="1710"/>
                    </a:lnTo>
                    <a:lnTo>
                      <a:pt x="1985" y="544"/>
                    </a:lnTo>
                    <a:cubicBezTo>
                      <a:pt x="2143" y="450"/>
                      <a:pt x="2143" y="198"/>
                      <a:pt x="1985" y="72"/>
                    </a:cubicBezTo>
                    <a:cubicBezTo>
                      <a:pt x="1922" y="24"/>
                      <a:pt x="1836" y="1"/>
                      <a:pt x="17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121"/>
              <p:cNvSpPr/>
              <p:nvPr>
                <p:custDataLst>
                  <p:tags r:id="rId13"/>
                </p:custDataLst>
              </p:nvPr>
            </p:nvSpPr>
            <p:spPr>
              <a:xfrm>
                <a:off x="-3019500" y="2888975"/>
                <a:ext cx="5437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4776" extrusionOk="0">
                    <a:moveTo>
                      <a:pt x="1778" y="0"/>
                    </a:moveTo>
                    <a:cubicBezTo>
                      <a:pt x="1617" y="0"/>
                      <a:pt x="1501" y="108"/>
                      <a:pt x="1450" y="237"/>
                    </a:cubicBezTo>
                    <a:lnTo>
                      <a:pt x="63" y="4333"/>
                    </a:lnTo>
                    <a:cubicBezTo>
                      <a:pt x="0" y="4522"/>
                      <a:pt x="95" y="4680"/>
                      <a:pt x="253" y="4743"/>
                    </a:cubicBezTo>
                    <a:cubicBezTo>
                      <a:pt x="305" y="4765"/>
                      <a:pt x="354" y="4775"/>
                      <a:pt x="399" y="4775"/>
                    </a:cubicBezTo>
                    <a:cubicBezTo>
                      <a:pt x="543" y="4775"/>
                      <a:pt x="646" y="4674"/>
                      <a:pt x="694" y="4554"/>
                    </a:cubicBezTo>
                    <a:lnTo>
                      <a:pt x="2080" y="458"/>
                    </a:lnTo>
                    <a:cubicBezTo>
                      <a:pt x="2174" y="300"/>
                      <a:pt x="2048" y="111"/>
                      <a:pt x="1891" y="17"/>
                    </a:cubicBezTo>
                    <a:cubicBezTo>
                      <a:pt x="1851" y="6"/>
                      <a:pt x="1813" y="0"/>
                      <a:pt x="17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18" name="Google Shape;1118;p121"/>
          <p:cNvGrpSpPr/>
          <p:nvPr>
            <p:custDataLst>
              <p:tags r:id="rId14"/>
            </p:custDataLst>
          </p:nvPr>
        </p:nvGrpSpPr>
        <p:grpSpPr>
          <a:xfrm>
            <a:off x="3027882" y="2754765"/>
            <a:ext cx="1407151" cy="1622646"/>
            <a:chOff x="3027882" y="2754765"/>
            <a:chExt cx="1407151" cy="1622646"/>
          </a:xfrm>
        </p:grpSpPr>
        <p:sp>
          <p:nvSpPr>
            <p:cNvPr id="1119" name="Google Shape;1119;p121"/>
            <p:cNvSpPr/>
            <p:nvPr>
              <p:custDataLst>
                <p:tags r:id="rId15"/>
              </p:custDataLst>
            </p:nvPr>
          </p:nvSpPr>
          <p:spPr>
            <a:xfrm rot="5400000">
              <a:off x="2920134" y="2862513"/>
              <a:ext cx="1622646" cy="1407151"/>
            </a:xfrm>
            <a:custGeom>
              <a:avLst/>
              <a:gdLst/>
              <a:ahLst/>
              <a:cxnLst/>
              <a:rect l="l" t="t" r="r" b="b"/>
              <a:pathLst>
                <a:path w="31934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7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21"/>
            <p:cNvSpPr/>
            <p:nvPr>
              <p:custDataLst>
                <p:tags r:id="rId16"/>
              </p:custDataLst>
            </p:nvPr>
          </p:nvSpPr>
          <p:spPr>
            <a:xfrm>
              <a:off x="3546624" y="3358370"/>
              <a:ext cx="375812" cy="398338"/>
            </a:xfrm>
            <a:custGeom>
              <a:avLst/>
              <a:gdLst/>
              <a:ahLst/>
              <a:cxnLst/>
              <a:rect l="l" t="t" r="r" b="b"/>
              <a:pathLst>
                <a:path w="11059" h="11721" extrusionOk="0">
                  <a:moveTo>
                    <a:pt x="1418" y="693"/>
                  </a:moveTo>
                  <a:lnTo>
                    <a:pt x="1418" y="1387"/>
                  </a:lnTo>
                  <a:lnTo>
                    <a:pt x="725" y="1387"/>
                  </a:lnTo>
                  <a:lnTo>
                    <a:pt x="725" y="693"/>
                  </a:lnTo>
                  <a:close/>
                  <a:moveTo>
                    <a:pt x="9011" y="693"/>
                  </a:moveTo>
                  <a:lnTo>
                    <a:pt x="9011" y="1387"/>
                  </a:lnTo>
                  <a:lnTo>
                    <a:pt x="8349" y="1387"/>
                  </a:lnTo>
                  <a:lnTo>
                    <a:pt x="8349" y="693"/>
                  </a:lnTo>
                  <a:close/>
                  <a:moveTo>
                    <a:pt x="7656" y="1324"/>
                  </a:moveTo>
                  <a:lnTo>
                    <a:pt x="7656" y="1670"/>
                  </a:lnTo>
                  <a:cubicBezTo>
                    <a:pt x="7656" y="1891"/>
                    <a:pt x="7813" y="2048"/>
                    <a:pt x="8034" y="2048"/>
                  </a:cubicBezTo>
                  <a:lnTo>
                    <a:pt x="8381" y="2048"/>
                  </a:lnTo>
                  <a:lnTo>
                    <a:pt x="8381" y="4222"/>
                  </a:lnTo>
                  <a:cubicBezTo>
                    <a:pt x="8255" y="4253"/>
                    <a:pt x="8160" y="4316"/>
                    <a:pt x="8034" y="4411"/>
                  </a:cubicBezTo>
                  <a:cubicBezTo>
                    <a:pt x="7845" y="4243"/>
                    <a:pt x="7614" y="4159"/>
                    <a:pt x="7369" y="4159"/>
                  </a:cubicBezTo>
                  <a:cubicBezTo>
                    <a:pt x="7246" y="4159"/>
                    <a:pt x="7120" y="4180"/>
                    <a:pt x="6994" y="4222"/>
                  </a:cubicBezTo>
                  <a:lnTo>
                    <a:pt x="6994" y="3088"/>
                  </a:lnTo>
                  <a:cubicBezTo>
                    <a:pt x="6994" y="2552"/>
                    <a:pt x="6522" y="2080"/>
                    <a:pt x="5986" y="2080"/>
                  </a:cubicBezTo>
                  <a:cubicBezTo>
                    <a:pt x="5419" y="2080"/>
                    <a:pt x="4947" y="2552"/>
                    <a:pt x="4947" y="3088"/>
                  </a:cubicBezTo>
                  <a:lnTo>
                    <a:pt x="4947" y="6459"/>
                  </a:lnTo>
                  <a:lnTo>
                    <a:pt x="4789" y="6301"/>
                  </a:lnTo>
                  <a:cubicBezTo>
                    <a:pt x="4600" y="6097"/>
                    <a:pt x="4340" y="5994"/>
                    <a:pt x="4076" y="5994"/>
                  </a:cubicBezTo>
                  <a:cubicBezTo>
                    <a:pt x="3812" y="5994"/>
                    <a:pt x="3545" y="6097"/>
                    <a:pt x="3340" y="6301"/>
                  </a:cubicBezTo>
                  <a:cubicBezTo>
                    <a:pt x="2962" y="6679"/>
                    <a:pt x="2962" y="7341"/>
                    <a:pt x="3340" y="7751"/>
                  </a:cubicBezTo>
                  <a:lnTo>
                    <a:pt x="3812" y="8223"/>
                  </a:lnTo>
                  <a:lnTo>
                    <a:pt x="2111" y="8223"/>
                  </a:lnTo>
                  <a:lnTo>
                    <a:pt x="2111" y="7908"/>
                  </a:lnTo>
                  <a:cubicBezTo>
                    <a:pt x="2111" y="7719"/>
                    <a:pt x="1954" y="7561"/>
                    <a:pt x="1765" y="7561"/>
                  </a:cubicBezTo>
                  <a:lnTo>
                    <a:pt x="1418" y="7561"/>
                  </a:lnTo>
                  <a:lnTo>
                    <a:pt x="1418" y="2048"/>
                  </a:lnTo>
                  <a:lnTo>
                    <a:pt x="1765" y="2048"/>
                  </a:lnTo>
                  <a:cubicBezTo>
                    <a:pt x="1954" y="2048"/>
                    <a:pt x="2111" y="1891"/>
                    <a:pt x="2111" y="1670"/>
                  </a:cubicBezTo>
                  <a:lnTo>
                    <a:pt x="2111" y="1324"/>
                  </a:lnTo>
                  <a:close/>
                  <a:moveTo>
                    <a:pt x="1418" y="8255"/>
                  </a:moveTo>
                  <a:lnTo>
                    <a:pt x="1418" y="8948"/>
                  </a:lnTo>
                  <a:lnTo>
                    <a:pt x="725" y="8948"/>
                  </a:lnTo>
                  <a:lnTo>
                    <a:pt x="725" y="8255"/>
                  </a:lnTo>
                  <a:close/>
                  <a:moveTo>
                    <a:pt x="5955" y="2836"/>
                  </a:moveTo>
                  <a:cubicBezTo>
                    <a:pt x="6144" y="2836"/>
                    <a:pt x="6301" y="2993"/>
                    <a:pt x="6301" y="3182"/>
                  </a:cubicBezTo>
                  <a:lnTo>
                    <a:pt x="6301" y="6616"/>
                  </a:lnTo>
                  <a:cubicBezTo>
                    <a:pt x="6301" y="6805"/>
                    <a:pt x="6459" y="6963"/>
                    <a:pt x="6648" y="6963"/>
                  </a:cubicBezTo>
                  <a:cubicBezTo>
                    <a:pt x="6837" y="6963"/>
                    <a:pt x="6994" y="6805"/>
                    <a:pt x="6994" y="6616"/>
                  </a:cubicBezTo>
                  <a:lnTo>
                    <a:pt x="6994" y="5230"/>
                  </a:lnTo>
                  <a:cubicBezTo>
                    <a:pt x="6994" y="5041"/>
                    <a:pt x="7152" y="4884"/>
                    <a:pt x="7372" y="4884"/>
                  </a:cubicBezTo>
                  <a:cubicBezTo>
                    <a:pt x="7561" y="4884"/>
                    <a:pt x="7719" y="5041"/>
                    <a:pt x="7719" y="5230"/>
                  </a:cubicBezTo>
                  <a:lnTo>
                    <a:pt x="7719" y="6616"/>
                  </a:lnTo>
                  <a:cubicBezTo>
                    <a:pt x="7719" y="6805"/>
                    <a:pt x="7876" y="6963"/>
                    <a:pt x="8066" y="6963"/>
                  </a:cubicBezTo>
                  <a:cubicBezTo>
                    <a:pt x="8255" y="6963"/>
                    <a:pt x="8412" y="6805"/>
                    <a:pt x="8412" y="6616"/>
                  </a:cubicBezTo>
                  <a:lnTo>
                    <a:pt x="8412" y="5230"/>
                  </a:lnTo>
                  <a:cubicBezTo>
                    <a:pt x="8412" y="5041"/>
                    <a:pt x="8570" y="4884"/>
                    <a:pt x="8790" y="4884"/>
                  </a:cubicBezTo>
                  <a:cubicBezTo>
                    <a:pt x="8979" y="4884"/>
                    <a:pt x="9137" y="5041"/>
                    <a:pt x="9137" y="5230"/>
                  </a:cubicBezTo>
                  <a:lnTo>
                    <a:pt x="9137" y="6616"/>
                  </a:lnTo>
                  <a:cubicBezTo>
                    <a:pt x="9137" y="6805"/>
                    <a:pt x="9294" y="6963"/>
                    <a:pt x="9483" y="6963"/>
                  </a:cubicBezTo>
                  <a:cubicBezTo>
                    <a:pt x="9672" y="6963"/>
                    <a:pt x="9830" y="6805"/>
                    <a:pt x="9830" y="6616"/>
                  </a:cubicBezTo>
                  <a:lnTo>
                    <a:pt x="9830" y="5955"/>
                  </a:lnTo>
                  <a:cubicBezTo>
                    <a:pt x="9704" y="5703"/>
                    <a:pt x="9861" y="5545"/>
                    <a:pt x="10019" y="5545"/>
                  </a:cubicBezTo>
                  <a:cubicBezTo>
                    <a:pt x="10239" y="5545"/>
                    <a:pt x="10397" y="5703"/>
                    <a:pt x="10397" y="5892"/>
                  </a:cubicBezTo>
                  <a:lnTo>
                    <a:pt x="10397" y="7057"/>
                  </a:lnTo>
                  <a:cubicBezTo>
                    <a:pt x="10397" y="8003"/>
                    <a:pt x="10176" y="8885"/>
                    <a:pt x="9830" y="9672"/>
                  </a:cubicBezTo>
                  <a:lnTo>
                    <a:pt x="6144" y="9672"/>
                  </a:lnTo>
                  <a:lnTo>
                    <a:pt x="3812" y="7372"/>
                  </a:lnTo>
                  <a:cubicBezTo>
                    <a:pt x="3686" y="7246"/>
                    <a:pt x="3686" y="6994"/>
                    <a:pt x="3812" y="6900"/>
                  </a:cubicBezTo>
                  <a:cubicBezTo>
                    <a:pt x="3875" y="6837"/>
                    <a:pt x="3962" y="6805"/>
                    <a:pt x="4049" y="6805"/>
                  </a:cubicBezTo>
                  <a:cubicBezTo>
                    <a:pt x="4135" y="6805"/>
                    <a:pt x="4222" y="6837"/>
                    <a:pt x="4285" y="6900"/>
                  </a:cubicBezTo>
                  <a:lnTo>
                    <a:pt x="5010" y="7593"/>
                  </a:lnTo>
                  <a:cubicBezTo>
                    <a:pt x="5075" y="7659"/>
                    <a:pt x="5163" y="7690"/>
                    <a:pt x="5251" y="7690"/>
                  </a:cubicBezTo>
                  <a:cubicBezTo>
                    <a:pt x="5415" y="7690"/>
                    <a:pt x="5577" y="7578"/>
                    <a:pt x="5577" y="7372"/>
                  </a:cubicBezTo>
                  <a:lnTo>
                    <a:pt x="5577" y="3182"/>
                  </a:lnTo>
                  <a:cubicBezTo>
                    <a:pt x="5577" y="2993"/>
                    <a:pt x="5734" y="2836"/>
                    <a:pt x="5955" y="2836"/>
                  </a:cubicBezTo>
                  <a:close/>
                  <a:moveTo>
                    <a:pt x="9672" y="10302"/>
                  </a:moveTo>
                  <a:lnTo>
                    <a:pt x="9672" y="10680"/>
                  </a:lnTo>
                  <a:cubicBezTo>
                    <a:pt x="9704" y="10869"/>
                    <a:pt x="9546" y="11027"/>
                    <a:pt x="9357" y="11027"/>
                  </a:cubicBezTo>
                  <a:lnTo>
                    <a:pt x="6616" y="11027"/>
                  </a:lnTo>
                  <a:cubicBezTo>
                    <a:pt x="6396" y="11027"/>
                    <a:pt x="6238" y="10869"/>
                    <a:pt x="6238" y="10680"/>
                  </a:cubicBezTo>
                  <a:lnTo>
                    <a:pt x="6238" y="10302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3" y="2080"/>
                  </a:lnTo>
                  <a:lnTo>
                    <a:pt x="693" y="7593"/>
                  </a:lnTo>
                  <a:lnTo>
                    <a:pt x="347" y="7593"/>
                  </a:lnTo>
                  <a:cubicBezTo>
                    <a:pt x="158" y="7593"/>
                    <a:pt x="0" y="7751"/>
                    <a:pt x="0" y="7940"/>
                  </a:cubicBezTo>
                  <a:lnTo>
                    <a:pt x="0" y="9326"/>
                  </a:lnTo>
                  <a:cubicBezTo>
                    <a:pt x="0" y="9515"/>
                    <a:pt x="158" y="9672"/>
                    <a:pt x="347" y="9672"/>
                  </a:cubicBezTo>
                  <a:lnTo>
                    <a:pt x="1733" y="9672"/>
                  </a:lnTo>
                  <a:cubicBezTo>
                    <a:pt x="1922" y="9672"/>
                    <a:pt x="2080" y="9515"/>
                    <a:pt x="2080" y="9326"/>
                  </a:cubicBezTo>
                  <a:lnTo>
                    <a:pt x="2080" y="8979"/>
                  </a:lnTo>
                  <a:lnTo>
                    <a:pt x="4442" y="8979"/>
                  </a:lnTo>
                  <a:lnTo>
                    <a:pt x="5577" y="10113"/>
                  </a:lnTo>
                  <a:lnTo>
                    <a:pt x="5577" y="10712"/>
                  </a:lnTo>
                  <a:cubicBezTo>
                    <a:pt x="5577" y="11248"/>
                    <a:pt x="6049" y="11720"/>
                    <a:pt x="6616" y="11720"/>
                  </a:cubicBezTo>
                  <a:lnTo>
                    <a:pt x="9357" y="11720"/>
                  </a:lnTo>
                  <a:cubicBezTo>
                    <a:pt x="9924" y="11720"/>
                    <a:pt x="10397" y="11248"/>
                    <a:pt x="10397" y="10712"/>
                  </a:cubicBezTo>
                  <a:lnTo>
                    <a:pt x="10397" y="10113"/>
                  </a:lnTo>
                  <a:cubicBezTo>
                    <a:pt x="10806" y="9200"/>
                    <a:pt x="11058" y="8160"/>
                    <a:pt x="11058" y="7026"/>
                  </a:cubicBezTo>
                  <a:lnTo>
                    <a:pt x="11058" y="5892"/>
                  </a:lnTo>
                  <a:cubicBezTo>
                    <a:pt x="11058" y="5325"/>
                    <a:pt x="10617" y="4884"/>
                    <a:pt x="10019" y="4884"/>
                  </a:cubicBezTo>
                  <a:cubicBezTo>
                    <a:pt x="9924" y="4884"/>
                    <a:pt x="9767" y="4915"/>
                    <a:pt x="9641" y="4947"/>
                  </a:cubicBezTo>
                  <a:cubicBezTo>
                    <a:pt x="9546" y="4632"/>
                    <a:pt x="9326" y="4379"/>
                    <a:pt x="9011" y="4253"/>
                  </a:cubicBezTo>
                  <a:lnTo>
                    <a:pt x="9011" y="2080"/>
                  </a:lnTo>
                  <a:lnTo>
                    <a:pt x="9357" y="2080"/>
                  </a:lnTo>
                  <a:cubicBezTo>
                    <a:pt x="9546" y="2080"/>
                    <a:pt x="9735" y="1922"/>
                    <a:pt x="9735" y="1733"/>
                  </a:cubicBezTo>
                  <a:lnTo>
                    <a:pt x="9735" y="347"/>
                  </a:lnTo>
                  <a:cubicBezTo>
                    <a:pt x="9735" y="158"/>
                    <a:pt x="9546" y="0"/>
                    <a:pt x="9357" y="0"/>
                  </a:cubicBezTo>
                  <a:lnTo>
                    <a:pt x="7971" y="0"/>
                  </a:lnTo>
                  <a:cubicBezTo>
                    <a:pt x="7782" y="0"/>
                    <a:pt x="7624" y="158"/>
                    <a:pt x="7624" y="347"/>
                  </a:cubicBezTo>
                  <a:lnTo>
                    <a:pt x="7624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1" name="Google Shape;1121;p121"/>
          <p:cNvGrpSpPr/>
          <p:nvPr>
            <p:custDataLst>
              <p:tags r:id="rId17"/>
            </p:custDataLst>
          </p:nvPr>
        </p:nvGrpSpPr>
        <p:grpSpPr>
          <a:xfrm>
            <a:off x="5844952" y="2754765"/>
            <a:ext cx="1407100" cy="1622646"/>
            <a:chOff x="5844952" y="2754765"/>
            <a:chExt cx="1407100" cy="1622646"/>
          </a:xfrm>
        </p:grpSpPr>
        <p:sp>
          <p:nvSpPr>
            <p:cNvPr id="1122" name="Google Shape;1122;p121"/>
            <p:cNvSpPr/>
            <p:nvPr>
              <p:custDataLst>
                <p:tags r:id="rId18"/>
              </p:custDataLst>
            </p:nvPr>
          </p:nvSpPr>
          <p:spPr>
            <a:xfrm rot="5400000">
              <a:off x="5737178" y="2862539"/>
              <a:ext cx="1622646" cy="1407100"/>
            </a:xfrm>
            <a:custGeom>
              <a:avLst/>
              <a:gdLst/>
              <a:ahLst/>
              <a:cxnLst/>
              <a:rect l="l" t="t" r="r" b="b"/>
              <a:pathLst>
                <a:path w="31934" h="27692" extrusionOk="0">
                  <a:moveTo>
                    <a:pt x="7959" y="0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34" y="13846"/>
                  </a:lnTo>
                  <a:lnTo>
                    <a:pt x="2399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21"/>
            <p:cNvSpPr/>
            <p:nvPr>
              <p:custDataLst>
                <p:tags r:id="rId19"/>
              </p:custDataLst>
            </p:nvPr>
          </p:nvSpPr>
          <p:spPr>
            <a:xfrm>
              <a:off x="6387845" y="3311663"/>
              <a:ext cx="280049" cy="398309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24" name="Google Shape;1124;p121"/>
            <p:cNvSpPr/>
            <p:nvPr>
              <p:custDataLst>
                <p:tags r:id="rId20"/>
              </p:custDataLst>
            </p:nvPr>
          </p:nvSpPr>
          <p:spPr>
            <a:xfrm>
              <a:off x="6486221" y="3653205"/>
              <a:ext cx="83285" cy="23351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125" name="Google Shape;1125;p121"/>
          <p:cNvSpPr/>
          <p:nvPr>
            <p:custDataLst>
              <p:tags r:id="rId21"/>
            </p:custDataLst>
          </p:nvPr>
        </p:nvSpPr>
        <p:spPr>
          <a:xfrm rot="5400000">
            <a:off x="1513022" y="2862513"/>
            <a:ext cx="1622646" cy="1407151"/>
          </a:xfrm>
          <a:custGeom>
            <a:avLst/>
            <a:gdLst/>
            <a:ahLst/>
            <a:cxnLst/>
            <a:rect l="l" t="t" r="r" b="b"/>
            <a:pathLst>
              <a:path w="31934" h="27693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6" name="Google Shape;1126;p121"/>
          <p:cNvSpPr txBox="1"/>
          <p:nvPr>
            <p:custDataLst>
              <p:tags r:id="rId22"/>
            </p:custDataLst>
          </p:nvPr>
        </p:nvSpPr>
        <p:spPr>
          <a:xfrm>
            <a:off x="1642325" y="3148325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solidFill>
                  <a:schemeClr val="accent2"/>
                </a:solidFill>
                <a:latin typeface="Squada One" panose="02000000000000000000"/>
                <a:ea typeface="宋体" panose="02010600030101010101" pitchFamily="2" charset="-122"/>
                <a:cs typeface="Squada One" panose="02000000000000000000"/>
                <a:sym typeface="Squada One" panose="02000000000000000000"/>
              </a:rPr>
              <a:t>Chat companion</a:t>
            </a:r>
            <a:endParaRPr lang="en-US" altLang="zh-CN" sz="1600">
              <a:solidFill>
                <a:schemeClr val="accent2"/>
              </a:solidFill>
              <a:latin typeface="Squada One" panose="02000000000000000000"/>
              <a:ea typeface="宋体" panose="02010600030101010101" pitchFamily="2" charset="-122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127" name="Google Shape;1127;p121"/>
          <p:cNvSpPr/>
          <p:nvPr>
            <p:custDataLst>
              <p:tags r:id="rId23"/>
            </p:custDataLst>
          </p:nvPr>
        </p:nvSpPr>
        <p:spPr>
          <a:xfrm rot="5400000">
            <a:off x="4327220" y="2862539"/>
            <a:ext cx="1622646" cy="1407100"/>
          </a:xfrm>
          <a:custGeom>
            <a:avLst/>
            <a:gdLst/>
            <a:ahLst/>
            <a:cxnLst/>
            <a:rect l="l" t="t" r="r" b="b"/>
            <a:pathLst>
              <a:path w="31934" h="27692" extrusionOk="0">
                <a:moveTo>
                  <a:pt x="7959" y="0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34" y="13846"/>
                </a:lnTo>
                <a:lnTo>
                  <a:pt x="23991" y="0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8" name="Google Shape;1128;p121"/>
          <p:cNvSpPr txBox="1"/>
          <p:nvPr>
            <p:custDataLst>
              <p:tags r:id="rId24"/>
            </p:custDataLst>
          </p:nvPr>
        </p:nvSpPr>
        <p:spPr>
          <a:xfrm>
            <a:off x="4444825" y="3540387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宋体" panose="02010600030101010101" pitchFamily="2" charset="-122"/>
                <a:cs typeface="Roboto Condensed Light" panose="02000000000000000000"/>
                <a:sym typeface="Roboto Condensed Light" panose="02000000000000000000"/>
              </a:rPr>
              <a:t>Digital people make profits from their own creations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宋体" panose="02010600030101010101" pitchFamily="2" charset="-122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129" name="Google Shape;1129;p121"/>
          <p:cNvSpPr/>
          <p:nvPr>
            <p:custDataLst>
              <p:tags r:id="rId25"/>
            </p:custDataLst>
          </p:nvPr>
        </p:nvSpPr>
        <p:spPr>
          <a:xfrm rot="5400000">
            <a:off x="3623309" y="16439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0" name="Google Shape;1130;p121"/>
          <p:cNvSpPr/>
          <p:nvPr>
            <p:custDataLst>
              <p:tags r:id="rId26"/>
            </p:custDataLst>
          </p:nvPr>
        </p:nvSpPr>
        <p:spPr>
          <a:xfrm rot="5400000">
            <a:off x="6437471" y="1643904"/>
            <a:ext cx="1623409" cy="1407151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1" name="Google Shape;1131;p121"/>
          <p:cNvSpPr txBox="1"/>
          <p:nvPr>
            <p:custDataLst>
              <p:tags r:id="rId27"/>
            </p:custDataLst>
          </p:nvPr>
        </p:nvSpPr>
        <p:spPr>
          <a:xfrm>
            <a:off x="4444750" y="3150575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solidFill>
                  <a:schemeClr val="accent2"/>
                </a:solidFill>
                <a:latin typeface="Squada One" panose="02000000000000000000"/>
                <a:ea typeface="宋体" panose="02010600030101010101" pitchFamily="2" charset="-122"/>
                <a:cs typeface="Squada One" panose="02000000000000000000"/>
                <a:sym typeface="Squada One" panose="02000000000000000000"/>
              </a:rPr>
              <a:t>Marketing Automation</a:t>
            </a:r>
            <a:endParaRPr lang="en-US" altLang="zh-CN" sz="1600">
              <a:solidFill>
                <a:schemeClr val="accent2"/>
              </a:solidFill>
              <a:latin typeface="Squada One" panose="02000000000000000000"/>
              <a:ea typeface="宋体" panose="02010600030101010101" pitchFamily="2" charset="-122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132" name="Google Shape;1132;p121"/>
          <p:cNvSpPr txBox="1"/>
          <p:nvPr>
            <p:custDataLst>
              <p:tags r:id="rId28"/>
            </p:custDataLst>
          </p:nvPr>
        </p:nvSpPr>
        <p:spPr>
          <a:xfrm>
            <a:off x="1642450" y="3541063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宋体" panose="02010600030101010101" pitchFamily="2" charset="-122"/>
                <a:cs typeface="Roboto Condensed Light" panose="02000000000000000000"/>
                <a:sym typeface="Roboto Condensed Light" panose="02000000000000000000"/>
              </a:rPr>
              <a:t>Best virtual companion for users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宋体" panose="02010600030101010101" pitchFamily="2" charset="-122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133" name="Google Shape;1133;p121"/>
          <p:cNvSpPr txBox="1"/>
          <p:nvPr>
            <p:custDataLst>
              <p:tags r:id="rId29"/>
            </p:custDataLst>
          </p:nvPr>
        </p:nvSpPr>
        <p:spPr>
          <a:xfrm>
            <a:off x="3754575" y="2346725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宋体" panose="02010600030101010101" pitchFamily="2" charset="-122"/>
                <a:cs typeface="Roboto Condensed Light" panose="02000000000000000000"/>
                <a:sym typeface="Roboto Condensed Light" panose="02000000000000000000"/>
              </a:rPr>
              <a:t>text, images, videos, and audio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宋体" panose="02010600030101010101" pitchFamily="2" charset="-122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134" name="Google Shape;1134;p121"/>
          <p:cNvSpPr txBox="1"/>
          <p:nvPr>
            <p:custDataLst>
              <p:tags r:id="rId30"/>
            </p:custDataLst>
          </p:nvPr>
        </p:nvSpPr>
        <p:spPr>
          <a:xfrm>
            <a:off x="3754500" y="1956913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solidFill>
                  <a:schemeClr val="accent2"/>
                </a:solidFill>
                <a:latin typeface="Squada One" panose="02000000000000000000"/>
                <a:ea typeface="宋体" panose="02010600030101010101" pitchFamily="2" charset="-122"/>
                <a:cs typeface="Squada One" panose="02000000000000000000"/>
                <a:sym typeface="Squada One" panose="02000000000000000000"/>
              </a:rPr>
              <a:t>Content Creation</a:t>
            </a:r>
            <a:endParaRPr lang="en-US" altLang="zh-CN" sz="1600">
              <a:solidFill>
                <a:schemeClr val="accent2"/>
              </a:solidFill>
              <a:latin typeface="Squada One" panose="02000000000000000000"/>
              <a:ea typeface="宋体" panose="02010600030101010101" pitchFamily="2" charset="-122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135" name="Google Shape;1135;p121"/>
          <p:cNvSpPr txBox="1"/>
          <p:nvPr>
            <p:custDataLst>
              <p:tags r:id="rId31"/>
            </p:custDataLst>
          </p:nvPr>
        </p:nvSpPr>
        <p:spPr>
          <a:xfrm>
            <a:off x="6588950" y="2346737"/>
            <a:ext cx="13638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User-specific character image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136" name="Google Shape;1136;p121"/>
          <p:cNvSpPr txBox="1"/>
          <p:nvPr>
            <p:custDataLst>
              <p:tags r:id="rId32"/>
            </p:custDataLst>
          </p:nvPr>
        </p:nvSpPr>
        <p:spPr>
          <a:xfrm>
            <a:off x="6588875" y="1956925"/>
            <a:ext cx="1363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solidFill>
                  <a:schemeClr val="accent2"/>
                </a:solidFill>
                <a:latin typeface="Squada One" panose="02000000000000000000"/>
                <a:ea typeface="宋体" panose="02010600030101010101" pitchFamily="2" charset="-122"/>
                <a:cs typeface="Squada One" panose="02000000000000000000"/>
                <a:sym typeface="Squada One" panose="02000000000000000000"/>
              </a:rPr>
              <a:t>Digital </a:t>
            </a:r>
            <a:endParaRPr lang="en-US" altLang="zh-CN" sz="1600">
              <a:solidFill>
                <a:schemeClr val="accent2"/>
              </a:solidFill>
              <a:latin typeface="Squada One" panose="02000000000000000000"/>
              <a:ea typeface="宋体" panose="02010600030101010101" pitchFamily="2" charset="-122"/>
              <a:cs typeface="Squada One" panose="02000000000000000000"/>
              <a:sym typeface="Squad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solidFill>
                  <a:schemeClr val="accent2"/>
                </a:solidFill>
                <a:latin typeface="Squada One" panose="02000000000000000000"/>
                <a:ea typeface="宋体" panose="02010600030101010101" pitchFamily="2" charset="-122"/>
                <a:cs typeface="Squada One" panose="02000000000000000000"/>
                <a:sym typeface="Squada One" panose="02000000000000000000"/>
              </a:rPr>
              <a:t>Human</a:t>
            </a:r>
            <a:endParaRPr lang="en-US" altLang="zh-CN" sz="1600">
              <a:solidFill>
                <a:schemeClr val="accent2"/>
              </a:solidFill>
              <a:latin typeface="Squada One" panose="02000000000000000000"/>
              <a:ea typeface="宋体" panose="02010600030101010101" pitchFamily="2" charset="-122"/>
              <a:cs typeface="Squada One" panose="02000000000000000000"/>
              <a:sym typeface="Squada One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3"/>
          <p:cNvSpPr txBox="1"/>
          <p:nvPr>
            <p:ph type="ctrTitle"/>
          </p:nvPr>
        </p:nvSpPr>
        <p:spPr>
          <a:xfrm flipH="1">
            <a:off x="395605" y="339725"/>
            <a:ext cx="8330565" cy="84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Business Model</a:t>
            </a:r>
            <a:endParaRPr lang="en-US" altLang="zh-CN"/>
          </a:p>
        </p:txBody>
      </p:sp>
      <p:sp>
        <p:nvSpPr>
          <p:cNvPr id="962" name="Google Shape;962;p113"/>
          <p:cNvSpPr txBox="1"/>
          <p:nvPr>
            <p:ph type="subTitle" idx="1"/>
          </p:nvPr>
        </p:nvSpPr>
        <p:spPr>
          <a:xfrm>
            <a:off x="2336800" y="2720975"/>
            <a:ext cx="2085340" cy="1322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One of our profit sources is users recharging points. At the same time, we divide membership levels from 1 to 5, and high-level members can enjoy more services.</a:t>
            </a:r>
            <a:endParaRPr lang="en-US" altLang="zh-CN"/>
          </a:p>
        </p:txBody>
      </p:sp>
      <p:sp>
        <p:nvSpPr>
          <p:cNvPr id="963" name="Google Shape;963;p113"/>
          <p:cNvSpPr txBox="1"/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Innovative profit sharing model redefines the future of content marketing and provides sustainable profitability</a:t>
            </a:r>
            <a:endParaRPr lang="en-US" altLang="zh-CN"/>
          </a:p>
        </p:txBody>
      </p:sp>
      <p:sp>
        <p:nvSpPr>
          <p:cNvPr id="964" name="Google Shape;964;p113"/>
          <p:cNvSpPr txBox="1"/>
          <p:nvPr>
            <p:ph type="ctrTitle" idx="3"/>
          </p:nvPr>
        </p:nvSpPr>
        <p:spPr>
          <a:xfrm>
            <a:off x="2229485" y="2249170"/>
            <a:ext cx="2300605" cy="647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Payment</a:t>
            </a:r>
            <a:endParaRPr lang="zh-CN" altLang="en-GB">
              <a:ea typeface="宋体" panose="02010600030101010101" pitchFamily="2" charset="-122"/>
            </a:endParaRPr>
          </a:p>
        </p:txBody>
      </p:sp>
      <p:sp>
        <p:nvSpPr>
          <p:cNvPr id="965" name="Google Shape;965;p113"/>
          <p:cNvSpPr txBox="1"/>
          <p:nvPr>
            <p:ph type="ctrTitle" idx="4"/>
          </p:nvPr>
        </p:nvSpPr>
        <p:spPr>
          <a:xfrm>
            <a:off x="4572000" y="2249170"/>
            <a:ext cx="2384425" cy="647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Dividends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3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Our Features</a:t>
            </a:r>
            <a:endParaRPr lang="en-US" altLang="zh-CN"/>
          </a:p>
        </p:txBody>
      </p:sp>
      <p:sp>
        <p:nvSpPr>
          <p:cNvPr id="1175" name="Google Shape;1175;p123"/>
          <p:cNvSpPr txBox="1"/>
          <p:nvPr/>
        </p:nvSpPr>
        <p:spPr>
          <a:xfrm>
            <a:off x="1938550" y="3239067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176" name="Google Shape;1176;p123"/>
          <p:cNvSpPr txBox="1"/>
          <p:nvPr/>
        </p:nvSpPr>
        <p:spPr>
          <a:xfrm>
            <a:off x="4078196" y="3226673"/>
            <a:ext cx="9876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23864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177" name="Google Shape;1177;p123"/>
          <p:cNvSpPr txBox="1"/>
          <p:nvPr/>
        </p:nvSpPr>
        <p:spPr>
          <a:xfrm>
            <a:off x="6217850" y="3240903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grpSp>
        <p:nvGrpSpPr>
          <p:cNvPr id="1178" name="Google Shape;1178;p123"/>
          <p:cNvGrpSpPr/>
          <p:nvPr/>
        </p:nvGrpSpPr>
        <p:grpSpPr>
          <a:xfrm>
            <a:off x="4400693" y="2203051"/>
            <a:ext cx="342615" cy="340186"/>
            <a:chOff x="890400" y="4399350"/>
            <a:chExt cx="486600" cy="483150"/>
          </a:xfrm>
        </p:grpSpPr>
        <p:sp>
          <p:nvSpPr>
            <p:cNvPr id="1179" name="Google Shape;1179;p123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0" name="Google Shape;1180;p123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1" name="Google Shape;1181;p123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2" name="Google Shape;1182;p123"/>
          <p:cNvGrpSpPr/>
          <p:nvPr/>
        </p:nvGrpSpPr>
        <p:grpSpPr>
          <a:xfrm>
            <a:off x="2264638" y="2218331"/>
            <a:ext cx="340168" cy="309628"/>
            <a:chOff x="1487200" y="4421025"/>
            <a:chExt cx="483125" cy="439750"/>
          </a:xfrm>
        </p:grpSpPr>
        <p:sp>
          <p:nvSpPr>
            <p:cNvPr id="1183" name="Google Shape;1183;p123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4" name="Google Shape;1184;p123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5" name="Google Shape;1185;p123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6" name="Google Shape;1186;p123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7" name="Google Shape;1187;p123"/>
          <p:cNvGrpSpPr/>
          <p:nvPr/>
        </p:nvGrpSpPr>
        <p:grpSpPr>
          <a:xfrm>
            <a:off x="6539192" y="2203070"/>
            <a:ext cx="344903" cy="340151"/>
            <a:chOff x="2079300" y="4399325"/>
            <a:chExt cx="489850" cy="483100"/>
          </a:xfrm>
        </p:grpSpPr>
        <p:sp>
          <p:nvSpPr>
            <p:cNvPr id="1188" name="Google Shape;1188;p123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9" name="Google Shape;1189;p123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90" name="Google Shape;1190;p123"/>
          <p:cNvSpPr txBox="1"/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User creations are low-cost</a:t>
            </a:r>
            <a:endParaRPr lang="en-US" altLang="zh-CN"/>
          </a:p>
        </p:txBody>
      </p:sp>
      <p:sp>
        <p:nvSpPr>
          <p:cNvPr id="1191" name="Google Shape;1191;p123"/>
          <p:cNvSpPr txBox="1"/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200"/>
              <a:t>Dividend model to provide users with sustainable income</a:t>
            </a:r>
            <a:endParaRPr lang="en-US" altLang="zh-CN" sz="1200"/>
          </a:p>
        </p:txBody>
      </p:sp>
      <p:sp>
        <p:nvSpPr>
          <p:cNvPr id="1192" name="Google Shape;1192;p123"/>
          <p:cNvSpPr txBox="1"/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200"/>
              <a:t>A variety of AI styles to meet different user needs</a:t>
            </a:r>
            <a:endParaRPr lang="en-US" altLang="zh-CN" sz="1200"/>
          </a:p>
        </p:txBody>
      </p:sp>
      <p:sp>
        <p:nvSpPr>
          <p:cNvPr id="1193" name="Google Shape;1193;p123"/>
          <p:cNvSpPr txBox="1"/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low cost</a:t>
            </a:r>
            <a:endParaRPr lang="en-US" altLang="zh-CN"/>
          </a:p>
        </p:txBody>
      </p:sp>
      <p:sp>
        <p:nvSpPr>
          <p:cNvPr id="1194" name="Google Shape;1194;p123"/>
          <p:cNvSpPr txBox="1"/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High yield</a:t>
            </a:r>
            <a:endParaRPr lang="en-US" altLang="zh-CN"/>
          </a:p>
        </p:txBody>
      </p:sp>
      <p:sp>
        <p:nvSpPr>
          <p:cNvPr id="1195" name="Google Shape;1195;p123"/>
          <p:cNvSpPr txBox="1"/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Rich content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0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Target group</a:t>
            </a:r>
            <a:endParaRPr lang="en-US" altLang="zh-CN"/>
          </a:p>
        </p:txBody>
      </p:sp>
      <p:sp>
        <p:nvSpPr>
          <p:cNvPr id="931" name="Google Shape;931;p110"/>
          <p:cNvSpPr txBox="1"/>
          <p:nvPr>
            <p:ph type="ctrTitle" idx="2"/>
          </p:nvPr>
        </p:nvSpPr>
        <p:spPr>
          <a:xfrm>
            <a:off x="3681515" y="1995135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ea typeface="宋体" panose="02010600030101010101" pitchFamily="2" charset="-122"/>
              </a:rPr>
              <a:t>MCN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933" name="Google Shape;933;p110"/>
          <p:cNvSpPr txBox="1"/>
          <p:nvPr>
            <p:ph type="ctrTitle" idx="3"/>
          </p:nvPr>
        </p:nvSpPr>
        <p:spPr>
          <a:xfrm>
            <a:off x="5934636" y="2009166"/>
            <a:ext cx="181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creator</a:t>
            </a:r>
            <a:endParaRPr lang="en-US" altLang="zh-CN"/>
          </a:p>
        </p:txBody>
      </p:sp>
      <p:sp>
        <p:nvSpPr>
          <p:cNvPr id="935" name="Google Shape;935;p110"/>
          <p:cNvSpPr txBox="1"/>
          <p:nvPr>
            <p:ph type="ctrTitle" idx="5"/>
          </p:nvPr>
        </p:nvSpPr>
        <p:spPr>
          <a:xfrm>
            <a:off x="1381760" y="1862455"/>
            <a:ext cx="1888490" cy="1022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Social</a:t>
            </a:r>
            <a:br>
              <a:rPr lang="en-US" altLang="zh-CN"/>
            </a:br>
            <a:r>
              <a:rPr lang="en-US" altLang="zh-CN"/>
              <a:t>operator</a:t>
            </a:r>
            <a:endParaRPr lang="en-US" altLang="zh-CN"/>
          </a:p>
        </p:txBody>
      </p:sp>
      <p:sp>
        <p:nvSpPr>
          <p:cNvPr id="937" name="Google Shape;937;p110"/>
          <p:cNvSpPr txBox="1"/>
          <p:nvPr>
            <p:ph type="ctrTitle" idx="7"/>
          </p:nvPr>
        </p:nvSpPr>
        <p:spPr>
          <a:xfrm>
            <a:off x="5894070" y="3361055"/>
            <a:ext cx="18415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educational knowledge</a:t>
            </a:r>
            <a:endParaRPr lang="en-US" altLang="zh-CN" sz="2800"/>
          </a:p>
        </p:txBody>
      </p:sp>
      <p:sp>
        <p:nvSpPr>
          <p:cNvPr id="939" name="Google Shape;939;p110"/>
          <p:cNvSpPr txBox="1"/>
          <p:nvPr>
            <p:ph type="ctrTitle" idx="9"/>
          </p:nvPr>
        </p:nvSpPr>
        <p:spPr>
          <a:xfrm>
            <a:off x="1431925" y="3288665"/>
            <a:ext cx="1841500" cy="1097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Game Story</a:t>
            </a:r>
            <a:endParaRPr lang="en-US" altLang="zh-CN"/>
          </a:p>
        </p:txBody>
      </p:sp>
      <p:sp>
        <p:nvSpPr>
          <p:cNvPr id="941" name="Google Shape;941;p110"/>
          <p:cNvSpPr txBox="1"/>
          <p:nvPr>
            <p:ph type="ctrTitle" idx="14"/>
          </p:nvPr>
        </p:nvSpPr>
        <p:spPr>
          <a:xfrm>
            <a:off x="3636010" y="3003550"/>
            <a:ext cx="2048510" cy="13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E-commerce clothing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/>
          <p:nvPr>
            <p:ph type="ctrTitle"/>
          </p:nvPr>
        </p:nvSpPr>
        <p:spPr>
          <a:xfrm flipH="1">
            <a:off x="467995" y="1707515"/>
            <a:ext cx="2875280" cy="169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How to integrate Solana</a:t>
            </a:r>
            <a:endParaRPr lang="en-US" altLang="zh-CN"/>
          </a:p>
        </p:txBody>
      </p:sp>
      <p:sp>
        <p:nvSpPr>
          <p:cNvPr id="971" name="Google Shape;971;p114"/>
          <p:cNvSpPr txBox="1"/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Leverage Solana’s high throughput and low latency to quickly verify user payments</a:t>
            </a:r>
            <a:endParaRPr lang="en-US" altLang="zh-CN"/>
          </a:p>
        </p:txBody>
      </p:sp>
      <p:sp>
        <p:nvSpPr>
          <p:cNvPr id="972" name="Google Shape;972;p114"/>
          <p:cNvSpPr txBox="1"/>
          <p:nvPr>
            <p:ph type="subTitle" idx="2"/>
          </p:nvPr>
        </p:nvSpPr>
        <p:spPr>
          <a:xfrm>
            <a:off x="4838200" y="3721218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Introducing the NFT mechanism to encourage users to participate in content creation and sharing, and build an active and diverse creative ecosystem</a:t>
            </a:r>
            <a:endParaRPr lang="en-US" altLang="zh-CN"/>
          </a:p>
        </p:txBody>
      </p:sp>
      <p:sp>
        <p:nvSpPr>
          <p:cNvPr id="973" name="Google Shape;973;p114"/>
          <p:cNvSpPr txBox="1"/>
          <p:nvPr>
            <p:ph type="ctrTitle" idx="3"/>
          </p:nvPr>
        </p:nvSpPr>
        <p:spPr>
          <a:xfrm>
            <a:off x="4838065" y="360680"/>
            <a:ext cx="3242945" cy="1313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/>
              <a:t>Transaction Verification</a:t>
            </a:r>
            <a:endParaRPr lang="en-US" altLang="zh-CN" sz="2400"/>
          </a:p>
        </p:txBody>
      </p:sp>
      <p:sp>
        <p:nvSpPr>
          <p:cNvPr id="974" name="Google Shape;974;p114"/>
          <p:cNvSpPr txBox="1"/>
          <p:nvPr>
            <p:ph type="ctrTitle" idx="4"/>
          </p:nvPr>
        </p:nvSpPr>
        <p:spPr>
          <a:xfrm>
            <a:off x="4838065" y="3086100"/>
            <a:ext cx="3242945" cy="878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2400"/>
              <a:t>NFT Incentives</a:t>
            </a:r>
            <a:endParaRPr lang="en-US" altLang="zh-CN" sz="2400"/>
          </a:p>
        </p:txBody>
      </p:sp>
      <p:grpSp>
        <p:nvGrpSpPr>
          <p:cNvPr id="975" name="Google Shape;975;p114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976" name="Google Shape;976;p1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1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1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2" name="Google Shape;982;p114"/>
          <p:cNvGrpSpPr/>
          <p:nvPr/>
        </p:nvGrpSpPr>
        <p:grpSpPr>
          <a:xfrm>
            <a:off x="6251249" y="3027492"/>
            <a:ext cx="420796" cy="371887"/>
            <a:chOff x="-3137650" y="2787000"/>
            <a:chExt cx="291450" cy="257575"/>
          </a:xfrm>
        </p:grpSpPr>
        <p:sp>
          <p:nvSpPr>
            <p:cNvPr id="983" name="Google Shape;983;p114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14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114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114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14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114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14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14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18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Usage of AI</a:t>
            </a:r>
            <a:endParaRPr lang="en-US" altLang="zh-CN"/>
          </a:p>
        </p:txBody>
      </p:sp>
      <p:sp>
        <p:nvSpPr>
          <p:cNvPr id="1050" name="Google Shape;1050;p118"/>
          <p:cNvSpPr txBox="1"/>
          <p:nvPr/>
        </p:nvSpPr>
        <p:spPr>
          <a:xfrm>
            <a:off x="683100" y="2007625"/>
            <a:ext cx="10950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M</a:t>
            </a:r>
            <a:endParaRPr lang="en-US" sz="5000">
              <a:solidFill>
                <a:schemeClr val="lt1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051" name="Google Shape;1051;p118"/>
          <p:cNvSpPr txBox="1"/>
          <p:nvPr/>
        </p:nvSpPr>
        <p:spPr>
          <a:xfrm>
            <a:off x="2892488" y="3086100"/>
            <a:ext cx="10950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lt1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T</a:t>
            </a:r>
            <a:endParaRPr lang="en-US" altLang="en-GB" sz="5000">
              <a:solidFill>
                <a:schemeClr val="lt1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052" name="Google Shape;1052;p118"/>
          <p:cNvSpPr txBox="1"/>
          <p:nvPr/>
        </p:nvSpPr>
        <p:spPr>
          <a:xfrm>
            <a:off x="5193412" y="2007625"/>
            <a:ext cx="10614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R</a:t>
            </a:r>
            <a:endParaRPr lang="en-US" sz="5000">
              <a:solidFill>
                <a:schemeClr val="lt1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053" name="Google Shape;1053;p118"/>
          <p:cNvSpPr txBox="1"/>
          <p:nvPr/>
        </p:nvSpPr>
        <p:spPr>
          <a:xfrm>
            <a:off x="7365875" y="3086100"/>
            <a:ext cx="10950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lt1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A</a:t>
            </a:r>
            <a:endParaRPr lang="en-US" altLang="en-GB" sz="5000">
              <a:solidFill>
                <a:schemeClr val="lt1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054" name="Google Shape;1054;p118"/>
          <p:cNvSpPr txBox="1"/>
          <p:nvPr>
            <p:ph type="subTitle" idx="1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Text, image, video and audio creation</a:t>
            </a:r>
            <a:endParaRPr lang="en-US" altLang="zh-CN"/>
          </a:p>
        </p:txBody>
      </p:sp>
      <p:sp>
        <p:nvSpPr>
          <p:cNvPr id="1055" name="Google Shape;1055;p118"/>
          <p:cNvSpPr txBox="1"/>
          <p:nvPr>
            <p:ph type="subTitle" idx="2"/>
          </p:nvPr>
        </p:nvSpPr>
        <p:spPr>
          <a:xfrm>
            <a:off x="2741438" y="20055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Enhance LLM's ability to solve complex problems</a:t>
            </a:r>
            <a:endParaRPr lang="en-US" altLang="zh-CN"/>
          </a:p>
        </p:txBody>
      </p:sp>
      <p:sp>
        <p:nvSpPr>
          <p:cNvPr id="1056" name="Google Shape;1056;p118"/>
          <p:cNvSpPr txBox="1"/>
          <p:nvPr>
            <p:ph type="subTitle" idx="3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Quickly retrieve relevant information from a massive knowledge base</a:t>
            </a:r>
            <a:endParaRPr lang="en-US" altLang="zh-CN"/>
          </a:p>
        </p:txBody>
      </p:sp>
      <p:sp>
        <p:nvSpPr>
          <p:cNvPr id="1057" name="Google Shape;1057;p118"/>
          <p:cNvSpPr txBox="1"/>
          <p:nvPr>
            <p:ph type="subTitle" idx="4"/>
          </p:nvPr>
        </p:nvSpPr>
        <p:spPr>
          <a:xfrm>
            <a:off x="7214825" y="20111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Agent automation capabilities</a:t>
            </a:r>
            <a:endParaRPr lang="en-US" altLang="zh-CN"/>
          </a:p>
        </p:txBody>
      </p:sp>
      <p:sp>
        <p:nvSpPr>
          <p:cNvPr id="1058" name="Google Shape;1058;p118"/>
          <p:cNvSpPr txBox="1"/>
          <p:nvPr>
            <p:ph type="subTitle" idx="5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Multimodality</a:t>
            </a:r>
            <a:endParaRPr lang="en-US" altLang="zh-CN"/>
          </a:p>
        </p:txBody>
      </p:sp>
      <p:sp>
        <p:nvSpPr>
          <p:cNvPr id="1059" name="Google Shape;1059;p118"/>
          <p:cNvSpPr txBox="1"/>
          <p:nvPr>
            <p:ph type="subTitle" idx="6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/>
              <a:t>ToT</a:t>
            </a:r>
            <a:endParaRPr lang="en-US" altLang="zh-CN"/>
          </a:p>
        </p:txBody>
      </p:sp>
      <p:sp>
        <p:nvSpPr>
          <p:cNvPr id="1060" name="Google Shape;1060;p118"/>
          <p:cNvSpPr txBox="1"/>
          <p:nvPr>
            <p:ph type="subTitle" idx="7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RAG</a:t>
            </a:r>
            <a:endParaRPr lang="en-US" altLang="zh-CN"/>
          </a:p>
        </p:txBody>
      </p:sp>
      <p:sp>
        <p:nvSpPr>
          <p:cNvPr id="1061" name="Google Shape;1061;p118"/>
          <p:cNvSpPr txBox="1"/>
          <p:nvPr>
            <p:ph type="subTitle" idx="8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/>
              <a:t>Agent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51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ea typeface="宋体" panose="02010600030101010101" pitchFamily="2" charset="-122"/>
              </a:rPr>
              <a:t>Roadmap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877" name="Google Shape;1877;p151"/>
          <p:cNvCxnSpPr/>
          <p:nvPr>
            <p:custDataLst>
              <p:tags r:id="rId1"/>
            </p:custDataLst>
          </p:nvPr>
        </p:nvCxnSpPr>
        <p:spPr>
          <a:xfrm>
            <a:off x="462079" y="2317173"/>
            <a:ext cx="55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8" name="Google Shape;1878;p151"/>
          <p:cNvSpPr txBox="1"/>
          <p:nvPr>
            <p:custDataLst>
              <p:tags r:id="rId2"/>
            </p:custDataLst>
          </p:nvPr>
        </p:nvSpPr>
        <p:spPr>
          <a:xfrm>
            <a:off x="539750" y="3075305"/>
            <a:ext cx="2694305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1.Chat companion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2.Multimodal creation of images, videos and audios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3.Creating a personalized digital human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4.Agent automation capabilities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879" name="Google Shape;1879;p151"/>
          <p:cNvSpPr/>
          <p:nvPr>
            <p:custDataLst>
              <p:tags r:id="rId3"/>
            </p:custDataLst>
          </p:nvPr>
        </p:nvSpPr>
        <p:spPr>
          <a:xfrm rot="5400000">
            <a:off x="966662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1" name="Google Shape;1881;p151"/>
          <p:cNvSpPr txBox="1"/>
          <p:nvPr>
            <p:custDataLst>
              <p:tags r:id="rId4"/>
            </p:custDataLst>
          </p:nvPr>
        </p:nvSpPr>
        <p:spPr>
          <a:xfrm>
            <a:off x="3535045" y="2897505"/>
            <a:ext cx="2781300" cy="11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1.Add more creative capabilities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2.Support serialization of works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3.Digital people can operate autonomously and make profits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887" name="Google Shape;1887;p151"/>
          <p:cNvSpPr txBox="1"/>
          <p:nvPr>
            <p:custDataLst>
              <p:tags r:id="rId5"/>
            </p:custDataLst>
          </p:nvPr>
        </p:nvSpPr>
        <p:spPr>
          <a:xfrm>
            <a:off x="6617335" y="2790190"/>
            <a:ext cx="2319020" cy="189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1.Introducing NFT copyright certification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2.Open Heuristic Digital Human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3.Digital people learn and issue tokens, and conduct on-chain transactions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4.Build open APIs and SDKs</a:t>
            </a:r>
            <a:endParaRPr lang="en-US" altLang="zh-CN">
              <a:solidFill>
                <a:schemeClr val="lt1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  <p:sp>
        <p:nvSpPr>
          <p:cNvPr id="1888" name="Google Shape;1888;p151"/>
          <p:cNvSpPr/>
          <p:nvPr>
            <p:custDataLst>
              <p:tags r:id="rId6"/>
            </p:custDataLst>
          </p:nvPr>
        </p:nvSpPr>
        <p:spPr>
          <a:xfrm rot="5400000">
            <a:off x="7362343" y="1934658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92" name="Google Shape;1892;p151"/>
          <p:cNvGrpSpPr/>
          <p:nvPr>
            <p:custDataLst>
              <p:tags r:id="rId7"/>
            </p:custDataLst>
          </p:nvPr>
        </p:nvGrpSpPr>
        <p:grpSpPr>
          <a:xfrm>
            <a:off x="7592599" y="2115131"/>
            <a:ext cx="355222" cy="404081"/>
            <a:chOff x="-919700" y="2420750"/>
            <a:chExt cx="257575" cy="293025"/>
          </a:xfrm>
        </p:grpSpPr>
        <p:sp>
          <p:nvSpPr>
            <p:cNvPr id="1893" name="Google Shape;1893;p151"/>
            <p:cNvSpPr/>
            <p:nvPr>
              <p:custDataLst>
                <p:tags r:id="rId8"/>
              </p:custDataLst>
            </p:nvPr>
          </p:nvSpPr>
          <p:spPr>
            <a:xfrm>
              <a:off x="-884250" y="2490850"/>
              <a:ext cx="84300" cy="51225"/>
            </a:xfrm>
            <a:custGeom>
              <a:avLst/>
              <a:gdLst/>
              <a:ahLst/>
              <a:cxnLst/>
              <a:rect l="l" t="t" r="r" b="b"/>
              <a:pathLst>
                <a:path w="3372" h="2049" extrusionOk="0">
                  <a:moveTo>
                    <a:pt x="977" y="631"/>
                  </a:moveTo>
                  <a:cubicBezTo>
                    <a:pt x="1166" y="631"/>
                    <a:pt x="1324" y="788"/>
                    <a:pt x="1324" y="977"/>
                  </a:cubicBezTo>
                  <a:cubicBezTo>
                    <a:pt x="1324" y="1198"/>
                    <a:pt x="1166" y="1355"/>
                    <a:pt x="977" y="1355"/>
                  </a:cubicBezTo>
                  <a:cubicBezTo>
                    <a:pt x="788" y="1355"/>
                    <a:pt x="631" y="1198"/>
                    <a:pt x="631" y="977"/>
                  </a:cubicBezTo>
                  <a:cubicBezTo>
                    <a:pt x="631" y="788"/>
                    <a:pt x="788" y="631"/>
                    <a:pt x="977" y="631"/>
                  </a:cubicBezTo>
                  <a:close/>
                  <a:moveTo>
                    <a:pt x="2363" y="631"/>
                  </a:moveTo>
                  <a:cubicBezTo>
                    <a:pt x="2552" y="631"/>
                    <a:pt x="2710" y="788"/>
                    <a:pt x="2710" y="977"/>
                  </a:cubicBezTo>
                  <a:cubicBezTo>
                    <a:pt x="2710" y="1198"/>
                    <a:pt x="2552" y="1355"/>
                    <a:pt x="2363" y="1355"/>
                  </a:cubicBezTo>
                  <a:cubicBezTo>
                    <a:pt x="2174" y="1355"/>
                    <a:pt x="2017" y="1198"/>
                    <a:pt x="2017" y="977"/>
                  </a:cubicBezTo>
                  <a:cubicBezTo>
                    <a:pt x="2017" y="788"/>
                    <a:pt x="2174" y="631"/>
                    <a:pt x="2363" y="631"/>
                  </a:cubicBezTo>
                  <a:close/>
                  <a:moveTo>
                    <a:pt x="1009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09" y="2048"/>
                  </a:cubicBezTo>
                  <a:cubicBezTo>
                    <a:pt x="1292" y="2048"/>
                    <a:pt x="1544" y="1922"/>
                    <a:pt x="1702" y="1765"/>
                  </a:cubicBezTo>
                  <a:cubicBezTo>
                    <a:pt x="1891" y="1922"/>
                    <a:pt x="2111" y="2048"/>
                    <a:pt x="2363" y="2048"/>
                  </a:cubicBezTo>
                  <a:cubicBezTo>
                    <a:pt x="2899" y="2048"/>
                    <a:pt x="3371" y="1576"/>
                    <a:pt x="3371" y="1040"/>
                  </a:cubicBezTo>
                  <a:cubicBezTo>
                    <a:pt x="3371" y="442"/>
                    <a:pt x="2899" y="1"/>
                    <a:pt x="2363" y="1"/>
                  </a:cubicBezTo>
                  <a:cubicBezTo>
                    <a:pt x="2080" y="1"/>
                    <a:pt x="1859" y="127"/>
                    <a:pt x="1702" y="284"/>
                  </a:cubicBezTo>
                  <a:cubicBezTo>
                    <a:pt x="1481" y="127"/>
                    <a:pt x="1261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151"/>
            <p:cNvSpPr/>
            <p:nvPr>
              <p:custDataLst>
                <p:tags r:id="rId9"/>
              </p:custDataLst>
            </p:nvPr>
          </p:nvSpPr>
          <p:spPr>
            <a:xfrm>
              <a:off x="-919700" y="242075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7152" y="694"/>
                  </a:moveTo>
                  <a:cubicBezTo>
                    <a:pt x="7373" y="694"/>
                    <a:pt x="7530" y="851"/>
                    <a:pt x="7530" y="1040"/>
                  </a:cubicBezTo>
                  <a:lnTo>
                    <a:pt x="7530" y="1418"/>
                  </a:lnTo>
                  <a:lnTo>
                    <a:pt x="662" y="1418"/>
                  </a:lnTo>
                  <a:lnTo>
                    <a:pt x="662" y="1040"/>
                  </a:lnTo>
                  <a:cubicBezTo>
                    <a:pt x="694" y="851"/>
                    <a:pt x="851" y="694"/>
                    <a:pt x="1009" y="694"/>
                  </a:cubicBezTo>
                  <a:close/>
                  <a:moveTo>
                    <a:pt x="7562" y="2111"/>
                  </a:moveTo>
                  <a:lnTo>
                    <a:pt x="7562" y="3403"/>
                  </a:lnTo>
                  <a:lnTo>
                    <a:pt x="7247" y="3088"/>
                  </a:lnTo>
                  <a:cubicBezTo>
                    <a:pt x="7042" y="2883"/>
                    <a:pt x="6784" y="2792"/>
                    <a:pt x="6528" y="2792"/>
                  </a:cubicBezTo>
                  <a:cubicBezTo>
                    <a:pt x="5999" y="2792"/>
                    <a:pt x="5483" y="3186"/>
                    <a:pt x="5483" y="3781"/>
                  </a:cubicBezTo>
                  <a:cubicBezTo>
                    <a:pt x="5483" y="4065"/>
                    <a:pt x="5577" y="4348"/>
                    <a:pt x="5798" y="4506"/>
                  </a:cubicBezTo>
                  <a:lnTo>
                    <a:pt x="6774" y="5482"/>
                  </a:lnTo>
                  <a:lnTo>
                    <a:pt x="1009" y="5482"/>
                  </a:lnTo>
                  <a:cubicBezTo>
                    <a:pt x="995" y="5485"/>
                    <a:pt x="982" y="5486"/>
                    <a:pt x="968" y="5486"/>
                  </a:cubicBezTo>
                  <a:cubicBezTo>
                    <a:pt x="825" y="5486"/>
                    <a:pt x="694" y="5340"/>
                    <a:pt x="694" y="5167"/>
                  </a:cubicBezTo>
                  <a:lnTo>
                    <a:pt x="694" y="2111"/>
                  </a:lnTo>
                  <a:close/>
                  <a:moveTo>
                    <a:pt x="8160" y="2584"/>
                  </a:moveTo>
                  <a:lnTo>
                    <a:pt x="9200" y="3624"/>
                  </a:lnTo>
                  <a:cubicBezTo>
                    <a:pt x="9421" y="3844"/>
                    <a:pt x="9515" y="4065"/>
                    <a:pt x="9515" y="4348"/>
                  </a:cubicBezTo>
                  <a:lnTo>
                    <a:pt x="9515" y="6900"/>
                  </a:lnTo>
                  <a:cubicBezTo>
                    <a:pt x="9515" y="7373"/>
                    <a:pt x="9358" y="7845"/>
                    <a:pt x="9043" y="8192"/>
                  </a:cubicBezTo>
                  <a:lnTo>
                    <a:pt x="5955" y="8192"/>
                  </a:lnTo>
                  <a:cubicBezTo>
                    <a:pt x="5640" y="7845"/>
                    <a:pt x="5483" y="7373"/>
                    <a:pt x="5483" y="6900"/>
                  </a:cubicBezTo>
                  <a:lnTo>
                    <a:pt x="5483" y="6144"/>
                  </a:lnTo>
                  <a:lnTo>
                    <a:pt x="6837" y="6144"/>
                  </a:lnTo>
                  <a:lnTo>
                    <a:pt x="6837" y="6207"/>
                  </a:lnTo>
                  <a:cubicBezTo>
                    <a:pt x="6837" y="6585"/>
                    <a:pt x="6900" y="6932"/>
                    <a:pt x="7089" y="7373"/>
                  </a:cubicBezTo>
                  <a:cubicBezTo>
                    <a:pt x="7135" y="7487"/>
                    <a:pt x="7263" y="7568"/>
                    <a:pt x="7403" y="7568"/>
                  </a:cubicBezTo>
                  <a:cubicBezTo>
                    <a:pt x="7455" y="7568"/>
                    <a:pt x="7510" y="7556"/>
                    <a:pt x="7562" y="7530"/>
                  </a:cubicBezTo>
                  <a:cubicBezTo>
                    <a:pt x="7719" y="7467"/>
                    <a:pt x="7782" y="7247"/>
                    <a:pt x="7719" y="7058"/>
                  </a:cubicBezTo>
                  <a:cubicBezTo>
                    <a:pt x="7593" y="6774"/>
                    <a:pt x="7530" y="6522"/>
                    <a:pt x="7530" y="6239"/>
                  </a:cubicBezTo>
                  <a:lnTo>
                    <a:pt x="7530" y="5451"/>
                  </a:lnTo>
                  <a:cubicBezTo>
                    <a:pt x="7530" y="5356"/>
                    <a:pt x="7467" y="5262"/>
                    <a:pt x="7404" y="5199"/>
                  </a:cubicBezTo>
                  <a:lnTo>
                    <a:pt x="6207" y="4033"/>
                  </a:lnTo>
                  <a:cubicBezTo>
                    <a:pt x="6018" y="3844"/>
                    <a:pt x="6144" y="3435"/>
                    <a:pt x="6459" y="3435"/>
                  </a:cubicBezTo>
                  <a:cubicBezTo>
                    <a:pt x="6522" y="3435"/>
                    <a:pt x="6648" y="3466"/>
                    <a:pt x="6680" y="3561"/>
                  </a:cubicBezTo>
                  <a:lnTo>
                    <a:pt x="8255" y="5136"/>
                  </a:lnTo>
                  <a:cubicBezTo>
                    <a:pt x="8318" y="5199"/>
                    <a:pt x="8413" y="5230"/>
                    <a:pt x="8503" y="5230"/>
                  </a:cubicBezTo>
                  <a:cubicBezTo>
                    <a:pt x="8594" y="5230"/>
                    <a:pt x="8680" y="5199"/>
                    <a:pt x="8728" y="5136"/>
                  </a:cubicBezTo>
                  <a:cubicBezTo>
                    <a:pt x="8854" y="5010"/>
                    <a:pt x="8854" y="4789"/>
                    <a:pt x="8728" y="4663"/>
                  </a:cubicBezTo>
                  <a:lnTo>
                    <a:pt x="8160" y="4065"/>
                  </a:lnTo>
                  <a:lnTo>
                    <a:pt x="8160" y="2584"/>
                  </a:lnTo>
                  <a:close/>
                  <a:moveTo>
                    <a:pt x="9295" y="8948"/>
                  </a:moveTo>
                  <a:cubicBezTo>
                    <a:pt x="9484" y="8948"/>
                    <a:pt x="9641" y="9105"/>
                    <a:pt x="9641" y="9295"/>
                  </a:cubicBezTo>
                  <a:lnTo>
                    <a:pt x="9641" y="10996"/>
                  </a:lnTo>
                  <a:lnTo>
                    <a:pt x="5514" y="10996"/>
                  </a:lnTo>
                  <a:lnTo>
                    <a:pt x="5514" y="9295"/>
                  </a:lnTo>
                  <a:cubicBezTo>
                    <a:pt x="5514" y="9105"/>
                    <a:pt x="5672" y="8948"/>
                    <a:pt x="5861" y="8948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5167"/>
                  </a:lnTo>
                  <a:cubicBezTo>
                    <a:pt x="1" y="5734"/>
                    <a:pt x="473" y="6207"/>
                    <a:pt x="1009" y="6207"/>
                  </a:cubicBezTo>
                  <a:lnTo>
                    <a:pt x="4789" y="6207"/>
                  </a:lnTo>
                  <a:lnTo>
                    <a:pt x="4789" y="6932"/>
                  </a:lnTo>
                  <a:cubicBezTo>
                    <a:pt x="4789" y="7499"/>
                    <a:pt x="4947" y="8003"/>
                    <a:pt x="5231" y="8444"/>
                  </a:cubicBezTo>
                  <a:cubicBezTo>
                    <a:pt x="4947" y="8633"/>
                    <a:pt x="4789" y="8948"/>
                    <a:pt x="4789" y="9295"/>
                  </a:cubicBezTo>
                  <a:lnTo>
                    <a:pt x="4789" y="11342"/>
                  </a:lnTo>
                  <a:cubicBezTo>
                    <a:pt x="4789" y="11563"/>
                    <a:pt x="4947" y="11720"/>
                    <a:pt x="5168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42"/>
                  </a:cubicBezTo>
                  <a:lnTo>
                    <a:pt x="10303" y="9295"/>
                  </a:lnTo>
                  <a:cubicBezTo>
                    <a:pt x="10303" y="8948"/>
                    <a:pt x="10114" y="8633"/>
                    <a:pt x="9893" y="8444"/>
                  </a:cubicBezTo>
                  <a:cubicBezTo>
                    <a:pt x="10177" y="8003"/>
                    <a:pt x="10303" y="7499"/>
                    <a:pt x="10303" y="6932"/>
                  </a:cubicBezTo>
                  <a:lnTo>
                    <a:pt x="10303" y="4380"/>
                  </a:lnTo>
                  <a:lnTo>
                    <a:pt x="10271" y="4380"/>
                  </a:lnTo>
                  <a:cubicBezTo>
                    <a:pt x="10271" y="3907"/>
                    <a:pt x="10082" y="3466"/>
                    <a:pt x="9767" y="3151"/>
                  </a:cubicBezTo>
                  <a:lnTo>
                    <a:pt x="8224" y="1639"/>
                  </a:lnTo>
                  <a:lnTo>
                    <a:pt x="8224" y="1040"/>
                  </a:lnTo>
                  <a:cubicBezTo>
                    <a:pt x="8224" y="473"/>
                    <a:pt x="7751" y="1"/>
                    <a:pt x="7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151"/>
            <p:cNvSpPr/>
            <p:nvPr>
              <p:custDataLst>
                <p:tags r:id="rId10"/>
              </p:custDataLst>
            </p:nvPr>
          </p:nvSpPr>
          <p:spPr>
            <a:xfrm>
              <a:off x="-766100" y="2660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725" y="568"/>
                    <a:pt x="725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6" name="Google Shape;1896;p151"/>
          <p:cNvGrpSpPr/>
          <p:nvPr>
            <p:custDataLst>
              <p:tags r:id="rId11"/>
            </p:custDataLst>
          </p:nvPr>
        </p:nvGrpSpPr>
        <p:grpSpPr>
          <a:xfrm>
            <a:off x="1204379" y="2079900"/>
            <a:ext cx="340317" cy="474550"/>
            <a:chOff x="-63974716" y="2664080"/>
            <a:chExt cx="202859" cy="282857"/>
          </a:xfrm>
        </p:grpSpPr>
        <p:sp>
          <p:nvSpPr>
            <p:cNvPr id="1897" name="Google Shape;1897;p151"/>
            <p:cNvSpPr/>
            <p:nvPr>
              <p:custDataLst>
                <p:tags r:id="rId12"/>
              </p:custDataLst>
            </p:nvPr>
          </p:nvSpPr>
          <p:spPr>
            <a:xfrm>
              <a:off x="-63974716" y="2664080"/>
              <a:ext cx="202859" cy="282857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151"/>
            <p:cNvSpPr/>
            <p:nvPr>
              <p:custDataLst>
                <p:tags r:id="rId13"/>
              </p:custDataLst>
            </p:nvPr>
          </p:nvSpPr>
          <p:spPr>
            <a:xfrm>
              <a:off x="-63874499" y="2805513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899" name="Google Shape;1899;p151"/>
          <p:cNvCxnSpPr/>
          <p:nvPr>
            <p:custDataLst>
              <p:tags r:id="rId14"/>
            </p:custDataLst>
          </p:nvPr>
        </p:nvCxnSpPr>
        <p:spPr>
          <a:xfrm>
            <a:off x="8123757" y="2303975"/>
            <a:ext cx="55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0" name="Google Shape;1900;p151"/>
          <p:cNvCxnSpPr/>
          <p:nvPr>
            <p:custDataLst>
              <p:tags r:id="rId15"/>
            </p:custDataLst>
          </p:nvPr>
        </p:nvCxnSpPr>
        <p:spPr>
          <a:xfrm>
            <a:off x="5977106" y="2304453"/>
            <a:ext cx="143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1" name="Google Shape;1901;p151"/>
          <p:cNvCxnSpPr/>
          <p:nvPr>
            <p:custDataLst>
              <p:tags r:id="rId16"/>
            </p:custDataLst>
          </p:nvPr>
        </p:nvCxnSpPr>
        <p:spPr>
          <a:xfrm>
            <a:off x="3076574" y="2306450"/>
            <a:ext cx="311658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2" name="Google Shape;1902;p151"/>
          <p:cNvCxnSpPr/>
          <p:nvPr>
            <p:custDataLst>
              <p:tags r:id="rId17"/>
            </p:custDataLst>
          </p:nvPr>
        </p:nvCxnSpPr>
        <p:spPr>
          <a:xfrm>
            <a:off x="1728084" y="2305616"/>
            <a:ext cx="1380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2" name="Google Shape;1882;p151"/>
          <p:cNvSpPr/>
          <p:nvPr>
            <p:custDataLst>
              <p:tags r:id="rId18"/>
            </p:custDataLst>
          </p:nvPr>
        </p:nvSpPr>
        <p:spPr>
          <a:xfrm rot="5400000">
            <a:off x="4185388" y="193443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0" name="Google Shape;1890;p151"/>
          <p:cNvSpPr/>
          <p:nvPr>
            <p:custDataLst>
              <p:tags r:id="rId19"/>
            </p:custDataLst>
          </p:nvPr>
        </p:nvSpPr>
        <p:spPr>
          <a:xfrm>
            <a:off x="4362248" y="2057091"/>
            <a:ext cx="462011" cy="461867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0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1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2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3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4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5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6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7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8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19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0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1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2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3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4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5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6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7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8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29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3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30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31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32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33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34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35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36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37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38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39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40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1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2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3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4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5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6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7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8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49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5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50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51.xml><?xml version="1.0" encoding="utf-8"?>
<p:tagLst xmlns:p="http://schemas.openxmlformats.org/presentationml/2006/main">
  <p:tag name="KSO_WM_DIAGRAM_VIRTUALLY_FRAME" val="{&quot;height&quot;:180.1194488188976,&quot;left&quot;:36.384173228346455,&quot;top&quot;:148.03952755905513,&quot;width&quot;:646.7462992125984}"/>
</p:tagLst>
</file>

<file path=ppt/tags/tag6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7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8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ags/tag9.xml><?xml version="1.0" encoding="utf-8"?>
<p:tagLst xmlns:p="http://schemas.openxmlformats.org/presentationml/2006/main">
  <p:tag name="KSO_WM_DIAGRAM_VIRTUALLY_FRAME" val="{&quot;height&quot;:223.7509448818897,&quot;left&quot;:127.61964566929132,&quot;top&quot;:120.92716535433071,&quot;width&quot;:498.58122047244103}"/>
</p:tagLst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WPS 演示</Application>
  <PresentationFormat/>
  <Paragraphs>133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Arial</vt:lpstr>
      <vt:lpstr>Squada One</vt:lpstr>
      <vt:lpstr>Roboto Condensed Light</vt:lpstr>
      <vt:lpstr>Fira Sans Extra Condensed Medium</vt:lpstr>
      <vt:lpstr>Segoe Print</vt:lpstr>
      <vt:lpstr>Livvic</vt:lpstr>
      <vt:lpstr>Roboto</vt:lpstr>
      <vt:lpstr>Roboto Condensed</vt:lpstr>
      <vt:lpstr>微软雅黑</vt:lpstr>
      <vt:lpstr>Arial Unicode MS</vt:lpstr>
      <vt:lpstr>Tech Startup XL by Slidesgo</vt:lpstr>
      <vt:lpstr>THE MONIKA</vt:lpstr>
      <vt:lpstr>Problem Statement</vt:lpstr>
      <vt:lpstr>PRODUCT OVERVIEW</vt:lpstr>
      <vt:lpstr>Dividends</vt:lpstr>
      <vt:lpstr>Our Features</vt:lpstr>
      <vt:lpstr>E-commerce clothing</vt:lpstr>
      <vt:lpstr>NFT Incentives</vt:lpstr>
      <vt:lpstr>Usage of AI</vt:lpstr>
      <vt:lpstr>Roadmap</vt:lpstr>
      <vt:lpstr> Daisy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MONIKA</dc:title>
  <dc:creator/>
  <cp:lastModifiedBy>多罗三</cp:lastModifiedBy>
  <cp:revision>77</cp:revision>
  <dcterms:created xsi:type="dcterms:W3CDTF">2024-12-20T06:01:00Z</dcterms:created>
  <dcterms:modified xsi:type="dcterms:W3CDTF">2024-12-21T01:52:16Z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7CEB6D1C0D8243EE82041EB87220952B_12</vt:lpwstr>
  </property>
  <property fmtid="{D5CDD505-2E9C-101B-9397-08002B2CF9AE}" pid="3" name="KSOProductBuildVer">
    <vt:lpwstr>2052-12.1.0.19302</vt:lpwstr>
  </property>
</Properties>
</file>