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805" r:id="rId2"/>
  </p:sldMasterIdLst>
  <p:sldIdLst>
    <p:sldId id="256" r:id="rId3"/>
    <p:sldId id="257" r:id="rId4"/>
    <p:sldId id="258" r:id="rId5"/>
    <p:sldId id="269" r:id="rId6"/>
    <p:sldId id="259" r:id="rId7"/>
    <p:sldId id="273" r:id="rId8"/>
    <p:sldId id="274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70" r:id="rId17"/>
    <p:sldId id="266" r:id="rId18"/>
    <p:sldId id="267" r:id="rId19"/>
    <p:sldId id="268" r:id="rId20"/>
    <p:sldId id="271" r:id="rId21"/>
    <p:sldId id="27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729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984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0965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7432" y="377584"/>
            <a:ext cx="10746829" cy="6826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52730" y="5325851"/>
            <a:ext cx="1095520" cy="14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90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797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834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14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4627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369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2960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507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24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1676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24379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36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278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0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67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630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106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56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BFAF9">
                <a:alpha val="95000"/>
              </a:srgbClr>
            </a:gs>
            <a:gs pos="56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Projet 3A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52730" y="5325851"/>
            <a:ext cx="1095520" cy="1498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700" y="175479"/>
            <a:ext cx="10746829" cy="6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429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687D8E-1AC1-4160-9B81-452E94CE916F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3A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2FF3B3-05BB-4455-8464-33472F86315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52730" y="5325851"/>
            <a:ext cx="1095520" cy="14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524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929" y="1208936"/>
            <a:ext cx="9866142" cy="23876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detection and recognition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929" y="3728647"/>
            <a:ext cx="9144000" cy="1655762"/>
          </a:xfrm>
        </p:spPr>
        <p:txBody>
          <a:bodyPr/>
          <a:lstStyle/>
          <a:p>
            <a:pPr algn="r"/>
            <a:r>
              <a:rPr lang="fr-FR" dirty="0" smtClean="0"/>
              <a:t>Zhixing CAO, </a:t>
            </a:r>
            <a:r>
              <a:rPr lang="fr-FR" dirty="0" err="1" smtClean="0"/>
              <a:t>Yuesong</a:t>
            </a:r>
            <a:r>
              <a:rPr lang="fr-FR" dirty="0" smtClean="0"/>
              <a:t> SHEN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823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Post-processing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6644"/>
            <a:ext cx="5214730" cy="35814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Processus morpholoqique</a:t>
            </a:r>
          </a:p>
          <a:p>
            <a:pPr lvl="1">
              <a:buNone/>
            </a:pP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(Érosion &amp; dilatation)</a:t>
            </a:r>
          </a:p>
          <a:p>
            <a:endParaRPr lang="fr-FR" sz="2400" dirty="0" smtClean="0"/>
          </a:p>
          <a:p>
            <a:r>
              <a:rPr lang="fr-FR" sz="2400" dirty="0" smtClean="0"/>
              <a:t>Elimination des zones non-textuelles par critères empiriques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2189" y="1762539"/>
            <a:ext cx="5238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05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Extraction de c</a:t>
            </a:r>
            <a:r>
              <a:rPr lang="fr-FR" smtClean="0"/>
              <a:t>aractère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924" y="1470610"/>
            <a:ext cx="4375143" cy="2369869"/>
          </a:xfrm>
        </p:spPr>
      </p:pic>
      <p:sp>
        <p:nvSpPr>
          <p:cNvPr id="8" name="TextBox 7"/>
          <p:cNvSpPr txBox="1"/>
          <p:nvPr/>
        </p:nvSpPr>
        <p:spPr>
          <a:xfrm>
            <a:off x="2592924" y="3904198"/>
            <a:ext cx="493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Détection de composante connexe</a:t>
            </a:r>
            <a:endParaRPr lang="fr-FR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4412974"/>
            <a:ext cx="9601200" cy="145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Algorithme de l’Union-Find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Distance_pixel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Distance_euclidienne + Différence_de_couleur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1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de texte</a:t>
            </a:r>
            <a:endParaRPr lang="fr-FR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4" t="24148" r="67508" b="7409"/>
          <a:stretch/>
        </p:blipFill>
        <p:spPr bwMode="auto">
          <a:xfrm>
            <a:off x="1657423" y="2517168"/>
            <a:ext cx="1871003" cy="24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377" t="23507" r="34530" b="6049"/>
          <a:stretch/>
        </p:blipFill>
        <p:spPr bwMode="auto">
          <a:xfrm>
            <a:off x="4731116" y="2446829"/>
            <a:ext cx="1856935" cy="24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884" t="22707" r="6735" b="24060"/>
          <a:stretch/>
        </p:blipFill>
        <p:spPr bwMode="auto">
          <a:xfrm>
            <a:off x="7906042" y="2446828"/>
            <a:ext cx="2084981" cy="24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9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fr-FR" sz="3600" dirty="0">
                <a:solidFill>
                  <a:schemeClr val="tx1"/>
                </a:solidFill>
                <a:latin typeface="+mj-lt"/>
              </a:rPr>
              <a:t>Réseau de 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neurones</a:t>
            </a:r>
            <a:endParaRPr lang="fr-FR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084363" y="2080595"/>
            <a:ext cx="6553200" cy="3926157"/>
            <a:chOff x="2084363" y="2080595"/>
            <a:chExt cx="5601332" cy="3926157"/>
          </a:xfrm>
        </p:grpSpPr>
        <p:grpSp>
          <p:nvGrpSpPr>
            <p:cNvPr id="10" name="Group 9"/>
            <p:cNvGrpSpPr/>
            <p:nvPr/>
          </p:nvGrpSpPr>
          <p:grpSpPr>
            <a:xfrm>
              <a:off x="2084363" y="2532185"/>
              <a:ext cx="743244" cy="3121268"/>
              <a:chOff x="2253175" y="2171700"/>
              <a:chExt cx="940191" cy="403918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278966" y="21717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53175" y="32132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78966" y="425489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78966" y="529648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+1</a:t>
                </a:r>
                <a:endParaRPr lang="fr-FR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89657" y="2080595"/>
              <a:ext cx="743244" cy="3926157"/>
              <a:chOff x="3488787" y="1825585"/>
              <a:chExt cx="743244" cy="3926157"/>
            </a:xfrm>
            <a:solidFill>
              <a:srgbClr val="0070C0"/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3509175" y="1825585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88787" y="2630474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09175" y="3435364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509175" y="4240253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88787" y="5045142"/>
                <a:ext cx="722856" cy="7066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+1</a:t>
                </a:r>
                <a:endParaRPr lang="fr-FR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294952" y="2080595"/>
              <a:ext cx="743244" cy="3926157"/>
              <a:chOff x="3488787" y="1825585"/>
              <a:chExt cx="743244" cy="3926157"/>
            </a:xfrm>
            <a:solidFill>
              <a:srgbClr val="0070C0"/>
            </a:solidFill>
          </p:grpSpPr>
          <p:sp>
            <p:nvSpPr>
              <p:cNvPr id="19" name="Oval 18"/>
              <p:cNvSpPr/>
              <p:nvPr/>
            </p:nvSpPr>
            <p:spPr>
              <a:xfrm>
                <a:off x="3509175" y="1825585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488787" y="2630474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509175" y="3435364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09175" y="4240253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88787" y="5045142"/>
                <a:ext cx="722856" cy="7066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+1</a:t>
                </a:r>
                <a:endParaRPr lang="fr-FR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920635" y="2885484"/>
              <a:ext cx="765060" cy="2316379"/>
              <a:chOff x="6549682" y="2171700"/>
              <a:chExt cx="765060" cy="2316379"/>
            </a:xfrm>
            <a:solidFill>
              <a:srgbClr val="92D050"/>
            </a:solidFill>
          </p:grpSpPr>
          <p:sp>
            <p:nvSpPr>
              <p:cNvPr id="25" name="Oval 24"/>
              <p:cNvSpPr/>
              <p:nvPr/>
            </p:nvSpPr>
            <p:spPr>
              <a:xfrm>
                <a:off x="6549682" y="2171700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571498" y="2976589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91886" y="3781479"/>
                <a:ext cx="722856" cy="706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32" name="Straight Arrow Connector 31"/>
            <p:cNvCxnSpPr>
              <a:stCxn id="6" idx="6"/>
              <a:endCxn id="12" idx="2"/>
            </p:cNvCxnSpPr>
            <p:nvPr/>
          </p:nvCxnSpPr>
          <p:spPr>
            <a:xfrm flipV="1">
              <a:off x="2827607" y="2433895"/>
              <a:ext cx="882438" cy="45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807219" y="3245970"/>
              <a:ext cx="882438" cy="45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07219" y="4058045"/>
              <a:ext cx="882438" cy="45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827606" y="4841377"/>
              <a:ext cx="882438" cy="45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6"/>
              <a:endCxn id="16" idx="2"/>
            </p:cNvCxnSpPr>
            <p:nvPr/>
          </p:nvCxnSpPr>
          <p:spPr>
            <a:xfrm>
              <a:off x="2827607" y="5300153"/>
              <a:ext cx="862050" cy="353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" idx="6"/>
              <a:endCxn id="15" idx="2"/>
            </p:cNvCxnSpPr>
            <p:nvPr/>
          </p:nvCxnSpPr>
          <p:spPr>
            <a:xfrm>
              <a:off x="2827607" y="4495264"/>
              <a:ext cx="882438" cy="353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827606" y="3704745"/>
              <a:ext cx="882438" cy="353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810635" y="2904643"/>
              <a:ext cx="882438" cy="353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6" idx="6"/>
              <a:endCxn id="14" idx="2"/>
            </p:cNvCxnSpPr>
            <p:nvPr/>
          </p:nvCxnSpPr>
          <p:spPr>
            <a:xfrm>
              <a:off x="2827607" y="2885485"/>
              <a:ext cx="882438" cy="11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797025" y="3674367"/>
              <a:ext cx="882438" cy="11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97025" y="4488077"/>
              <a:ext cx="882438" cy="11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6"/>
              <a:endCxn id="14" idx="2"/>
            </p:cNvCxnSpPr>
            <p:nvPr/>
          </p:nvCxnSpPr>
          <p:spPr>
            <a:xfrm flipV="1">
              <a:off x="2827607" y="4043674"/>
              <a:ext cx="882438" cy="125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83031" y="3295115"/>
              <a:ext cx="882438" cy="125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797025" y="2437488"/>
              <a:ext cx="882438" cy="125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6"/>
              <a:endCxn id="19" idx="2"/>
            </p:cNvCxnSpPr>
            <p:nvPr/>
          </p:nvCxnSpPr>
          <p:spPr>
            <a:xfrm>
              <a:off x="4432901" y="2433895"/>
              <a:ext cx="882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426580" y="4848563"/>
              <a:ext cx="882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446968" y="4039471"/>
              <a:ext cx="882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12513" y="3217867"/>
              <a:ext cx="882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426579" y="5653452"/>
              <a:ext cx="882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2" idx="6"/>
              <a:endCxn id="20" idx="2"/>
            </p:cNvCxnSpPr>
            <p:nvPr/>
          </p:nvCxnSpPr>
          <p:spPr>
            <a:xfrm>
              <a:off x="4432901" y="2433895"/>
              <a:ext cx="862051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419620" y="3201115"/>
              <a:ext cx="862051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43094" y="4034928"/>
              <a:ext cx="862051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57161" y="4851547"/>
              <a:ext cx="862051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" idx="6"/>
              <a:endCxn id="19" idx="2"/>
            </p:cNvCxnSpPr>
            <p:nvPr/>
          </p:nvCxnSpPr>
          <p:spPr>
            <a:xfrm flipV="1">
              <a:off x="4412513" y="2433895"/>
              <a:ext cx="902827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4" idx="6"/>
              <a:endCxn id="20" idx="2"/>
            </p:cNvCxnSpPr>
            <p:nvPr/>
          </p:nvCxnSpPr>
          <p:spPr>
            <a:xfrm flipV="1">
              <a:off x="4432901" y="3238784"/>
              <a:ext cx="862051" cy="804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5" idx="6"/>
              <a:endCxn id="21" idx="2"/>
            </p:cNvCxnSpPr>
            <p:nvPr/>
          </p:nvCxnSpPr>
          <p:spPr>
            <a:xfrm flipV="1">
              <a:off x="4432901" y="4043674"/>
              <a:ext cx="882439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6" idx="6"/>
              <a:endCxn id="22" idx="2"/>
            </p:cNvCxnSpPr>
            <p:nvPr/>
          </p:nvCxnSpPr>
          <p:spPr>
            <a:xfrm flipV="1">
              <a:off x="4412513" y="4848563"/>
              <a:ext cx="902827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9" idx="6"/>
              <a:endCxn id="25" idx="2"/>
            </p:cNvCxnSpPr>
            <p:nvPr/>
          </p:nvCxnSpPr>
          <p:spPr>
            <a:xfrm>
              <a:off x="6038196" y="2433895"/>
              <a:ext cx="882439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0" idx="6"/>
              <a:endCxn id="26" idx="2"/>
            </p:cNvCxnSpPr>
            <p:nvPr/>
          </p:nvCxnSpPr>
          <p:spPr>
            <a:xfrm>
              <a:off x="6017808" y="3238784"/>
              <a:ext cx="924643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1" idx="6"/>
              <a:endCxn id="27" idx="2"/>
            </p:cNvCxnSpPr>
            <p:nvPr/>
          </p:nvCxnSpPr>
          <p:spPr>
            <a:xfrm>
              <a:off x="6038196" y="4043674"/>
              <a:ext cx="924643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22" idx="6"/>
              <a:endCxn id="26" idx="2"/>
            </p:cNvCxnSpPr>
            <p:nvPr/>
          </p:nvCxnSpPr>
          <p:spPr>
            <a:xfrm flipV="1">
              <a:off x="6038196" y="4043673"/>
              <a:ext cx="904255" cy="804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6"/>
              <a:endCxn id="27" idx="2"/>
            </p:cNvCxnSpPr>
            <p:nvPr/>
          </p:nvCxnSpPr>
          <p:spPr>
            <a:xfrm flipV="1">
              <a:off x="6017808" y="4848563"/>
              <a:ext cx="945031" cy="80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9" idx="6"/>
              <a:endCxn id="26" idx="2"/>
            </p:cNvCxnSpPr>
            <p:nvPr/>
          </p:nvCxnSpPr>
          <p:spPr>
            <a:xfrm>
              <a:off x="6038196" y="2433895"/>
              <a:ext cx="904255" cy="160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20" idx="6"/>
              <a:endCxn id="27" idx="2"/>
            </p:cNvCxnSpPr>
            <p:nvPr/>
          </p:nvCxnSpPr>
          <p:spPr>
            <a:xfrm>
              <a:off x="6017808" y="3238784"/>
              <a:ext cx="945031" cy="1609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6"/>
              <a:endCxn id="26" idx="2"/>
            </p:cNvCxnSpPr>
            <p:nvPr/>
          </p:nvCxnSpPr>
          <p:spPr>
            <a:xfrm flipV="1">
              <a:off x="6017808" y="4043673"/>
              <a:ext cx="924643" cy="1609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22" idx="6"/>
              <a:endCxn id="25" idx="2"/>
            </p:cNvCxnSpPr>
            <p:nvPr/>
          </p:nvCxnSpPr>
          <p:spPr>
            <a:xfrm flipV="1">
              <a:off x="6038196" y="3238784"/>
              <a:ext cx="882439" cy="1609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20" idx="6"/>
              <a:endCxn id="25" idx="2"/>
            </p:cNvCxnSpPr>
            <p:nvPr/>
          </p:nvCxnSpPr>
          <p:spPr>
            <a:xfrm>
              <a:off x="6017808" y="3238784"/>
              <a:ext cx="9028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697270" y="1699012"/>
            <a:ext cx="232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Couche d’entrée</a:t>
            </a:r>
          </a:p>
          <a:p>
            <a:r>
              <a:rPr lang="fr-FR" sz="2400" dirty="0" smtClean="0"/>
              <a:t>(Input layer)</a:t>
            </a:r>
            <a:endParaRPr lang="fr-FR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4112297" y="1269462"/>
            <a:ext cx="2585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Couches cachées</a:t>
            </a:r>
          </a:p>
          <a:p>
            <a:r>
              <a:rPr lang="fr-FR" sz="2400" dirty="0"/>
              <a:t>(</a:t>
            </a:r>
            <a:r>
              <a:rPr lang="fr-FR" sz="2400" dirty="0" err="1" smtClean="0"/>
              <a:t>Hidden</a:t>
            </a:r>
            <a:r>
              <a:rPr lang="fr-FR" sz="2400" dirty="0" smtClean="0"/>
              <a:t> </a:t>
            </a:r>
            <a:r>
              <a:rPr lang="fr-FR" sz="2400" dirty="0" err="1" smtClean="0"/>
              <a:t>layers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7055285" y="1874268"/>
            <a:ext cx="2585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Couche de sortie</a:t>
            </a:r>
          </a:p>
          <a:p>
            <a:r>
              <a:rPr lang="fr-FR" sz="2400" dirty="0" smtClean="0"/>
              <a:t>(Output layer)</a:t>
            </a:r>
            <a:endParaRPr lang="fr-FR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3136577" y="5790479"/>
            <a:ext cx="8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θ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5" name="TextBox 94"/>
          <p:cNvSpPr txBox="1"/>
          <p:nvPr/>
        </p:nvSpPr>
        <p:spPr>
          <a:xfrm>
            <a:off x="5053753" y="5790479"/>
            <a:ext cx="8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θ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6" name="TextBox 95"/>
          <p:cNvSpPr txBox="1"/>
          <p:nvPr/>
        </p:nvSpPr>
        <p:spPr>
          <a:xfrm>
            <a:off x="7040729" y="5787047"/>
            <a:ext cx="8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θ</a:t>
            </a:r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13115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de chiffre </a:t>
            </a:r>
            <a:r>
              <a:rPr lang="fr-FR" dirty="0" smtClean="0"/>
              <a:t>et </a:t>
            </a:r>
            <a:r>
              <a:rPr lang="fr-FR" dirty="0" smtClean="0"/>
              <a:t>lettre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MINIST </a:t>
            </a:r>
            <a:r>
              <a:rPr lang="fr-FR" sz="2400" dirty="0" err="1" smtClean="0"/>
              <a:t>database</a:t>
            </a:r>
            <a:r>
              <a:rPr lang="fr-FR" sz="2400" dirty="0" smtClean="0"/>
              <a:t> et Chars74K </a:t>
            </a:r>
            <a:r>
              <a:rPr lang="fr-FR" sz="2400" dirty="0" err="1" smtClean="0"/>
              <a:t>dataset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744416" y="2855873"/>
            <a:ext cx="3812322" cy="3125827"/>
            <a:chOff x="4586090" y="3008860"/>
            <a:chExt cx="1457033" cy="14908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8271" y="3008860"/>
              <a:ext cx="523302" cy="5233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46778" y="3065716"/>
              <a:ext cx="409589" cy="4095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56335" y="3065716"/>
              <a:ext cx="418539" cy="41853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7807" y="3065716"/>
              <a:ext cx="423657" cy="4236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0769" y="3426572"/>
              <a:ext cx="390112" cy="3901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29494" y="3446049"/>
              <a:ext cx="390112" cy="3901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84126" y="3426572"/>
              <a:ext cx="390112" cy="39011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16250" y="3453400"/>
              <a:ext cx="426873" cy="42687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86090" y="3736781"/>
              <a:ext cx="426186" cy="4261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86090" y="4059983"/>
              <a:ext cx="404316" cy="4043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7807" y="3718761"/>
              <a:ext cx="390112" cy="39011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66900" y="3770371"/>
              <a:ext cx="437434" cy="4374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70548" y="3754818"/>
              <a:ext cx="390112" cy="39011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77800" y="4015700"/>
              <a:ext cx="484029" cy="48402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6516" y="4103385"/>
              <a:ext cx="390112" cy="390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41579" y="4108337"/>
              <a:ext cx="390112" cy="390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9841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42667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MINIST:</a:t>
            </a:r>
          </a:p>
          <a:p>
            <a:pPr lvl="1"/>
            <a:r>
              <a:rPr lang="fr-FR" sz="2400" dirty="0" smtClean="0"/>
              <a:t>6000 training data, 1000 test data, 1 couche cachée avec 200 nœuds, 30 itération</a:t>
            </a:r>
          </a:p>
          <a:p>
            <a:r>
              <a:rPr lang="fr-FR" sz="2400" dirty="0" smtClean="0"/>
              <a:t>Chars74K:</a:t>
            </a:r>
          </a:p>
          <a:p>
            <a:pPr lvl="1"/>
            <a:r>
              <a:rPr lang="fr-FR" sz="2400" dirty="0" smtClean="0"/>
              <a:t>45 images per chiffre/lettre, </a:t>
            </a:r>
            <a:r>
              <a:rPr lang="fr-FR" sz="2400" dirty="0" err="1" smtClean="0"/>
              <a:t>convolutional</a:t>
            </a:r>
            <a:r>
              <a:rPr lang="fr-FR" sz="2400" dirty="0" smtClean="0"/>
              <a:t> neural network (CNN)</a:t>
            </a:r>
          </a:p>
        </p:txBody>
      </p:sp>
      <p:pic>
        <p:nvPicPr>
          <p:cNvPr id="4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377" t="23507" r="34530" b="6049"/>
          <a:stretch/>
        </p:blipFill>
        <p:spPr bwMode="auto">
          <a:xfrm>
            <a:off x="1568548" y="4928088"/>
            <a:ext cx="1037931" cy="138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12012" y="5352757"/>
            <a:ext cx="2588455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912012" y="4983425"/>
            <a:ext cx="27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64×64 pixels par image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683348" y="5151344"/>
            <a:ext cx="151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45×62 vecteurs de taille 4096</a:t>
            </a:r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>
            <a:off x="6977575" y="5363363"/>
            <a:ext cx="2588455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94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951610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92% </a:t>
            </a:r>
            <a:r>
              <a:rPr lang="fr-FR" sz="2400" dirty="0" smtClean="0"/>
              <a:t>top une précision pour </a:t>
            </a:r>
            <a:r>
              <a:rPr lang="fr-FR" sz="2400" dirty="0"/>
              <a:t>les chiffres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70% </a:t>
            </a:r>
            <a:r>
              <a:rPr lang="fr-FR" sz="2400" dirty="0" smtClean="0"/>
              <a:t>top une précision pour chiffres et lettres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90% top trois précision pour chiffres et lettres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11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5301" y="991608"/>
            <a:ext cx="7634286" cy="5725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Confusion Matrix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846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42" t="6153" r="7843" b="5394"/>
          <a:stretch/>
        </p:blipFill>
        <p:spPr>
          <a:xfrm>
            <a:off x="1702191" y="139536"/>
            <a:ext cx="8102991" cy="6514483"/>
          </a:xfrm>
        </p:spPr>
      </p:pic>
    </p:spTree>
    <p:extLst>
      <p:ext uri="{BB962C8B-B14F-4D97-AF65-F5344CB8AC3E}">
        <p14:creationId xmlns:p14="http://schemas.microsoft.com/office/powerpoint/2010/main" xmlns="" val="22463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Reconnaissance des caractères plus compliqués</a:t>
            </a:r>
          </a:p>
          <a:p>
            <a:r>
              <a:rPr lang="fr-FR" sz="2400" dirty="0" smtClean="0"/>
              <a:t>Reconnaissance global des caractères</a:t>
            </a:r>
          </a:p>
        </p:txBody>
      </p:sp>
    </p:spTree>
    <p:extLst>
      <p:ext uri="{BB962C8B-B14F-4D97-AF65-F5344CB8AC3E}">
        <p14:creationId xmlns:p14="http://schemas.microsoft.com/office/powerpoint/2010/main" xmlns="" val="35994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Plan</a:t>
            </a:r>
            <a:endParaRPr lang="fr-FR" sz="4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1" y="1753772"/>
            <a:ext cx="8915400" cy="4590756"/>
          </a:xfrm>
        </p:spPr>
        <p:txBody>
          <a:bodyPr vert="horz">
            <a:no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Détection du texte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Contour extraction et classification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Texte localisation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Caractères extraction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Reconnaissance du texte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Réseau de neurones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Chiffre et lettres recognition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Améliorations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Conclusion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8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727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Introduction</a:t>
            </a:r>
            <a:endParaRPr lang="fr-F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702"/>
            <a:ext cx="9760226" cy="35814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Machine qui peut lire</a:t>
            </a:r>
          </a:p>
          <a:p>
            <a:r>
              <a:rPr lang="fr-FR" sz="2400" dirty="0" smtClean="0"/>
              <a:t>ICDAR conférence (International </a:t>
            </a:r>
            <a:r>
              <a:rPr lang="fr-FR" sz="2400" dirty="0" err="1" smtClean="0"/>
              <a:t>Conference</a:t>
            </a:r>
            <a:r>
              <a:rPr lang="fr-FR" sz="2400" dirty="0" smtClean="0"/>
              <a:t> on Document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and Recognition)</a:t>
            </a:r>
          </a:p>
          <a:p>
            <a:r>
              <a:rPr lang="fr-FR" sz="2400" dirty="0" smtClean="0"/>
              <a:t>ICFHR compétition (International </a:t>
            </a:r>
            <a:r>
              <a:rPr lang="fr-FR" sz="2400" dirty="0" err="1" smtClean="0"/>
              <a:t>Conference</a:t>
            </a:r>
            <a:r>
              <a:rPr lang="fr-FR" sz="2400" dirty="0" smtClean="0"/>
              <a:t> on </a:t>
            </a:r>
            <a:r>
              <a:rPr lang="fr-FR" sz="2400" dirty="0" err="1" smtClean="0"/>
              <a:t>Frontiers</a:t>
            </a:r>
            <a:r>
              <a:rPr lang="fr-FR" sz="2400" dirty="0" smtClean="0"/>
              <a:t> in Handwriting Recognition)</a:t>
            </a:r>
            <a:endParaRPr lang="fr-FR" sz="2400" dirty="0"/>
          </a:p>
        </p:txBody>
      </p:sp>
      <p:pic>
        <p:nvPicPr>
          <p:cNvPr id="5" name="图片 4" descr="google-translate-word-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90" y="3564402"/>
            <a:ext cx="5337783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52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图片 4" descr="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14" y="1694923"/>
            <a:ext cx="8525971" cy="42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76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du texte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831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Méthode basé sur le texture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9725" y="2218004"/>
            <a:ext cx="9020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2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du texte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6" y="1619831"/>
            <a:ext cx="4253947" cy="3777622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Extraction de contour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Appliquer opérateur de Sobel pour les 4 directions.</a:t>
            </a:r>
          </a:p>
          <a:p>
            <a:endParaRPr lang="fr-FR" sz="2400" dirty="0" smtClean="0"/>
          </a:p>
        </p:txBody>
      </p:sp>
      <p:pic>
        <p:nvPicPr>
          <p:cNvPr id="5" name="图片 4" descr="edge_filter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35" y="1368271"/>
            <a:ext cx="4972074" cy="51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2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Détection du texte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357" y="1513813"/>
            <a:ext cx="4326835" cy="4489422"/>
          </a:xfrm>
        </p:spPr>
        <p:txBody>
          <a:bodyPr>
            <a:normAutofit/>
          </a:bodyPr>
          <a:lstStyle/>
          <a:p>
            <a:r>
              <a:rPr lang="fr-FR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Caractéristiques:</a:t>
            </a:r>
            <a:endParaRPr lang="fr-FR" sz="2400" b="1" dirty="0" smtClean="0"/>
          </a:p>
          <a:p>
            <a:pPr lvl="1"/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Moyenne</a:t>
            </a:r>
          </a:p>
          <a:p>
            <a:pPr lvl="1"/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Variance</a:t>
            </a:r>
          </a:p>
          <a:p>
            <a:pPr lvl="1"/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Energie</a:t>
            </a:r>
          </a:p>
          <a:p>
            <a:pPr lvl="1"/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Entropie</a:t>
            </a:r>
          </a:p>
          <a:p>
            <a:pPr lvl="1"/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Centre de gravité</a:t>
            </a:r>
          </a:p>
          <a:p>
            <a:pPr lvl="1"/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Espérance</a:t>
            </a:r>
          </a:p>
          <a:p>
            <a:pPr lvl="1"/>
            <a:endParaRPr lang="fr-FR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r>
              <a:rPr lang="fr-FR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(définies pour chaque fenêtre glissante)</a:t>
            </a:r>
            <a:endParaRPr lang="fr-FR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endParaRPr lang="fr-FR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endParaRPr lang="fr-FR" sz="2400" dirty="0" smtClean="0"/>
          </a:p>
        </p:txBody>
      </p:sp>
      <p:pic>
        <p:nvPicPr>
          <p:cNvPr id="6" name="图片 5" descr="formul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39" y="1481127"/>
            <a:ext cx="4480531" cy="41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2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du texte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831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Classification</a:t>
            </a:r>
          </a:p>
          <a:p>
            <a:endParaRPr lang="fr-FR" sz="2400" dirty="0" smtClean="0"/>
          </a:p>
          <a:p>
            <a:pPr algn="ctr">
              <a:buNone/>
            </a:pPr>
            <a:r>
              <a:rPr lang="fr-FR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K-means (k = 2) pour 4x6 = 24 caractéristiques</a:t>
            </a:r>
          </a:p>
          <a:p>
            <a:pPr>
              <a:buNone/>
            </a:pP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9725" y="3437188"/>
            <a:ext cx="9020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2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777" y="2954213"/>
            <a:ext cx="2487917" cy="1397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8419" y="2599224"/>
            <a:ext cx="1680638" cy="944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022" y="4889319"/>
            <a:ext cx="1680638" cy="944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1426" y="3762746"/>
            <a:ext cx="1680638" cy="944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3284" y="1512406"/>
            <a:ext cx="1680638" cy="9442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04528" y="1533890"/>
            <a:ext cx="298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Moyenne; 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Variance</a:t>
            </a:r>
            <a:r>
              <a:rPr lang="fr-FR" dirty="0" smtClean="0"/>
              <a:t>; Energie; Entropie; Centre de gravité; 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Espérance</a:t>
            </a:r>
            <a:endParaRPr lang="fr-FR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71011" y="2954213"/>
            <a:ext cx="2487917" cy="1397757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35" idx="3"/>
            <a:endCxn id="12" idx="1"/>
          </p:cNvCxnSpPr>
          <p:nvPr/>
        </p:nvCxnSpPr>
        <p:spPr>
          <a:xfrm flipH="1" flipV="1">
            <a:off x="3523284" y="1984513"/>
            <a:ext cx="333098" cy="17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3"/>
            <a:endCxn id="10" idx="1"/>
          </p:cNvCxnSpPr>
          <p:nvPr/>
        </p:nvCxnSpPr>
        <p:spPr>
          <a:xfrm flipH="1">
            <a:off x="3457022" y="3693541"/>
            <a:ext cx="399360" cy="166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5" idx="3"/>
            <a:endCxn id="9" idx="1"/>
          </p:cNvCxnSpPr>
          <p:nvPr/>
        </p:nvCxnSpPr>
        <p:spPr>
          <a:xfrm flipV="1">
            <a:off x="3856382" y="3071331"/>
            <a:ext cx="432037" cy="62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3"/>
            <a:endCxn id="11" idx="1"/>
          </p:cNvCxnSpPr>
          <p:nvPr/>
        </p:nvCxnSpPr>
        <p:spPr>
          <a:xfrm>
            <a:off x="3856382" y="3693541"/>
            <a:ext cx="485044" cy="5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26" idx="1"/>
          </p:cNvCxnSpPr>
          <p:nvPr/>
        </p:nvCxnSpPr>
        <p:spPr>
          <a:xfrm>
            <a:off x="5203922" y="1984513"/>
            <a:ext cx="1249887" cy="166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6" idx="1"/>
          </p:cNvCxnSpPr>
          <p:nvPr/>
        </p:nvCxnSpPr>
        <p:spPr>
          <a:xfrm>
            <a:off x="5969057" y="3071331"/>
            <a:ext cx="484752" cy="57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6" idx="1"/>
          </p:cNvCxnSpPr>
          <p:nvPr/>
        </p:nvCxnSpPr>
        <p:spPr>
          <a:xfrm flipV="1">
            <a:off x="5137660" y="3645229"/>
            <a:ext cx="1316149" cy="171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26" idx="1"/>
          </p:cNvCxnSpPr>
          <p:nvPr/>
        </p:nvCxnSpPr>
        <p:spPr>
          <a:xfrm flipV="1">
            <a:off x="6022064" y="3645229"/>
            <a:ext cx="431745" cy="58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278" y="4714816"/>
            <a:ext cx="209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Initial Image</a:t>
            </a:r>
            <a:endParaRPr lang="fr-FR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9016" y="6086260"/>
            <a:ext cx="346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ontours sur 4 directions</a:t>
            </a:r>
            <a:endParaRPr lang="fr-FR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375667" y="4501605"/>
            <a:ext cx="192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5" name="Right Arrow 34"/>
          <p:cNvSpPr/>
          <p:nvPr/>
        </p:nvSpPr>
        <p:spPr>
          <a:xfrm>
            <a:off x="2989693" y="3364537"/>
            <a:ext cx="866689" cy="65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Sobel</a:t>
            </a:r>
            <a:endParaRPr lang="fr-FR" sz="1600" dirty="0"/>
          </a:p>
        </p:txBody>
      </p:sp>
      <p:sp>
        <p:nvSpPr>
          <p:cNvPr id="36" name="Right Arrow 35"/>
          <p:cNvSpPr/>
          <p:nvPr/>
        </p:nvSpPr>
        <p:spPr>
          <a:xfrm>
            <a:off x="8216347" y="3351285"/>
            <a:ext cx="1268731" cy="65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K-means</a:t>
            </a:r>
            <a:endParaRPr lang="fr-FR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9378385" y="4698243"/>
            <a:ext cx="267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Texte candidates</a:t>
            </a:r>
            <a:endParaRPr lang="fr-FR" sz="2400" dirty="0"/>
          </a:p>
        </p:txBody>
      </p:sp>
      <p:pic>
        <p:nvPicPr>
          <p:cNvPr id="26" name="图片 25" descr="formula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809" y="2845372"/>
            <a:ext cx="1729873" cy="15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46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301</Words>
  <Application>Microsoft Office PowerPoint</Application>
  <PresentationFormat>自定义</PresentationFormat>
  <Paragraphs>95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HDOfficeLightV0</vt:lpstr>
      <vt:lpstr>Crop</vt:lpstr>
      <vt:lpstr>Text detection and recognition</vt:lpstr>
      <vt:lpstr>Plan</vt:lpstr>
      <vt:lpstr>Introduction</vt:lpstr>
      <vt:lpstr>Pipeline</vt:lpstr>
      <vt:lpstr>Détection du texte</vt:lpstr>
      <vt:lpstr>Détection du texte</vt:lpstr>
      <vt:lpstr>Détection du texte</vt:lpstr>
      <vt:lpstr>Détection du texte</vt:lpstr>
      <vt:lpstr>Bilan</vt:lpstr>
      <vt:lpstr>Post-processing</vt:lpstr>
      <vt:lpstr>Extraction de caractère</vt:lpstr>
      <vt:lpstr>Reconnaissance de texte</vt:lpstr>
      <vt:lpstr>Réseau de neurones</vt:lpstr>
      <vt:lpstr>Reconnaissance de chiffre et lettre</vt:lpstr>
      <vt:lpstr>Paramètres</vt:lpstr>
      <vt:lpstr>Résultats</vt:lpstr>
      <vt:lpstr>Confusion Matrix</vt:lpstr>
      <vt:lpstr>幻灯片 18</vt:lpstr>
      <vt:lpstr>Améliorations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zhixing cao</dc:creator>
  <cp:lastModifiedBy>Sytrus</cp:lastModifiedBy>
  <cp:revision>56</cp:revision>
  <dcterms:created xsi:type="dcterms:W3CDTF">2016-03-07T15:29:31Z</dcterms:created>
  <dcterms:modified xsi:type="dcterms:W3CDTF">2016-03-08T09:38:51Z</dcterms:modified>
</cp:coreProperties>
</file>