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51"/>
  </p:normalViewPr>
  <p:slideViewPr>
    <p:cSldViewPr snapToGrid="0" snapToObjects="1">
      <p:cViewPr>
        <p:scale>
          <a:sx n="53" d="100"/>
          <a:sy n="53" d="100"/>
        </p:scale>
        <p:origin x="320" y="232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9.jp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914" y="11143774"/>
            <a:ext cx="5369937" cy="6853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-9933"/>
            <a:ext cx="23284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/>
              <a:t>HIKNet</a:t>
            </a:r>
            <a:r>
              <a:rPr lang="en-US" sz="8000" b="1" dirty="0"/>
              <a:t>: A Neural Network for Detecting Head Impacts from Kinematic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535862" y="10096499"/>
            <a:ext cx="2138253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1236792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12340563"/>
            <a:ext cx="11230615" cy="730301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535862" y="3713074"/>
            <a:ext cx="21382536" cy="72876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" y="4441842"/>
            <a:ext cx="6814399" cy="798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7" indent="-342917">
              <a:buFont typeface="Wingdings" charset="2"/>
              <a:buChar char="§"/>
            </a:pPr>
            <a:r>
              <a:rPr lang="en-US" sz="2700" dirty="0"/>
              <a:t>Mild Traumatic Brain Injury (</a:t>
            </a:r>
            <a:r>
              <a:rPr lang="en-US" sz="2700" dirty="0" err="1"/>
              <a:t>mTBI</a:t>
            </a:r>
            <a:r>
              <a:rPr lang="en-US" sz="2700" dirty="0"/>
              <a:t>) is a serious health concern, especially in contact sports such as football, and can cause acute and long term debilitating symptoms</a:t>
            </a:r>
            <a:r>
              <a:rPr lang="en-US" sz="2700" baseline="30000" dirty="0"/>
              <a:t>1,2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The Camarillo Lab at Stanford has developed and deployed an instrumented mouthguard that records linear acceleration and angular velocity of head impacts</a:t>
            </a:r>
            <a:r>
              <a:rPr lang="en-US" sz="2700" baseline="30000" dirty="0"/>
              <a:t>3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Device must be able to accurately classify between real impacts or false positives (e.g. spitting, chewing, etc.) to be useful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In previous work, sequential feature selection was used to determine the most important classifier features, and these were used to train a SVM classifier</a:t>
            </a:r>
            <a:r>
              <a:rPr lang="en-US" sz="2700" baseline="30000" dirty="0"/>
              <a:t>4,5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We propose to use a neural net, which will automatically extract important features to distinguish between real and false impacts to a high degree of accuracy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535862" y="18864094"/>
            <a:ext cx="11442124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32366" y="18853448"/>
            <a:ext cx="9586034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BCC34A-E47E-2348-B5DA-4AE33CC1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4125" y="36794"/>
            <a:ext cx="5150765" cy="14047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0550" y="1149198"/>
            <a:ext cx="5353302" cy="1458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2528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Michael Fanton</a:t>
            </a:r>
            <a:r>
              <a:rPr lang="en-US" sz="4800" baseline="30000" dirty="0"/>
              <a:t>1</a:t>
            </a:r>
            <a:r>
              <a:rPr lang="en-US" sz="4800" dirty="0"/>
              <a:t>, Nicholas Gaudio</a:t>
            </a:r>
            <a:r>
              <a:rPr lang="en-US" sz="4800" baseline="30000" dirty="0"/>
              <a:t>2</a:t>
            </a:r>
            <a:r>
              <a:rPr lang="en-US" sz="4800" dirty="0"/>
              <a:t>, Alissa Ling</a:t>
            </a:r>
            <a:r>
              <a:rPr lang="en-US" sz="4800" baseline="30000" dirty="0"/>
              <a:t>2</a:t>
            </a:r>
            <a:endParaRPr lang="en-US" sz="1000" dirty="0"/>
          </a:p>
          <a:p>
            <a:r>
              <a:rPr lang="en-US" sz="3200" dirty="0"/>
              <a:t> </a:t>
            </a:r>
            <a:r>
              <a:rPr lang="en-US" sz="3200" baseline="30000" dirty="0"/>
              <a:t>1</a:t>
            </a:r>
            <a:r>
              <a:rPr lang="en-US" sz="3200" dirty="0"/>
              <a:t>Department of Mechanical Engineering, Stanford University, </a:t>
            </a:r>
            <a:r>
              <a:rPr lang="en-US" sz="3200" baseline="30000" dirty="0"/>
              <a:t>2</a:t>
            </a:r>
            <a:r>
              <a:rPr lang="en-US" sz="3200" dirty="0"/>
              <a:t>Department of Electrical Engineering, Stanford University</a:t>
            </a:r>
          </a:p>
        </p:txBody>
      </p:sp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" y="14089147"/>
            <a:ext cx="3160451" cy="225746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7722" y="13040236"/>
            <a:ext cx="80087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7" indent="-342917">
              <a:buFont typeface="Wingdings" charset="2"/>
              <a:buChar char="§"/>
            </a:pPr>
            <a:r>
              <a:rPr lang="en-US" sz="2600" dirty="0"/>
              <a:t>527 examples of 6 time traces (linear acceleration and angular velocity in x, y, z axes) each of length 199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264 real impacts and 263 false impacts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Each impact has 100ms of data sampled at 1000 Hz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Dataset was randomly split 70%/30% into a training and evaluation set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Generally, true impacts have lower frequencies content (20-30 Hz), whereas false impacts are comprised of higher frequency content</a:t>
            </a:r>
          </a:p>
          <a:p>
            <a:pPr marL="342917" indent="-342917">
              <a:buFont typeface="Wingdings" charset="2"/>
              <a:buChar char="§"/>
            </a:pPr>
            <a:endParaRPr 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748459"/>
            <a:ext cx="1143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representative example of a real and false impact: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23365" y="13164507"/>
            <a:ext cx="354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Stanford Instrumented Mouthguard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332366" y="19582216"/>
            <a:ext cx="10380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Langlois</a:t>
            </a:r>
            <a:r>
              <a:rPr lang="en-US" sz="1800" dirty="0"/>
              <a:t>, Jean A., et al. The Journal of head trauma rehabilitation21.5(2006): 375-378.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Ramos-</a:t>
            </a:r>
            <a:r>
              <a:rPr lang="en-US" sz="1800" dirty="0" err="1"/>
              <a:t>Cejudo</a:t>
            </a:r>
            <a:r>
              <a:rPr lang="en-US" sz="1800" dirty="0"/>
              <a:t>, Jaime, et al. </a:t>
            </a:r>
            <a:r>
              <a:rPr lang="en-US" sz="1800" dirty="0" err="1"/>
              <a:t>EBioMedicine</a:t>
            </a:r>
            <a:r>
              <a:rPr lang="en-US" sz="1800" dirty="0"/>
              <a:t> (2018).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 Camarillo, David B., et al. Annals of biomedical engineering 41.9 (2013): 1939-1949.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Wu, </a:t>
            </a:r>
            <a:r>
              <a:rPr lang="en-US" sz="1800" dirty="0" err="1"/>
              <a:t>Lyndia</a:t>
            </a:r>
            <a:r>
              <a:rPr lang="en-US" sz="1800" dirty="0"/>
              <a:t> C., et al. IEEE Transactions on Biomedical Engineering 61.11 (2014): 2659-2668.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Wu, </a:t>
            </a:r>
            <a:r>
              <a:rPr lang="en-US" sz="1800" dirty="0" err="1"/>
              <a:t>Lyndia</a:t>
            </a:r>
            <a:r>
              <a:rPr lang="en-US" sz="1800" dirty="0"/>
              <a:t> C., et al. Scientific reports 8.1 (2017): 855.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Kasnesis</a:t>
            </a:r>
            <a:r>
              <a:rPr lang="en-US" sz="1800" dirty="0"/>
              <a:t>, Panagiotis, et al. Proceedings of SAI Intelligent Systems Conference. Springer, Cham, 2018.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Ronao</a:t>
            </a:r>
            <a:r>
              <a:rPr lang="en-US" sz="1800" dirty="0"/>
              <a:t>, </a:t>
            </a:r>
            <a:r>
              <a:rPr lang="en-US" sz="1800" dirty="0" err="1"/>
              <a:t>Charissa</a:t>
            </a:r>
            <a:r>
              <a:rPr lang="en-US" sz="1800" dirty="0"/>
              <a:t> Ann, et al. Expert Systems with Applications 59 (2016): 235-244.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35862" y="8194688"/>
            <a:ext cx="2086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Used </a:t>
            </a:r>
            <a:r>
              <a:rPr lang="en-US" sz="2700" dirty="0" err="1"/>
              <a:t>Keras</a:t>
            </a:r>
            <a:r>
              <a:rPr lang="en-US" sz="2700" dirty="0"/>
              <a:t> and </a:t>
            </a:r>
            <a:r>
              <a:rPr lang="en-US" sz="2700" dirty="0" err="1"/>
              <a:t>Tensorflow</a:t>
            </a:r>
            <a:r>
              <a:rPr lang="en-US" sz="2700" dirty="0"/>
              <a:t> in Python to create a deep convolutional neural network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Baseline architecture modeled off of PerceptionNet</a:t>
            </a:r>
            <a:r>
              <a:rPr lang="en-US" sz="2700" baseline="30000" dirty="0"/>
              <a:t>6</a:t>
            </a:r>
            <a:r>
              <a:rPr lang="en-US" sz="2700" dirty="0"/>
              <a:t> and ConvNet</a:t>
            </a:r>
            <a:r>
              <a:rPr lang="en-US" sz="2700" baseline="30000" dirty="0"/>
              <a:t>7</a:t>
            </a:r>
            <a:r>
              <a:rPr lang="en-US" sz="2700" dirty="0"/>
              <a:t>, two CNN’s used for Human Activity Recognition from time series data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The 1D convolutional layers “extract” features and feed into a late 2D convolution which classifies the data into impact and no impact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The 2D convolution is late in the architecture to prevent overfitting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35861" y="19728830"/>
            <a:ext cx="11442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Develop a neural network that classifies between multiple classes such as head impacts, body impacts, and no impact.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Apply neural net to a larger mouthguard dataset as more data is collected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Analyze positive head impacts and classify them as resulting in concussion vs. no concussion (</a:t>
            </a:r>
            <a:r>
              <a:rPr lang="en-US" sz="2700" dirty="0" err="1"/>
              <a:t>KOCNet</a:t>
            </a:r>
            <a:r>
              <a:rPr lang="en-US" sz="27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85064" y="10870818"/>
            <a:ext cx="76333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2700" dirty="0"/>
              <a:t>Tested a number of architectures (e.g. U-Net) but found the </a:t>
            </a:r>
            <a:r>
              <a:rPr lang="en-US" sz="2700" dirty="0" err="1"/>
              <a:t>PerceptionNet</a:t>
            </a:r>
            <a:r>
              <a:rPr lang="en-US" sz="2700" dirty="0"/>
              <a:t> architecture to have highest accuracy on evaluation set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Tuned our Net using a “greedy” optimization scheme for number of 1D </a:t>
            </a:r>
            <a:r>
              <a:rPr lang="en-US" sz="2700" dirty="0" err="1"/>
              <a:t>conv</a:t>
            </a:r>
            <a:r>
              <a:rPr lang="en-US" sz="2700" dirty="0"/>
              <a:t> layers, number of 2D </a:t>
            </a:r>
            <a:r>
              <a:rPr lang="en-US" sz="2700" dirty="0" err="1"/>
              <a:t>conv</a:t>
            </a:r>
            <a:r>
              <a:rPr lang="en-US" sz="2700" dirty="0"/>
              <a:t> layers, and type of final layer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Parameter sweep to find optimal filter size, kernel width, and dropout thresholds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Optimal dropout threshold 0.4, kernel width of 15, and filter size of 150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Low parameter neural network worked surprisingly well and out performed other more complex architectures as well as existing SVM classifier</a:t>
            </a:r>
          </a:p>
        </p:txBody>
      </p:sp>
      <p:pic>
        <p:nvPicPr>
          <p:cNvPr id="1026" name="Picture 2" descr="https://lh6.googleusercontent.com/VoozFjjNRJQb2PqNDNkFW45fwNw1AXkfEOKlyzxNXdJYYaRWNOkUpAQq94AL2cW2Vw0l7oaMZ4vMRCp5PBaWFhS_CEPVXa4BWXkRQXIOyXFf7rMbtGCTiq_XQxplk5Hin3oUvS0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" y="17317788"/>
            <a:ext cx="10957023" cy="4627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400" y="4647534"/>
            <a:ext cx="4416215" cy="6965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65383" y="11697045"/>
            <a:ext cx="311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 adapted from [4]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70597" y="8072657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943766" y="7966766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81221" y="9898612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126841" y="9898612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428021" y="16697772"/>
            <a:ext cx="619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Final </a:t>
            </a:r>
            <a:r>
              <a:rPr lang="en-US" sz="3200" b="1" dirty="0" err="1"/>
              <a:t>HIKNet</a:t>
            </a:r>
            <a:r>
              <a:rPr lang="en-US" sz="3200" b="1" dirty="0"/>
              <a:t> Performance Metrics</a:t>
            </a:r>
            <a:r>
              <a:rPr lang="en-US" sz="3600" b="1" dirty="0"/>
              <a:t>: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013" y="2564138"/>
            <a:ext cx="4864375" cy="942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nalnetarch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918" r="2020" b="11488"/>
          <a:stretch/>
        </p:blipFill>
        <p:spPr>
          <a:xfrm>
            <a:off x="11730517" y="4441841"/>
            <a:ext cx="21187883" cy="37393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39380" y="11494800"/>
            <a:ext cx="9120961" cy="69306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06330" y="17344103"/>
            <a:ext cx="7812070" cy="14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7299</TotalTime>
  <Words>635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247</cp:revision>
  <dcterms:created xsi:type="dcterms:W3CDTF">2016-04-12T18:22:18Z</dcterms:created>
  <dcterms:modified xsi:type="dcterms:W3CDTF">2018-12-11T00:25:37Z</dcterms:modified>
</cp:coreProperties>
</file>