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0" r:id="rId3"/>
    <p:sldId id="299" r:id="rId4"/>
    <p:sldId id="304" r:id="rId5"/>
    <p:sldId id="306" r:id="rId6"/>
    <p:sldId id="308" r:id="rId7"/>
    <p:sldId id="309" r:id="rId8"/>
    <p:sldId id="316" r:id="rId9"/>
    <p:sldId id="303" r:id="rId10"/>
    <p:sldId id="287" r:id="rId11"/>
    <p:sldId id="312" r:id="rId12"/>
    <p:sldId id="317" r:id="rId13"/>
    <p:sldId id="325" r:id="rId14"/>
    <p:sldId id="327" r:id="rId15"/>
    <p:sldId id="339" r:id="rId16"/>
    <p:sldId id="340" r:id="rId17"/>
    <p:sldId id="323" r:id="rId18"/>
    <p:sldId id="315" r:id="rId19"/>
    <p:sldId id="321" r:id="rId20"/>
    <p:sldId id="322" r:id="rId21"/>
    <p:sldId id="342" r:id="rId22"/>
    <p:sldId id="343" r:id="rId23"/>
    <p:sldId id="344" r:id="rId24"/>
    <p:sldId id="345" r:id="rId2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7E6D542-07DB-44AF-A171-ED84228C7B12}">
          <p14:sldIdLst>
            <p14:sldId id="256"/>
            <p14:sldId id="260"/>
            <p14:sldId id="299"/>
            <p14:sldId id="304"/>
            <p14:sldId id="306"/>
            <p14:sldId id="308"/>
            <p14:sldId id="309"/>
            <p14:sldId id="316"/>
            <p14:sldId id="303"/>
            <p14:sldId id="287"/>
            <p14:sldId id="312"/>
            <p14:sldId id="317"/>
            <p14:sldId id="325"/>
            <p14:sldId id="327"/>
            <p14:sldId id="339"/>
            <p14:sldId id="340"/>
            <p14:sldId id="323"/>
            <p14:sldId id="315"/>
            <p14:sldId id="321"/>
            <p14:sldId id="322"/>
            <p14:sldId id="342"/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1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552" y="4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B96C3C-2F8B-2A41-8B9B-C7562B9ED521}" type="datetimeFigureOut">
              <a:rPr lang="en-US"/>
              <a:pPr>
                <a:defRPr/>
              </a:pPr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2D496DB-AFDE-9946-993D-025FE3A156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72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CDDC93F-B3BF-364B-BDAC-C35383BC4349}" type="datetimeFigureOut">
              <a:rPr lang="en-US"/>
              <a:pPr>
                <a:defRPr/>
              </a:pPr>
              <a:t>5/3/2019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5A4F5B-0984-DF4E-8DDD-CA619A760F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28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A4F5B-0984-DF4E-8DDD-CA619A760F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1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5113" cy="3429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date here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none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EE-we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4519613"/>
            <a:ext cx="2530405" cy="48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4425093"/>
            <a:ext cx="2067291" cy="6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1307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6350"/>
            <a:ext cx="9155113" cy="3429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none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 descr="EE-we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4519613"/>
            <a:ext cx="2530405" cy="488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4425093"/>
            <a:ext cx="2067291" cy="6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0322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955677" y="1051101"/>
            <a:ext cx="7700963" cy="341144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0104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955677" y="1051101"/>
            <a:ext cx="7700963" cy="341144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9538" y="4505492"/>
            <a:ext cx="4772025" cy="246221"/>
          </a:xfrm>
        </p:spPr>
        <p:txBody>
          <a:bodyPr wrap="square" anchor="b" anchorCtr="0">
            <a:spAutoFit/>
          </a:bodyPr>
          <a:lstStyle>
            <a:lvl1pPr>
              <a:defRPr sz="1000" i="1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Reference:  </a:t>
            </a:r>
          </a:p>
        </p:txBody>
      </p:sp>
    </p:spTree>
    <p:extLst>
      <p:ext uri="{BB962C8B-B14F-4D97-AF65-F5344CB8AC3E}">
        <p14:creationId xmlns:p14="http://schemas.microsoft.com/office/powerpoint/2010/main" val="196438821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949327" y="1051102"/>
            <a:ext cx="3787775" cy="3423314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 hasCustomPrompt="1"/>
          </p:nvPr>
        </p:nvSpPr>
        <p:spPr>
          <a:xfrm>
            <a:off x="4876800" y="1051102"/>
            <a:ext cx="3779838" cy="3423314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text, or click icon to insert image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370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948777" y="1051101"/>
            <a:ext cx="7707862" cy="1642871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 hasCustomPrompt="1"/>
          </p:nvPr>
        </p:nvSpPr>
        <p:spPr>
          <a:xfrm>
            <a:off x="949327" y="2818935"/>
            <a:ext cx="7707313" cy="1642871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3034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9327" y="1051101"/>
            <a:ext cx="3787775" cy="3504490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76800" y="1051102"/>
            <a:ext cx="3779838" cy="1676781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876800" y="2880810"/>
            <a:ext cx="3779838" cy="1674781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2894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949327" y="1051102"/>
            <a:ext cx="3787775" cy="164020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955677" y="2860189"/>
            <a:ext cx="3781425" cy="1644234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4876800" y="1051102"/>
            <a:ext cx="3779838" cy="164020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 hasCustomPrompt="1"/>
          </p:nvPr>
        </p:nvSpPr>
        <p:spPr>
          <a:xfrm>
            <a:off x="4876800" y="2860189"/>
            <a:ext cx="3779838" cy="1644234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9337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584200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128713"/>
            <a:ext cx="7707313" cy="33035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26" y="4474658"/>
            <a:ext cx="1225313" cy="4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60" y="4451724"/>
            <a:ext cx="956573" cy="63145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088"/>
            <a:ext cx="6932667" cy="0"/>
          </a:xfrm>
          <a:prstGeom prst="line">
            <a:avLst/>
          </a:prstGeom>
          <a:ln w="13970">
            <a:solidFill>
              <a:srgbClr val="8C151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7" r:id="rId4"/>
    <p:sldLayoutId id="2147484223" r:id="rId5"/>
    <p:sldLayoutId id="2147484224" r:id="rId6"/>
    <p:sldLayoutId id="2147484225" r:id="rId7"/>
    <p:sldLayoutId id="2147484226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 spc="2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Time-of-Flight Coding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04/10/2019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Jonas Messner &amp; Nicholas Gaudio</a:t>
            </a:r>
          </a:p>
        </p:txBody>
      </p:sp>
    </p:spTree>
    <p:extLst>
      <p:ext uri="{BB962C8B-B14F-4D97-AF65-F5344CB8AC3E}">
        <p14:creationId xmlns:p14="http://schemas.microsoft.com/office/powerpoint/2010/main" val="3236203271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F1E0-BDD3-4B86-9D7D-5FCFF0D4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</p:spPr>
        <p:txBody>
          <a:bodyPr/>
          <a:lstStyle/>
          <a:p>
            <a:r>
              <a:rPr lang="en-US" dirty="0"/>
              <a:t>Coding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05941-4842-476E-8BE5-A09382D339F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1051101"/>
                <a:ext cx="4068268" cy="341144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8C1515"/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Hypothesis: The longer the coding curve, the lower the depth error</a:t>
                </a:r>
              </a:p>
              <a:p>
                <a:pPr>
                  <a:buClr>
                    <a:srgbClr val="8C1515"/>
                  </a:buCl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0" indent="0">
                  <a:buClr>
                    <a:srgbClr val="8C1515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𝑐𝑢𝑟𝑣𝑒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𝑟𝑎𝑛𝑔𝑒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Clr>
                    <a:srgbClr val="8C1515"/>
                  </a:buClr>
                </a:pPr>
                <a:endParaRPr lang="en-US" dirty="0"/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/>
                  <a:t> : 	Depth precision measure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</m:oMath>
                </a14:m>
                <a:r>
                  <a:rPr lang="en-US" sz="1400" dirty="0"/>
                  <a:t>: 	Mean albedo factor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𝑐𝑢𝑟𝑣𝑒</m:t>
                        </m:r>
                      </m:sub>
                    </m:sSub>
                  </m:oMath>
                </a14:m>
                <a:r>
                  <a:rPr lang="en-US" sz="1400" dirty="0"/>
                  <a:t>: 	Length of coding curve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400" dirty="0"/>
                  <a:t>: 		Std. dev. of intensity measurement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</m:sub>
                    </m:sSub>
                  </m:oMath>
                </a14:m>
                <a:r>
                  <a:rPr lang="en-US" sz="1400" dirty="0"/>
                  <a:t>: 	Unambiguous depth range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05941-4842-476E-8BE5-A09382D33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1051101"/>
                <a:ext cx="4068268" cy="3411445"/>
              </a:xfrm>
              <a:blipFill>
                <a:blip r:embed="rId2"/>
                <a:stretch>
                  <a:fillRect l="-3298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87E7CA3-4867-48F2-AF78-A41FFAF8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63" y="1018121"/>
            <a:ext cx="3808248" cy="1721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49280-8CE6-4E61-9495-3E6A52C00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263" y="2739572"/>
            <a:ext cx="3808248" cy="1459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943C08-D32F-40B0-A2DD-05A3DFC9A3FC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</p:spTree>
    <p:extLst>
      <p:ext uri="{BB962C8B-B14F-4D97-AF65-F5344CB8AC3E}">
        <p14:creationId xmlns:p14="http://schemas.microsoft.com/office/powerpoint/2010/main" val="194431933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Paper by M. Gupta et al. shows Hamiltonian coding</a:t>
            </a:r>
          </a:p>
          <a:p>
            <a:pPr lvl="2"/>
            <a:r>
              <a:rPr lang="en-US" dirty="0"/>
              <a:t>Has better depth resolution than sinusoid and square</a:t>
            </a:r>
          </a:p>
          <a:p>
            <a:pPr lvl="2"/>
            <a:r>
              <a:rPr lang="en-US" dirty="0"/>
              <a:t>Is not provably optimal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Question: Can we use a Generative Adversarial Networks (GAN) in order to generate the ideal coding function depending on the scene?</a:t>
            </a:r>
          </a:p>
          <a:p>
            <a:pPr lv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7B9083-8F2F-408B-BC25-C28489CA7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97" y="2492647"/>
            <a:ext cx="5552964" cy="1059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5719E6-3D34-4770-BFE8-9156C1367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27" y="2152198"/>
            <a:ext cx="5178098" cy="42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8627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23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493148-2B8B-4BD9-86F1-F5AEB7CE1D73}"/>
              </a:ext>
            </a:extLst>
          </p:cNvPr>
          <p:cNvSpPr/>
          <p:nvPr/>
        </p:nvSpPr>
        <p:spPr>
          <a:xfrm>
            <a:off x="2437243" y="22581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0A731-6B7E-4ADB-AAA0-79746C73BE3D}"/>
              </a:ext>
            </a:extLst>
          </p:cNvPr>
          <p:cNvSpPr/>
          <p:nvPr/>
        </p:nvSpPr>
        <p:spPr>
          <a:xfrm>
            <a:off x="6762300" y="2262755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9BFAA-97A4-4CDF-8C64-632C6A6C2C6F}"/>
              </a:ext>
            </a:extLst>
          </p:cNvPr>
          <p:cNvSpPr/>
          <p:nvPr/>
        </p:nvSpPr>
        <p:spPr>
          <a:xfrm>
            <a:off x="640166" y="225813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D39B2-8A99-4213-AA22-EBAD48355842}"/>
              </a:ext>
            </a:extLst>
          </p:cNvPr>
          <p:cNvSpPr/>
          <p:nvPr/>
        </p:nvSpPr>
        <p:spPr>
          <a:xfrm>
            <a:off x="2437243" y="34023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D2D6AC-74F0-440A-82BF-26BE75D2C70A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1934692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6196F3-57E0-476C-B562-BDB899FAC7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31769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15AE44-CB67-48F3-85F3-19B3FE1149BE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3084506" y="2936053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A9DD8A8-52B5-4530-B12E-66B726E5FB60}"/>
              </a:ext>
            </a:extLst>
          </p:cNvPr>
          <p:cNvSpPr txBox="1"/>
          <p:nvPr/>
        </p:nvSpPr>
        <p:spPr>
          <a:xfrm>
            <a:off x="2384635" y="408025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Groundtruth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BF6665-1DB6-4908-AECB-4D3461EB54C9}"/>
              </a:ext>
            </a:extLst>
          </p:cNvPr>
          <p:cNvCxnSpPr>
            <a:cxnSpLocks/>
          </p:cNvCxnSpPr>
          <p:nvPr/>
        </p:nvCxnSpPr>
        <p:spPr>
          <a:xfrm>
            <a:off x="1651354" y="2069102"/>
            <a:ext cx="785889" cy="189035"/>
          </a:xfrm>
          <a:prstGeom prst="line">
            <a:avLst/>
          </a:prstGeom>
          <a:ln w="158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A1A964-172E-407F-B6B4-B0B8F6818D22}"/>
              </a:ext>
            </a:extLst>
          </p:cNvPr>
          <p:cNvCxnSpPr>
            <a:cxnSpLocks/>
          </p:cNvCxnSpPr>
          <p:nvPr/>
        </p:nvCxnSpPr>
        <p:spPr>
          <a:xfrm flipH="1">
            <a:off x="3731770" y="1973612"/>
            <a:ext cx="1940695" cy="284524"/>
          </a:xfrm>
          <a:prstGeom prst="line">
            <a:avLst/>
          </a:prstGeom>
          <a:ln w="158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3A1FA7-44EA-4359-A19F-ADCAFD4D95BC}"/>
              </a:ext>
            </a:extLst>
          </p:cNvPr>
          <p:cNvSpPr txBox="1"/>
          <p:nvPr/>
        </p:nvSpPr>
        <p:spPr>
          <a:xfrm>
            <a:off x="1616919" y="1118556"/>
            <a:ext cx="211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Groundtruth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Coding functions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Albedo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FD767D-5A4C-4A7C-8073-656084F47C85}"/>
              </a:ext>
            </a:extLst>
          </p:cNvPr>
          <p:cNvSpPr txBox="1"/>
          <p:nvPr/>
        </p:nvSpPr>
        <p:spPr>
          <a:xfrm>
            <a:off x="3731769" y="1120053"/>
            <a:ext cx="211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Distance fall off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Noise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E09E34-E18B-4803-B57D-A8DDBFEF0DFF}"/>
              </a:ext>
            </a:extLst>
          </p:cNvPr>
          <p:cNvSpPr txBox="1"/>
          <p:nvPr/>
        </p:nvSpPr>
        <p:spPr>
          <a:xfrm>
            <a:off x="347107" y="294067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Coding functions:</a:t>
            </a:r>
          </a:p>
          <a:p>
            <a:pPr algn="ctr"/>
            <a:r>
              <a:rPr lang="en-US" dirty="0"/>
              <a:t>1 modulation +</a:t>
            </a:r>
          </a:p>
          <a:p>
            <a:pPr algn="ctr"/>
            <a:r>
              <a:rPr lang="en-US" dirty="0"/>
              <a:t>K demodulation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C40E2E-846B-4197-8F05-DDEE03DC99D0}"/>
              </a:ext>
            </a:extLst>
          </p:cNvPr>
          <p:cNvSpPr/>
          <p:nvPr/>
        </p:nvSpPr>
        <p:spPr>
          <a:xfrm>
            <a:off x="4234319" y="2253597"/>
            <a:ext cx="2025432" cy="687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>
                <a:sym typeface="Wingdings" panose="05000000000000000000" pitchFamily="2" charset="2"/>
              </a:rPr>
              <a:t>→ Depth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5225CF-EF7F-46D3-9A5A-BEB864272B14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6259751" y="2597135"/>
            <a:ext cx="502549" cy="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098594C-7AC3-47A9-9453-1AEAF5E8A8A1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3731769" y="2940672"/>
            <a:ext cx="3677794" cy="8006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46366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D22CF7-77C5-4F9D-8993-6A5829553EFA}"/>
              </a:ext>
            </a:extLst>
          </p:cNvPr>
          <p:cNvSpPr txBox="1"/>
          <p:nvPr/>
        </p:nvSpPr>
        <p:spPr>
          <a:xfrm>
            <a:off x="2288701" y="1448357"/>
            <a:ext cx="50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Backpropagate loss to adjust coding functions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ED514-4136-4D13-BC9F-2A9F4B1F196C}"/>
              </a:ext>
            </a:extLst>
          </p:cNvPr>
          <p:cNvSpPr/>
          <p:nvPr/>
        </p:nvSpPr>
        <p:spPr>
          <a:xfrm>
            <a:off x="2437243" y="22581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969CAC-C459-4A19-AA77-377B6B809BD0}"/>
              </a:ext>
            </a:extLst>
          </p:cNvPr>
          <p:cNvSpPr/>
          <p:nvPr/>
        </p:nvSpPr>
        <p:spPr>
          <a:xfrm>
            <a:off x="6762300" y="2262755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2E195-A092-4EB7-9891-599F957DFB51}"/>
              </a:ext>
            </a:extLst>
          </p:cNvPr>
          <p:cNvSpPr/>
          <p:nvPr/>
        </p:nvSpPr>
        <p:spPr>
          <a:xfrm>
            <a:off x="640166" y="225813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46B2D6-4A18-44E5-BEC6-4E184E5B3044}"/>
              </a:ext>
            </a:extLst>
          </p:cNvPr>
          <p:cNvSpPr/>
          <p:nvPr/>
        </p:nvSpPr>
        <p:spPr>
          <a:xfrm>
            <a:off x="2437243" y="34023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3B1CF-6172-4A61-AD30-5B53A51421C9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 flipV="1">
            <a:off x="1934692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8C2368-49E1-46BF-B6C7-F1525D1DA82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731769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4EE160-7B08-4B6C-AE83-3BAD6DC2EBA9}"/>
              </a:ext>
            </a:extLst>
          </p:cNvPr>
          <p:cNvCxnSpPr>
            <a:cxnSpLocks/>
            <a:stCxn id="26" idx="0"/>
            <a:endCxn id="17" idx="2"/>
          </p:cNvCxnSpPr>
          <p:nvPr/>
        </p:nvCxnSpPr>
        <p:spPr>
          <a:xfrm flipV="1">
            <a:off x="3084506" y="2936053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75ECCB-D037-4A81-A091-22BBB55CBBE2}"/>
              </a:ext>
            </a:extLst>
          </p:cNvPr>
          <p:cNvSpPr txBox="1"/>
          <p:nvPr/>
        </p:nvSpPr>
        <p:spPr>
          <a:xfrm>
            <a:off x="2384635" y="408025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Groundtruth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7AD76-44AD-4CE3-B5CD-9CB6D1526645}"/>
              </a:ext>
            </a:extLst>
          </p:cNvPr>
          <p:cNvSpPr txBox="1"/>
          <p:nvPr/>
        </p:nvSpPr>
        <p:spPr>
          <a:xfrm>
            <a:off x="347107" y="294067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Coding functions:</a:t>
            </a:r>
          </a:p>
          <a:p>
            <a:pPr algn="ctr"/>
            <a:r>
              <a:rPr lang="en-US" dirty="0"/>
              <a:t>1 modulation +</a:t>
            </a:r>
          </a:p>
          <a:p>
            <a:pPr algn="ctr"/>
            <a:r>
              <a:rPr lang="en-US" dirty="0"/>
              <a:t>K demodulation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55509-C4A8-4AC2-B4A7-4A95400CD433}"/>
              </a:ext>
            </a:extLst>
          </p:cNvPr>
          <p:cNvSpPr/>
          <p:nvPr/>
        </p:nvSpPr>
        <p:spPr>
          <a:xfrm>
            <a:off x="4234319" y="2253597"/>
            <a:ext cx="2025432" cy="687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>
                <a:sym typeface="Wingdings" panose="05000000000000000000" pitchFamily="2" charset="2"/>
              </a:rPr>
              <a:t>→ Depth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(CF / CNN)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103B4D-3641-45B1-9683-4BD50B5631F5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6259751" y="2597135"/>
            <a:ext cx="502549" cy="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622AADD-87EB-4B11-8E41-A29A33F60705}"/>
              </a:ext>
            </a:extLst>
          </p:cNvPr>
          <p:cNvCxnSpPr>
            <a:cxnSpLocks/>
            <a:stCxn id="26" idx="3"/>
            <a:endCxn id="18" idx="2"/>
          </p:cNvCxnSpPr>
          <p:nvPr/>
        </p:nvCxnSpPr>
        <p:spPr>
          <a:xfrm flipV="1">
            <a:off x="3731769" y="2940672"/>
            <a:ext cx="3677794" cy="8006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1785A64-FE29-4C73-9483-B93C4DE382EF}"/>
              </a:ext>
            </a:extLst>
          </p:cNvPr>
          <p:cNvSpPr/>
          <p:nvPr/>
        </p:nvSpPr>
        <p:spPr>
          <a:xfrm>
            <a:off x="1307892" y="1834442"/>
            <a:ext cx="6101671" cy="299739"/>
          </a:xfrm>
          <a:custGeom>
            <a:avLst/>
            <a:gdLst>
              <a:gd name="connsiteX0" fmla="*/ 5284032 w 5284032"/>
              <a:gd name="connsiteY0" fmla="*/ 299739 h 299739"/>
              <a:gd name="connsiteX1" fmla="*/ 3522688 w 5284032"/>
              <a:gd name="connsiteY1" fmla="*/ 22421 h 299739"/>
              <a:gd name="connsiteX2" fmla="*/ 1922488 w 5284032"/>
              <a:gd name="connsiteY2" fmla="*/ 44906 h 299739"/>
              <a:gd name="connsiteX3" fmla="*/ 0 w 5284032"/>
              <a:gd name="connsiteY3" fmla="*/ 269759 h 2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4032" h="299739">
                <a:moveTo>
                  <a:pt x="5284032" y="299739"/>
                </a:moveTo>
                <a:cubicBezTo>
                  <a:pt x="4683488" y="182316"/>
                  <a:pt x="4082945" y="64893"/>
                  <a:pt x="3522688" y="22421"/>
                </a:cubicBezTo>
                <a:cubicBezTo>
                  <a:pt x="2962431" y="-20051"/>
                  <a:pt x="2509603" y="3683"/>
                  <a:pt x="1922488" y="44906"/>
                </a:cubicBezTo>
                <a:cubicBezTo>
                  <a:pt x="1335373" y="86129"/>
                  <a:pt x="667686" y="177944"/>
                  <a:pt x="0" y="269759"/>
                </a:cubicBezTo>
              </a:path>
            </a:pathLst>
          </a:custGeom>
          <a:noFill/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395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BF2CA79-7671-4E58-B091-4130CEB231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7" y="1051101"/>
            <a:ext cx="7700963" cy="341144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Start off simple… no neural network</a:t>
            </a:r>
          </a:p>
          <a:p>
            <a:pPr lvl="1"/>
            <a:r>
              <a:rPr lang="en-US" dirty="0"/>
              <a:t>Pixelwise loss function that compares generated </a:t>
            </a:r>
            <a:r>
              <a:rPr lang="en-US" dirty="0" err="1"/>
              <a:t>ToF</a:t>
            </a:r>
            <a:r>
              <a:rPr lang="en-US" dirty="0"/>
              <a:t> image and groundtruth</a:t>
            </a:r>
          </a:p>
          <a:p>
            <a:pPr lvl="1"/>
            <a:r>
              <a:rPr lang="en-US" dirty="0"/>
              <a:t>Number of demodulation functions (K) has to be greater or equal to 3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ED514-4136-4D13-BC9F-2A9F4B1F196C}"/>
              </a:ext>
            </a:extLst>
          </p:cNvPr>
          <p:cNvSpPr/>
          <p:nvPr/>
        </p:nvSpPr>
        <p:spPr>
          <a:xfrm>
            <a:off x="2437243" y="256545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969CAC-C459-4A19-AA77-377B6B809BD0}"/>
              </a:ext>
            </a:extLst>
          </p:cNvPr>
          <p:cNvSpPr/>
          <p:nvPr/>
        </p:nvSpPr>
        <p:spPr>
          <a:xfrm>
            <a:off x="6762300" y="2570075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2E195-A092-4EB7-9891-599F957DFB51}"/>
              </a:ext>
            </a:extLst>
          </p:cNvPr>
          <p:cNvSpPr/>
          <p:nvPr/>
        </p:nvSpPr>
        <p:spPr>
          <a:xfrm>
            <a:off x="640166" y="256545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46B2D6-4A18-44E5-BEC6-4E184E5B3044}"/>
              </a:ext>
            </a:extLst>
          </p:cNvPr>
          <p:cNvSpPr/>
          <p:nvPr/>
        </p:nvSpPr>
        <p:spPr>
          <a:xfrm>
            <a:off x="2437243" y="370965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3B1CF-6172-4A61-AD30-5B53A51421C9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 flipV="1">
            <a:off x="1934692" y="290441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8C2368-49E1-46BF-B6C7-F1525D1DA82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731769" y="290441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4EE160-7B08-4B6C-AE83-3BAD6DC2EBA9}"/>
              </a:ext>
            </a:extLst>
          </p:cNvPr>
          <p:cNvCxnSpPr>
            <a:cxnSpLocks/>
            <a:stCxn id="26" idx="0"/>
            <a:endCxn id="17" idx="2"/>
          </p:cNvCxnSpPr>
          <p:nvPr/>
        </p:nvCxnSpPr>
        <p:spPr>
          <a:xfrm flipV="1">
            <a:off x="3084506" y="3243373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75ECCB-D037-4A81-A091-22BBB55CBBE2}"/>
              </a:ext>
            </a:extLst>
          </p:cNvPr>
          <p:cNvSpPr txBox="1"/>
          <p:nvPr/>
        </p:nvSpPr>
        <p:spPr>
          <a:xfrm>
            <a:off x="2384635" y="438757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Groundtruth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7AD76-44AD-4CE3-B5CD-9CB6D1526645}"/>
              </a:ext>
            </a:extLst>
          </p:cNvPr>
          <p:cNvSpPr txBox="1"/>
          <p:nvPr/>
        </p:nvSpPr>
        <p:spPr>
          <a:xfrm>
            <a:off x="347107" y="324799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Coding functions:</a:t>
            </a:r>
          </a:p>
          <a:p>
            <a:pPr algn="ctr"/>
            <a:r>
              <a:rPr lang="en-US" dirty="0"/>
              <a:t>1 modulation +</a:t>
            </a:r>
          </a:p>
          <a:p>
            <a:pPr algn="ctr"/>
            <a:r>
              <a:rPr lang="en-US" dirty="0"/>
              <a:t>K demodulation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55509-C4A8-4AC2-B4A7-4A95400CD433}"/>
              </a:ext>
            </a:extLst>
          </p:cNvPr>
          <p:cNvSpPr/>
          <p:nvPr/>
        </p:nvSpPr>
        <p:spPr>
          <a:xfrm>
            <a:off x="4234319" y="2560917"/>
            <a:ext cx="2025432" cy="687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>
                <a:sym typeface="Wingdings" panose="05000000000000000000" pitchFamily="2" charset="2"/>
              </a:rPr>
              <a:t>→ Depth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(Closed Form)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103B4D-3641-45B1-9683-4BD50B5631F5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6259751" y="2904455"/>
            <a:ext cx="502549" cy="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622AADD-87EB-4B11-8E41-A29A33F60705}"/>
              </a:ext>
            </a:extLst>
          </p:cNvPr>
          <p:cNvCxnSpPr>
            <a:cxnSpLocks/>
            <a:stCxn id="26" idx="3"/>
            <a:endCxn id="18" idx="2"/>
          </p:cNvCxnSpPr>
          <p:nvPr/>
        </p:nvCxnSpPr>
        <p:spPr>
          <a:xfrm flipV="1">
            <a:off x="3731769" y="3247992"/>
            <a:ext cx="3677794" cy="8006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62742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BF2CA79-7671-4E58-B091-4130CEB231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7" y="1051101"/>
            <a:ext cx="7700963" cy="341144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Replace closed form solution with CNN</a:t>
            </a:r>
          </a:p>
          <a:p>
            <a:pPr lvl="2"/>
            <a:r>
              <a:rPr lang="en-US" dirty="0"/>
              <a:t>Can we reduce the number of demodulation functions to 2?</a:t>
            </a:r>
          </a:p>
          <a:p>
            <a:pPr lvl="2"/>
            <a:r>
              <a:rPr lang="en-US" dirty="0"/>
              <a:t>How much does e.g. object recognition accuracy degrade?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ED514-4136-4D13-BC9F-2A9F4B1F196C}"/>
              </a:ext>
            </a:extLst>
          </p:cNvPr>
          <p:cNvSpPr/>
          <p:nvPr/>
        </p:nvSpPr>
        <p:spPr>
          <a:xfrm>
            <a:off x="2437243" y="256545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969CAC-C459-4A19-AA77-377B6B809BD0}"/>
              </a:ext>
            </a:extLst>
          </p:cNvPr>
          <p:cNvSpPr/>
          <p:nvPr/>
        </p:nvSpPr>
        <p:spPr>
          <a:xfrm>
            <a:off x="6762300" y="2570075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2E195-A092-4EB7-9891-599F957DFB51}"/>
              </a:ext>
            </a:extLst>
          </p:cNvPr>
          <p:cNvSpPr/>
          <p:nvPr/>
        </p:nvSpPr>
        <p:spPr>
          <a:xfrm>
            <a:off x="640166" y="256545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46B2D6-4A18-44E5-BEC6-4E184E5B3044}"/>
              </a:ext>
            </a:extLst>
          </p:cNvPr>
          <p:cNvSpPr/>
          <p:nvPr/>
        </p:nvSpPr>
        <p:spPr>
          <a:xfrm>
            <a:off x="2437243" y="370965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3B1CF-6172-4A61-AD30-5B53A51421C9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 flipV="1">
            <a:off x="1934692" y="290441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8C2368-49E1-46BF-B6C7-F1525D1DA82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731769" y="290441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4EE160-7B08-4B6C-AE83-3BAD6DC2EBA9}"/>
              </a:ext>
            </a:extLst>
          </p:cNvPr>
          <p:cNvCxnSpPr>
            <a:cxnSpLocks/>
            <a:stCxn id="26" idx="0"/>
            <a:endCxn id="17" idx="2"/>
          </p:cNvCxnSpPr>
          <p:nvPr/>
        </p:nvCxnSpPr>
        <p:spPr>
          <a:xfrm flipV="1">
            <a:off x="3084506" y="3243373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75ECCB-D037-4A81-A091-22BBB55CBBE2}"/>
              </a:ext>
            </a:extLst>
          </p:cNvPr>
          <p:cNvSpPr txBox="1"/>
          <p:nvPr/>
        </p:nvSpPr>
        <p:spPr>
          <a:xfrm>
            <a:off x="2384635" y="438757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Groundtruth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7AD76-44AD-4CE3-B5CD-9CB6D1526645}"/>
              </a:ext>
            </a:extLst>
          </p:cNvPr>
          <p:cNvSpPr txBox="1"/>
          <p:nvPr/>
        </p:nvSpPr>
        <p:spPr>
          <a:xfrm>
            <a:off x="347107" y="324799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Coding functions:</a:t>
            </a:r>
          </a:p>
          <a:p>
            <a:pPr algn="ctr"/>
            <a:r>
              <a:rPr lang="en-US" dirty="0"/>
              <a:t>1 modulation +</a:t>
            </a:r>
          </a:p>
          <a:p>
            <a:pPr algn="ctr"/>
            <a:r>
              <a:rPr lang="en-US" dirty="0"/>
              <a:t>K demodulation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55509-C4A8-4AC2-B4A7-4A95400CD433}"/>
              </a:ext>
            </a:extLst>
          </p:cNvPr>
          <p:cNvSpPr/>
          <p:nvPr/>
        </p:nvSpPr>
        <p:spPr>
          <a:xfrm>
            <a:off x="4234319" y="2560917"/>
            <a:ext cx="2025432" cy="687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>
                <a:sym typeface="Wingdings" panose="05000000000000000000" pitchFamily="2" charset="2"/>
              </a:rPr>
              <a:t>→ Depth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(CNN)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103B4D-3641-45B1-9683-4BD50B5631F5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6259751" y="2904455"/>
            <a:ext cx="502549" cy="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622AADD-87EB-4B11-8E41-A29A33F60705}"/>
              </a:ext>
            </a:extLst>
          </p:cNvPr>
          <p:cNvCxnSpPr>
            <a:cxnSpLocks/>
            <a:stCxn id="26" idx="3"/>
            <a:endCxn id="18" idx="2"/>
          </p:cNvCxnSpPr>
          <p:nvPr/>
        </p:nvCxnSpPr>
        <p:spPr>
          <a:xfrm flipV="1">
            <a:off x="3731769" y="3247992"/>
            <a:ext cx="3677794" cy="8006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97689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Further considerations:</a:t>
            </a:r>
          </a:p>
          <a:p>
            <a:pPr lvl="1"/>
            <a:r>
              <a:rPr lang="en-US" dirty="0"/>
              <a:t>Coding functions are setup as arbitrary signals (e.g. 100 data points each)</a:t>
            </a:r>
          </a:p>
          <a:p>
            <a:pPr lvl="1"/>
            <a:r>
              <a:rPr lang="en-US" dirty="0"/>
              <a:t>Possible datasets (RGB-D data): </a:t>
            </a:r>
          </a:p>
          <a:p>
            <a:pPr lvl="2"/>
            <a:r>
              <a:rPr lang="en-US" dirty="0"/>
              <a:t>NYU dataset (most common 3D dataset)</a:t>
            </a:r>
          </a:p>
          <a:p>
            <a:pPr lvl="2"/>
            <a:r>
              <a:rPr lang="en-US" dirty="0"/>
              <a:t>SUN dataset</a:t>
            </a:r>
          </a:p>
          <a:p>
            <a:pPr lvl="2"/>
            <a:r>
              <a:rPr lang="en-US" dirty="0" err="1"/>
              <a:t>Shapenet</a:t>
            </a:r>
            <a:endParaRPr lang="en-US" dirty="0"/>
          </a:p>
          <a:p>
            <a:pPr lvl="2"/>
            <a:r>
              <a:rPr lang="en-US" dirty="0"/>
              <a:t>3D Face dataset?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90750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Goals: </a:t>
            </a:r>
          </a:p>
          <a:p>
            <a:pPr lvl="2"/>
            <a:r>
              <a:rPr lang="en-US" dirty="0"/>
              <a:t>Find general optimal coding functions</a:t>
            </a:r>
          </a:p>
          <a:p>
            <a:pPr lvl="2"/>
            <a:r>
              <a:rPr lang="en-US" dirty="0"/>
              <a:t>Find specific optimal coding functions</a:t>
            </a:r>
          </a:p>
          <a:p>
            <a:pPr lvl="3"/>
            <a:r>
              <a:rPr lang="en-US" dirty="0"/>
              <a:t>E.g. for the scenario of 3D face recognition</a:t>
            </a:r>
          </a:p>
          <a:p>
            <a:pPr lvl="3"/>
            <a:r>
              <a:rPr lang="en-US" dirty="0"/>
              <a:t>As all faces have similar shape there could be a special coding function that works particularly well for faces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Compare the result to sinusoid, square and </a:t>
            </a:r>
            <a:r>
              <a:rPr lang="en-US" dirty="0" err="1"/>
              <a:t>hamiltonian</a:t>
            </a:r>
            <a:r>
              <a:rPr lang="en-US" dirty="0"/>
              <a:t> coding</a:t>
            </a:r>
          </a:p>
          <a:p>
            <a:pPr lvl="2"/>
            <a:r>
              <a:rPr lang="en-US" dirty="0"/>
              <a:t>If simulator comes out: Simulate and compare  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92662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7617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Indirect Time-of-Flight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Fundamentals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72333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Study the simulator</a:t>
            </a:r>
          </a:p>
          <a:p>
            <a:pPr lvl="1"/>
            <a:r>
              <a:rPr lang="en-US" dirty="0"/>
              <a:t>Finalize dataset (</a:t>
            </a:r>
            <a:r>
              <a:rPr lang="en-US" dirty="0" err="1"/>
              <a:t>Shapenet</a:t>
            </a:r>
            <a:r>
              <a:rPr lang="en-US" dirty="0"/>
              <a:t>, Face-Dataset, NYU)</a:t>
            </a:r>
          </a:p>
          <a:p>
            <a:pPr lvl="1"/>
            <a:r>
              <a:rPr lang="en-US" dirty="0"/>
              <a:t>Generate </a:t>
            </a:r>
            <a:r>
              <a:rPr lang="en-US" dirty="0" err="1"/>
              <a:t>ToF</a:t>
            </a:r>
            <a:r>
              <a:rPr lang="en-US" dirty="0"/>
              <a:t> image</a:t>
            </a:r>
          </a:p>
          <a:p>
            <a:pPr lvl="2"/>
            <a:r>
              <a:rPr lang="en-US" dirty="0"/>
              <a:t>Perhaps adjust modeling to get better results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Pixel-wise loss and backprop using the closed form solution for raw-to-depth</a:t>
            </a:r>
          </a:p>
          <a:p>
            <a:pPr lvl="1"/>
            <a:r>
              <a:rPr lang="en-US" dirty="0"/>
              <a:t>Replace closed form solution with CNN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51805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Simulator 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99286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Example – Sinusoidal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04C6E-EE69-4341-B13A-D6BBBF26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63" y="1458801"/>
            <a:ext cx="3535131" cy="2754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E0ADA7-9E16-463E-B427-0C59A24F0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707" y="1542883"/>
            <a:ext cx="3527562" cy="267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17342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Example – Hamiltonian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04C6E-EE69-4341-B13A-D6BBBF26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63" y="1458801"/>
            <a:ext cx="3535131" cy="2754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740A4-5CB6-4DF2-9034-6D474CDFD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707" y="1379749"/>
            <a:ext cx="3775494" cy="29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27645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Example – Optimal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04C6E-EE69-4341-B13A-D6BBBF26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63" y="1458801"/>
            <a:ext cx="3535131" cy="2754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DF4625-B78F-4B0A-A931-0FD46EC13424}"/>
              </a:ext>
            </a:extLst>
          </p:cNvPr>
          <p:cNvSpPr txBox="1"/>
          <p:nvPr/>
        </p:nvSpPr>
        <p:spPr>
          <a:xfrm>
            <a:off x="6449849" y="1971993"/>
            <a:ext cx="7072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5722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en-US" dirty="0"/>
                  <a:t>Source lights up a scene</a:t>
                </a:r>
              </a:p>
              <a:p>
                <a:pPr lvl="2"/>
                <a:r>
                  <a:rPr lang="en-US" dirty="0"/>
                  <a:t>Light is a continuous wave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Scene reflects light and light travels back to sensor</a:t>
                </a:r>
              </a:p>
              <a:p>
                <a:pPr lvl="2"/>
                <a:r>
                  <a:rPr lang="en-US" dirty="0"/>
                  <a:t>Arriving light is a continuous wave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b="0" dirty="0"/>
                  <a:t>Phase shift based on distance: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b="0" dirty="0"/>
                  <a:t>Scene albedo: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Ambient light: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1607" r="-2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1858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Sensor measures reflected light intensity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Sensor exposure is varied according to demodulation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Measured brightness is the cross-correlation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Paper: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Def.: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ac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893" b="-22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9976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en-US" dirty="0"/>
                  <a:t>Measured b</a:t>
                </a:r>
                <a:r>
                  <a:rPr lang="en-US" b="0" dirty="0"/>
                  <a:t>ri</a:t>
                </a:r>
                <a:r>
                  <a:rPr lang="en-US" dirty="0"/>
                  <a:t>ghtness: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b="0" dirty="0"/>
              </a:p>
              <a:p>
                <a:pPr lvl="2"/>
                <a:r>
                  <a:rPr lang="en-US" b="1" dirty="0"/>
                  <a:t>Measured brightness </a:t>
                </a:r>
                <a:r>
                  <a:rPr lang="en-US" dirty="0"/>
                  <a:t>is a function of albedo, ambient light, and </a:t>
                </a:r>
                <a:r>
                  <a:rPr lang="en-US" b="1" dirty="0"/>
                  <a:t>correlation function</a:t>
                </a:r>
              </a:p>
              <a:p>
                <a:pPr lvl="2"/>
                <a:r>
                  <a:rPr lang="en-US" dirty="0"/>
                  <a:t>Correlation function is a function of the modulation and demodulation functions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1607" r="-4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3892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Theoretically, any periodic modulation and demodulation function could be used to recover the depth of the scene.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However: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disturbs the measurement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893" r="-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1973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Derivative of measured brightness over K measurements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</m:sSub>
                  </m:oMath>
                </a14:m>
                <a:r>
                  <a:rPr lang="en-US" dirty="0"/>
                  <a:t>: Depth error std. deviation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: Measurement (B) std. deviation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: Correlation function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893" r="-1244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7017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7480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Γ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Equation shows that correlation function and thus modulation/demodulation functions inherently affect the depth measurement resolution, which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What is the ideal coding function for </a:t>
                </a:r>
                <a:r>
                  <a:rPr lang="en-US" dirty="0" err="1"/>
                  <a:t>ToF</a:t>
                </a:r>
                <a:r>
                  <a:rPr lang="en-US" dirty="0"/>
                  <a:t> imaging?</a:t>
                </a:r>
              </a:p>
              <a:p>
                <a:pPr lvl="2"/>
                <a:r>
                  <a:rPr lang="en-US" dirty="0"/>
                  <a:t>Conventionally: sinusoid or square modulation/demodulation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742" r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88107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urmann_PwrPt_Template_16x9.potx" id="{F2BFD17C-F864-4423-B37A-46A2C5ADE778}" vid="{38CC9133-BF0E-41F4-BCD1-41B231881F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Murmann_PwrPt_Template_16x9</Template>
  <TotalTime>16903</TotalTime>
  <Words>903</Words>
  <Application>Microsoft Office PowerPoint</Application>
  <PresentationFormat>On-screen Show (16:9)</PresentationFormat>
  <Paragraphs>171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Source Sans Pro</vt:lpstr>
      <vt:lpstr>Source Sans Pro Semibold</vt:lpstr>
      <vt:lpstr>Tahoma</vt:lpstr>
      <vt:lpstr>Wingdings</vt:lpstr>
      <vt:lpstr>SU_Template_TopBar</vt:lpstr>
      <vt:lpstr>Time-of-Flight Coding</vt:lpstr>
      <vt:lpstr>Indirect Time-of-Flight   Fundamentals</vt:lpstr>
      <vt:lpstr>ToF Imager Basics</vt:lpstr>
      <vt:lpstr>ToF Imager Basics</vt:lpstr>
      <vt:lpstr>ToF Imager Basics</vt:lpstr>
      <vt:lpstr>ToF Imager Basics</vt:lpstr>
      <vt:lpstr>ToF Imager Basics</vt:lpstr>
      <vt:lpstr>Coding Functions</vt:lpstr>
      <vt:lpstr>Coding Functions</vt:lpstr>
      <vt:lpstr>Coding Functions</vt:lpstr>
      <vt:lpstr>Coding Functions</vt:lpstr>
      <vt:lpstr>Project Idea</vt:lpstr>
      <vt:lpstr>Project Idea – Coding function design using DL</vt:lpstr>
      <vt:lpstr>Project Idea – Coding function design using DL</vt:lpstr>
      <vt:lpstr>Project Idea – Coding function design using DL</vt:lpstr>
      <vt:lpstr>Project Idea – Coding function design using DL</vt:lpstr>
      <vt:lpstr>Project Idea – Coding function design using DL</vt:lpstr>
      <vt:lpstr>Project Idea – Coding function design using DL</vt:lpstr>
      <vt:lpstr>Roadmap</vt:lpstr>
      <vt:lpstr>Roadmap</vt:lpstr>
      <vt:lpstr>Simulator Example</vt:lpstr>
      <vt:lpstr>Simulator Example – Sinusoidal Coding</vt:lpstr>
      <vt:lpstr>Simulator Example – Hamiltonian Coding</vt:lpstr>
      <vt:lpstr>Simulator Example – Optimal Coding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Messner</dc:creator>
  <dc:description>2012 PowerPoint template redesign</dc:description>
  <cp:lastModifiedBy>Jonas Messner</cp:lastModifiedBy>
  <cp:revision>257</cp:revision>
  <dcterms:created xsi:type="dcterms:W3CDTF">2018-12-18T23:04:52Z</dcterms:created>
  <dcterms:modified xsi:type="dcterms:W3CDTF">2019-05-03T16:37:06Z</dcterms:modified>
</cp:coreProperties>
</file>