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1pPr>
    <a:lvl2pPr marL="1417909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2pPr>
    <a:lvl3pPr marL="283582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3pPr>
    <a:lvl4pPr marL="425373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4pPr>
    <a:lvl5pPr marL="567164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5pPr>
    <a:lvl6pPr marL="7089549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6pPr>
    <a:lvl7pPr marL="850746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7pPr>
    <a:lvl8pPr marL="992537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8pPr>
    <a:lvl9pPr marL="11343279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347" autoAdjust="0"/>
    <p:restoredTop sz="94662"/>
  </p:normalViewPr>
  <p:slideViewPr>
    <p:cSldViewPr snapToGrid="0" snapToObjects="1">
      <p:cViewPr>
        <p:scale>
          <a:sx n="40" d="100"/>
          <a:sy n="40" d="100"/>
        </p:scale>
        <p:origin x="1704" y="192"/>
      </p:cViewPr>
      <p:guideLst>
        <p:guide orient="horz" pos="6912"/>
        <p:guide pos="10368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06590-05B3-D443-B0E0-BD27522271CC}" type="datetimeFigureOut">
              <a:rPr lang="en-US" smtClean="0"/>
              <a:t>6/8/19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CC22C-A1EE-0B4F-98F7-34745EC5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2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1pPr>
    <a:lvl2pPr marL="351664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2pPr>
    <a:lvl3pPr marL="703328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3pPr>
    <a:lvl4pPr marL="1054993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4pPr>
    <a:lvl5pPr marL="1406657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5pPr>
    <a:lvl6pPr marL="1758320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6pPr>
    <a:lvl7pPr marL="2109985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7pPr>
    <a:lvl8pPr marL="2461649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8pPr>
    <a:lvl9pPr marL="2813314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CC22C-A1EE-0B4F-98F7-34745EC58B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6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5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5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0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2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6/8/19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6/8/19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6/8/19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3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E8D5-BF98-1F4F-A43A-6FEDDCEE5F10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5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281FA909-FAC9-F245-8CE3-E0454F4E8108}"/>
              </a:ext>
            </a:extLst>
          </p:cNvPr>
          <p:cNvSpPr txBox="1"/>
          <p:nvPr/>
        </p:nvSpPr>
        <p:spPr>
          <a:xfrm>
            <a:off x="19696491" y="12406400"/>
            <a:ext cx="13221909" cy="953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3A4D75-0582-2D49-B381-17CCFEA245F7}"/>
              </a:ext>
            </a:extLst>
          </p:cNvPr>
          <p:cNvSpPr txBox="1"/>
          <p:nvPr/>
        </p:nvSpPr>
        <p:spPr>
          <a:xfrm>
            <a:off x="0" y="8815205"/>
            <a:ext cx="10972799" cy="11155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E0AB1A-7141-A748-A367-CC37E7C17B79}"/>
              </a:ext>
            </a:extLst>
          </p:cNvPr>
          <p:cNvSpPr txBox="1"/>
          <p:nvPr/>
        </p:nvSpPr>
        <p:spPr>
          <a:xfrm>
            <a:off x="19696494" y="8542477"/>
            <a:ext cx="13221905" cy="3183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41748"/>
            <a:ext cx="32918400" cy="30932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270" y="55381"/>
            <a:ext cx="20947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Time-of-Flight Coding Function Optimization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9696494" y="11672443"/>
            <a:ext cx="13221909" cy="733957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b="1" dirty="0"/>
              <a:t>  3. RESULTS </a:t>
            </a:r>
            <a:r>
              <a:rPr lang="en-US" sz="4001" dirty="0"/>
              <a:t>and</a:t>
            </a:r>
            <a:r>
              <a:rPr lang="en-US" sz="4001" b="1" dirty="0"/>
              <a:t> DISCUSSION</a:t>
            </a: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55"/>
          <a:stretch>
            <a:fillRect/>
          </a:stretch>
        </p:blipFill>
        <p:spPr bwMode="auto">
          <a:xfrm>
            <a:off x="29916739" y="115601"/>
            <a:ext cx="2801139" cy="277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</p:pic>
      <p:sp>
        <p:nvSpPr>
          <p:cNvPr id="98" name="Rectangle 97"/>
          <p:cNvSpPr/>
          <p:nvPr/>
        </p:nvSpPr>
        <p:spPr>
          <a:xfrm>
            <a:off x="0" y="3707885"/>
            <a:ext cx="10958286" cy="7339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dirty="0"/>
              <a:t>    </a:t>
            </a:r>
            <a:r>
              <a:rPr lang="en-US" sz="4001" b="1" dirty="0"/>
              <a:t>BACKGROUND </a:t>
            </a:r>
            <a:r>
              <a:rPr lang="en-US" sz="3600" dirty="0"/>
              <a:t>and</a:t>
            </a:r>
            <a:r>
              <a:rPr lang="en-US" sz="4001" dirty="0"/>
              <a:t> </a:t>
            </a:r>
            <a:r>
              <a:rPr lang="en-US" sz="4001" b="1" dirty="0"/>
              <a:t>MOTIVATION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0" y="8086602"/>
            <a:ext cx="10972800" cy="733956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b="1" dirty="0"/>
              <a:t>    1. DATASET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943773" y="3707886"/>
            <a:ext cx="21974628" cy="733956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b="1" dirty="0"/>
              <a:t>    2. NEURAL NETWORK ARCHITECTURE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-40733" y="19804340"/>
            <a:ext cx="11013532" cy="7202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dirty="0"/>
              <a:t>    </a:t>
            </a:r>
            <a:r>
              <a:rPr lang="en-US" sz="4001" b="1" dirty="0"/>
              <a:t>FUTURE WORK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98F1328-0EA3-004F-A5D2-C3369A01B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1996" y="-46736"/>
            <a:ext cx="6315294" cy="172078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6B9C19B-018B-7F4B-9A72-1628AC9AA7B4}"/>
              </a:ext>
            </a:extLst>
          </p:cNvPr>
          <p:cNvSpPr txBox="1"/>
          <p:nvPr/>
        </p:nvSpPr>
        <p:spPr>
          <a:xfrm>
            <a:off x="-40733" y="1458962"/>
            <a:ext cx="18506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Jonas Messner, Nicholas Gaudio, </a:t>
            </a:r>
            <a:r>
              <a:rPr lang="en-US" sz="3200" dirty="0"/>
              <a:t>{</a:t>
            </a:r>
            <a:r>
              <a:rPr lang="en-US" sz="3200" dirty="0" err="1"/>
              <a:t>messnerj</a:t>
            </a:r>
            <a:r>
              <a:rPr lang="en-US" sz="3200" dirty="0"/>
              <a:t>, </a:t>
            </a:r>
            <a:r>
              <a:rPr lang="en-US" sz="3200" dirty="0" err="1"/>
              <a:t>nsgaudio</a:t>
            </a:r>
            <a:r>
              <a:rPr lang="en-US" sz="3200" dirty="0"/>
              <a:t>}@stanford.edu</a:t>
            </a:r>
          </a:p>
          <a:p>
            <a:r>
              <a:rPr lang="en-US" sz="3200" dirty="0"/>
              <a:t>Department of Electrical Engineering, Stanford University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514" y="4599207"/>
            <a:ext cx="109292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700" dirty="0"/>
              <a:t>Human Activity Recognition has great potential for customized healthcare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Smartphones incorporate sensors (accelerometer, gyroscope etc.)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Sensor data can be used to classify human activities and transitions </a:t>
            </a:r>
          </a:p>
          <a:p>
            <a:pPr marL="457200" indent="-457200">
              <a:buFont typeface="Arial"/>
              <a:buChar char="•"/>
            </a:pPr>
            <a:endParaRPr lang="en-US" sz="2700" dirty="0"/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Improvements compared to state of the art:</a:t>
            </a:r>
          </a:p>
          <a:p>
            <a:pPr marL="914400" lvl="1" indent="-450850">
              <a:buFont typeface="+mj-lt"/>
              <a:buAutoNum type="arabicPeriod"/>
            </a:pPr>
            <a:r>
              <a:rPr lang="en-US" sz="2700" dirty="0"/>
              <a:t>Advanced preprocessing including data augmentation</a:t>
            </a:r>
          </a:p>
          <a:p>
            <a:pPr marL="914400" lvl="1" indent="-450850">
              <a:buFont typeface="+mj-lt"/>
              <a:buAutoNum type="arabicPeriod"/>
            </a:pPr>
            <a:r>
              <a:rPr lang="en-US" sz="2700" dirty="0"/>
              <a:t>End-to-end deep learning solution (no feature extraction)</a:t>
            </a:r>
          </a:p>
          <a:p>
            <a:pPr marL="914400" lvl="1" indent="-450850">
              <a:buFont typeface="+mj-lt"/>
              <a:buAutoNum type="arabicPeriod"/>
            </a:pPr>
            <a:r>
              <a:rPr lang="en-US" sz="2700" dirty="0"/>
              <a:t>Improved architecture enabling accurate classification of transitions</a:t>
            </a:r>
          </a:p>
        </p:txBody>
      </p:sp>
      <p:pic>
        <p:nvPicPr>
          <p:cNvPr id="20" name="Picture 2" descr="Image result for stanford computer scien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5702" y="1665165"/>
            <a:ext cx="5891123" cy="11415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5A36C3F-3A97-7D4C-8204-509AC4108C25}"/>
              </a:ext>
            </a:extLst>
          </p:cNvPr>
          <p:cNvSpPr txBox="1"/>
          <p:nvPr/>
        </p:nvSpPr>
        <p:spPr>
          <a:xfrm>
            <a:off x="11241331" y="4466039"/>
            <a:ext cx="8610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Siamese (non-weight sharing) CNN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C7F421-E37D-6443-BA51-D3FA6E6318F7}"/>
              </a:ext>
            </a:extLst>
          </p:cNvPr>
          <p:cNvSpPr/>
          <p:nvPr/>
        </p:nvSpPr>
        <p:spPr>
          <a:xfrm>
            <a:off x="10972798" y="19621289"/>
            <a:ext cx="8723690" cy="72876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dirty="0"/>
              <a:t>    </a:t>
            </a:r>
            <a:r>
              <a:rPr lang="en-US" sz="4001" b="1" dirty="0"/>
              <a:t>REFERENCES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F669BE-8609-D64C-99DB-772CC479F484}"/>
              </a:ext>
            </a:extLst>
          </p:cNvPr>
          <p:cNvSpPr txBox="1"/>
          <p:nvPr/>
        </p:nvSpPr>
        <p:spPr>
          <a:xfrm>
            <a:off x="10972798" y="20346328"/>
            <a:ext cx="8723690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" dirty="0"/>
              <a:t>[1] R. </a:t>
            </a:r>
            <a:r>
              <a:rPr lang="en-US" sz="650" dirty="0" err="1"/>
              <a:t>Ferriere</a:t>
            </a:r>
            <a:r>
              <a:rPr lang="en-US" sz="650" dirty="0"/>
              <a:t>, J. </a:t>
            </a:r>
            <a:r>
              <a:rPr lang="en-US" sz="650" dirty="0" err="1"/>
              <a:t>Cussey</a:t>
            </a:r>
            <a:r>
              <a:rPr lang="en-US" sz="650" dirty="0"/>
              <a:t>, and J. Dudley. Time-of-flight range detection using low-frequency intensity modulation of a </a:t>
            </a:r>
            <a:r>
              <a:rPr lang="en-US" sz="650" dirty="0" err="1"/>
              <a:t>cw</a:t>
            </a:r>
            <a:r>
              <a:rPr lang="en-US" sz="650" dirty="0"/>
              <a:t> laser diode: Application to fiber length measurement. Optical Engineering - OPT ENG, 47, 09 2008.</a:t>
            </a:r>
          </a:p>
          <a:p>
            <a:r>
              <a:rPr lang="en-US" sz="650" dirty="0"/>
              <a:t>[2] R. </a:t>
            </a:r>
            <a:r>
              <a:rPr lang="en-US" sz="650" dirty="0" err="1"/>
              <a:t>Grootjans</a:t>
            </a:r>
            <a:r>
              <a:rPr lang="en-US" sz="650" dirty="0"/>
              <a:t>, W. van der </a:t>
            </a:r>
            <a:r>
              <a:rPr lang="en-US" sz="650" dirty="0" err="1"/>
              <a:t>Tempel</a:t>
            </a:r>
            <a:r>
              <a:rPr lang="en-US" sz="650" dirty="0"/>
              <a:t>, D. Van, C. De </a:t>
            </a:r>
            <a:r>
              <a:rPr lang="en-US" sz="650" dirty="0" err="1"/>
              <a:t>Tandt</a:t>
            </a:r>
            <a:r>
              <a:rPr lang="en-US" sz="650" dirty="0"/>
              <a:t>, and M. </a:t>
            </a:r>
            <a:r>
              <a:rPr lang="en-US" sz="650" dirty="0" err="1"/>
              <a:t>Kuijk</a:t>
            </a:r>
            <a:r>
              <a:rPr lang="en-US" sz="650" dirty="0"/>
              <a:t>. Improved modulation techniques for time-of-flight ranging cameras using pseudo random binary sequences. Proc. IEEE LEOS Benelux Chapter, 2006.</a:t>
            </a:r>
          </a:p>
          <a:p>
            <a:r>
              <a:rPr lang="en-US" sz="650" dirty="0"/>
              <a:t>[3] M. Gupta, A. </a:t>
            </a:r>
            <a:r>
              <a:rPr lang="en-US" sz="650" dirty="0" err="1"/>
              <a:t>Velten</a:t>
            </a:r>
            <a:r>
              <a:rPr lang="en-US" sz="650" dirty="0"/>
              <a:t>, S. K. </a:t>
            </a:r>
            <a:r>
              <a:rPr lang="en-US" sz="650" dirty="0" err="1"/>
              <a:t>Nayar</a:t>
            </a:r>
            <a:r>
              <a:rPr lang="en-US" sz="650" dirty="0"/>
              <a:t>, and E. </a:t>
            </a:r>
            <a:r>
              <a:rPr lang="en-US" sz="650" dirty="0" err="1"/>
              <a:t>Breitbach</a:t>
            </a:r>
            <a:r>
              <a:rPr lang="en-US" sz="650" dirty="0"/>
              <a:t>. What are optimal coding functions for time-of-flight imaging? ACM Trans. Graph., 37(2):13:1–13:18, Feb. 2018.</a:t>
            </a:r>
          </a:p>
          <a:p>
            <a:r>
              <a:rPr lang="en-US" sz="650" dirty="0"/>
              <a:t>[4] F. Gutierrez-Barragan, S. A. Reza, A. </a:t>
            </a:r>
            <a:r>
              <a:rPr lang="en-US" sz="650" dirty="0" err="1"/>
              <a:t>Velten</a:t>
            </a:r>
            <a:r>
              <a:rPr lang="en-US" sz="650" dirty="0"/>
              <a:t>, and M. Gupta. Practical coding function design for time-of-flight imaging. To appear in CVPR 2019, 2019.</a:t>
            </a:r>
          </a:p>
          <a:p>
            <a:r>
              <a:rPr lang="en-US" sz="650" dirty="0"/>
              <a:t>[5] B. Hariharan, P. A. Arbelaez, R. B. </a:t>
            </a:r>
            <a:r>
              <a:rPr lang="en-US" sz="650" dirty="0" err="1"/>
              <a:t>Girshick</a:t>
            </a:r>
            <a:r>
              <a:rPr lang="en-US" sz="650" dirty="0"/>
              <a:t>, and J. Malik. </a:t>
            </a:r>
            <a:r>
              <a:rPr lang="en-US" sz="650" dirty="0" err="1"/>
              <a:t>Hypercolumns</a:t>
            </a:r>
            <a:r>
              <a:rPr lang="en-US" sz="650" dirty="0"/>
              <a:t> for object segmentation and fine-grained localization. </a:t>
            </a:r>
            <a:r>
              <a:rPr lang="en-US" sz="650" dirty="0" err="1"/>
              <a:t>CoRR</a:t>
            </a:r>
            <a:r>
              <a:rPr lang="en-US" sz="650" dirty="0"/>
              <a:t>, abs/1411.5752, 2014.</a:t>
            </a:r>
          </a:p>
          <a:p>
            <a:r>
              <a:rPr lang="en-US" sz="650" dirty="0"/>
              <a:t>[6] A. Kolb, E. Barth, R. Koch, and R. Larsen. Time-of-flight cameras in computer graphics. Computer Graphics Forum, 29(1):141–159, 2010.</a:t>
            </a:r>
          </a:p>
          <a:p>
            <a:r>
              <a:rPr lang="en-US" sz="650" dirty="0"/>
              <a:t>[7] R. Lange. 3D Time-of-Flight Distance Measurement with Custom Solid-State Image Sensors in CMOS/CCD-Technology. PhD thesis, University Siegen, 2000.</a:t>
            </a:r>
          </a:p>
          <a:p>
            <a:r>
              <a:rPr lang="en-US" sz="650" dirty="0"/>
              <a:t>[8] P. Liu and E. Y. Lam. Image reconstruction using deep learning. </a:t>
            </a:r>
            <a:r>
              <a:rPr lang="en-US" sz="650" dirty="0" err="1"/>
              <a:t>CoRR</a:t>
            </a:r>
            <a:r>
              <a:rPr lang="en-US" sz="650" dirty="0"/>
              <a:t>, abs/1809.10410, 2018.</a:t>
            </a:r>
          </a:p>
          <a:p>
            <a:r>
              <a:rPr lang="en-US" sz="650" dirty="0"/>
              <a:t>[9] P. K. Nathan Silberman, Derek </a:t>
            </a:r>
            <a:r>
              <a:rPr lang="en-US" sz="650" dirty="0" err="1"/>
              <a:t>Hoiem</a:t>
            </a:r>
            <a:r>
              <a:rPr lang="en-US" sz="650" dirty="0"/>
              <a:t> and R. Fergus. Indoor segmentation and support inference from </a:t>
            </a:r>
            <a:r>
              <a:rPr lang="en-US" sz="650" dirty="0" err="1"/>
              <a:t>rgbd</a:t>
            </a:r>
            <a:r>
              <a:rPr lang="en-US" sz="650" dirty="0"/>
              <a:t> images. In ECCV, 2012.</a:t>
            </a:r>
          </a:p>
          <a:p>
            <a:r>
              <a:rPr lang="en-US" sz="650" dirty="0"/>
              <a:t>[10] A. </a:t>
            </a:r>
            <a:r>
              <a:rPr lang="en-US" sz="650" dirty="0" err="1"/>
              <a:t>Paszke</a:t>
            </a:r>
            <a:r>
              <a:rPr lang="en-US" sz="650" dirty="0"/>
              <a:t>, S. Gross, S. </a:t>
            </a:r>
            <a:r>
              <a:rPr lang="en-US" sz="650" dirty="0" err="1"/>
              <a:t>Chintala</a:t>
            </a:r>
            <a:r>
              <a:rPr lang="en-US" sz="650" dirty="0"/>
              <a:t>, G. </a:t>
            </a:r>
            <a:r>
              <a:rPr lang="en-US" sz="650" dirty="0" err="1"/>
              <a:t>Chanan</a:t>
            </a:r>
            <a:r>
              <a:rPr lang="en-US" sz="650" dirty="0"/>
              <a:t>, E. Yang, Z. DeVito, Z. Lin, A. </a:t>
            </a:r>
            <a:r>
              <a:rPr lang="en-US" sz="650" dirty="0" err="1"/>
              <a:t>Desmaison</a:t>
            </a:r>
            <a:r>
              <a:rPr lang="en-US" sz="650" dirty="0"/>
              <a:t>, L. </a:t>
            </a:r>
            <a:r>
              <a:rPr lang="en-US" sz="650" dirty="0" err="1"/>
              <a:t>Antiga</a:t>
            </a:r>
            <a:r>
              <a:rPr lang="en-US" sz="650" dirty="0"/>
              <a:t>, and A. </a:t>
            </a:r>
            <a:r>
              <a:rPr lang="en-US" sz="650" dirty="0" err="1"/>
              <a:t>Lerer</a:t>
            </a:r>
            <a:r>
              <a:rPr lang="en-US" sz="650" dirty="0"/>
              <a:t>. Automatic differentiation in </a:t>
            </a:r>
            <a:r>
              <a:rPr lang="en-US" sz="650" dirty="0" err="1"/>
              <a:t>PyTorch</a:t>
            </a:r>
            <a:r>
              <a:rPr lang="en-US" sz="650" dirty="0"/>
              <a:t>. In NIPS </a:t>
            </a:r>
            <a:r>
              <a:rPr lang="en-US" sz="650" dirty="0" err="1"/>
              <a:t>Autodiff</a:t>
            </a:r>
            <a:r>
              <a:rPr lang="en-US" sz="650" dirty="0"/>
              <a:t> Workshop, 2017.</a:t>
            </a:r>
          </a:p>
          <a:p>
            <a:r>
              <a:rPr lang="en-US" sz="650" dirty="0"/>
              <a:t>[11] A. Payne, A. A Dorrington, and M. Cree. Illumination waveform optimization for time-of-flight range imaging cameras. Proceedings of SPIE - The International Society for Optical Engineering, 8085, 06 2011.</a:t>
            </a:r>
          </a:p>
          <a:p>
            <a:r>
              <a:rPr lang="en-US" sz="650" dirty="0"/>
              <a:t>[12] M. </a:t>
            </a:r>
            <a:r>
              <a:rPr lang="en-US" sz="650" dirty="0" err="1"/>
              <a:t>Ravanelli</a:t>
            </a:r>
            <a:r>
              <a:rPr lang="en-US" sz="650" dirty="0"/>
              <a:t> and Y. </a:t>
            </a:r>
            <a:r>
              <a:rPr lang="en-US" sz="650" dirty="0" err="1"/>
              <a:t>Bengio</a:t>
            </a:r>
            <a:r>
              <a:rPr lang="en-US" sz="650" dirty="0"/>
              <a:t>. Speaker recognition from raw waveform with </a:t>
            </a:r>
            <a:r>
              <a:rPr lang="en-US" sz="650" dirty="0" err="1"/>
              <a:t>sincnet</a:t>
            </a:r>
            <a:r>
              <a:rPr lang="en-US" sz="650" dirty="0"/>
              <a:t>. In 2018 IEEE Spoken Language Technology Workshop, SLT 2018, Athens, Greece, December 18-21, 2018, pages 1021–1028, 2018.</a:t>
            </a:r>
          </a:p>
          <a:p>
            <a:r>
              <a:rPr lang="en-US" sz="650" dirty="0"/>
              <a:t>[13] O. </a:t>
            </a:r>
            <a:r>
              <a:rPr lang="en-US" sz="650" dirty="0" err="1"/>
              <a:t>Ronneberger</a:t>
            </a:r>
            <a:r>
              <a:rPr lang="en-US" sz="650" dirty="0"/>
              <a:t>, P. Fischer, and T. </a:t>
            </a:r>
            <a:r>
              <a:rPr lang="en-US" sz="650" dirty="0" err="1"/>
              <a:t>Brox</a:t>
            </a:r>
            <a:r>
              <a:rPr lang="en-US" sz="650" dirty="0"/>
              <a:t>. U-net: Convolutional networks for biomedical image segmentation. </a:t>
            </a:r>
            <a:r>
              <a:rPr lang="en-US" sz="650" dirty="0" err="1"/>
              <a:t>CoRR</a:t>
            </a:r>
            <a:r>
              <a:rPr lang="en-US" sz="650" dirty="0"/>
              <a:t>, abs/1505.04597, 2015.</a:t>
            </a:r>
          </a:p>
          <a:p>
            <a:r>
              <a:rPr lang="en-US" sz="650" dirty="0"/>
              <a:t>[14] M. </a:t>
            </a:r>
            <a:r>
              <a:rPr lang="en-US" sz="650" dirty="0" err="1"/>
              <a:t>Seyedhosseini</a:t>
            </a:r>
            <a:r>
              <a:rPr lang="en-US" sz="650" dirty="0"/>
              <a:t>, M. </a:t>
            </a:r>
            <a:r>
              <a:rPr lang="en-US" sz="650" dirty="0" err="1"/>
              <a:t>Sajjadi</a:t>
            </a:r>
            <a:r>
              <a:rPr lang="en-US" sz="650" dirty="0"/>
              <a:t>, and T. </a:t>
            </a:r>
            <a:r>
              <a:rPr lang="en-US" sz="650" dirty="0" err="1"/>
              <a:t>Tasdizen</a:t>
            </a:r>
            <a:r>
              <a:rPr lang="en-US" sz="650" dirty="0"/>
              <a:t>. Image segmentation with cascaded hierarchical models and </a:t>
            </a:r>
            <a:r>
              <a:rPr lang="en-US" sz="650" dirty="0" err="1"/>
              <a:t>logisticdisjunctive</a:t>
            </a:r>
            <a:r>
              <a:rPr lang="en-US" sz="650" dirty="0"/>
              <a:t> normal networks. In 2013 IEEE International Conference on Computer Vision, pages 2168–2175, Dec 2013.</a:t>
            </a:r>
          </a:p>
          <a:p>
            <a:r>
              <a:rPr lang="en-US" sz="650" dirty="0"/>
              <a:t>[15] E. </a:t>
            </a:r>
            <a:r>
              <a:rPr lang="en-US" sz="650" dirty="0" err="1"/>
              <a:t>Shelhamer</a:t>
            </a:r>
            <a:r>
              <a:rPr lang="en-US" sz="650" dirty="0"/>
              <a:t>, J. Long, and T. Darrell. Fully convolutional networks for semantic segmentation. </a:t>
            </a:r>
            <a:r>
              <a:rPr lang="en-US" sz="650" dirty="0" err="1"/>
              <a:t>CoRR</a:t>
            </a:r>
            <a:r>
              <a:rPr lang="en-US" sz="650" dirty="0"/>
              <a:t>, abs/1605.06211, 2016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A48D69-A2A6-A741-AD1F-38754ADB5136}"/>
              </a:ext>
            </a:extLst>
          </p:cNvPr>
          <p:cNvSpPr txBox="1"/>
          <p:nvPr/>
        </p:nvSpPr>
        <p:spPr>
          <a:xfrm>
            <a:off x="1" y="8864633"/>
            <a:ext cx="1097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700" dirty="0"/>
              <a:t>SBHAR dataset of 6 activities and 6 postural transitions from the Galaxy SII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3-axial linear acceleration and 3-axial angular velocities traces at 50 Hz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Augmented to 3,640 examples with no feature selection (beyond FFT)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4C5E8C-5AB9-4E4A-95E9-BCBC172F3A20}"/>
              </a:ext>
            </a:extLst>
          </p:cNvPr>
          <p:cNvSpPr txBox="1"/>
          <p:nvPr/>
        </p:nvSpPr>
        <p:spPr>
          <a:xfrm>
            <a:off x="0" y="20548644"/>
            <a:ext cx="109437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700" dirty="0"/>
              <a:t>Model </a:t>
            </a:r>
            <a:r>
              <a:rPr lang="en-US" sz="2700" dirty="0" err="1"/>
              <a:t>ensembling</a:t>
            </a:r>
            <a:r>
              <a:rPr lang="en-US" sz="2700" dirty="0"/>
              <a:t> using data representations from sequence models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Implement the model on a smartphone for real-time inference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Incorporate frequency and phase traces into the sequence model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CC7FC5-8FC0-D44C-8275-7732E6DD501D}"/>
              </a:ext>
            </a:extLst>
          </p:cNvPr>
          <p:cNvSpPr txBox="1"/>
          <p:nvPr/>
        </p:nvSpPr>
        <p:spPr>
          <a:xfrm>
            <a:off x="20018862" y="6728723"/>
            <a:ext cx="1097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u="sng" dirty="0"/>
              <a:t>Sequence (LSTM) Model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Takes time traces as input (6 channels of variable length)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Two LSTM layers (128 to 32 output channels)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6155F2-2B9E-7A4F-97C9-92F036F9FE4C}"/>
              </a:ext>
            </a:extLst>
          </p:cNvPr>
          <p:cNvSpPr txBox="1"/>
          <p:nvPr/>
        </p:nvSpPr>
        <p:spPr>
          <a:xfrm>
            <a:off x="20018862" y="4444631"/>
            <a:ext cx="1289953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u="sng" dirty="0"/>
              <a:t>Siamese (non-weight sharing) CNN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Left subnetwork takes time traces as input (6 zero-padded channels)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Right subnetwork takes frequency and phase traces as input (12 interpolated channels)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Late sensor fusion employed for encoded, efficient feature extraction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Conv1D filter size: 1x14     Conv2D filter size: 3x42     Filter #: 60     learning rate: 0.0026</a:t>
            </a:r>
          </a:p>
        </p:txBody>
      </p:sp>
    </p:spTree>
    <p:extLst>
      <p:ext uri="{BB962C8B-B14F-4D97-AF65-F5344CB8AC3E}">
        <p14:creationId xmlns:p14="http://schemas.microsoft.com/office/powerpoint/2010/main" val="45898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8148</TotalTime>
  <Words>850</Words>
  <Application>Microsoft Macintosh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 Fanton</dc:creator>
  <cp:lastModifiedBy>Nicholas Streich Gaudio</cp:lastModifiedBy>
  <cp:revision>293</cp:revision>
  <dcterms:created xsi:type="dcterms:W3CDTF">2016-04-12T18:22:18Z</dcterms:created>
  <dcterms:modified xsi:type="dcterms:W3CDTF">2019-06-08T17:01:47Z</dcterms:modified>
</cp:coreProperties>
</file>