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99" r:id="rId4"/>
    <p:sldId id="304" r:id="rId5"/>
    <p:sldId id="306" r:id="rId6"/>
    <p:sldId id="308" r:id="rId7"/>
    <p:sldId id="309" r:id="rId8"/>
    <p:sldId id="316" r:id="rId9"/>
    <p:sldId id="303" r:id="rId10"/>
    <p:sldId id="287" r:id="rId11"/>
    <p:sldId id="312" r:id="rId12"/>
    <p:sldId id="317" r:id="rId13"/>
    <p:sldId id="325" r:id="rId14"/>
    <p:sldId id="327" r:id="rId15"/>
    <p:sldId id="329" r:id="rId16"/>
    <p:sldId id="330" r:id="rId17"/>
    <p:sldId id="335" r:id="rId18"/>
    <p:sldId id="336" r:id="rId19"/>
    <p:sldId id="337" r:id="rId20"/>
    <p:sldId id="338" r:id="rId21"/>
    <p:sldId id="323" r:id="rId22"/>
    <p:sldId id="315" r:id="rId23"/>
    <p:sldId id="321" r:id="rId24"/>
    <p:sldId id="322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7E6D542-07DB-44AF-A171-ED84228C7B12}">
          <p14:sldIdLst>
            <p14:sldId id="256"/>
            <p14:sldId id="260"/>
            <p14:sldId id="299"/>
            <p14:sldId id="304"/>
            <p14:sldId id="306"/>
            <p14:sldId id="308"/>
            <p14:sldId id="309"/>
            <p14:sldId id="316"/>
            <p14:sldId id="303"/>
            <p14:sldId id="287"/>
            <p14:sldId id="312"/>
            <p14:sldId id="317"/>
            <p14:sldId id="325"/>
            <p14:sldId id="327"/>
            <p14:sldId id="329"/>
            <p14:sldId id="330"/>
            <p14:sldId id="335"/>
            <p14:sldId id="336"/>
            <p14:sldId id="337"/>
            <p14:sldId id="338"/>
            <p14:sldId id="323"/>
            <p14:sldId id="315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98" y="1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B96C3C-2F8B-2A41-8B9B-C7562B9ED521}" type="datetimeFigureOut">
              <a:rPr lang="en-US"/>
              <a:pPr>
                <a:defRPr/>
              </a:pPr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D496DB-AFDE-9946-993D-025FE3A156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DDC93F-B3BF-364B-BDAC-C35383BC4349}" type="datetimeFigureOut">
              <a:rPr lang="en-US"/>
              <a:pPr>
                <a:defRPr/>
              </a:pPr>
              <a:t>4/19/2019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5A4F5B-0984-DF4E-8DDD-CA619A760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A4F5B-0984-DF4E-8DDD-CA619A760F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30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35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322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9538" y="4505492"/>
            <a:ext cx="4772025" cy="246221"/>
          </a:xfrm>
        </p:spPr>
        <p:txBody>
          <a:bodyPr wrap="square" anchor="b" anchorCtr="0">
            <a:spAutoFit/>
          </a:bodyPr>
          <a:lstStyle>
            <a:lvl1pPr>
              <a:defRPr sz="1000" i="1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Reference:  </a:t>
            </a:r>
          </a:p>
        </p:txBody>
      </p:sp>
    </p:spTree>
    <p:extLst>
      <p:ext uri="{BB962C8B-B14F-4D97-AF65-F5344CB8AC3E}">
        <p14:creationId xmlns:p14="http://schemas.microsoft.com/office/powerpoint/2010/main" val="19643882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text, or click icon to insert image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7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948777" y="1051101"/>
            <a:ext cx="7707862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49327" y="2818935"/>
            <a:ext cx="7707313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03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1"/>
            <a:ext cx="3787775" cy="3504490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167678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76800" y="2880810"/>
            <a:ext cx="3779838" cy="167478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89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55677" y="2860189"/>
            <a:ext cx="3781425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876800" y="1051102"/>
            <a:ext cx="3779838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876800" y="2860189"/>
            <a:ext cx="3779838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33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58420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128713"/>
            <a:ext cx="7707313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6" y="4474658"/>
            <a:ext cx="1225313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60" y="4451724"/>
            <a:ext cx="956573" cy="63145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088"/>
            <a:ext cx="6932667" cy="0"/>
          </a:xfrm>
          <a:prstGeom prst="line">
            <a:avLst/>
          </a:prstGeom>
          <a:ln w="13970">
            <a:solidFill>
              <a:srgbClr val="8C15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7" r:id="rId4"/>
    <p:sldLayoutId id="2147484223" r:id="rId5"/>
    <p:sldLayoutId id="2147484224" r:id="rId6"/>
    <p:sldLayoutId id="2147484225" r:id="rId7"/>
    <p:sldLayoutId id="2147484226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Time-of-Flight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04/10/2019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Messner &amp; Nicholas Gaudio</a:t>
            </a:r>
          </a:p>
        </p:txBody>
      </p:sp>
    </p:spTree>
    <p:extLst>
      <p:ext uri="{BB962C8B-B14F-4D97-AF65-F5344CB8AC3E}">
        <p14:creationId xmlns:p14="http://schemas.microsoft.com/office/powerpoint/2010/main" val="323620327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1E0-BDD3-4B86-9D7D-5FCFF0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</p:spPr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Hypothesis: The longer the coding curve, the lower the depth error</a:t>
                </a:r>
              </a:p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𝑐𝑢𝑟𝑣𝑒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𝑟𝑎𝑛𝑔𝑒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:endParaRPr lang="en-US" dirty="0"/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 : 	Depth precision measure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400" dirty="0"/>
                  <a:t>: 	Mean albedo factor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𝑐𝑢𝑟𝑣𝑒</m:t>
                        </m:r>
                      </m:sub>
                    </m:sSub>
                  </m:oMath>
                </a14:m>
                <a:r>
                  <a:rPr lang="en-US" sz="1400" dirty="0"/>
                  <a:t>: 	Length of coding curve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dirty="0"/>
                  <a:t>: 		Std. dev. of intensity measurement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</m:oMath>
                </a14:m>
                <a:r>
                  <a:rPr lang="en-US" sz="1400" dirty="0"/>
                  <a:t>: 	Unambiguous depth range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  <a:blipFill>
                <a:blip r:embed="rId2"/>
                <a:stretch>
                  <a:fillRect l="-3298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7E7CA3-4867-48F2-AF78-A41FFAF8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63" y="1018121"/>
            <a:ext cx="3808248" cy="172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49280-8CE6-4E61-9495-3E6A52C0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63" y="2739572"/>
            <a:ext cx="3808248" cy="1459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43C08-D32F-40B0-A2DD-05A3DFC9A3FC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</p:spTree>
    <p:extLst>
      <p:ext uri="{BB962C8B-B14F-4D97-AF65-F5344CB8AC3E}">
        <p14:creationId xmlns:p14="http://schemas.microsoft.com/office/powerpoint/2010/main" val="19443193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Paper by M. Gupta et al. shows Hamiltonian coding</a:t>
            </a:r>
          </a:p>
          <a:p>
            <a:pPr lvl="2"/>
            <a:r>
              <a:rPr lang="en-US" dirty="0"/>
              <a:t>Has better depth resolution than sinusoid and square</a:t>
            </a:r>
          </a:p>
          <a:p>
            <a:pPr lvl="2"/>
            <a:r>
              <a:rPr lang="en-US" dirty="0"/>
              <a:t>Is not provably optimal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Question: Can we use a Generative Adversarial Networks (GAN) in order to generate the ideal coding function depending on the scene?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B9083-8F2F-408B-BC25-C28489CA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7" y="2492647"/>
            <a:ext cx="5552964" cy="105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719E6-3D34-4770-BFE8-9156C136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27" y="2152198"/>
            <a:ext cx="5178098" cy="4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627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23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93148-2B8B-4BD9-86F1-F5AEB7CE1D73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0A731-6B7E-4ADB-AAA0-79746C73BE3D}"/>
              </a:ext>
            </a:extLst>
          </p:cNvPr>
          <p:cNvSpPr/>
          <p:nvPr/>
        </p:nvSpPr>
        <p:spPr>
          <a:xfrm>
            <a:off x="7239351" y="28302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BFAA-97A4-4CDF-8C64-632C6A6C2C6F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D39B2-8A99-4213-AA22-EBAD48355842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2D6AC-74F0-440A-82BF-26BE75D2C70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196F3-57E0-476C-B562-BDB899FAC7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2F2806-D2C5-471E-9A8E-B4B2E43CAF1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31769" y="37412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5AE44-CB67-48F3-85F3-19B3FE1149B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9DD8A8-52B5-4530-B12E-66B726E5FB60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F6665-1DB6-4908-AECB-4D3461EB54C9}"/>
              </a:ext>
            </a:extLst>
          </p:cNvPr>
          <p:cNvCxnSpPr>
            <a:cxnSpLocks/>
          </p:cNvCxnSpPr>
          <p:nvPr/>
        </p:nvCxnSpPr>
        <p:spPr>
          <a:xfrm>
            <a:off x="1651354" y="2069102"/>
            <a:ext cx="785889" cy="189035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A1A964-172E-407F-B6B4-B0B8F6818D22}"/>
              </a:ext>
            </a:extLst>
          </p:cNvPr>
          <p:cNvCxnSpPr>
            <a:cxnSpLocks/>
          </p:cNvCxnSpPr>
          <p:nvPr/>
        </p:nvCxnSpPr>
        <p:spPr>
          <a:xfrm flipH="1">
            <a:off x="3731770" y="1973612"/>
            <a:ext cx="1940695" cy="284524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A1FA7-44EA-4359-A19F-ADCAFD4D95BC}"/>
              </a:ext>
            </a:extLst>
          </p:cNvPr>
          <p:cNvSpPr txBox="1"/>
          <p:nvPr/>
        </p:nvSpPr>
        <p:spPr>
          <a:xfrm>
            <a:off x="1616919" y="1118556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Groundtruth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Coding functions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Albedo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D767D-5A4C-4A7C-8073-656084F47C85}"/>
              </a:ext>
            </a:extLst>
          </p:cNvPr>
          <p:cNvSpPr txBox="1"/>
          <p:nvPr/>
        </p:nvSpPr>
        <p:spPr>
          <a:xfrm>
            <a:off x="3731769" y="1120053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Distance fall off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Noise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09E34-E18B-4803-B57D-A8DDBFEF0DFF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r>
              <a:rPr lang="en-US" dirty="0"/>
              <a:t>3 demodulation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40E2E-846B-4197-8F05-DDEE03DC99D0}"/>
              </a:ext>
            </a:extLst>
          </p:cNvPr>
          <p:cNvSpPr/>
          <p:nvPr/>
        </p:nvSpPr>
        <p:spPr>
          <a:xfrm>
            <a:off x="4234320" y="2253597"/>
            <a:ext cx="2025432" cy="18266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225CF-EF7F-46D3-9A5A-BEB864272B14}"/>
              </a:ext>
            </a:extLst>
          </p:cNvPr>
          <p:cNvCxnSpPr>
            <a:cxnSpLocks/>
          </p:cNvCxnSpPr>
          <p:nvPr/>
        </p:nvCxnSpPr>
        <p:spPr>
          <a:xfrm>
            <a:off x="6259752" y="3166925"/>
            <a:ext cx="979599" cy="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4636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93148-2B8B-4BD9-86F1-F5AEB7CE1D73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0A731-6B7E-4ADB-AAA0-79746C73BE3D}"/>
              </a:ext>
            </a:extLst>
          </p:cNvPr>
          <p:cNvSpPr/>
          <p:nvPr/>
        </p:nvSpPr>
        <p:spPr>
          <a:xfrm>
            <a:off x="7239351" y="28302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BFAA-97A4-4CDF-8C64-632C6A6C2C6F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D39B2-8A99-4213-AA22-EBAD48355842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2D6AC-74F0-440A-82BF-26BE75D2C70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196F3-57E0-476C-B562-BDB899FAC7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2F2806-D2C5-471E-9A8E-B4B2E43CAF1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31769" y="37412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5AE44-CB67-48F3-85F3-19B3FE1149B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9DD8A8-52B5-4530-B12E-66B726E5FB60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09E34-E18B-4803-B57D-A8DDBFEF0DFF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r>
              <a:rPr lang="en-US" dirty="0"/>
              <a:t>3 demodulation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40E2E-846B-4197-8F05-DDEE03DC99D0}"/>
              </a:ext>
            </a:extLst>
          </p:cNvPr>
          <p:cNvSpPr/>
          <p:nvPr/>
        </p:nvSpPr>
        <p:spPr>
          <a:xfrm>
            <a:off x="4234320" y="2253597"/>
            <a:ext cx="2025432" cy="18266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6F7C3D6-95BE-4927-8E3F-404325A3CCDF}"/>
              </a:ext>
            </a:extLst>
          </p:cNvPr>
          <p:cNvSpPr/>
          <p:nvPr/>
        </p:nvSpPr>
        <p:spPr>
          <a:xfrm>
            <a:off x="1352678" y="1962890"/>
            <a:ext cx="6591172" cy="606394"/>
          </a:xfrm>
          <a:custGeom>
            <a:avLst/>
            <a:gdLst>
              <a:gd name="connsiteX0" fmla="*/ 6446345 w 6446345"/>
              <a:gd name="connsiteY0" fmla="*/ 848151 h 848151"/>
              <a:gd name="connsiteX1" fmla="*/ 3881821 w 6446345"/>
              <a:gd name="connsiteY1" fmla="*/ 45861 h 848151"/>
              <a:gd name="connsiteX2" fmla="*/ 0 w 6446345"/>
              <a:gd name="connsiteY2" fmla="*/ 168482 h 8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6345" h="848151">
                <a:moveTo>
                  <a:pt x="6446345" y="848151"/>
                </a:moveTo>
                <a:cubicBezTo>
                  <a:pt x="5701278" y="503645"/>
                  <a:pt x="4956212" y="159139"/>
                  <a:pt x="3881821" y="45861"/>
                </a:cubicBezTo>
                <a:cubicBezTo>
                  <a:pt x="2807430" y="-67417"/>
                  <a:pt x="1403715" y="50532"/>
                  <a:pt x="0" y="168482"/>
                </a:cubicBezTo>
              </a:path>
            </a:pathLst>
          </a:custGeom>
          <a:noFill/>
          <a:ln w="9525"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22CF7-77C5-4F9D-8993-6A5829553EFA}"/>
              </a:ext>
            </a:extLst>
          </p:cNvPr>
          <p:cNvSpPr txBox="1"/>
          <p:nvPr/>
        </p:nvSpPr>
        <p:spPr>
          <a:xfrm>
            <a:off x="2134258" y="1452606"/>
            <a:ext cx="50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Backpropagate loss to adjust coding functions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E2AC51-724F-47D9-BFAF-011FB30CEC94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6259752" y="3166925"/>
            <a:ext cx="979599" cy="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2395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Start off simple… no neural network</a:t>
            </a:r>
          </a:p>
          <a:p>
            <a:pPr lvl="1"/>
            <a:r>
              <a:rPr lang="en-US" dirty="0"/>
              <a:t>Pixelwise loss function that compares generated </a:t>
            </a:r>
            <a:r>
              <a:rPr lang="en-US" dirty="0" err="1"/>
              <a:t>ToF</a:t>
            </a:r>
            <a:r>
              <a:rPr lang="en-US" dirty="0"/>
              <a:t> image and groundtruth</a:t>
            </a:r>
          </a:p>
          <a:p>
            <a:pPr lvl="1"/>
            <a:r>
              <a:rPr lang="en-US" dirty="0"/>
              <a:t>Enforce maximal similarity between two 3D depth maps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1EE08-E08B-4918-96EF-2A25B0EF5747}"/>
              </a:ext>
            </a:extLst>
          </p:cNvPr>
          <p:cNvSpPr/>
          <p:nvPr/>
        </p:nvSpPr>
        <p:spPr>
          <a:xfrm>
            <a:off x="3580922" y="2640429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D84D8-278A-4194-9121-81D2DCB1CB93}"/>
              </a:ext>
            </a:extLst>
          </p:cNvPr>
          <p:cNvSpPr/>
          <p:nvPr/>
        </p:nvSpPr>
        <p:spPr>
          <a:xfrm>
            <a:off x="6025262" y="321340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22BB9-E4A0-4C80-8649-066D7748D5D1}"/>
              </a:ext>
            </a:extLst>
          </p:cNvPr>
          <p:cNvSpPr/>
          <p:nvPr/>
        </p:nvSpPr>
        <p:spPr>
          <a:xfrm>
            <a:off x="1783845" y="2640430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44CCE-A965-4575-8D7F-0160C3E5B2FB}"/>
              </a:ext>
            </a:extLst>
          </p:cNvPr>
          <p:cNvSpPr/>
          <p:nvPr/>
        </p:nvSpPr>
        <p:spPr>
          <a:xfrm>
            <a:off x="3580922" y="3784629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364A0-AC55-4E43-9477-31388A50797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078371" y="2979388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2B776F-6231-43CD-BFF1-A800D529712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228185" y="3318346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5F128A6-2816-4353-82E5-860BB7ED070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75448" y="2979388"/>
            <a:ext cx="1137062" cy="4019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B2A30C-E21C-4983-B7C6-57F2BC85FE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75448" y="3720310"/>
            <a:ext cx="1137062" cy="4032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050EF1-758B-4E10-B3F2-CF8D1636C6F9}"/>
              </a:ext>
            </a:extLst>
          </p:cNvPr>
          <p:cNvSpPr txBox="1"/>
          <p:nvPr/>
        </p:nvSpPr>
        <p:spPr>
          <a:xfrm>
            <a:off x="5921358" y="3908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Pixelwise loss</a:t>
            </a:r>
          </a:p>
        </p:txBody>
      </p:sp>
    </p:spTree>
    <p:extLst>
      <p:ext uri="{BB962C8B-B14F-4D97-AF65-F5344CB8AC3E}">
        <p14:creationId xmlns:p14="http://schemas.microsoft.com/office/powerpoint/2010/main" val="418494437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Include an encoding neural network </a:t>
            </a:r>
          </a:p>
          <a:p>
            <a:pPr lvl="1"/>
            <a:r>
              <a:rPr lang="en-US" b="1" dirty="0"/>
              <a:t>Issue: </a:t>
            </a:r>
            <a:r>
              <a:rPr lang="en-US" dirty="0"/>
              <a:t>No spatial awareness</a:t>
            </a:r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F60D1C-8071-44B7-B5EA-0B1169DEC147}"/>
              </a:ext>
            </a:extLst>
          </p:cNvPr>
          <p:cNvGrpSpPr/>
          <p:nvPr/>
        </p:nvGrpSpPr>
        <p:grpSpPr>
          <a:xfrm>
            <a:off x="5464158" y="1120605"/>
            <a:ext cx="2337826" cy="914400"/>
            <a:chOff x="5464158" y="1120605"/>
            <a:chExt cx="2337826" cy="9144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1DD29E-6D31-4D36-BD7F-32913E14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9933" y="1245022"/>
              <a:ext cx="718377" cy="71837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4E37C8-136B-436E-ABD5-AD0F30B5FD1E}"/>
                </a:ext>
              </a:extLst>
            </p:cNvPr>
            <p:cNvSpPr/>
            <p:nvPr/>
          </p:nvSpPr>
          <p:spPr>
            <a:xfrm>
              <a:off x="5464158" y="1120605"/>
              <a:ext cx="914400" cy="914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B13911-246D-4CBA-83FE-C37541FCC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3607" y="1311192"/>
              <a:ext cx="718377" cy="71837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D99A3C-9708-4422-B26D-2813174001C8}"/>
                </a:ext>
              </a:extLst>
            </p:cNvPr>
            <p:cNvSpPr/>
            <p:nvPr/>
          </p:nvSpPr>
          <p:spPr>
            <a:xfrm>
              <a:off x="6821151" y="1120605"/>
              <a:ext cx="914400" cy="914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5A6B3B-C33A-4969-9738-810A3F4EC57C}"/>
                </a:ext>
              </a:extLst>
            </p:cNvPr>
            <p:cNvSpPr txBox="1"/>
            <p:nvPr/>
          </p:nvSpPr>
          <p:spPr>
            <a:xfrm>
              <a:off x="6449561" y="1393139"/>
              <a:ext cx="3000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=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D58B6-2162-433B-9319-0FC285BE9067}"/>
              </a:ext>
            </a:extLst>
          </p:cNvPr>
          <p:cNvSpPr/>
          <p:nvPr/>
        </p:nvSpPr>
        <p:spPr>
          <a:xfrm>
            <a:off x="2666124" y="2387190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8B143-DA93-439A-9736-086CBFCC20A2}"/>
              </a:ext>
            </a:extLst>
          </p:cNvPr>
          <p:cNvSpPr/>
          <p:nvPr/>
        </p:nvSpPr>
        <p:spPr>
          <a:xfrm>
            <a:off x="4463201" y="2387191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B0DB7-A329-4EFF-B185-3AB6196FD141}"/>
              </a:ext>
            </a:extLst>
          </p:cNvPr>
          <p:cNvSpPr/>
          <p:nvPr/>
        </p:nvSpPr>
        <p:spPr>
          <a:xfrm>
            <a:off x="6737325" y="2959290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1E24A5-5747-4E7F-B566-582C69C729F5}"/>
              </a:ext>
            </a:extLst>
          </p:cNvPr>
          <p:cNvSpPr/>
          <p:nvPr/>
        </p:nvSpPr>
        <p:spPr>
          <a:xfrm>
            <a:off x="869047" y="2387191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66FC08-AFCA-40AD-963A-86EE9561A22C}"/>
              </a:ext>
            </a:extLst>
          </p:cNvPr>
          <p:cNvSpPr/>
          <p:nvPr/>
        </p:nvSpPr>
        <p:spPr>
          <a:xfrm>
            <a:off x="4463201" y="3531391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F6F3B-8724-42F8-9BCF-B080DEB5C4DF}"/>
              </a:ext>
            </a:extLst>
          </p:cNvPr>
          <p:cNvSpPr/>
          <p:nvPr/>
        </p:nvSpPr>
        <p:spPr>
          <a:xfrm>
            <a:off x="2666124" y="3531390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CA59E2-00C2-4722-B5EF-36FF9B14320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2163573" y="2726149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0597CE-731E-4E67-A625-45F283C83A9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960650" y="2726149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9D46FF-2027-48BE-B3CD-ABFB54F44AB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3960650" y="3870349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3740D-556D-4C85-BF62-1957C3D42FA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3313387" y="3065107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B89F493-5C2C-49D1-BE56-7C0F49BD973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757727" y="2726150"/>
            <a:ext cx="979598" cy="4010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90A9D74-2638-40FF-8BCD-353C255F3C7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7727" y="3466196"/>
            <a:ext cx="979598" cy="4041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0DCFCD-CC2B-4C5F-A87E-49686C4A4DD2}"/>
              </a:ext>
            </a:extLst>
          </p:cNvPr>
          <p:cNvSpPr txBox="1"/>
          <p:nvPr/>
        </p:nvSpPr>
        <p:spPr>
          <a:xfrm>
            <a:off x="6113954" y="3870350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between encodings</a:t>
            </a:r>
          </a:p>
        </p:txBody>
      </p:sp>
    </p:spTree>
    <p:extLst>
      <p:ext uri="{BB962C8B-B14F-4D97-AF65-F5344CB8AC3E}">
        <p14:creationId xmlns:p14="http://schemas.microsoft.com/office/powerpoint/2010/main" val="260539510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Add a decoding neural network which </a:t>
            </a:r>
            <a:br>
              <a:rPr lang="en-US" dirty="0"/>
            </a:br>
            <a:r>
              <a:rPr lang="en-US" dirty="0"/>
              <a:t>enforces spatial awareness in the encoding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D58B6-2162-433B-9319-0FC285BE9067}"/>
              </a:ext>
            </a:extLst>
          </p:cNvPr>
          <p:cNvSpPr/>
          <p:nvPr/>
        </p:nvSpPr>
        <p:spPr>
          <a:xfrm>
            <a:off x="2018861" y="21650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8B143-DA93-439A-9736-086CBFCC20A2}"/>
              </a:ext>
            </a:extLst>
          </p:cNvPr>
          <p:cNvSpPr/>
          <p:nvPr/>
        </p:nvSpPr>
        <p:spPr>
          <a:xfrm>
            <a:off x="3815938" y="216509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1E24A5-5747-4E7F-B566-582C69C729F5}"/>
              </a:ext>
            </a:extLst>
          </p:cNvPr>
          <p:cNvSpPr/>
          <p:nvPr/>
        </p:nvSpPr>
        <p:spPr>
          <a:xfrm>
            <a:off x="221784" y="216509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66FC08-AFCA-40AD-963A-86EE9561A22C}"/>
              </a:ext>
            </a:extLst>
          </p:cNvPr>
          <p:cNvSpPr/>
          <p:nvPr/>
        </p:nvSpPr>
        <p:spPr>
          <a:xfrm>
            <a:off x="3815938" y="330929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F6F3B-8724-42F8-9BCF-B080DEB5C4DF}"/>
              </a:ext>
            </a:extLst>
          </p:cNvPr>
          <p:cNvSpPr/>
          <p:nvPr/>
        </p:nvSpPr>
        <p:spPr>
          <a:xfrm>
            <a:off x="2018861" y="33092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CA59E2-00C2-4722-B5EF-36FF9B14320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1516310" y="25040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0597CE-731E-4E67-A625-45F283C83A9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313387" y="25040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9D46FF-2027-48BE-B3CD-ABFB54F44AB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3313387" y="36482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3740D-556D-4C85-BF62-1957C3D42FA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2666124" y="2843010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68AF2B8-BEC9-474F-9774-271AB9C9D4A0}"/>
              </a:ext>
            </a:extLst>
          </p:cNvPr>
          <p:cNvSpPr/>
          <p:nvPr/>
        </p:nvSpPr>
        <p:spPr>
          <a:xfrm>
            <a:off x="5613014" y="21650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B61FB8-40A6-4349-BB31-845499A14D43}"/>
              </a:ext>
            </a:extLst>
          </p:cNvPr>
          <p:cNvSpPr/>
          <p:nvPr/>
        </p:nvSpPr>
        <p:spPr>
          <a:xfrm>
            <a:off x="5613014" y="33092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  <a:p>
            <a:pPr algn="ctr"/>
            <a:r>
              <a:rPr lang="en-US" dirty="0"/>
              <a:t>CNN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3A5750-AD34-458C-8E19-13D1A4E0CD0D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5110464" y="2504052"/>
            <a:ext cx="5025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9CF65-DFA2-4394-919B-F324FAE95A7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5110464" y="3648252"/>
            <a:ext cx="5025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047132D-25AC-4C59-A9B1-D28845BE7017}"/>
              </a:ext>
            </a:extLst>
          </p:cNvPr>
          <p:cNvGrpSpPr>
            <a:grpSpLocks noChangeAspect="1"/>
          </p:cNvGrpSpPr>
          <p:nvPr/>
        </p:nvGrpSpPr>
        <p:grpSpPr>
          <a:xfrm>
            <a:off x="3359402" y="1698811"/>
            <a:ext cx="405605" cy="405605"/>
            <a:chOff x="487360" y="3843578"/>
            <a:chExt cx="662795" cy="66279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7F4BA8B-6550-4051-A223-13EB7BA11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030" y="3933761"/>
              <a:ext cx="520710" cy="520709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CCD8A3-63A1-40B8-BE08-6BD3D8B1E4BF}"/>
                </a:ext>
              </a:extLst>
            </p:cNvPr>
            <p:cNvSpPr/>
            <p:nvPr/>
          </p:nvSpPr>
          <p:spPr>
            <a:xfrm>
              <a:off x="487360" y="3843578"/>
              <a:ext cx="662795" cy="66279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FB6E97-6A9F-44A9-B1C1-685C8C9C4449}"/>
              </a:ext>
            </a:extLst>
          </p:cNvPr>
          <p:cNvGrpSpPr>
            <a:grpSpLocks noChangeAspect="1"/>
          </p:cNvGrpSpPr>
          <p:nvPr/>
        </p:nvGrpSpPr>
        <p:grpSpPr>
          <a:xfrm>
            <a:off x="7240247" y="652651"/>
            <a:ext cx="1724885" cy="674659"/>
            <a:chOff x="5464158" y="1120605"/>
            <a:chExt cx="2337826" cy="9144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27F17FE-461E-4628-8207-A4222764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9933" y="1245022"/>
              <a:ext cx="718377" cy="718377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F8AF2B-51E7-459E-A1F8-DCA0766B63B0}"/>
                </a:ext>
              </a:extLst>
            </p:cNvPr>
            <p:cNvSpPr/>
            <p:nvPr/>
          </p:nvSpPr>
          <p:spPr>
            <a:xfrm>
              <a:off x="5464158" y="1120605"/>
              <a:ext cx="914400" cy="914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A0DC45B-3360-46CE-A9D0-0857485F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3607" y="1311192"/>
              <a:ext cx="718377" cy="71837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34028E5-13E7-45B2-AE32-ECC112A6A420}"/>
                </a:ext>
              </a:extLst>
            </p:cNvPr>
            <p:cNvSpPr/>
            <p:nvPr/>
          </p:nvSpPr>
          <p:spPr>
            <a:xfrm>
              <a:off x="6821151" y="1120605"/>
              <a:ext cx="914400" cy="914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02FC59-9772-4296-8087-55B4CCE5819D}"/>
                </a:ext>
              </a:extLst>
            </p:cNvPr>
            <p:cNvSpPr txBox="1"/>
            <p:nvPr/>
          </p:nvSpPr>
          <p:spPr>
            <a:xfrm>
              <a:off x="6449561" y="1393139"/>
              <a:ext cx="3000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≠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6E6895-B2A0-4618-88BA-57E3300773D8}"/>
              </a:ext>
            </a:extLst>
          </p:cNvPr>
          <p:cNvGrpSpPr>
            <a:grpSpLocks noChangeAspect="1"/>
          </p:cNvGrpSpPr>
          <p:nvPr/>
        </p:nvGrpSpPr>
        <p:grpSpPr>
          <a:xfrm>
            <a:off x="3359402" y="4051072"/>
            <a:ext cx="410517" cy="410517"/>
            <a:chOff x="487360" y="3843578"/>
            <a:chExt cx="662795" cy="66279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6C4EA55-698F-4E17-9B20-A35AF9533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030" y="3933761"/>
              <a:ext cx="520710" cy="52070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BE16943-9D7C-41DC-87A2-16EEAD785A3D}"/>
                </a:ext>
              </a:extLst>
            </p:cNvPr>
            <p:cNvSpPr/>
            <p:nvPr/>
          </p:nvSpPr>
          <p:spPr>
            <a:xfrm>
              <a:off x="487360" y="3843578"/>
              <a:ext cx="662795" cy="66279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CF1EF9-59C8-4563-B834-171F0C216BAF}"/>
              </a:ext>
            </a:extLst>
          </p:cNvPr>
          <p:cNvGrpSpPr>
            <a:grpSpLocks noChangeAspect="1"/>
          </p:cNvGrpSpPr>
          <p:nvPr/>
        </p:nvGrpSpPr>
        <p:grpSpPr>
          <a:xfrm>
            <a:off x="6947954" y="4047733"/>
            <a:ext cx="405605" cy="405605"/>
            <a:chOff x="487360" y="3843578"/>
            <a:chExt cx="662795" cy="662795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C2DEAAF-4C82-4117-A0DD-970D761B9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030" y="3933761"/>
              <a:ext cx="520710" cy="520709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73D7BE-27B9-4DEF-BC70-A384D822DFBC}"/>
                </a:ext>
              </a:extLst>
            </p:cNvPr>
            <p:cNvSpPr/>
            <p:nvPr/>
          </p:nvSpPr>
          <p:spPr>
            <a:xfrm>
              <a:off x="487360" y="3843578"/>
              <a:ext cx="662795" cy="66279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624F79-9F19-4C54-87EC-43C5F32D15DC}"/>
              </a:ext>
            </a:extLst>
          </p:cNvPr>
          <p:cNvGrpSpPr>
            <a:grpSpLocks noChangeAspect="1"/>
          </p:cNvGrpSpPr>
          <p:nvPr/>
        </p:nvGrpSpPr>
        <p:grpSpPr>
          <a:xfrm>
            <a:off x="6944470" y="1710524"/>
            <a:ext cx="405605" cy="405605"/>
            <a:chOff x="487360" y="3843578"/>
            <a:chExt cx="662795" cy="662795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196F4F4-5ED4-45B8-9395-B878AFA7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030" y="3933761"/>
              <a:ext cx="520710" cy="520709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4BD4C3-B0B3-4C23-BAE8-08B9CD5E0390}"/>
                </a:ext>
              </a:extLst>
            </p:cNvPr>
            <p:cNvSpPr/>
            <p:nvPr/>
          </p:nvSpPr>
          <p:spPr>
            <a:xfrm>
              <a:off x="487360" y="3843578"/>
              <a:ext cx="662795" cy="66279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>
            <a:extLst>
              <a:ext uri="{FF2B5EF4-FFF2-40B4-BE49-F238E27FC236}">
                <a16:creationId xmlns:a16="http://schemas.microsoft.com/office/drawing/2014/main" id="{9E124EBD-57B9-4E61-919B-A19A00ABA2B9}"/>
              </a:ext>
            </a:extLst>
          </p:cNvPr>
          <p:cNvSpPr/>
          <p:nvPr/>
        </p:nvSpPr>
        <p:spPr>
          <a:xfrm>
            <a:off x="5133139" y="1696440"/>
            <a:ext cx="457200" cy="457200"/>
          </a:xfrm>
          <a:prstGeom prst="cube">
            <a:avLst>
              <a:gd name="adj" fmla="val 892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4B1CF484-8A4D-48CE-A792-DBA6522B6726}"/>
              </a:ext>
            </a:extLst>
          </p:cNvPr>
          <p:cNvSpPr/>
          <p:nvPr/>
        </p:nvSpPr>
        <p:spPr>
          <a:xfrm>
            <a:off x="5129273" y="4033649"/>
            <a:ext cx="457200" cy="457200"/>
          </a:xfrm>
          <a:prstGeom prst="cube">
            <a:avLst>
              <a:gd name="adj" fmla="val 892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413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Add loss function and train encoding and decoding </a:t>
            </a:r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D58B6-2162-433B-9319-0FC285BE9067}"/>
              </a:ext>
            </a:extLst>
          </p:cNvPr>
          <p:cNvSpPr/>
          <p:nvPr/>
        </p:nvSpPr>
        <p:spPr>
          <a:xfrm>
            <a:off x="2018861" y="21650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8B143-DA93-439A-9736-086CBFCC20A2}"/>
              </a:ext>
            </a:extLst>
          </p:cNvPr>
          <p:cNvSpPr/>
          <p:nvPr/>
        </p:nvSpPr>
        <p:spPr>
          <a:xfrm>
            <a:off x="3815938" y="2165094"/>
            <a:ext cx="1294526" cy="6779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1E24A5-5747-4E7F-B566-582C69C729F5}"/>
              </a:ext>
            </a:extLst>
          </p:cNvPr>
          <p:cNvSpPr/>
          <p:nvPr/>
        </p:nvSpPr>
        <p:spPr>
          <a:xfrm>
            <a:off x="221784" y="216509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66FC08-AFCA-40AD-963A-86EE9561A22C}"/>
              </a:ext>
            </a:extLst>
          </p:cNvPr>
          <p:cNvSpPr/>
          <p:nvPr/>
        </p:nvSpPr>
        <p:spPr>
          <a:xfrm>
            <a:off x="3815938" y="3309294"/>
            <a:ext cx="1294526" cy="6779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F6F3B-8724-42F8-9BCF-B080DEB5C4DF}"/>
              </a:ext>
            </a:extLst>
          </p:cNvPr>
          <p:cNvSpPr/>
          <p:nvPr/>
        </p:nvSpPr>
        <p:spPr>
          <a:xfrm>
            <a:off x="2018861" y="33092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CA59E2-00C2-4722-B5EF-36FF9B14320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1516310" y="25040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0597CE-731E-4E67-A625-45F283C83A9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313387" y="25040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9D46FF-2027-48BE-B3CD-ABFB54F44AB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3313387" y="36482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3740D-556D-4C85-BF62-1957C3D42FA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2666124" y="2843010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68AF2B8-BEC9-474F-9774-271AB9C9D4A0}"/>
              </a:ext>
            </a:extLst>
          </p:cNvPr>
          <p:cNvSpPr/>
          <p:nvPr/>
        </p:nvSpPr>
        <p:spPr>
          <a:xfrm>
            <a:off x="5613014" y="2165093"/>
            <a:ext cx="1294526" cy="6779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B61FB8-40A6-4349-BB31-845499A14D43}"/>
              </a:ext>
            </a:extLst>
          </p:cNvPr>
          <p:cNvSpPr/>
          <p:nvPr/>
        </p:nvSpPr>
        <p:spPr>
          <a:xfrm>
            <a:off x="5613014" y="3309293"/>
            <a:ext cx="1294526" cy="6779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  <a:p>
            <a:pPr algn="ctr"/>
            <a:r>
              <a:rPr lang="en-US" dirty="0"/>
              <a:t>CNN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3A5750-AD34-458C-8E19-13D1A4E0CD0D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5110464" y="2504052"/>
            <a:ext cx="5025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9CF65-DFA2-4394-919B-F324FAE95A7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5110464" y="3648252"/>
            <a:ext cx="5025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FB6E97-6A9F-44A9-B1C1-685C8C9C4449}"/>
              </a:ext>
            </a:extLst>
          </p:cNvPr>
          <p:cNvGrpSpPr>
            <a:grpSpLocks noChangeAspect="1"/>
          </p:cNvGrpSpPr>
          <p:nvPr/>
        </p:nvGrpSpPr>
        <p:grpSpPr>
          <a:xfrm>
            <a:off x="7240247" y="652651"/>
            <a:ext cx="1724885" cy="674659"/>
            <a:chOff x="5464158" y="1120605"/>
            <a:chExt cx="2337826" cy="9144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27F17FE-461E-4628-8207-A4222764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9933" y="1245022"/>
              <a:ext cx="718377" cy="718377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F8AF2B-51E7-459E-A1F8-DCA0766B63B0}"/>
                </a:ext>
              </a:extLst>
            </p:cNvPr>
            <p:cNvSpPr/>
            <p:nvPr/>
          </p:nvSpPr>
          <p:spPr>
            <a:xfrm>
              <a:off x="5464158" y="1120605"/>
              <a:ext cx="914400" cy="914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A0DC45B-3360-46CE-A9D0-0857485F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3607" y="1311192"/>
              <a:ext cx="718377" cy="71837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34028E5-13E7-45B2-AE32-ECC112A6A420}"/>
                </a:ext>
              </a:extLst>
            </p:cNvPr>
            <p:cNvSpPr/>
            <p:nvPr/>
          </p:nvSpPr>
          <p:spPr>
            <a:xfrm>
              <a:off x="6821151" y="1120605"/>
              <a:ext cx="914400" cy="914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02FC59-9772-4296-8087-55B4CCE5819D}"/>
                </a:ext>
              </a:extLst>
            </p:cNvPr>
            <p:cNvSpPr txBox="1"/>
            <p:nvPr/>
          </p:nvSpPr>
          <p:spPr>
            <a:xfrm>
              <a:off x="6449561" y="1393139"/>
              <a:ext cx="3000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≠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E4D833C-54A4-4974-88A3-C1C7AEC3D62C}"/>
              </a:ext>
            </a:extLst>
          </p:cNvPr>
          <p:cNvSpPr/>
          <p:nvPr/>
        </p:nvSpPr>
        <p:spPr>
          <a:xfrm>
            <a:off x="7405591" y="216658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3C1EF7-02AF-487D-AAA5-579996B5D294}"/>
              </a:ext>
            </a:extLst>
          </p:cNvPr>
          <p:cNvSpPr/>
          <p:nvPr/>
        </p:nvSpPr>
        <p:spPr>
          <a:xfrm>
            <a:off x="7405591" y="33080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BF6F75-6996-4A60-907A-246E18D58A3D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 flipV="1">
            <a:off x="6907540" y="3647052"/>
            <a:ext cx="498051" cy="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BEFF94-4F83-4FC0-AE01-7B121A202E36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6907540" y="2504052"/>
            <a:ext cx="498051" cy="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EE36B1E-A718-49B8-AAA8-E427D9153A38}"/>
              </a:ext>
            </a:extLst>
          </p:cNvPr>
          <p:cNvCxnSpPr>
            <a:cxnSpLocks/>
            <a:stCxn id="20" idx="3"/>
            <a:endCxn id="55" idx="0"/>
          </p:cNvCxnSpPr>
          <p:nvPr/>
        </p:nvCxnSpPr>
        <p:spPr>
          <a:xfrm flipV="1">
            <a:off x="3313387" y="2166587"/>
            <a:ext cx="4739467" cy="337465"/>
          </a:xfrm>
          <a:prstGeom prst="bentConnector4">
            <a:avLst>
              <a:gd name="adj1" fmla="val 5228"/>
              <a:gd name="adj2" fmla="val 1681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A2FA7C6-479D-4D34-A877-0F528400C701}"/>
              </a:ext>
            </a:extLst>
          </p:cNvPr>
          <p:cNvCxnSpPr>
            <a:cxnSpLocks/>
            <a:stCxn id="25" idx="3"/>
            <a:endCxn id="56" idx="2"/>
          </p:cNvCxnSpPr>
          <p:nvPr/>
        </p:nvCxnSpPr>
        <p:spPr>
          <a:xfrm>
            <a:off x="3313387" y="3648252"/>
            <a:ext cx="4739467" cy="337758"/>
          </a:xfrm>
          <a:prstGeom prst="bentConnector4">
            <a:avLst>
              <a:gd name="adj1" fmla="val 4987"/>
              <a:gd name="adj2" fmla="val 1676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2775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Remove decoding network insert loss function after the encoding stage</a:t>
            </a:r>
          </a:p>
          <a:p>
            <a:pPr lvl="1"/>
            <a:r>
              <a:rPr lang="en-US" dirty="0"/>
              <a:t>Train coding function that gives optimal similarity of encodings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D58B6-2162-433B-9319-0FC285BE9067}"/>
              </a:ext>
            </a:extLst>
          </p:cNvPr>
          <p:cNvSpPr/>
          <p:nvPr/>
        </p:nvSpPr>
        <p:spPr>
          <a:xfrm>
            <a:off x="2018861" y="21650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1E24A5-5747-4E7F-B566-582C69C729F5}"/>
              </a:ext>
            </a:extLst>
          </p:cNvPr>
          <p:cNvSpPr/>
          <p:nvPr/>
        </p:nvSpPr>
        <p:spPr>
          <a:xfrm>
            <a:off x="221784" y="2165094"/>
            <a:ext cx="1294526" cy="6779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 functions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F6F3B-8724-42F8-9BCF-B080DEB5C4DF}"/>
              </a:ext>
            </a:extLst>
          </p:cNvPr>
          <p:cNvSpPr/>
          <p:nvPr/>
        </p:nvSpPr>
        <p:spPr>
          <a:xfrm>
            <a:off x="2018861" y="33092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CA59E2-00C2-4722-B5EF-36FF9B14320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1516310" y="25040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0597CE-731E-4E67-A625-45F283C83A9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313387" y="25040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9D46FF-2027-48BE-B3CD-ABFB54F44AB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313387" y="36482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3740D-556D-4C85-BF62-1957C3D42FA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2666124" y="2843010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E4D833C-54A4-4974-88A3-C1C7AEC3D62C}"/>
              </a:ext>
            </a:extLst>
          </p:cNvPr>
          <p:cNvSpPr/>
          <p:nvPr/>
        </p:nvSpPr>
        <p:spPr>
          <a:xfrm>
            <a:off x="5905500" y="2733382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D17091-E611-48F3-9A59-D702F8DCC0F8}"/>
              </a:ext>
            </a:extLst>
          </p:cNvPr>
          <p:cNvSpPr/>
          <p:nvPr/>
        </p:nvSpPr>
        <p:spPr>
          <a:xfrm>
            <a:off x="3815938" y="216509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F4D9A6-67FC-4C36-AA49-2E4FF0AA1832}"/>
              </a:ext>
            </a:extLst>
          </p:cNvPr>
          <p:cNvSpPr/>
          <p:nvPr/>
        </p:nvSpPr>
        <p:spPr>
          <a:xfrm>
            <a:off x="3815938" y="330929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5BCE967-235A-41E5-8766-10989E90424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110464" y="2504053"/>
            <a:ext cx="795036" cy="406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06A4DEC-5C17-44FF-8C1A-8E0B47AAE0B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110464" y="3241465"/>
            <a:ext cx="795036" cy="406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298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Indirect Time-of-Flight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233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Potential issue: </a:t>
            </a:r>
            <a:r>
              <a:rPr lang="en-US" dirty="0"/>
              <a:t>A very noisy </a:t>
            </a:r>
            <a:r>
              <a:rPr lang="en-US" dirty="0" err="1"/>
              <a:t>ToF</a:t>
            </a:r>
            <a:r>
              <a:rPr lang="en-US" dirty="0"/>
              <a:t> image leads to the same encoding as the groundtruth depth </a:t>
            </a:r>
            <a:r>
              <a:rPr lang="en-US" dirty="0">
                <a:sym typeface="Wingdings" panose="05000000000000000000" pitchFamily="2" charset="2"/>
              </a:rPr>
              <a:t> bad.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Perhaps this can be addressed when training the encoder and decoder.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D58B6-2162-433B-9319-0FC285BE9067}"/>
              </a:ext>
            </a:extLst>
          </p:cNvPr>
          <p:cNvSpPr/>
          <p:nvPr/>
        </p:nvSpPr>
        <p:spPr>
          <a:xfrm>
            <a:off x="2018861" y="21650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1E24A5-5747-4E7F-B566-582C69C729F5}"/>
              </a:ext>
            </a:extLst>
          </p:cNvPr>
          <p:cNvSpPr/>
          <p:nvPr/>
        </p:nvSpPr>
        <p:spPr>
          <a:xfrm>
            <a:off x="221784" y="2165094"/>
            <a:ext cx="1294526" cy="6779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 functions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F6F3B-8724-42F8-9BCF-B080DEB5C4DF}"/>
              </a:ext>
            </a:extLst>
          </p:cNvPr>
          <p:cNvSpPr/>
          <p:nvPr/>
        </p:nvSpPr>
        <p:spPr>
          <a:xfrm>
            <a:off x="2018861" y="3309293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CA59E2-00C2-4722-B5EF-36FF9B14320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1516310" y="25040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0597CE-731E-4E67-A625-45F283C83A9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313387" y="25040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9D46FF-2027-48BE-B3CD-ABFB54F44AB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313387" y="3648252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3740D-556D-4C85-BF62-1957C3D42FA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2666124" y="2843010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E4D833C-54A4-4974-88A3-C1C7AEC3D62C}"/>
              </a:ext>
            </a:extLst>
          </p:cNvPr>
          <p:cNvSpPr/>
          <p:nvPr/>
        </p:nvSpPr>
        <p:spPr>
          <a:xfrm>
            <a:off x="5905500" y="2733382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D17091-E611-48F3-9A59-D702F8DCC0F8}"/>
              </a:ext>
            </a:extLst>
          </p:cNvPr>
          <p:cNvSpPr/>
          <p:nvPr/>
        </p:nvSpPr>
        <p:spPr>
          <a:xfrm>
            <a:off x="3815938" y="216509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F4D9A6-67FC-4C36-AA49-2E4FF0AA1832}"/>
              </a:ext>
            </a:extLst>
          </p:cNvPr>
          <p:cNvSpPr/>
          <p:nvPr/>
        </p:nvSpPr>
        <p:spPr>
          <a:xfrm>
            <a:off x="3815938" y="3309294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  <a:p>
            <a:pPr algn="ctr"/>
            <a:r>
              <a:rPr lang="en-US" dirty="0"/>
              <a:t>CNN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5BCE967-235A-41E5-8766-10989E90424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110464" y="2504053"/>
            <a:ext cx="795036" cy="406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06A4DEC-5C17-44FF-8C1A-8E0B47AAE0B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110464" y="3241465"/>
            <a:ext cx="795036" cy="406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003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Further considerations:</a:t>
            </a:r>
          </a:p>
          <a:p>
            <a:pPr lvl="1"/>
            <a:r>
              <a:rPr lang="en-US" dirty="0"/>
              <a:t>Coding functions are setup as arbitrary signals (e.g. 100 data points each)</a:t>
            </a:r>
          </a:p>
          <a:p>
            <a:pPr lvl="1"/>
            <a:r>
              <a:rPr lang="en-US" dirty="0"/>
              <a:t>Possible datasets (RGB-D data): </a:t>
            </a:r>
          </a:p>
          <a:p>
            <a:pPr lvl="2"/>
            <a:r>
              <a:rPr lang="en-US" dirty="0"/>
              <a:t>NYU dataset (most common 3D dataset)</a:t>
            </a:r>
          </a:p>
          <a:p>
            <a:pPr lvl="2"/>
            <a:r>
              <a:rPr lang="en-US" dirty="0"/>
              <a:t>SUN dataset</a:t>
            </a:r>
          </a:p>
          <a:p>
            <a:pPr lvl="2"/>
            <a:r>
              <a:rPr lang="en-US" dirty="0" err="1"/>
              <a:t>Shapenet</a:t>
            </a:r>
            <a:endParaRPr lang="en-US" dirty="0"/>
          </a:p>
          <a:p>
            <a:pPr lvl="2"/>
            <a:r>
              <a:rPr lang="en-US" dirty="0"/>
              <a:t>3D Face dataset?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9075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Goals: </a:t>
            </a:r>
          </a:p>
          <a:p>
            <a:pPr lvl="2"/>
            <a:r>
              <a:rPr lang="en-US" dirty="0"/>
              <a:t>Find general optimal coding functions</a:t>
            </a:r>
          </a:p>
          <a:p>
            <a:pPr lvl="2"/>
            <a:r>
              <a:rPr lang="en-US" dirty="0"/>
              <a:t>Find specific optimal coding functions</a:t>
            </a:r>
          </a:p>
          <a:p>
            <a:pPr lvl="3"/>
            <a:r>
              <a:rPr lang="en-US" dirty="0"/>
              <a:t>E.g. for the scenario of 3D face recognition</a:t>
            </a:r>
          </a:p>
          <a:p>
            <a:pPr lvl="3"/>
            <a:r>
              <a:rPr lang="en-US" dirty="0"/>
              <a:t>As all faces have similar shape there could be a special coding function that works particularly well for faces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Compare the result to sinusoid, square and </a:t>
            </a:r>
            <a:r>
              <a:rPr lang="en-US" dirty="0" err="1"/>
              <a:t>hamiltonian</a:t>
            </a:r>
            <a:r>
              <a:rPr lang="en-US" dirty="0"/>
              <a:t> coding</a:t>
            </a:r>
          </a:p>
          <a:p>
            <a:pPr lvl="2"/>
            <a:r>
              <a:rPr lang="en-US" dirty="0"/>
              <a:t>If simulator comes out: Simulate and compare  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266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617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Study the simulator</a:t>
            </a:r>
          </a:p>
          <a:p>
            <a:pPr lvl="1"/>
            <a:r>
              <a:rPr lang="en-US" dirty="0"/>
              <a:t>Finalize dataset (</a:t>
            </a:r>
            <a:r>
              <a:rPr lang="en-US" dirty="0" err="1"/>
              <a:t>Shapenet</a:t>
            </a:r>
            <a:r>
              <a:rPr lang="en-US" dirty="0"/>
              <a:t>, Face-Dataset, NYU)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ToF</a:t>
            </a:r>
            <a:r>
              <a:rPr lang="en-US" dirty="0"/>
              <a:t> image</a:t>
            </a:r>
          </a:p>
          <a:p>
            <a:pPr lvl="2"/>
            <a:r>
              <a:rPr lang="en-US" dirty="0"/>
              <a:t>Perhaps adjust modeling to get better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Pixel-wise loss and backprop</a:t>
            </a:r>
          </a:p>
          <a:p>
            <a:pPr lvl="1"/>
            <a:r>
              <a:rPr lang="en-US" dirty="0"/>
              <a:t>Train encoding-decoding network (U-Net)</a:t>
            </a:r>
          </a:p>
          <a:p>
            <a:pPr lvl="1"/>
            <a:r>
              <a:rPr lang="en-US" dirty="0"/>
              <a:t>Train coding function with encoding network (decoding network removed)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180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Source lights up a scene</a:t>
                </a:r>
              </a:p>
              <a:p>
                <a:pPr lvl="2"/>
                <a:r>
                  <a:rPr lang="en-US" dirty="0"/>
                  <a:t>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Scene reflects light and light travels back to sensor</a:t>
                </a:r>
              </a:p>
              <a:p>
                <a:pPr lvl="2"/>
                <a:r>
                  <a:rPr lang="en-US" dirty="0"/>
                  <a:t>Arriving 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Phase shift based on distance: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Scene albedo: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Ambient light: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858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Sensor measures reflected light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Sensor exposure is varied according to demodulation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Measured brightness is the cross-correlation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Paper: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Def.: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b="-2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97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Measured b</a:t>
                </a:r>
                <a:r>
                  <a:rPr lang="en-US" b="0" dirty="0"/>
                  <a:t>ri</a:t>
                </a:r>
                <a:r>
                  <a:rPr lang="en-US" dirty="0"/>
                  <a:t>ghtness: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b="1" dirty="0"/>
                  <a:t>Measured brightness </a:t>
                </a:r>
                <a:r>
                  <a:rPr lang="en-US" dirty="0"/>
                  <a:t>is a function of albedo, ambient light, and </a:t>
                </a:r>
                <a:r>
                  <a:rPr lang="en-US" b="1" dirty="0"/>
                  <a:t>correlation function</a:t>
                </a:r>
              </a:p>
              <a:p>
                <a:pPr lvl="2"/>
                <a:r>
                  <a:rPr lang="en-US" dirty="0"/>
                  <a:t>Correlation function is a function of the modulation and demodulation functions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892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Theoretically, any periodic modulation and demodulation function could be used to recover the depth of the scene.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However: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disturbs the measurement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973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Derivative of measured brightness over K measurements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dirty="0"/>
                  <a:t>: Depth error std. deviation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Measurement (B) std. deviation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: Correlation function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124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01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80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Equation shows that correlation function and thus modulation/demodulation functions inherently affect the depth measurement resolution, which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ideal coding function for </a:t>
                </a:r>
                <a:r>
                  <a:rPr lang="en-US" dirty="0" err="1"/>
                  <a:t>ToF</a:t>
                </a:r>
                <a:r>
                  <a:rPr lang="en-US" dirty="0"/>
                  <a:t> imaging?</a:t>
                </a:r>
              </a:p>
              <a:p>
                <a:pPr lvl="2"/>
                <a:r>
                  <a:rPr lang="en-US" dirty="0"/>
                  <a:t>Conventionally: sinusoid or square modulation/demodulation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810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rmann_PwrPt_Template_16x9.potx" id="{F2BFD17C-F864-4423-B37A-46A2C5ADE778}" vid="{38CC9133-BF0E-41F4-BCD1-41B231881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Murmann_PwrPt_Template_16x9</Template>
  <TotalTime>16578</TotalTime>
  <Words>984</Words>
  <Application>Microsoft Office PowerPoint</Application>
  <PresentationFormat>On-screen Show (16:9)</PresentationFormat>
  <Paragraphs>214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Source Sans Pro</vt:lpstr>
      <vt:lpstr>Source Sans Pro Semibold</vt:lpstr>
      <vt:lpstr>Tahoma</vt:lpstr>
      <vt:lpstr>Wingdings</vt:lpstr>
      <vt:lpstr>SU_Template_TopBar</vt:lpstr>
      <vt:lpstr>Time-of-Flight Coding</vt:lpstr>
      <vt:lpstr>Indirect Time-of-Flight   Fundamentals</vt:lpstr>
      <vt:lpstr>ToF Imager Basics</vt:lpstr>
      <vt:lpstr>ToF Imager Basics</vt:lpstr>
      <vt:lpstr>ToF Imager Basics</vt:lpstr>
      <vt:lpstr>ToF Imager Basics</vt:lpstr>
      <vt:lpstr>ToF Imager Basics</vt:lpstr>
      <vt:lpstr>Coding Functions</vt:lpstr>
      <vt:lpstr>Coding Functions</vt:lpstr>
      <vt:lpstr>Coding Functions</vt:lpstr>
      <vt:lpstr>Coding Functions</vt:lpstr>
      <vt:lpstr>Project Idea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Roadmap</vt:lpstr>
      <vt:lpstr>Roadmap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Messner</dc:creator>
  <dc:description>2012 PowerPoint template redesign</dc:description>
  <cp:lastModifiedBy>Jonas Messner</cp:lastModifiedBy>
  <cp:revision>250</cp:revision>
  <dcterms:created xsi:type="dcterms:W3CDTF">2018-12-18T23:04:52Z</dcterms:created>
  <dcterms:modified xsi:type="dcterms:W3CDTF">2019-04-19T18:47:09Z</dcterms:modified>
</cp:coreProperties>
</file>