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1" r:id="rId4"/>
    <p:sldId id="258" r:id="rId5"/>
    <p:sldId id="262" r:id="rId6"/>
    <p:sldId id="266" r:id="rId7"/>
    <p:sldId id="267" r:id="rId8"/>
    <p:sldId id="268" r:id="rId9"/>
    <p:sldId id="263" r:id="rId10"/>
    <p:sldId id="269" r:id="rId11"/>
    <p:sldId id="273" r:id="rId12"/>
    <p:sldId id="264" r:id="rId13"/>
    <p:sldId id="270" r:id="rId14"/>
    <p:sldId id="271" r:id="rId15"/>
    <p:sldId id="276" r:id="rId16"/>
    <p:sldId id="272" r:id="rId17"/>
    <p:sldId id="278" r:id="rId18"/>
    <p:sldId id="265" r:id="rId19"/>
    <p:sldId id="277" r:id="rId20"/>
    <p:sldId id="274" r:id="rId21"/>
    <p:sldId id="275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FD9"/>
    <a:srgbClr val="AFB5BA"/>
    <a:srgbClr val="1A8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7" autoAdjust="0"/>
  </p:normalViewPr>
  <p:slideViewPr>
    <p:cSldViewPr snapToGrid="0">
      <p:cViewPr>
        <p:scale>
          <a:sx n="58" d="100"/>
          <a:sy n="58" d="100"/>
        </p:scale>
        <p:origin x="6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DEEFA-4504-4B18-8681-4BAC35A34CFC}" type="doc">
      <dgm:prSet loTypeId="urn:microsoft.com/office/officeart/2005/8/layout/pyramid3" loCatId="pyramid" qsTypeId="urn:microsoft.com/office/officeart/2005/8/quickstyle/3d9" qsCatId="3D" csTypeId="urn:microsoft.com/office/officeart/2005/8/colors/colorful5" csCatId="colorful" phldr="1"/>
      <dgm:spPr/>
    </dgm:pt>
    <dgm:pt modelId="{B05AEB0C-AFB1-433A-ADA5-A934EDBE8133}">
      <dgm:prSet phldrT="[Texte]" custT="1"/>
      <dgm:spPr/>
      <dgm:t>
        <a:bodyPr/>
        <a:lstStyle/>
        <a:p>
          <a:r>
            <a:rPr lang="en-GB" sz="5400" dirty="0">
              <a:latin typeface="Bodoni MT" panose="02070603080606020203" pitchFamily="18" charset="0"/>
            </a:rPr>
            <a:t>Introduction</a:t>
          </a:r>
          <a:endParaRPr lang="en-GB" sz="2400" dirty="0">
            <a:latin typeface="Bodoni MT" panose="02070603080606020203" pitchFamily="18" charset="0"/>
          </a:endParaRPr>
        </a:p>
      </dgm:t>
    </dgm:pt>
    <dgm:pt modelId="{FFC2525A-C6D3-4E92-B886-EC4165DCFE49}" type="parTrans" cxnId="{6760D30C-B889-4921-A788-FBA9D7335D88}">
      <dgm:prSet/>
      <dgm:spPr/>
      <dgm:t>
        <a:bodyPr/>
        <a:lstStyle/>
        <a:p>
          <a:endParaRPr lang="en-GB"/>
        </a:p>
      </dgm:t>
    </dgm:pt>
    <dgm:pt modelId="{7A01A77F-FA0F-4A83-914F-1BADF107073F}" type="sibTrans" cxnId="{6760D30C-B889-4921-A788-FBA9D7335D88}">
      <dgm:prSet/>
      <dgm:spPr/>
      <dgm:t>
        <a:bodyPr/>
        <a:lstStyle/>
        <a:p>
          <a:endParaRPr lang="en-GB"/>
        </a:p>
      </dgm:t>
    </dgm:pt>
    <dgm:pt modelId="{A70065B8-72FB-4907-BA7B-2DEC1FD542F2}">
      <dgm:prSet phldrT="[Texte]" custT="1"/>
      <dgm:spPr/>
      <dgm:t>
        <a:bodyPr/>
        <a:lstStyle/>
        <a:p>
          <a:r>
            <a:rPr lang="en-GB" sz="3200" dirty="0">
              <a:latin typeface="Bodoni MT" panose="02070603080606020203" pitchFamily="18" charset="0"/>
            </a:rPr>
            <a:t>Results</a:t>
          </a:r>
          <a:endParaRPr lang="en-GB" sz="3600" dirty="0">
            <a:latin typeface="Bodoni MT" panose="02070603080606020203" pitchFamily="18" charset="0"/>
          </a:endParaRPr>
        </a:p>
      </dgm:t>
    </dgm:pt>
    <dgm:pt modelId="{AB745C9A-1263-4091-BEA8-C20542CE9423}" type="parTrans" cxnId="{72B8B38C-3667-4D8C-B043-20169433A494}">
      <dgm:prSet/>
      <dgm:spPr/>
      <dgm:t>
        <a:bodyPr/>
        <a:lstStyle/>
        <a:p>
          <a:endParaRPr lang="en-GB"/>
        </a:p>
      </dgm:t>
    </dgm:pt>
    <dgm:pt modelId="{C0BB99E1-3A2F-46BF-9872-607EDA0657F5}" type="sibTrans" cxnId="{72B8B38C-3667-4D8C-B043-20169433A494}">
      <dgm:prSet/>
      <dgm:spPr/>
      <dgm:t>
        <a:bodyPr/>
        <a:lstStyle/>
        <a:p>
          <a:endParaRPr lang="en-GB"/>
        </a:p>
      </dgm:t>
    </dgm:pt>
    <dgm:pt modelId="{0ECEF815-4810-4513-81B3-4FB32BD909FA}">
      <dgm:prSet phldrT="[Texte]" custT="1"/>
      <dgm:spPr/>
      <dgm:t>
        <a:bodyPr/>
        <a:lstStyle/>
        <a:p>
          <a:r>
            <a:rPr lang="en-GB" sz="3200" dirty="0">
              <a:latin typeface="Bodoni MT" panose="02070603080606020203" pitchFamily="18" charset="0"/>
            </a:rPr>
            <a:t>?</a:t>
          </a:r>
          <a:endParaRPr lang="en-GB" sz="2400" dirty="0">
            <a:latin typeface="Bodoni MT" panose="02070603080606020203" pitchFamily="18" charset="0"/>
          </a:endParaRPr>
        </a:p>
      </dgm:t>
    </dgm:pt>
    <dgm:pt modelId="{ABEA7DC3-8317-469A-8F77-FD8AE6001A94}" type="parTrans" cxnId="{E845389A-6AB9-4580-9020-7B8411798B91}">
      <dgm:prSet/>
      <dgm:spPr/>
      <dgm:t>
        <a:bodyPr/>
        <a:lstStyle/>
        <a:p>
          <a:endParaRPr lang="en-GB"/>
        </a:p>
      </dgm:t>
    </dgm:pt>
    <dgm:pt modelId="{0CC7DFD4-4704-4C07-988B-31FFF36AA145}" type="sibTrans" cxnId="{E845389A-6AB9-4580-9020-7B8411798B91}">
      <dgm:prSet/>
      <dgm:spPr/>
      <dgm:t>
        <a:bodyPr/>
        <a:lstStyle/>
        <a:p>
          <a:endParaRPr lang="en-GB"/>
        </a:p>
      </dgm:t>
    </dgm:pt>
    <dgm:pt modelId="{E1DF8A3D-5951-4E28-82AD-FB7A81B6BA76}">
      <dgm:prSet custT="1"/>
      <dgm:spPr/>
      <dgm:t>
        <a:bodyPr/>
        <a:lstStyle/>
        <a:p>
          <a:r>
            <a:rPr lang="en-GB" sz="3600" dirty="0">
              <a:latin typeface="Bodoni MT" panose="02070603080606020203" pitchFamily="18" charset="0"/>
            </a:rPr>
            <a:t>Methodology</a:t>
          </a:r>
          <a:endParaRPr lang="en-GB" sz="4300" dirty="0">
            <a:latin typeface="Bodoni MT" panose="02070603080606020203" pitchFamily="18" charset="0"/>
          </a:endParaRPr>
        </a:p>
      </dgm:t>
    </dgm:pt>
    <dgm:pt modelId="{C89E1C4A-004A-4104-BBA5-76DC85CB5785}" type="parTrans" cxnId="{AD287850-A542-414B-9EE0-29B299C989EA}">
      <dgm:prSet/>
      <dgm:spPr/>
      <dgm:t>
        <a:bodyPr/>
        <a:lstStyle/>
        <a:p>
          <a:endParaRPr lang="en-GB"/>
        </a:p>
      </dgm:t>
    </dgm:pt>
    <dgm:pt modelId="{963F59A0-DBEF-475A-BACE-E24A33CFD6D3}" type="sibTrans" cxnId="{AD287850-A542-414B-9EE0-29B299C989EA}">
      <dgm:prSet/>
      <dgm:spPr/>
      <dgm:t>
        <a:bodyPr/>
        <a:lstStyle/>
        <a:p>
          <a:endParaRPr lang="en-GB"/>
        </a:p>
      </dgm:t>
    </dgm:pt>
    <dgm:pt modelId="{1155A17E-A04C-43F3-BDC5-5FBD3CB6CD6D}">
      <dgm:prSet custT="1"/>
      <dgm:spPr/>
      <dgm:t>
        <a:bodyPr/>
        <a:lstStyle/>
        <a:p>
          <a:r>
            <a:rPr lang="en-GB" sz="4000" dirty="0">
              <a:latin typeface="Bodoni MT" panose="02070603080606020203" pitchFamily="18" charset="0"/>
            </a:rPr>
            <a:t>Problem statement</a:t>
          </a:r>
        </a:p>
      </dgm:t>
    </dgm:pt>
    <dgm:pt modelId="{D79A7A4A-A3F0-4E31-B5B9-90D2C88B5ADF}" type="parTrans" cxnId="{F6892B80-5ED6-456D-A505-DED9EFEA6342}">
      <dgm:prSet/>
      <dgm:spPr/>
      <dgm:t>
        <a:bodyPr/>
        <a:lstStyle/>
        <a:p>
          <a:endParaRPr lang="en-GB"/>
        </a:p>
      </dgm:t>
    </dgm:pt>
    <dgm:pt modelId="{9FD2635F-1C4A-4E83-BBF4-2F48DD90130F}" type="sibTrans" cxnId="{F6892B80-5ED6-456D-A505-DED9EFEA6342}">
      <dgm:prSet/>
      <dgm:spPr/>
      <dgm:t>
        <a:bodyPr/>
        <a:lstStyle/>
        <a:p>
          <a:endParaRPr lang="en-GB"/>
        </a:p>
      </dgm:t>
    </dgm:pt>
    <dgm:pt modelId="{D8B96F4C-2997-436E-A1FD-7303AA5A35D9}" type="pres">
      <dgm:prSet presAssocID="{305DEEFA-4504-4B18-8681-4BAC35A34CFC}" presName="Name0" presStyleCnt="0">
        <dgm:presLayoutVars>
          <dgm:dir/>
          <dgm:animLvl val="lvl"/>
          <dgm:resizeHandles val="exact"/>
        </dgm:presLayoutVars>
      </dgm:prSet>
      <dgm:spPr/>
    </dgm:pt>
    <dgm:pt modelId="{8B4BF70F-55A3-4FEC-A78A-9614D0B0D675}" type="pres">
      <dgm:prSet presAssocID="{B05AEB0C-AFB1-433A-ADA5-A934EDBE8133}" presName="Name8" presStyleCnt="0"/>
      <dgm:spPr/>
    </dgm:pt>
    <dgm:pt modelId="{C35E4F2B-077F-4740-A006-C43B5BD08C8D}" type="pres">
      <dgm:prSet presAssocID="{B05AEB0C-AFB1-433A-ADA5-A934EDBE8133}" presName="level" presStyleLbl="node1" presStyleIdx="0" presStyleCnt="5">
        <dgm:presLayoutVars>
          <dgm:chMax val="1"/>
          <dgm:bulletEnabled val="1"/>
        </dgm:presLayoutVars>
      </dgm:prSet>
      <dgm:spPr/>
    </dgm:pt>
    <dgm:pt modelId="{799CA9A6-25FE-4E72-96EB-06D534E14CA3}" type="pres">
      <dgm:prSet presAssocID="{B05AEB0C-AFB1-433A-ADA5-A934EDBE813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386AD34-64F1-454B-831C-7971325729CE}" type="pres">
      <dgm:prSet presAssocID="{1155A17E-A04C-43F3-BDC5-5FBD3CB6CD6D}" presName="Name8" presStyleCnt="0"/>
      <dgm:spPr/>
    </dgm:pt>
    <dgm:pt modelId="{E7FC1645-A3BE-4B47-AB44-9887CBCC914D}" type="pres">
      <dgm:prSet presAssocID="{1155A17E-A04C-43F3-BDC5-5FBD3CB6CD6D}" presName="level" presStyleLbl="node1" presStyleIdx="1" presStyleCnt="5">
        <dgm:presLayoutVars>
          <dgm:chMax val="1"/>
          <dgm:bulletEnabled val="1"/>
        </dgm:presLayoutVars>
      </dgm:prSet>
      <dgm:spPr/>
    </dgm:pt>
    <dgm:pt modelId="{5A9BDA03-D63F-4EE8-B19C-EB18320BB717}" type="pres">
      <dgm:prSet presAssocID="{1155A17E-A04C-43F3-BDC5-5FBD3CB6CD6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D65AD10-C328-4737-A7D8-9D2CCB1C7AAD}" type="pres">
      <dgm:prSet presAssocID="{E1DF8A3D-5951-4E28-82AD-FB7A81B6BA76}" presName="Name8" presStyleCnt="0"/>
      <dgm:spPr/>
    </dgm:pt>
    <dgm:pt modelId="{E2EFD3C9-0F39-493A-B837-8AC18C2978D1}" type="pres">
      <dgm:prSet presAssocID="{E1DF8A3D-5951-4E28-82AD-FB7A81B6BA76}" presName="level" presStyleLbl="node1" presStyleIdx="2" presStyleCnt="5">
        <dgm:presLayoutVars>
          <dgm:chMax val="1"/>
          <dgm:bulletEnabled val="1"/>
        </dgm:presLayoutVars>
      </dgm:prSet>
      <dgm:spPr/>
    </dgm:pt>
    <dgm:pt modelId="{06757E9B-4A81-4193-BC1E-A9F3C822AB1B}" type="pres">
      <dgm:prSet presAssocID="{E1DF8A3D-5951-4E28-82AD-FB7A81B6BA7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FD62AC6-CFD7-4494-A565-B591DAB118BC}" type="pres">
      <dgm:prSet presAssocID="{A70065B8-72FB-4907-BA7B-2DEC1FD542F2}" presName="Name8" presStyleCnt="0"/>
      <dgm:spPr/>
    </dgm:pt>
    <dgm:pt modelId="{077033DC-3CD8-439F-8478-5359EEAF2D8B}" type="pres">
      <dgm:prSet presAssocID="{A70065B8-72FB-4907-BA7B-2DEC1FD542F2}" presName="level" presStyleLbl="node1" presStyleIdx="3" presStyleCnt="5">
        <dgm:presLayoutVars>
          <dgm:chMax val="1"/>
          <dgm:bulletEnabled val="1"/>
        </dgm:presLayoutVars>
      </dgm:prSet>
      <dgm:spPr/>
    </dgm:pt>
    <dgm:pt modelId="{4ADDCEBC-EF4E-43E4-A31D-2E7437B6C046}" type="pres">
      <dgm:prSet presAssocID="{A70065B8-72FB-4907-BA7B-2DEC1FD542F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CED0E30-E58B-4F63-9F43-B323A5826010}" type="pres">
      <dgm:prSet presAssocID="{0ECEF815-4810-4513-81B3-4FB32BD909FA}" presName="Name8" presStyleCnt="0"/>
      <dgm:spPr/>
    </dgm:pt>
    <dgm:pt modelId="{2FA37EAF-7B73-4CB0-9858-F2374E805F99}" type="pres">
      <dgm:prSet presAssocID="{0ECEF815-4810-4513-81B3-4FB32BD909F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D3D7870-A3CE-44BF-8CDD-1201FBAF0D79}" type="pres">
      <dgm:prSet presAssocID="{0ECEF815-4810-4513-81B3-4FB32BD909F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760D30C-B889-4921-A788-FBA9D7335D88}" srcId="{305DEEFA-4504-4B18-8681-4BAC35A34CFC}" destId="{B05AEB0C-AFB1-433A-ADA5-A934EDBE8133}" srcOrd="0" destOrd="0" parTransId="{FFC2525A-C6D3-4E92-B886-EC4165DCFE49}" sibTransId="{7A01A77F-FA0F-4A83-914F-1BADF107073F}"/>
    <dgm:cxn modelId="{5753A21C-DF82-44EB-8B9D-901C4A9761FE}" type="presOf" srcId="{1155A17E-A04C-43F3-BDC5-5FBD3CB6CD6D}" destId="{E7FC1645-A3BE-4B47-AB44-9887CBCC914D}" srcOrd="0" destOrd="0" presId="urn:microsoft.com/office/officeart/2005/8/layout/pyramid3"/>
    <dgm:cxn modelId="{4A829967-C953-4915-8584-DA066FBA9E95}" type="presOf" srcId="{A70065B8-72FB-4907-BA7B-2DEC1FD542F2}" destId="{077033DC-3CD8-439F-8478-5359EEAF2D8B}" srcOrd="0" destOrd="0" presId="urn:microsoft.com/office/officeart/2005/8/layout/pyramid3"/>
    <dgm:cxn modelId="{07C9846F-15EC-4548-B0FB-2D3F028F3A7E}" type="presOf" srcId="{0ECEF815-4810-4513-81B3-4FB32BD909FA}" destId="{4D3D7870-A3CE-44BF-8CDD-1201FBAF0D79}" srcOrd="1" destOrd="0" presId="urn:microsoft.com/office/officeart/2005/8/layout/pyramid3"/>
    <dgm:cxn modelId="{AD287850-A542-414B-9EE0-29B299C989EA}" srcId="{305DEEFA-4504-4B18-8681-4BAC35A34CFC}" destId="{E1DF8A3D-5951-4E28-82AD-FB7A81B6BA76}" srcOrd="2" destOrd="0" parTransId="{C89E1C4A-004A-4104-BBA5-76DC85CB5785}" sibTransId="{963F59A0-DBEF-475A-BACE-E24A33CFD6D3}"/>
    <dgm:cxn modelId="{F6892B80-5ED6-456D-A505-DED9EFEA6342}" srcId="{305DEEFA-4504-4B18-8681-4BAC35A34CFC}" destId="{1155A17E-A04C-43F3-BDC5-5FBD3CB6CD6D}" srcOrd="1" destOrd="0" parTransId="{D79A7A4A-A3F0-4E31-B5B9-90D2C88B5ADF}" sibTransId="{9FD2635F-1C4A-4E83-BBF4-2F48DD90130F}"/>
    <dgm:cxn modelId="{F095C989-D4B8-4F53-AF48-A6D31F199075}" type="presOf" srcId="{B05AEB0C-AFB1-433A-ADA5-A934EDBE8133}" destId="{C35E4F2B-077F-4740-A006-C43B5BD08C8D}" srcOrd="0" destOrd="0" presId="urn:microsoft.com/office/officeart/2005/8/layout/pyramid3"/>
    <dgm:cxn modelId="{72B8B38C-3667-4D8C-B043-20169433A494}" srcId="{305DEEFA-4504-4B18-8681-4BAC35A34CFC}" destId="{A70065B8-72FB-4907-BA7B-2DEC1FD542F2}" srcOrd="3" destOrd="0" parTransId="{AB745C9A-1263-4091-BEA8-C20542CE9423}" sibTransId="{C0BB99E1-3A2F-46BF-9872-607EDA0657F5}"/>
    <dgm:cxn modelId="{24B29E90-2D08-493F-B5C8-B4D80C75B43C}" type="presOf" srcId="{E1DF8A3D-5951-4E28-82AD-FB7A81B6BA76}" destId="{E2EFD3C9-0F39-493A-B837-8AC18C2978D1}" srcOrd="0" destOrd="0" presId="urn:microsoft.com/office/officeart/2005/8/layout/pyramid3"/>
    <dgm:cxn modelId="{E845389A-6AB9-4580-9020-7B8411798B91}" srcId="{305DEEFA-4504-4B18-8681-4BAC35A34CFC}" destId="{0ECEF815-4810-4513-81B3-4FB32BD909FA}" srcOrd="4" destOrd="0" parTransId="{ABEA7DC3-8317-469A-8F77-FD8AE6001A94}" sibTransId="{0CC7DFD4-4704-4C07-988B-31FFF36AA145}"/>
    <dgm:cxn modelId="{F06F839B-D706-43A9-82ED-FBE9451A83D9}" type="presOf" srcId="{E1DF8A3D-5951-4E28-82AD-FB7A81B6BA76}" destId="{06757E9B-4A81-4193-BC1E-A9F3C822AB1B}" srcOrd="1" destOrd="0" presId="urn:microsoft.com/office/officeart/2005/8/layout/pyramid3"/>
    <dgm:cxn modelId="{ADC52BA0-65AF-43B5-A0FF-22FBA59798F3}" type="presOf" srcId="{1155A17E-A04C-43F3-BDC5-5FBD3CB6CD6D}" destId="{5A9BDA03-D63F-4EE8-B19C-EB18320BB717}" srcOrd="1" destOrd="0" presId="urn:microsoft.com/office/officeart/2005/8/layout/pyramid3"/>
    <dgm:cxn modelId="{B5D620E3-C329-400B-AFE3-E049459D2BFE}" type="presOf" srcId="{0ECEF815-4810-4513-81B3-4FB32BD909FA}" destId="{2FA37EAF-7B73-4CB0-9858-F2374E805F99}" srcOrd="0" destOrd="0" presId="urn:microsoft.com/office/officeart/2005/8/layout/pyramid3"/>
    <dgm:cxn modelId="{949C12E5-2C83-41B6-B412-2012C67506DB}" type="presOf" srcId="{B05AEB0C-AFB1-433A-ADA5-A934EDBE8133}" destId="{799CA9A6-25FE-4E72-96EB-06D534E14CA3}" srcOrd="1" destOrd="0" presId="urn:microsoft.com/office/officeart/2005/8/layout/pyramid3"/>
    <dgm:cxn modelId="{90B621E8-0C18-408C-A20E-34243A4462F7}" type="presOf" srcId="{305DEEFA-4504-4B18-8681-4BAC35A34CFC}" destId="{D8B96F4C-2997-436E-A1FD-7303AA5A35D9}" srcOrd="0" destOrd="0" presId="urn:microsoft.com/office/officeart/2005/8/layout/pyramid3"/>
    <dgm:cxn modelId="{8709EDFE-9AF7-4E07-8730-77BDB4FDBF47}" type="presOf" srcId="{A70065B8-72FB-4907-BA7B-2DEC1FD542F2}" destId="{4ADDCEBC-EF4E-43E4-A31D-2E7437B6C046}" srcOrd="1" destOrd="0" presId="urn:microsoft.com/office/officeart/2005/8/layout/pyramid3"/>
    <dgm:cxn modelId="{EEC0F251-5F55-45AA-AD8F-63CFFB05F945}" type="presParOf" srcId="{D8B96F4C-2997-436E-A1FD-7303AA5A35D9}" destId="{8B4BF70F-55A3-4FEC-A78A-9614D0B0D675}" srcOrd="0" destOrd="0" presId="urn:microsoft.com/office/officeart/2005/8/layout/pyramid3"/>
    <dgm:cxn modelId="{98098359-2AF2-489C-BA6E-433CE21D9AC3}" type="presParOf" srcId="{8B4BF70F-55A3-4FEC-A78A-9614D0B0D675}" destId="{C35E4F2B-077F-4740-A006-C43B5BD08C8D}" srcOrd="0" destOrd="0" presId="urn:microsoft.com/office/officeart/2005/8/layout/pyramid3"/>
    <dgm:cxn modelId="{9FF77D6E-705F-4904-8DDC-FDA45468EB3A}" type="presParOf" srcId="{8B4BF70F-55A3-4FEC-A78A-9614D0B0D675}" destId="{799CA9A6-25FE-4E72-96EB-06D534E14CA3}" srcOrd="1" destOrd="0" presId="urn:microsoft.com/office/officeart/2005/8/layout/pyramid3"/>
    <dgm:cxn modelId="{0C47E529-5607-4A8B-8D0C-220F79F2F08C}" type="presParOf" srcId="{D8B96F4C-2997-436E-A1FD-7303AA5A35D9}" destId="{2386AD34-64F1-454B-831C-7971325729CE}" srcOrd="1" destOrd="0" presId="urn:microsoft.com/office/officeart/2005/8/layout/pyramid3"/>
    <dgm:cxn modelId="{995E2EC6-248F-4BA6-91F6-00709428D4DD}" type="presParOf" srcId="{2386AD34-64F1-454B-831C-7971325729CE}" destId="{E7FC1645-A3BE-4B47-AB44-9887CBCC914D}" srcOrd="0" destOrd="0" presId="urn:microsoft.com/office/officeart/2005/8/layout/pyramid3"/>
    <dgm:cxn modelId="{6F769D5C-33FA-49D4-9578-86C93075ABEF}" type="presParOf" srcId="{2386AD34-64F1-454B-831C-7971325729CE}" destId="{5A9BDA03-D63F-4EE8-B19C-EB18320BB717}" srcOrd="1" destOrd="0" presId="urn:microsoft.com/office/officeart/2005/8/layout/pyramid3"/>
    <dgm:cxn modelId="{48EF500B-3381-4FF7-B64F-48C490A071A0}" type="presParOf" srcId="{D8B96F4C-2997-436E-A1FD-7303AA5A35D9}" destId="{1D65AD10-C328-4737-A7D8-9D2CCB1C7AAD}" srcOrd="2" destOrd="0" presId="urn:microsoft.com/office/officeart/2005/8/layout/pyramid3"/>
    <dgm:cxn modelId="{B93C2681-4D6D-460F-809B-10F92878A200}" type="presParOf" srcId="{1D65AD10-C328-4737-A7D8-9D2CCB1C7AAD}" destId="{E2EFD3C9-0F39-493A-B837-8AC18C2978D1}" srcOrd="0" destOrd="0" presId="urn:microsoft.com/office/officeart/2005/8/layout/pyramid3"/>
    <dgm:cxn modelId="{833C0A5F-B657-40DC-8681-497B67948300}" type="presParOf" srcId="{1D65AD10-C328-4737-A7D8-9D2CCB1C7AAD}" destId="{06757E9B-4A81-4193-BC1E-A9F3C822AB1B}" srcOrd="1" destOrd="0" presId="urn:microsoft.com/office/officeart/2005/8/layout/pyramid3"/>
    <dgm:cxn modelId="{36CC1CA8-9B11-4405-93E0-6CA5BC22A1F1}" type="presParOf" srcId="{D8B96F4C-2997-436E-A1FD-7303AA5A35D9}" destId="{3FD62AC6-CFD7-4494-A565-B591DAB118BC}" srcOrd="3" destOrd="0" presId="urn:microsoft.com/office/officeart/2005/8/layout/pyramid3"/>
    <dgm:cxn modelId="{4F39581B-9B16-4DF7-BF01-E517F8FABA5B}" type="presParOf" srcId="{3FD62AC6-CFD7-4494-A565-B591DAB118BC}" destId="{077033DC-3CD8-439F-8478-5359EEAF2D8B}" srcOrd="0" destOrd="0" presId="urn:microsoft.com/office/officeart/2005/8/layout/pyramid3"/>
    <dgm:cxn modelId="{E733B867-5881-4901-85C1-9C0420D91B98}" type="presParOf" srcId="{3FD62AC6-CFD7-4494-A565-B591DAB118BC}" destId="{4ADDCEBC-EF4E-43E4-A31D-2E7437B6C046}" srcOrd="1" destOrd="0" presId="urn:microsoft.com/office/officeart/2005/8/layout/pyramid3"/>
    <dgm:cxn modelId="{E4BADD3F-79C6-48CD-9253-7317BED6EFDC}" type="presParOf" srcId="{D8B96F4C-2997-436E-A1FD-7303AA5A35D9}" destId="{8CED0E30-E58B-4F63-9F43-B323A5826010}" srcOrd="4" destOrd="0" presId="urn:microsoft.com/office/officeart/2005/8/layout/pyramid3"/>
    <dgm:cxn modelId="{D746D57B-7FF2-481F-97EC-DD9E033D72AC}" type="presParOf" srcId="{8CED0E30-E58B-4F63-9F43-B323A5826010}" destId="{2FA37EAF-7B73-4CB0-9858-F2374E805F99}" srcOrd="0" destOrd="0" presId="urn:microsoft.com/office/officeart/2005/8/layout/pyramid3"/>
    <dgm:cxn modelId="{E1F63481-4B19-49C2-BD60-E9AAB20C66FF}" type="presParOf" srcId="{8CED0E30-E58B-4F63-9F43-B323A5826010}" destId="{4D3D7870-A3CE-44BF-8CDD-1201FBAF0D79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E4F2B-077F-4740-A006-C43B5BD08C8D}">
      <dsp:nvSpPr>
        <dsp:cNvPr id="0" name=""/>
        <dsp:cNvSpPr/>
      </dsp:nvSpPr>
      <dsp:spPr>
        <a:xfrm rot="10800000">
          <a:off x="0" y="0"/>
          <a:ext cx="8128000" cy="1083733"/>
        </a:xfrm>
        <a:prstGeom prst="trapezoid">
          <a:avLst>
            <a:gd name="adj" fmla="val 7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 dirty="0">
              <a:latin typeface="Bodoni MT" panose="02070603080606020203" pitchFamily="18" charset="0"/>
            </a:rPr>
            <a:t>Introduction</a:t>
          </a:r>
          <a:endParaRPr lang="en-GB" sz="2400" kern="1200" dirty="0">
            <a:latin typeface="Bodoni MT" panose="02070603080606020203" pitchFamily="18" charset="0"/>
          </a:endParaRPr>
        </a:p>
      </dsp:txBody>
      <dsp:txXfrm rot="-10800000">
        <a:off x="1422399" y="0"/>
        <a:ext cx="5283200" cy="1083733"/>
      </dsp:txXfrm>
    </dsp:sp>
    <dsp:sp modelId="{E7FC1645-A3BE-4B47-AB44-9887CBCC914D}">
      <dsp:nvSpPr>
        <dsp:cNvPr id="0" name=""/>
        <dsp:cNvSpPr/>
      </dsp:nvSpPr>
      <dsp:spPr>
        <a:xfrm rot="10800000">
          <a:off x="812800" y="1083733"/>
          <a:ext cx="6502399" cy="1083733"/>
        </a:xfrm>
        <a:prstGeom prst="trapezoid">
          <a:avLst>
            <a:gd name="adj" fmla="val 75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  <a:sp3d extrusionH="28000" prstMaterial="matte"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latin typeface="Bodoni MT" panose="02070603080606020203" pitchFamily="18" charset="0"/>
            </a:rPr>
            <a:t>Problem statement</a:t>
          </a:r>
        </a:p>
      </dsp:txBody>
      <dsp:txXfrm rot="-10800000">
        <a:off x="1950719" y="1083733"/>
        <a:ext cx="4226560" cy="1083733"/>
      </dsp:txXfrm>
    </dsp:sp>
    <dsp:sp modelId="{E2EFD3C9-0F39-493A-B837-8AC18C2978D1}">
      <dsp:nvSpPr>
        <dsp:cNvPr id="0" name=""/>
        <dsp:cNvSpPr/>
      </dsp:nvSpPr>
      <dsp:spPr>
        <a:xfrm rot="10800000">
          <a:off x="1625600" y="2167466"/>
          <a:ext cx="4876799" cy="1083733"/>
        </a:xfrm>
        <a:prstGeom prst="trapezoid">
          <a:avLst>
            <a:gd name="adj" fmla="val 75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  <a:sp3d extrusionH="28000" prstMaterial="matte"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latin typeface="Bodoni MT" panose="02070603080606020203" pitchFamily="18" charset="0"/>
            </a:rPr>
            <a:t>Methodology</a:t>
          </a:r>
          <a:endParaRPr lang="en-GB" sz="4300" kern="1200" dirty="0">
            <a:latin typeface="Bodoni MT" panose="02070603080606020203" pitchFamily="18" charset="0"/>
          </a:endParaRPr>
        </a:p>
      </dsp:txBody>
      <dsp:txXfrm rot="-10800000">
        <a:off x="2479039" y="2167466"/>
        <a:ext cx="3169919" cy="1083733"/>
      </dsp:txXfrm>
    </dsp:sp>
    <dsp:sp modelId="{077033DC-3CD8-439F-8478-5359EEAF2D8B}">
      <dsp:nvSpPr>
        <dsp:cNvPr id="0" name=""/>
        <dsp:cNvSpPr/>
      </dsp:nvSpPr>
      <dsp:spPr>
        <a:xfrm rot="10800000">
          <a:off x="2438400" y="3251200"/>
          <a:ext cx="3251199" cy="1083733"/>
        </a:xfrm>
        <a:prstGeom prst="trapezoid">
          <a:avLst>
            <a:gd name="adj" fmla="val 75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latin typeface="Bodoni MT" panose="02070603080606020203" pitchFamily="18" charset="0"/>
            </a:rPr>
            <a:t>Results</a:t>
          </a:r>
          <a:endParaRPr lang="en-GB" sz="3600" kern="1200" dirty="0">
            <a:latin typeface="Bodoni MT" panose="02070603080606020203" pitchFamily="18" charset="0"/>
          </a:endParaRPr>
        </a:p>
      </dsp:txBody>
      <dsp:txXfrm rot="-10800000">
        <a:off x="3007360" y="3251200"/>
        <a:ext cx="2113280" cy="1083733"/>
      </dsp:txXfrm>
    </dsp:sp>
    <dsp:sp modelId="{2FA37EAF-7B73-4CB0-9858-F2374E805F99}">
      <dsp:nvSpPr>
        <dsp:cNvPr id="0" name=""/>
        <dsp:cNvSpPr/>
      </dsp:nvSpPr>
      <dsp:spPr>
        <a:xfrm rot="10800000">
          <a:off x="3251199" y="4334933"/>
          <a:ext cx="1625599" cy="1083733"/>
        </a:xfrm>
        <a:prstGeom prst="trapezoid">
          <a:avLst>
            <a:gd name="adj" fmla="val 75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latin typeface="Bodoni MT" panose="02070603080606020203" pitchFamily="18" charset="0"/>
            </a:rPr>
            <a:t>?</a:t>
          </a:r>
          <a:endParaRPr lang="en-GB" sz="2400" kern="1200" dirty="0">
            <a:latin typeface="Bodoni MT" panose="02070603080606020203" pitchFamily="18" charset="0"/>
          </a:endParaRPr>
        </a:p>
      </dsp:txBody>
      <dsp:txXfrm rot="-10800000">
        <a:off x="3251199" y="4334933"/>
        <a:ext cx="1625599" cy="1083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FDF0C-564A-4E96-8897-A4026EB5A42D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517E7-92F1-4DF3-871E-3E42DEEFD14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52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517E7-92F1-4DF3-871E-3E42DEEFD14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118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presentation, we will see : </a:t>
            </a:r>
          </a:p>
          <a:p>
            <a:r>
              <a:rPr lang="en-GB" dirty="0"/>
              <a:t>	- 1. The global context of this project</a:t>
            </a:r>
          </a:p>
          <a:p>
            <a:r>
              <a:rPr lang="en-GB" dirty="0"/>
              <a:t>	- 2. The problem of this particular thesis</a:t>
            </a:r>
          </a:p>
          <a:p>
            <a:r>
              <a:rPr lang="en-GB" dirty="0"/>
              <a:t>	- 3. The methodology used to answer this problem.</a:t>
            </a:r>
          </a:p>
          <a:p>
            <a:r>
              <a:rPr lang="en-GB" dirty="0"/>
              <a:t>	- 4. The results obtained.</a:t>
            </a:r>
          </a:p>
          <a:p>
            <a:r>
              <a:rPr lang="en-GB" dirty="0"/>
              <a:t>	- 5. The discussion raised by them.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517E7-92F1-4DF3-871E-3E42DEEFD14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38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517E7-92F1-4DF3-871E-3E42DEEFD14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88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project is part of a collaboration between the UNIMIB and the LABION. The global project is to propose a new, rapid and non-invasive way to diagnose several diseases. With the Raman Spectroscopy it is possible to analyse saliva samples. And with Deep Learning method it is possible to decodes quickly these spectra.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517E7-92F1-4DF3-871E-3E42DEEFD1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80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Raman Spectroscopy technique, spectra are obtained. There are 30 Covid Positive Patient, 37 Covid Negative ones and 30 Control. We obtain about 25 spectra per patient.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517E7-92F1-4DF3-871E-3E42DEEFD14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676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– Analyse results with help of specialist</a:t>
            </a:r>
          </a:p>
          <a:p>
            <a:r>
              <a:rPr lang="en-GB" dirty="0"/>
              <a:t>2 – Investigate LOPOCV and new model definition</a:t>
            </a:r>
          </a:p>
          <a:p>
            <a:r>
              <a:rPr lang="en-GB" dirty="0"/>
              <a:t>3 – Go further with CAM and explore other XAI techniques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517E7-92F1-4DF3-871E-3E42DEEFD14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70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09/09/2021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74B-64AB-48E3-8EC2-F8645ACF44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4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09/09/2021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74B-64AB-48E3-8EC2-F8645ACF44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4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09/09/2021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74B-64AB-48E3-8EC2-F8645ACF44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1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09/09/2021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74B-64AB-48E3-8EC2-F8645ACF44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24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09/09/2021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74B-64AB-48E3-8EC2-F8645ACF44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78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09/09/2021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74B-64AB-48E3-8EC2-F8645ACF44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7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09/09/2021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74B-64AB-48E3-8EC2-F8645ACF44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0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09/09/2021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74B-64AB-48E3-8EC2-F8645ACF44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8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09/09/2021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74B-64AB-48E3-8EC2-F8645ACF44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7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09/09/2021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74B-64AB-48E3-8EC2-F8645ACF44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2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09/09/2021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74B-64AB-48E3-8EC2-F8645ACF44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38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09/09/2021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7474B-64AB-48E3-8EC2-F8645ACF44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8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emf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37A96-80A6-4A9E-81DB-FB3F68379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011" y="2246514"/>
            <a:ext cx="11393978" cy="2364971"/>
          </a:xfrm>
          <a:ln w="28575">
            <a:solidFill>
              <a:srgbClr val="02AFD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spc="600" dirty="0">
                <a:latin typeface="Bodoni MT Black" panose="02070A03080606020203" pitchFamily="18" charset="0"/>
              </a:rPr>
              <a:t>INTERPRETING RAMAN SPECTROSCOPY TOWARDS DIAGNOSTIC PURPOSES : AN EXPLAINABLE DEEP-LEARNING BASED APPROACH</a:t>
            </a:r>
            <a:endParaRPr lang="en-GB" sz="3200" spc="600" dirty="0">
              <a:latin typeface="Bodoni MT Black" panose="02070A03080606020203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28D047-4D68-4F74-9F35-C3FD313E8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5" t="4595" r="5135" b="19459"/>
          <a:stretch/>
        </p:blipFill>
        <p:spPr>
          <a:xfrm>
            <a:off x="0" y="0"/>
            <a:ext cx="1721740" cy="14528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EA31D47-2C99-4771-A214-9017F76EA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7224" y="0"/>
            <a:ext cx="1354776" cy="145288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E17ADF-898F-48BC-8272-B40753CACFBF}"/>
              </a:ext>
            </a:extLst>
          </p:cNvPr>
          <p:cNvSpPr txBox="1"/>
          <p:nvPr/>
        </p:nvSpPr>
        <p:spPr>
          <a:xfrm>
            <a:off x="1524000" y="368440"/>
            <a:ext cx="9313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odoni MT" panose="02070603080606020203" pitchFamily="18" charset="0"/>
              </a:rPr>
              <a:t>Double Master – </a:t>
            </a:r>
            <a:r>
              <a:rPr lang="en-GB" sz="2000" dirty="0" err="1">
                <a:latin typeface="Bodoni MT" panose="02070603080606020203" pitchFamily="18" charset="0"/>
              </a:rPr>
              <a:t>Università</a:t>
            </a:r>
            <a:r>
              <a:rPr lang="en-GB" sz="2000" dirty="0">
                <a:latin typeface="Bodoni MT" panose="02070603080606020203" pitchFamily="18" charset="0"/>
              </a:rPr>
              <a:t> di Milano Bicocca – Université Nice Côte d’Azur</a:t>
            </a:r>
          </a:p>
          <a:p>
            <a:pPr algn="ctr"/>
            <a:r>
              <a:rPr lang="en-GB" sz="2000" dirty="0">
                <a:latin typeface="Bodoni MT" panose="02070603080606020203" pitchFamily="18" charset="0"/>
              </a:rPr>
              <a:t>Master's thesis defence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440A7B-642F-4B67-93F9-D52EC58DAAF0}"/>
              </a:ext>
            </a:extLst>
          </p:cNvPr>
          <p:cNvSpPr txBox="1"/>
          <p:nvPr/>
        </p:nvSpPr>
        <p:spPr>
          <a:xfrm>
            <a:off x="399011" y="5405119"/>
            <a:ext cx="4705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>
                <a:solidFill>
                  <a:srgbClr val="1A84A0"/>
                </a:solidFill>
                <a:latin typeface="Bodoni MT" panose="02070603080606020203" pitchFamily="18" charset="0"/>
              </a:rPr>
              <a:t>Supervisor :</a:t>
            </a:r>
            <a:r>
              <a:rPr lang="en-GB" sz="2000" dirty="0">
                <a:latin typeface="Bodoni MT" panose="02070603080606020203" pitchFamily="18" charset="0"/>
              </a:rPr>
              <a:t> </a:t>
            </a:r>
            <a:r>
              <a:rPr lang="en-GB" sz="2000" dirty="0" err="1">
                <a:latin typeface="Bodoni MT" panose="02070603080606020203" pitchFamily="18" charset="0"/>
              </a:rPr>
              <a:t>Prof.ssa</a:t>
            </a:r>
            <a:r>
              <a:rPr lang="en-GB" sz="2000" dirty="0">
                <a:latin typeface="Bodoni MT" panose="02070603080606020203" pitchFamily="18" charset="0"/>
              </a:rPr>
              <a:t> Vincenzina Messina</a:t>
            </a:r>
          </a:p>
          <a:p>
            <a:endParaRPr lang="en-GB" sz="2000" dirty="0">
              <a:latin typeface="Bodoni MT" panose="02070603080606020203" pitchFamily="18" charset="0"/>
            </a:endParaRPr>
          </a:p>
          <a:p>
            <a:r>
              <a:rPr lang="en-GB" sz="2000" u="sng" dirty="0">
                <a:solidFill>
                  <a:srgbClr val="1A84A0"/>
                </a:solidFill>
                <a:latin typeface="Bodoni MT" panose="02070603080606020203" pitchFamily="18" charset="0"/>
              </a:rPr>
              <a:t>Co-Supervisor :</a:t>
            </a:r>
            <a:r>
              <a:rPr lang="en-GB" sz="2000" dirty="0">
                <a:latin typeface="Bodoni MT" panose="02070603080606020203" pitchFamily="18" charset="0"/>
              </a:rPr>
              <a:t> </a:t>
            </a:r>
            <a:r>
              <a:rPr lang="en-GB" sz="2000" dirty="0" err="1">
                <a:latin typeface="Bodoni MT" panose="02070603080606020203" pitchFamily="18" charset="0"/>
              </a:rPr>
              <a:t>Dott</a:t>
            </a:r>
            <a:r>
              <a:rPr lang="en-GB" sz="2000" dirty="0">
                <a:latin typeface="Bodoni MT" panose="02070603080606020203" pitchFamily="18" charset="0"/>
              </a:rPr>
              <a:t>. Dario Bertazioli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1E7DA2-DF96-45E8-A908-38DA8A9972F2}"/>
              </a:ext>
            </a:extLst>
          </p:cNvPr>
          <p:cNvSpPr txBox="1"/>
          <p:nvPr/>
        </p:nvSpPr>
        <p:spPr>
          <a:xfrm>
            <a:off x="9559636" y="5405119"/>
            <a:ext cx="2233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odoni MT" panose="02070603080606020203" pitchFamily="18" charset="0"/>
              </a:rPr>
              <a:t>SINGLAN Nina</a:t>
            </a:r>
          </a:p>
          <a:p>
            <a:endParaRPr lang="en-GB" sz="2000" dirty="0">
              <a:latin typeface="Bodoni MT" panose="02070603080606020203" pitchFamily="18" charset="0"/>
            </a:endParaRPr>
          </a:p>
          <a:p>
            <a:pPr algn="ctr"/>
            <a:r>
              <a:rPr lang="en-GB" sz="2000" dirty="0">
                <a:latin typeface="Bodoni MT" panose="02070603080606020203" pitchFamily="18" charset="0"/>
              </a:rPr>
              <a:t>867646 - 21604881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135413C-70FB-4B23-9B60-E5AA4C1D37AE}"/>
              </a:ext>
            </a:extLst>
          </p:cNvPr>
          <p:cNvCxnSpPr>
            <a:stCxn id="7" idx="1"/>
            <a:endCxn id="8" idx="3"/>
          </p:cNvCxnSpPr>
          <p:nvPr/>
        </p:nvCxnSpPr>
        <p:spPr>
          <a:xfrm>
            <a:off x="399011" y="5912951"/>
            <a:ext cx="11393978" cy="0"/>
          </a:xfrm>
          <a:prstGeom prst="line">
            <a:avLst/>
          </a:prstGeom>
          <a:ln w="28575">
            <a:solidFill>
              <a:srgbClr val="02AF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65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44000" t="90000" r="-4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BF9587A7-C1A3-48C2-97C0-AEB4FD80C792}"/>
              </a:ext>
            </a:extLst>
          </p:cNvPr>
          <p:cNvSpPr/>
          <p:nvPr/>
        </p:nvSpPr>
        <p:spPr>
          <a:xfrm flipV="1">
            <a:off x="10984684" y="6381071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D9427A-1FB0-4A1E-B810-A67671A9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8"/>
          </a:xfrm>
        </p:spPr>
        <p:txBody>
          <a:bodyPr>
            <a:normAutofit/>
          </a:bodyPr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CLASS ACTIVATION MAPPING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2D8F7-44FA-4934-B981-55A4DF4F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9725"/>
            <a:ext cx="1166769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89189-F093-4A45-A008-1CF6A02B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4684" y="6366963"/>
            <a:ext cx="369116" cy="360727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10</a:t>
            </a:fld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88F942-33E1-47F1-A4D4-27200EBA7EA8}"/>
              </a:ext>
            </a:extLst>
          </p:cNvPr>
          <p:cNvCxnSpPr/>
          <p:nvPr/>
        </p:nvCxnSpPr>
        <p:spPr>
          <a:xfrm>
            <a:off x="0" y="932689"/>
            <a:ext cx="12192000" cy="0"/>
          </a:xfrm>
          <a:prstGeom prst="line">
            <a:avLst/>
          </a:prstGeom>
          <a:ln w="28575">
            <a:solidFill>
              <a:srgbClr val="02AF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B6FA7A20-59CA-4831-A508-DAAEEACAE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6" y="1042731"/>
            <a:ext cx="6504480" cy="30489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3BEFB8C-139E-4F55-9497-5E342981C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6" y="4538979"/>
            <a:ext cx="6504480" cy="15576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82CEF22-5F92-4E8F-AB74-BFCB35F7ABA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532606" y="4091706"/>
            <a:ext cx="0" cy="447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7A7B5C8-1813-4485-B7E1-F09BD956C148}"/>
              </a:ext>
            </a:extLst>
          </p:cNvPr>
          <p:cNvSpPr txBox="1"/>
          <p:nvPr/>
        </p:nvSpPr>
        <p:spPr>
          <a:xfrm>
            <a:off x="7843983" y="2213275"/>
            <a:ext cx="3509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Bodoni MT" panose="02070603080606020203" pitchFamily="18" charset="0"/>
              </a:rPr>
              <a:t>Already applied to spectra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Bodoni MT" panose="02070603080606020203" pitchFamily="18" charset="0"/>
              </a:rPr>
              <a:t>Visual explanation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D4D210C-9420-4BB1-BD2A-54AB5992B5D8}"/>
              </a:ext>
            </a:extLst>
          </p:cNvPr>
          <p:cNvSpPr txBox="1"/>
          <p:nvPr/>
        </p:nvSpPr>
        <p:spPr>
          <a:xfrm>
            <a:off x="7843982" y="3847803"/>
            <a:ext cx="3509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odoni MT Black" panose="02070A03080606020203" pitchFamily="18" charset="0"/>
              </a:rPr>
              <a:t> Need to modify and retrain the model</a:t>
            </a:r>
          </a:p>
        </p:txBody>
      </p:sp>
      <p:pic>
        <p:nvPicPr>
          <p:cNvPr id="16" name="Graphique 15" descr="Badge à suivre avec un remplissage uni">
            <a:extLst>
              <a:ext uri="{FF2B5EF4-FFF2-40B4-BE49-F238E27FC236}">
                <a16:creationId xmlns:a16="http://schemas.microsoft.com/office/drawing/2014/main" id="{38EAECF2-F52E-4674-AF40-D1D6D49A5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3855" y="2552997"/>
            <a:ext cx="914400" cy="914400"/>
          </a:xfrm>
          <a:prstGeom prst="rect">
            <a:avLst/>
          </a:prstGeom>
        </p:spPr>
      </p:pic>
      <p:pic>
        <p:nvPicPr>
          <p:cNvPr id="18" name="Graphique 17" descr="Badge à ne plus suivre avec un remplissage uni">
            <a:extLst>
              <a:ext uri="{FF2B5EF4-FFF2-40B4-BE49-F238E27FC236}">
                <a16:creationId xmlns:a16="http://schemas.microsoft.com/office/drawing/2014/main" id="{0CD727F9-7858-4FC6-B718-9163CC3A97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23855" y="47592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1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44000" t="90000" r="-4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BF9587A7-C1A3-48C2-97C0-AEB4FD80C792}"/>
              </a:ext>
            </a:extLst>
          </p:cNvPr>
          <p:cNvSpPr/>
          <p:nvPr/>
        </p:nvSpPr>
        <p:spPr>
          <a:xfrm flipV="1">
            <a:off x="10984684" y="6381071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D9427A-1FB0-4A1E-B810-A67671A9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8"/>
          </a:xfrm>
        </p:spPr>
        <p:txBody>
          <a:bodyPr>
            <a:normAutofit/>
          </a:bodyPr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GRADIENT CAM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2D8F7-44FA-4934-B981-55A4DF4F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9725"/>
            <a:ext cx="1166769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89189-F093-4A45-A008-1CF6A02B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4684" y="6366963"/>
            <a:ext cx="369116" cy="360727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11</a:t>
            </a:fld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88F942-33E1-47F1-A4D4-27200EBA7EA8}"/>
              </a:ext>
            </a:extLst>
          </p:cNvPr>
          <p:cNvCxnSpPr/>
          <p:nvPr/>
        </p:nvCxnSpPr>
        <p:spPr>
          <a:xfrm>
            <a:off x="0" y="932689"/>
            <a:ext cx="12192000" cy="0"/>
          </a:xfrm>
          <a:prstGeom prst="line">
            <a:avLst/>
          </a:prstGeom>
          <a:ln w="28575">
            <a:solidFill>
              <a:srgbClr val="02AF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8AB40197-E7D3-4D71-AF19-0D6C300D5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3" t="7385" r="7119" b="16147"/>
          <a:stretch/>
        </p:blipFill>
        <p:spPr>
          <a:xfrm>
            <a:off x="489527" y="1669475"/>
            <a:ext cx="8460509" cy="3519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390E13F-FA83-4585-B9DD-C9F4ED24E802}"/>
              </a:ext>
            </a:extLst>
          </p:cNvPr>
          <p:cNvSpPr txBox="1"/>
          <p:nvPr/>
        </p:nvSpPr>
        <p:spPr>
          <a:xfrm>
            <a:off x="9116290" y="1453466"/>
            <a:ext cx="2237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USABLE WITH EVERY CNN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AD7A49-A104-4570-83DC-9F078798CA32}"/>
              </a:ext>
            </a:extLst>
          </p:cNvPr>
          <p:cNvSpPr txBox="1"/>
          <p:nvPr/>
        </p:nvSpPr>
        <p:spPr>
          <a:xfrm>
            <a:off x="9033162" y="4118758"/>
            <a:ext cx="2403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odoni MT" panose="02070603080606020203" pitchFamily="18" charset="0"/>
              </a:rPr>
              <a:t>Never applied to spectral data</a:t>
            </a:r>
          </a:p>
        </p:txBody>
      </p:sp>
      <p:pic>
        <p:nvPicPr>
          <p:cNvPr id="12" name="Graphique 11" descr="Badge à suivre avec un remplissage uni">
            <a:extLst>
              <a:ext uri="{FF2B5EF4-FFF2-40B4-BE49-F238E27FC236}">
                <a16:creationId xmlns:a16="http://schemas.microsoft.com/office/drawing/2014/main" id="{693D96B5-6AF8-42EE-BD4B-7DFB86D6D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1055" y="2682855"/>
            <a:ext cx="914400" cy="914400"/>
          </a:xfrm>
          <a:prstGeom prst="rect">
            <a:avLst/>
          </a:prstGeom>
        </p:spPr>
      </p:pic>
      <p:pic>
        <p:nvPicPr>
          <p:cNvPr id="13" name="Graphique 12" descr="Badge à ne plus suivre avec un remplissage uni">
            <a:extLst>
              <a:ext uri="{FF2B5EF4-FFF2-40B4-BE49-F238E27FC236}">
                <a16:creationId xmlns:a16="http://schemas.microsoft.com/office/drawing/2014/main" id="{1E5BC8FB-08ED-4E4D-86A8-DC95ACA5E3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16125" y="4383555"/>
            <a:ext cx="914394" cy="91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02AFD9"/>
            </a:gs>
            <a:gs pos="50000">
              <a:srgbClr val="1A84A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429855C5-9792-441A-8EB5-7773C1C2BF56}"/>
              </a:ext>
            </a:extLst>
          </p:cNvPr>
          <p:cNvSpPr/>
          <p:nvPr/>
        </p:nvSpPr>
        <p:spPr>
          <a:xfrm flipV="1">
            <a:off x="11076125" y="6360748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BADE7E-2BBA-4C87-A5C4-7901CF5E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980" y="2766218"/>
            <a:ext cx="6416040" cy="1325563"/>
          </a:xfrm>
          <a:solidFill>
            <a:srgbClr val="AFB5BA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RESULTS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A6B431-79B9-40AC-939A-EAE4E051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E499D1-1557-43FD-AB78-CEB5768D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6124" y="6356350"/>
            <a:ext cx="369116" cy="365125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12</a:t>
            </a:fld>
            <a:endParaRPr lang="en-GB" sz="14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303"/>
      </p:ext>
    </p:extLst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44000" t="90000" r="-4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BF9587A7-C1A3-48C2-97C0-AEB4FD80C792}"/>
              </a:ext>
            </a:extLst>
          </p:cNvPr>
          <p:cNvSpPr/>
          <p:nvPr/>
        </p:nvSpPr>
        <p:spPr>
          <a:xfrm flipV="1">
            <a:off x="10984684" y="6381071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D9427A-1FB0-4A1E-B810-A67671A9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8"/>
          </a:xfrm>
        </p:spPr>
        <p:txBody>
          <a:bodyPr>
            <a:normAutofit/>
          </a:bodyPr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CAM : CUT MODEL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2D8F7-44FA-4934-B981-55A4DF4F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9725"/>
            <a:ext cx="1166769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89189-F093-4A45-A008-1CF6A02B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4684" y="6366963"/>
            <a:ext cx="369116" cy="360727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13</a:t>
            </a:fld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88F942-33E1-47F1-A4D4-27200EBA7EA8}"/>
              </a:ext>
            </a:extLst>
          </p:cNvPr>
          <p:cNvCxnSpPr/>
          <p:nvPr/>
        </p:nvCxnSpPr>
        <p:spPr>
          <a:xfrm>
            <a:off x="0" y="932689"/>
            <a:ext cx="12192000" cy="0"/>
          </a:xfrm>
          <a:prstGeom prst="line">
            <a:avLst/>
          </a:prstGeom>
          <a:ln w="28575">
            <a:solidFill>
              <a:srgbClr val="02AF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34F871C4-BACE-4EEA-8C4B-4D1D97E5D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8" y="1313661"/>
            <a:ext cx="9217478" cy="4230678"/>
          </a:xfrm>
          <a:prstGeom prst="rect">
            <a:avLst/>
          </a:prstGeom>
        </p:spPr>
      </p:pic>
      <p:sp>
        <p:nvSpPr>
          <p:cNvPr id="11" name="Organigramme : Procédé 10">
            <a:extLst>
              <a:ext uri="{FF2B5EF4-FFF2-40B4-BE49-F238E27FC236}">
                <a16:creationId xmlns:a16="http://schemas.microsoft.com/office/drawing/2014/main" id="{C07BCD80-5533-4EB0-A429-268F99BCB6DA}"/>
              </a:ext>
            </a:extLst>
          </p:cNvPr>
          <p:cNvSpPr/>
          <p:nvPr/>
        </p:nvSpPr>
        <p:spPr>
          <a:xfrm>
            <a:off x="4766435" y="3288146"/>
            <a:ext cx="3675601" cy="969818"/>
          </a:xfrm>
          <a:prstGeom prst="flowChartProcess">
            <a:avLst/>
          </a:prstGeom>
          <a:solidFill>
            <a:srgbClr val="02AFD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Bodoni MT" panose="02070603080606020203" pitchFamily="18" charset="0"/>
              </a:rPr>
              <a:t>Global Average Pooling layer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E9032A7-E709-4972-9B18-9227B8B12DD3}"/>
              </a:ext>
            </a:extLst>
          </p:cNvPr>
          <p:cNvSpPr txBox="1"/>
          <p:nvPr/>
        </p:nvSpPr>
        <p:spPr>
          <a:xfrm>
            <a:off x="9522956" y="1313660"/>
            <a:ext cx="2363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odoni MT" panose="02070603080606020203" pitchFamily="18" charset="0"/>
              </a:rPr>
              <a:t>Re-training very </a:t>
            </a:r>
            <a:r>
              <a:rPr lang="en-GB" sz="2000" b="1" dirty="0">
                <a:latin typeface="Bodoni MT" panose="02070603080606020203" pitchFamily="18" charset="0"/>
              </a:rPr>
              <a:t>time consuming </a:t>
            </a:r>
            <a:r>
              <a:rPr lang="en-GB" sz="2000" dirty="0">
                <a:latin typeface="Bodoni MT" panose="02070603080606020203" pitchFamily="18" charset="0"/>
              </a:rPr>
              <a:t>!</a:t>
            </a:r>
          </a:p>
        </p:txBody>
      </p:sp>
      <p:sp>
        <p:nvSpPr>
          <p:cNvPr id="13" name="Explosion : 14 points 12">
            <a:extLst>
              <a:ext uri="{FF2B5EF4-FFF2-40B4-BE49-F238E27FC236}">
                <a16:creationId xmlns:a16="http://schemas.microsoft.com/office/drawing/2014/main" id="{8F0D8F92-EB2C-4FD2-A6EA-530421379C14}"/>
              </a:ext>
            </a:extLst>
          </p:cNvPr>
          <p:cNvSpPr/>
          <p:nvPr/>
        </p:nvSpPr>
        <p:spPr>
          <a:xfrm>
            <a:off x="9522956" y="3977692"/>
            <a:ext cx="2438400" cy="1838035"/>
          </a:xfrm>
          <a:prstGeom prst="irregularSeal2">
            <a:avLst/>
          </a:prstGeom>
          <a:solidFill>
            <a:srgbClr val="AFB5BA"/>
          </a:solidFill>
          <a:ln w="28575">
            <a:solidFill>
              <a:srgbClr val="02AFD9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odoni MT" panose="02070603080606020203" pitchFamily="18" charset="0"/>
              </a:rPr>
              <a:t>81.7%</a:t>
            </a:r>
          </a:p>
        </p:txBody>
      </p:sp>
    </p:spTree>
    <p:extLst>
      <p:ext uri="{BB962C8B-B14F-4D97-AF65-F5344CB8AC3E}">
        <p14:creationId xmlns:p14="http://schemas.microsoft.com/office/powerpoint/2010/main" val="57022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2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44000" t="90000" r="-4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BF9587A7-C1A3-48C2-97C0-AEB4FD80C792}"/>
              </a:ext>
            </a:extLst>
          </p:cNvPr>
          <p:cNvSpPr/>
          <p:nvPr/>
        </p:nvSpPr>
        <p:spPr>
          <a:xfrm flipV="1">
            <a:off x="10984684" y="6381071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D9427A-1FB0-4A1E-B810-A67671A9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8"/>
          </a:xfrm>
        </p:spPr>
        <p:txBody>
          <a:bodyPr>
            <a:normAutofit/>
          </a:bodyPr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RESULTS AT SPECTRA LEVEL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2D8F7-44FA-4934-B981-55A4DF4F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9725"/>
            <a:ext cx="1166769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89189-F093-4A45-A008-1CF6A02B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4684" y="6366963"/>
            <a:ext cx="369116" cy="360727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14</a:t>
            </a:fld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88F942-33E1-47F1-A4D4-27200EBA7EA8}"/>
              </a:ext>
            </a:extLst>
          </p:cNvPr>
          <p:cNvCxnSpPr/>
          <p:nvPr/>
        </p:nvCxnSpPr>
        <p:spPr>
          <a:xfrm>
            <a:off x="0" y="932689"/>
            <a:ext cx="12192000" cy="0"/>
          </a:xfrm>
          <a:prstGeom prst="line">
            <a:avLst/>
          </a:prstGeom>
          <a:ln w="28575">
            <a:solidFill>
              <a:srgbClr val="02AF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290864D5-2D46-4E24-920E-E9B89331E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69" y="1113166"/>
            <a:ext cx="9742186" cy="46316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22C3DAF-39C7-4DF9-9597-0126763E126C}"/>
              </a:ext>
            </a:extLst>
          </p:cNvPr>
          <p:cNvSpPr txBox="1"/>
          <p:nvPr/>
        </p:nvSpPr>
        <p:spPr>
          <a:xfrm>
            <a:off x="1505527" y="5725254"/>
            <a:ext cx="4331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odoni MT" panose="02070603080606020203" pitchFamily="18" charset="0"/>
              </a:rPr>
              <a:t>Covid Positive classified as </a:t>
            </a:r>
            <a:r>
              <a:rPr lang="en-GB" sz="2000" dirty="0" err="1">
                <a:latin typeface="Bodoni MT" panose="02070603080606020203" pitchFamily="18" charset="0"/>
              </a:rPr>
              <a:t>Cov</a:t>
            </a:r>
            <a:r>
              <a:rPr lang="en-GB" sz="2000" dirty="0">
                <a:latin typeface="Bodoni MT" panose="02070603080606020203" pitchFamily="18" charset="0"/>
              </a:rPr>
              <a:t>+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175C55-8732-48DD-AD1B-6471023FDC1B}"/>
              </a:ext>
            </a:extLst>
          </p:cNvPr>
          <p:cNvSpPr txBox="1"/>
          <p:nvPr/>
        </p:nvSpPr>
        <p:spPr>
          <a:xfrm>
            <a:off x="6354618" y="5725254"/>
            <a:ext cx="4331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odoni MT" panose="02070603080606020203" pitchFamily="18" charset="0"/>
              </a:rPr>
              <a:t>Control classified as </a:t>
            </a:r>
            <a:r>
              <a:rPr lang="en-GB" sz="2000" dirty="0" err="1">
                <a:latin typeface="Bodoni MT" panose="02070603080606020203" pitchFamily="18" charset="0"/>
              </a:rPr>
              <a:t>Cov</a:t>
            </a:r>
            <a:r>
              <a:rPr lang="en-GB" sz="2000" dirty="0">
                <a:latin typeface="Bodoni MT" panose="02070603080606020203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786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44000" t="90000" r="-4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BF9587A7-C1A3-48C2-97C0-AEB4FD80C792}"/>
              </a:ext>
            </a:extLst>
          </p:cNvPr>
          <p:cNvSpPr/>
          <p:nvPr/>
        </p:nvSpPr>
        <p:spPr>
          <a:xfrm flipV="1">
            <a:off x="10984684" y="6381071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D9427A-1FB0-4A1E-B810-A67671A9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8"/>
          </a:xfrm>
        </p:spPr>
        <p:txBody>
          <a:bodyPr/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GENERALIZATION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2D8F7-44FA-4934-B981-55A4DF4F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9725"/>
            <a:ext cx="1166769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89189-F093-4A45-A008-1CF6A02B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4684" y="6366963"/>
            <a:ext cx="369116" cy="360727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15</a:t>
            </a:fld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88F942-33E1-47F1-A4D4-27200EBA7EA8}"/>
              </a:ext>
            </a:extLst>
          </p:cNvPr>
          <p:cNvCxnSpPr/>
          <p:nvPr/>
        </p:nvCxnSpPr>
        <p:spPr>
          <a:xfrm>
            <a:off x="0" y="932689"/>
            <a:ext cx="12192000" cy="0"/>
          </a:xfrm>
          <a:prstGeom prst="line">
            <a:avLst/>
          </a:prstGeom>
          <a:ln w="28575">
            <a:solidFill>
              <a:srgbClr val="02AF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1EEF37A7-1D32-4C1A-A16B-1F39B314A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5" t="7604" r="7842" b="4852"/>
          <a:stretch/>
        </p:blipFill>
        <p:spPr>
          <a:xfrm>
            <a:off x="1537999" y="1059876"/>
            <a:ext cx="9116002" cy="473824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8C1CFB2-56AA-4A11-9F1B-D8AF74499CDE}"/>
              </a:ext>
            </a:extLst>
          </p:cNvPr>
          <p:cNvSpPr txBox="1"/>
          <p:nvPr/>
        </p:nvSpPr>
        <p:spPr>
          <a:xfrm>
            <a:off x="1537999" y="5725254"/>
            <a:ext cx="91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odoni MT" panose="02070603080606020203" pitchFamily="18" charset="0"/>
              </a:rPr>
              <a:t>Number of spectra (%) in which a variable is important for </a:t>
            </a:r>
            <a:r>
              <a:rPr lang="en-GB" sz="2000" dirty="0" err="1">
                <a:latin typeface="Bodoni MT" panose="02070603080606020203" pitchFamily="18" charset="0"/>
              </a:rPr>
              <a:t>Cov</a:t>
            </a:r>
            <a:r>
              <a:rPr lang="en-GB" sz="2000" dirty="0">
                <a:latin typeface="Bodoni MT" panose="02070603080606020203" pitchFamily="18" charset="0"/>
              </a:rPr>
              <a:t>+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99416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44000" t="90000" r="-4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BF9587A7-C1A3-48C2-97C0-AEB4FD80C792}"/>
              </a:ext>
            </a:extLst>
          </p:cNvPr>
          <p:cNvSpPr/>
          <p:nvPr/>
        </p:nvSpPr>
        <p:spPr>
          <a:xfrm flipV="1">
            <a:off x="10984684" y="6381071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D9427A-1FB0-4A1E-B810-A67671A9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8"/>
          </a:xfrm>
        </p:spPr>
        <p:txBody>
          <a:bodyPr/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GRADIENT CAM : RESULTS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2D8F7-44FA-4934-B981-55A4DF4F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9725"/>
            <a:ext cx="1166769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89189-F093-4A45-A008-1CF6A02B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4684" y="6366963"/>
            <a:ext cx="369116" cy="360727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16</a:t>
            </a:fld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88F942-33E1-47F1-A4D4-27200EBA7EA8}"/>
              </a:ext>
            </a:extLst>
          </p:cNvPr>
          <p:cNvCxnSpPr/>
          <p:nvPr/>
        </p:nvCxnSpPr>
        <p:spPr>
          <a:xfrm>
            <a:off x="0" y="932689"/>
            <a:ext cx="12192000" cy="0"/>
          </a:xfrm>
          <a:prstGeom prst="line">
            <a:avLst/>
          </a:prstGeom>
          <a:ln w="28575">
            <a:solidFill>
              <a:srgbClr val="02AF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2981A082-1607-4744-ABA4-6EF7CB855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1" y="1906707"/>
            <a:ext cx="12120078" cy="304458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B697841-BC41-4F69-8FF6-557348912D19}"/>
              </a:ext>
            </a:extLst>
          </p:cNvPr>
          <p:cNvSpPr txBox="1"/>
          <p:nvPr/>
        </p:nvSpPr>
        <p:spPr>
          <a:xfrm>
            <a:off x="766618" y="4951293"/>
            <a:ext cx="4331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odoni MT" panose="02070603080606020203" pitchFamily="18" charset="0"/>
              </a:rPr>
              <a:t>Covid Positive classified as </a:t>
            </a:r>
            <a:r>
              <a:rPr lang="en-GB" sz="2000" dirty="0" err="1">
                <a:latin typeface="Bodoni MT" panose="02070603080606020203" pitchFamily="18" charset="0"/>
              </a:rPr>
              <a:t>Cov</a:t>
            </a:r>
            <a:r>
              <a:rPr lang="en-GB" sz="2000" dirty="0">
                <a:latin typeface="Bodoni MT" panose="02070603080606020203" pitchFamily="18" charset="0"/>
              </a:rPr>
              <a:t>+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D04686-664A-4137-80ED-2D4C1F55ED17}"/>
              </a:ext>
            </a:extLst>
          </p:cNvPr>
          <p:cNvSpPr txBox="1"/>
          <p:nvPr/>
        </p:nvSpPr>
        <p:spPr>
          <a:xfrm>
            <a:off x="7093527" y="4951293"/>
            <a:ext cx="4331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odoni MT" panose="02070603080606020203" pitchFamily="18" charset="0"/>
              </a:rPr>
              <a:t>Control classified as </a:t>
            </a:r>
            <a:r>
              <a:rPr lang="en-GB" sz="2000" dirty="0" err="1">
                <a:latin typeface="Bodoni MT" panose="02070603080606020203" pitchFamily="18" charset="0"/>
              </a:rPr>
              <a:t>Cov</a:t>
            </a:r>
            <a:r>
              <a:rPr lang="en-GB" sz="2000" dirty="0">
                <a:latin typeface="Bodoni MT" panose="02070603080606020203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34016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44000" t="90000" r="-4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BF9587A7-C1A3-48C2-97C0-AEB4FD80C792}"/>
              </a:ext>
            </a:extLst>
          </p:cNvPr>
          <p:cNvSpPr/>
          <p:nvPr/>
        </p:nvSpPr>
        <p:spPr>
          <a:xfrm flipV="1">
            <a:off x="10984684" y="6381071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D9427A-1FB0-4A1E-B810-A67671A9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8"/>
          </a:xfrm>
        </p:spPr>
        <p:txBody>
          <a:bodyPr/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GENERALIZATION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2D8F7-44FA-4934-B981-55A4DF4F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9725"/>
            <a:ext cx="1166769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89189-F093-4A45-A008-1CF6A02B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4684" y="6366963"/>
            <a:ext cx="369116" cy="360727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17</a:t>
            </a:fld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88F942-33E1-47F1-A4D4-27200EBA7EA8}"/>
              </a:ext>
            </a:extLst>
          </p:cNvPr>
          <p:cNvCxnSpPr/>
          <p:nvPr/>
        </p:nvCxnSpPr>
        <p:spPr>
          <a:xfrm>
            <a:off x="0" y="932689"/>
            <a:ext cx="12192000" cy="0"/>
          </a:xfrm>
          <a:prstGeom prst="line">
            <a:avLst/>
          </a:prstGeom>
          <a:ln w="28575">
            <a:solidFill>
              <a:srgbClr val="02AF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81711467-FC9E-4AC2-8E20-A7F839F72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5" t="7225" r="7558" b="3713"/>
          <a:stretch/>
        </p:blipFill>
        <p:spPr>
          <a:xfrm>
            <a:off x="1521719" y="1018310"/>
            <a:ext cx="9148562" cy="482137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FBE6360-0970-4EC1-AF68-9FD42A21A85C}"/>
              </a:ext>
            </a:extLst>
          </p:cNvPr>
          <p:cNvSpPr txBox="1"/>
          <p:nvPr/>
        </p:nvSpPr>
        <p:spPr>
          <a:xfrm>
            <a:off x="1521719" y="5725254"/>
            <a:ext cx="9148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odoni MT" panose="02070603080606020203" pitchFamily="18" charset="0"/>
              </a:rPr>
              <a:t>Number of spectra (%) in which a variable is important for </a:t>
            </a:r>
            <a:r>
              <a:rPr lang="en-GB" sz="2000" dirty="0" err="1">
                <a:latin typeface="Bodoni MT" panose="02070603080606020203" pitchFamily="18" charset="0"/>
              </a:rPr>
              <a:t>Cov</a:t>
            </a:r>
            <a:r>
              <a:rPr lang="en-GB" sz="2000" dirty="0">
                <a:latin typeface="Bodoni MT" panose="02070603080606020203" pitchFamily="18" charset="0"/>
              </a:rPr>
              <a:t>+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44334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02AFD9"/>
            </a:gs>
            <a:gs pos="50000">
              <a:srgbClr val="1A84A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429855C5-9792-441A-8EB5-7773C1C2BF56}"/>
              </a:ext>
            </a:extLst>
          </p:cNvPr>
          <p:cNvSpPr/>
          <p:nvPr/>
        </p:nvSpPr>
        <p:spPr>
          <a:xfrm flipV="1">
            <a:off x="11076125" y="6360748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BADE7E-2BBA-4C87-A5C4-7901CF5E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980" y="2766218"/>
            <a:ext cx="6416040" cy="1325563"/>
          </a:xfrm>
          <a:solidFill>
            <a:srgbClr val="AFB5BA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DISCUSSION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A6B431-79B9-40AC-939A-EAE4E051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E499D1-1557-43FD-AB78-CEB5768D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6124" y="6356350"/>
            <a:ext cx="369116" cy="365125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18</a:t>
            </a:fld>
            <a:endParaRPr lang="en-GB" sz="14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218541"/>
      </p:ext>
    </p:extLst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44000" t="90000" r="-4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BF9587A7-C1A3-48C2-97C0-AEB4FD80C792}"/>
              </a:ext>
            </a:extLst>
          </p:cNvPr>
          <p:cNvSpPr/>
          <p:nvPr/>
        </p:nvSpPr>
        <p:spPr>
          <a:xfrm flipV="1">
            <a:off x="10984684" y="6381071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D9427A-1FB0-4A1E-B810-A67671A9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8"/>
          </a:xfrm>
        </p:spPr>
        <p:txBody>
          <a:bodyPr/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LACK OF GENERALIZATION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2D8F7-44FA-4934-B981-55A4DF4F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9725"/>
            <a:ext cx="1166769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89189-F093-4A45-A008-1CF6A02B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4684" y="6366963"/>
            <a:ext cx="369116" cy="360727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19</a:t>
            </a:fld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88F942-33E1-47F1-A4D4-27200EBA7EA8}"/>
              </a:ext>
            </a:extLst>
          </p:cNvPr>
          <p:cNvCxnSpPr/>
          <p:nvPr/>
        </p:nvCxnSpPr>
        <p:spPr>
          <a:xfrm>
            <a:off x="0" y="932689"/>
            <a:ext cx="12192000" cy="0"/>
          </a:xfrm>
          <a:prstGeom prst="line">
            <a:avLst/>
          </a:prstGeom>
          <a:ln w="28575">
            <a:solidFill>
              <a:srgbClr val="02AF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671A960B-62B1-4D0E-AE5A-BCDA870F56EC}"/>
              </a:ext>
            </a:extLst>
          </p:cNvPr>
          <p:cNvSpPr txBox="1"/>
          <p:nvPr/>
        </p:nvSpPr>
        <p:spPr>
          <a:xfrm>
            <a:off x="438727" y="1163782"/>
            <a:ext cx="1131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>
                <a:latin typeface="Bodoni MT" panose="02070603080606020203" pitchFamily="18" charset="0"/>
              </a:rPr>
              <a:t>Hypothesis :</a:t>
            </a:r>
            <a:r>
              <a:rPr lang="en-GB" sz="2000" dirty="0">
                <a:latin typeface="Bodoni MT" panose="02070603080606020203" pitchFamily="18" charset="0"/>
              </a:rPr>
              <a:t> Due to the Leave-One-Patient-Out Cross-Validation, there is no general important variable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E50360-5E8A-4160-A283-90E256ED7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3892"/>
            <a:ext cx="12192000" cy="33036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6C10C71-BBF5-49DC-BB0A-F89C2B30B956}"/>
              </a:ext>
            </a:extLst>
          </p:cNvPr>
          <p:cNvSpPr txBox="1"/>
          <p:nvPr/>
        </p:nvSpPr>
        <p:spPr>
          <a:xfrm>
            <a:off x="0" y="478627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doni MT" panose="02070603080606020203" pitchFamily="18" charset="0"/>
              </a:rPr>
              <a:t>Model trained over the 0th fold of the Leave-One-Patient-Out Cross-Validation.</a:t>
            </a:r>
            <a:endParaRPr lang="en-GB" sz="2000" dirty="0">
              <a:latin typeface="Bodoni MT" panose="020706030806060202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AAF780E-4FCC-4622-95D7-39AF96A6D704}"/>
              </a:ext>
            </a:extLst>
          </p:cNvPr>
          <p:cNvSpPr txBox="1"/>
          <p:nvPr/>
        </p:nvSpPr>
        <p:spPr>
          <a:xfrm>
            <a:off x="6096000" y="477216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doni MT" panose="02070603080606020203" pitchFamily="18" charset="0"/>
              </a:rPr>
              <a:t>Model trained over the 2th fold of the Leave-One-Patient-Out Cross-Validation.</a:t>
            </a:r>
            <a:endParaRPr lang="en-GB" sz="20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191095A-7085-4910-944B-05F93E4EE481}"/>
              </a:ext>
            </a:extLst>
          </p:cNvPr>
          <p:cNvSpPr txBox="1"/>
          <p:nvPr/>
        </p:nvSpPr>
        <p:spPr>
          <a:xfrm>
            <a:off x="0" y="555306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odoni MT Black" panose="02070A03080606020203" pitchFamily="18" charset="0"/>
              </a:rPr>
              <a:t>BOTH MODELS DO NOT AGREE ON WHICH ARE THE IMPORTANT VARIABLE !!! </a:t>
            </a:r>
          </a:p>
        </p:txBody>
      </p:sp>
    </p:spTree>
    <p:extLst>
      <p:ext uri="{BB962C8B-B14F-4D97-AF65-F5344CB8AC3E}">
        <p14:creationId xmlns:p14="http://schemas.microsoft.com/office/powerpoint/2010/main" val="1445561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44000" t="90000" r="-4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BF9587A7-C1A3-48C2-97C0-AEB4FD80C792}"/>
              </a:ext>
            </a:extLst>
          </p:cNvPr>
          <p:cNvSpPr/>
          <p:nvPr/>
        </p:nvSpPr>
        <p:spPr>
          <a:xfrm flipV="1">
            <a:off x="10984684" y="6383269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D9427A-1FB0-4A1E-B810-A67671A9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4418"/>
          </a:xfrm>
        </p:spPr>
        <p:txBody>
          <a:bodyPr>
            <a:normAutofit/>
          </a:bodyPr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OVERVIEW</a:t>
            </a:r>
            <a:endParaRPr lang="en-GB" sz="3200" spc="600" dirty="0">
              <a:latin typeface="Bodoni MT Black" panose="02070A03080606020203" pitchFamily="18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2D8F7-44FA-4934-B981-55A4DF4F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8871"/>
            <a:ext cx="1166769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89189-F093-4A45-A008-1CF6A02B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4684" y="6366963"/>
            <a:ext cx="369116" cy="360727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2</a:t>
            </a:fld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4D17876-28AE-4DF5-BE54-4DC29AAAC42F}"/>
              </a:ext>
            </a:extLst>
          </p:cNvPr>
          <p:cNvCxnSpPr/>
          <p:nvPr/>
        </p:nvCxnSpPr>
        <p:spPr>
          <a:xfrm>
            <a:off x="0" y="853836"/>
            <a:ext cx="12192000" cy="0"/>
          </a:xfrm>
          <a:prstGeom prst="line">
            <a:avLst/>
          </a:prstGeom>
          <a:ln w="28575">
            <a:solidFill>
              <a:srgbClr val="02AF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168D1FFA-06F4-4878-9901-5C16F0B1C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618012"/>
              </p:ext>
            </p:extLst>
          </p:nvPr>
        </p:nvGraphicFramePr>
        <p:xfrm>
          <a:off x="239776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4807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7FC1645-A3BE-4B47-AB44-9887CBCC9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graphicEl>
                                              <a:dgm id="{E7FC1645-A3BE-4B47-AB44-9887CBCC91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2EFD3C9-0F39-493A-B837-8AC18C2978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graphicEl>
                                              <a:dgm id="{E2EFD3C9-0F39-493A-B837-8AC18C2978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077033DC-3CD8-439F-8478-5359EEAF2D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graphicEl>
                                              <a:dgm id="{077033DC-3CD8-439F-8478-5359EEAF2D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FA37EAF-7B73-4CB0-9858-F2374E805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graphicEl>
                                              <a:dgm id="{2FA37EAF-7B73-4CB0-9858-F2374E805F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 uiExpand="1">
        <p:bldSub>
          <a:bldDgm bld="lvl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02AFD9"/>
            </a:gs>
            <a:gs pos="50000">
              <a:srgbClr val="1A84A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429855C5-9792-441A-8EB5-7773C1C2BF56}"/>
              </a:ext>
            </a:extLst>
          </p:cNvPr>
          <p:cNvSpPr/>
          <p:nvPr/>
        </p:nvSpPr>
        <p:spPr>
          <a:xfrm flipV="1">
            <a:off x="11076125" y="6360748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BADE7E-2BBA-4C87-A5C4-7901CF5E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980" y="2766218"/>
            <a:ext cx="6416040" cy="1325563"/>
          </a:xfrm>
          <a:solidFill>
            <a:srgbClr val="AFB5BA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FUTURE WORKS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A6B431-79B9-40AC-939A-EAE4E051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E499D1-1557-43FD-AB78-CEB5768D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6124" y="6356350"/>
            <a:ext cx="369116" cy="365125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20</a:t>
            </a:fld>
            <a:endParaRPr lang="en-GB" sz="14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155654"/>
      </p:ext>
    </p:extLst>
  </p:cSld>
  <p:clrMapOvr>
    <a:masterClrMapping/>
  </p:clrMapOvr>
  <p:transition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44000" t="90000" r="-4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BF9587A7-C1A3-48C2-97C0-AEB4FD80C792}"/>
              </a:ext>
            </a:extLst>
          </p:cNvPr>
          <p:cNvSpPr/>
          <p:nvPr/>
        </p:nvSpPr>
        <p:spPr>
          <a:xfrm flipV="1">
            <a:off x="10984684" y="6381071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D9427A-1FB0-4A1E-B810-A67671A9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8"/>
          </a:xfrm>
        </p:spPr>
        <p:txBody>
          <a:bodyPr/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FUTURE WORKS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2D8F7-44FA-4934-B981-55A4DF4F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9725"/>
            <a:ext cx="1166769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89189-F093-4A45-A008-1CF6A02B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4684" y="6366963"/>
            <a:ext cx="369116" cy="360727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21</a:t>
            </a:fld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88F942-33E1-47F1-A4D4-27200EBA7EA8}"/>
              </a:ext>
            </a:extLst>
          </p:cNvPr>
          <p:cNvCxnSpPr/>
          <p:nvPr/>
        </p:nvCxnSpPr>
        <p:spPr>
          <a:xfrm>
            <a:off x="0" y="932689"/>
            <a:ext cx="12192000" cy="0"/>
          </a:xfrm>
          <a:prstGeom prst="line">
            <a:avLst/>
          </a:prstGeom>
          <a:ln w="28575">
            <a:solidFill>
              <a:srgbClr val="02AF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F50317F9-C609-4BB3-9157-D7E1F8E2F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1057566"/>
            <a:ext cx="12007271" cy="5070760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B3831685-3ECE-4B29-90DF-ACC638AFBEF7}"/>
              </a:ext>
            </a:extLst>
          </p:cNvPr>
          <p:cNvSpPr/>
          <p:nvPr/>
        </p:nvSpPr>
        <p:spPr>
          <a:xfrm>
            <a:off x="3011055" y="3592946"/>
            <a:ext cx="981363" cy="1039090"/>
          </a:xfrm>
          <a:prstGeom prst="ellipse">
            <a:avLst/>
          </a:prstGeom>
          <a:solidFill>
            <a:srgbClr val="AFB5B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que 9" descr="Homme scientifique avec un remplissage uni">
            <a:extLst>
              <a:ext uri="{FF2B5EF4-FFF2-40B4-BE49-F238E27FC236}">
                <a16:creationId xmlns:a16="http://schemas.microsoft.com/office/drawing/2014/main" id="{F968050D-DDDC-42F9-A0AA-AD1EED175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8694" y="3679449"/>
            <a:ext cx="866084" cy="866084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01646362-DCA6-4DE1-BE38-D3F46CBD42FC}"/>
              </a:ext>
            </a:extLst>
          </p:cNvPr>
          <p:cNvSpPr/>
          <p:nvPr/>
        </p:nvSpPr>
        <p:spPr>
          <a:xfrm>
            <a:off x="5001492" y="3073401"/>
            <a:ext cx="981363" cy="1039090"/>
          </a:xfrm>
          <a:prstGeom prst="ellipse">
            <a:avLst/>
          </a:prstGeom>
          <a:solidFill>
            <a:srgbClr val="AFB5B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que 11" descr="Porte-bloc avec un remplissage uni">
            <a:extLst>
              <a:ext uri="{FF2B5EF4-FFF2-40B4-BE49-F238E27FC236}">
                <a16:creationId xmlns:a16="http://schemas.microsoft.com/office/drawing/2014/main" id="{AECCBF9E-250A-4ECA-ADFA-D8956ED970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4982" y="3225755"/>
            <a:ext cx="734382" cy="734382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DABEED5-A919-4934-8F18-96A8BBFFFBB7}"/>
              </a:ext>
            </a:extLst>
          </p:cNvPr>
          <p:cNvSpPr/>
          <p:nvPr/>
        </p:nvSpPr>
        <p:spPr>
          <a:xfrm>
            <a:off x="7130474" y="2553856"/>
            <a:ext cx="981363" cy="1039090"/>
          </a:xfrm>
          <a:prstGeom prst="ellipse">
            <a:avLst/>
          </a:prstGeom>
          <a:solidFill>
            <a:srgbClr val="AFB5B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que 16" descr="Loupe avec un remplissage uni">
            <a:extLst>
              <a:ext uri="{FF2B5EF4-FFF2-40B4-BE49-F238E27FC236}">
                <a16:creationId xmlns:a16="http://schemas.microsoft.com/office/drawing/2014/main" id="{14BD7D2A-064B-4DAE-B258-DE707C1626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53964" y="2706210"/>
            <a:ext cx="734382" cy="73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56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02AFD9"/>
            </a:gs>
            <a:gs pos="50000">
              <a:srgbClr val="1A84A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5D06C74F-5972-44F6-9486-3688BC190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92" y="885824"/>
            <a:ext cx="9530216" cy="50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36079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02AFD9"/>
            </a:gs>
            <a:gs pos="50000">
              <a:srgbClr val="1095B7">
                <a:lumMod val="99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429855C5-9792-441A-8EB5-7773C1C2BF56}"/>
              </a:ext>
            </a:extLst>
          </p:cNvPr>
          <p:cNvSpPr/>
          <p:nvPr/>
        </p:nvSpPr>
        <p:spPr>
          <a:xfrm flipV="1">
            <a:off x="11076125" y="6360748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BADE7E-2BBA-4C87-A5C4-7901CF5E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980" y="2766218"/>
            <a:ext cx="6416040" cy="1325563"/>
          </a:xfrm>
          <a:solidFill>
            <a:srgbClr val="AFB5BA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INTRODUCTION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A6B431-79B9-40AC-939A-EAE4E051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E499D1-1557-43FD-AB78-CEB5768D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6124" y="6356350"/>
            <a:ext cx="369116" cy="365125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3</a:t>
            </a:fld>
            <a:endParaRPr lang="en-GB" sz="14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88860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44000" t="90000" r="-4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5C89A38-104B-4FCD-9CF4-923E6A1970B8}"/>
              </a:ext>
            </a:extLst>
          </p:cNvPr>
          <p:cNvSpPr/>
          <p:nvPr/>
        </p:nvSpPr>
        <p:spPr>
          <a:xfrm>
            <a:off x="0" y="1950795"/>
            <a:ext cx="12192000" cy="1241598"/>
          </a:xfrm>
          <a:prstGeom prst="rect">
            <a:avLst/>
          </a:prstGeom>
          <a:solidFill>
            <a:srgbClr val="02AFD9"/>
          </a:solidFill>
          <a:ln>
            <a:solidFill>
              <a:srgbClr val="02A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F9587A7-C1A3-48C2-97C0-AEB4FD80C792}"/>
              </a:ext>
            </a:extLst>
          </p:cNvPr>
          <p:cNvSpPr/>
          <p:nvPr/>
        </p:nvSpPr>
        <p:spPr>
          <a:xfrm flipV="1">
            <a:off x="10984684" y="6381071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D9427A-1FB0-4A1E-B810-A67671A9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8"/>
          </a:xfrm>
        </p:spPr>
        <p:txBody>
          <a:bodyPr/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GLOBAL CONTEXT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2D8F7-44FA-4934-B981-55A4DF4F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9725"/>
            <a:ext cx="1166769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89189-F093-4A45-A008-1CF6A02B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4684" y="6366963"/>
            <a:ext cx="369116" cy="360727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4</a:t>
            </a:fld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88F942-33E1-47F1-A4D4-27200EBA7EA8}"/>
              </a:ext>
            </a:extLst>
          </p:cNvPr>
          <p:cNvCxnSpPr/>
          <p:nvPr/>
        </p:nvCxnSpPr>
        <p:spPr>
          <a:xfrm>
            <a:off x="0" y="932689"/>
            <a:ext cx="12192000" cy="0"/>
          </a:xfrm>
          <a:prstGeom prst="line">
            <a:avLst/>
          </a:prstGeom>
          <a:ln w="28575">
            <a:solidFill>
              <a:srgbClr val="02AF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que 7" descr="Homme médecin avec un remplissage uni">
            <a:extLst>
              <a:ext uri="{FF2B5EF4-FFF2-40B4-BE49-F238E27FC236}">
                <a16:creationId xmlns:a16="http://schemas.microsoft.com/office/drawing/2014/main" id="{32AC8F09-1CF3-4992-BC6F-A4651A4D2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7316" y="1982338"/>
            <a:ext cx="1210056" cy="1210056"/>
          </a:xfrm>
          <a:prstGeom prst="rect">
            <a:avLst/>
          </a:prstGeom>
        </p:spPr>
      </p:pic>
      <p:pic>
        <p:nvPicPr>
          <p:cNvPr id="11" name="Graphique 10" descr="Programmeur avec un remplissage uni">
            <a:extLst>
              <a:ext uri="{FF2B5EF4-FFF2-40B4-BE49-F238E27FC236}">
                <a16:creationId xmlns:a16="http://schemas.microsoft.com/office/drawing/2014/main" id="{1BD54AE5-F31C-40EB-A48D-A265E600B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4628" y="1950796"/>
            <a:ext cx="1210056" cy="1210056"/>
          </a:xfrm>
          <a:prstGeom prst="rect">
            <a:avLst/>
          </a:prstGeom>
        </p:spPr>
      </p:pic>
      <p:pic>
        <p:nvPicPr>
          <p:cNvPr id="13" name="Graphique 12" descr="Homme scientifique avec un remplissage uni">
            <a:extLst>
              <a:ext uri="{FF2B5EF4-FFF2-40B4-BE49-F238E27FC236}">
                <a16:creationId xmlns:a16="http://schemas.microsoft.com/office/drawing/2014/main" id="{732699D4-4257-4066-B194-CA6FA7561F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0972" y="1950796"/>
            <a:ext cx="1210056" cy="1210056"/>
          </a:xfrm>
          <a:prstGeom prst="rect">
            <a:avLst/>
          </a:prstGeom>
        </p:spPr>
      </p:pic>
      <p:sp>
        <p:nvSpPr>
          <p:cNvPr id="20" name="Légende : double flèche courbée à une bordure 19">
            <a:extLst>
              <a:ext uri="{FF2B5EF4-FFF2-40B4-BE49-F238E27FC236}">
                <a16:creationId xmlns:a16="http://schemas.microsoft.com/office/drawing/2014/main" id="{47CD9436-6BDE-46D6-95F1-E45400444AA4}"/>
              </a:ext>
            </a:extLst>
          </p:cNvPr>
          <p:cNvSpPr/>
          <p:nvPr/>
        </p:nvSpPr>
        <p:spPr>
          <a:xfrm>
            <a:off x="605844" y="3358711"/>
            <a:ext cx="2413000" cy="1631216"/>
          </a:xfrm>
          <a:prstGeom prst="accentCallout3">
            <a:avLst>
              <a:gd name="adj1" fmla="val 50459"/>
              <a:gd name="adj2" fmla="val -4505"/>
              <a:gd name="adj3" fmla="val 50459"/>
              <a:gd name="adj4" fmla="val -17050"/>
              <a:gd name="adj5" fmla="val -56845"/>
              <a:gd name="adj6" fmla="val -16667"/>
              <a:gd name="adj7" fmla="val -57471"/>
              <a:gd name="adj8" fmla="val 34921"/>
            </a:avLst>
          </a:prstGeom>
          <a:solidFill>
            <a:srgbClr val="AFB5B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Bodoni MT" panose="02070603080606020203" pitchFamily="18" charset="0"/>
              </a:rPr>
              <a:t>Need for </a:t>
            </a:r>
            <a:r>
              <a:rPr lang="en-GB" sz="2000" b="1" dirty="0">
                <a:solidFill>
                  <a:schemeClr val="tx1"/>
                </a:solidFill>
                <a:latin typeface="Bodoni MT" panose="02070603080606020203" pitchFamily="18" charset="0"/>
              </a:rPr>
              <a:t>non-invasive</a:t>
            </a:r>
            <a:r>
              <a:rPr lang="en-GB" sz="2000" dirty="0">
                <a:solidFill>
                  <a:schemeClr val="tx1"/>
                </a:solidFill>
                <a:latin typeface="Bodoni MT" panose="02070603080606020203" pitchFamily="18" charset="0"/>
              </a:rPr>
              <a:t> and rapid diagnosis system</a:t>
            </a:r>
          </a:p>
        </p:txBody>
      </p:sp>
      <p:sp>
        <p:nvSpPr>
          <p:cNvPr id="21" name="Légende : double flèche courbée à une bordure 20">
            <a:extLst>
              <a:ext uri="{FF2B5EF4-FFF2-40B4-BE49-F238E27FC236}">
                <a16:creationId xmlns:a16="http://schemas.microsoft.com/office/drawing/2014/main" id="{ABD1FEFF-EA08-424C-8DDD-F450E5C23471}"/>
              </a:ext>
            </a:extLst>
          </p:cNvPr>
          <p:cNvSpPr/>
          <p:nvPr/>
        </p:nvSpPr>
        <p:spPr>
          <a:xfrm>
            <a:off x="4889500" y="3358710"/>
            <a:ext cx="2413000" cy="1631216"/>
          </a:xfrm>
          <a:prstGeom prst="accentCallout3">
            <a:avLst>
              <a:gd name="adj1" fmla="val 50459"/>
              <a:gd name="adj2" fmla="val -4505"/>
              <a:gd name="adj3" fmla="val 50459"/>
              <a:gd name="adj4" fmla="val -17050"/>
              <a:gd name="adj5" fmla="val -56845"/>
              <a:gd name="adj6" fmla="val -16667"/>
              <a:gd name="adj7" fmla="val -56904"/>
              <a:gd name="adj8" fmla="val 29945"/>
            </a:avLst>
          </a:prstGeom>
          <a:solidFill>
            <a:srgbClr val="AFB5B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Bodoni MT" panose="02070603080606020203" pitchFamily="18" charset="0"/>
              </a:rPr>
              <a:t>Method called </a:t>
            </a:r>
            <a:r>
              <a:rPr lang="en-GB" sz="2000" b="1" dirty="0">
                <a:solidFill>
                  <a:schemeClr val="tx1"/>
                </a:solidFill>
                <a:latin typeface="Bodoni MT" panose="02070603080606020203" pitchFamily="18" charset="0"/>
              </a:rPr>
              <a:t>Raman Spectroscopy </a:t>
            </a:r>
            <a:r>
              <a:rPr lang="en-GB" sz="2000" dirty="0">
                <a:solidFill>
                  <a:schemeClr val="tx1"/>
                </a:solidFill>
                <a:latin typeface="Bodoni MT" panose="02070603080606020203" pitchFamily="18" charset="0"/>
              </a:rPr>
              <a:t>can analyse saliva samples</a:t>
            </a:r>
          </a:p>
        </p:txBody>
      </p:sp>
      <p:sp>
        <p:nvSpPr>
          <p:cNvPr id="22" name="Légende : double flèche courbée à une bordure 21">
            <a:extLst>
              <a:ext uri="{FF2B5EF4-FFF2-40B4-BE49-F238E27FC236}">
                <a16:creationId xmlns:a16="http://schemas.microsoft.com/office/drawing/2014/main" id="{F6D79C35-09E9-48EC-92D3-082A5E61EAD7}"/>
              </a:ext>
            </a:extLst>
          </p:cNvPr>
          <p:cNvSpPr/>
          <p:nvPr/>
        </p:nvSpPr>
        <p:spPr>
          <a:xfrm>
            <a:off x="9173156" y="3358710"/>
            <a:ext cx="2413000" cy="1631216"/>
          </a:xfrm>
          <a:prstGeom prst="accentCallout3">
            <a:avLst>
              <a:gd name="adj1" fmla="val 50459"/>
              <a:gd name="adj2" fmla="val -4505"/>
              <a:gd name="adj3" fmla="val 50459"/>
              <a:gd name="adj4" fmla="val -17050"/>
              <a:gd name="adj5" fmla="val -56845"/>
              <a:gd name="adj6" fmla="val -16667"/>
              <a:gd name="adj7" fmla="val -57471"/>
              <a:gd name="adj8" fmla="val 34921"/>
            </a:avLst>
          </a:prstGeom>
          <a:solidFill>
            <a:srgbClr val="AFB5B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Bodoni MT" panose="02070603080606020203" pitchFamily="18" charset="0"/>
              </a:rPr>
              <a:t>Deep Learning </a:t>
            </a:r>
            <a:r>
              <a:rPr lang="en-GB" sz="2000" dirty="0">
                <a:solidFill>
                  <a:schemeClr val="tx1"/>
                </a:solidFill>
                <a:latin typeface="Bodoni MT" panose="02070603080606020203" pitchFamily="18" charset="0"/>
              </a:rPr>
              <a:t>techniques can help to decodes these spectra</a:t>
            </a:r>
          </a:p>
        </p:txBody>
      </p:sp>
    </p:spTree>
    <p:extLst>
      <p:ext uri="{BB962C8B-B14F-4D97-AF65-F5344CB8AC3E}">
        <p14:creationId xmlns:p14="http://schemas.microsoft.com/office/powerpoint/2010/main" val="316941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02AFD9"/>
            </a:gs>
            <a:gs pos="50000">
              <a:srgbClr val="1A84A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429855C5-9792-441A-8EB5-7773C1C2BF56}"/>
              </a:ext>
            </a:extLst>
          </p:cNvPr>
          <p:cNvSpPr/>
          <p:nvPr/>
        </p:nvSpPr>
        <p:spPr>
          <a:xfrm flipV="1">
            <a:off x="11076125" y="6360748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BADE7E-2BBA-4C87-A5C4-7901CF5E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980" y="2766218"/>
            <a:ext cx="6416040" cy="1325563"/>
          </a:xfrm>
          <a:solidFill>
            <a:srgbClr val="AFB5BA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PROBLEM STATEMENT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A6B431-79B9-40AC-939A-EAE4E051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E499D1-1557-43FD-AB78-CEB5768D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6124" y="6356350"/>
            <a:ext cx="369116" cy="365125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5</a:t>
            </a:fld>
            <a:endParaRPr lang="en-GB" sz="14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07095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44000" t="90000" r="-4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BF9587A7-C1A3-48C2-97C0-AEB4FD80C792}"/>
              </a:ext>
            </a:extLst>
          </p:cNvPr>
          <p:cNvSpPr/>
          <p:nvPr/>
        </p:nvSpPr>
        <p:spPr>
          <a:xfrm flipV="1">
            <a:off x="10984684" y="6381071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D9427A-1FB0-4A1E-B810-A67671A9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8"/>
          </a:xfrm>
        </p:spPr>
        <p:txBody>
          <a:bodyPr/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DATA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2D8F7-44FA-4934-B981-55A4DF4F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9725"/>
            <a:ext cx="1166769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89189-F093-4A45-A008-1CF6A02B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4684" y="6366963"/>
            <a:ext cx="369116" cy="360727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6</a:t>
            </a:fld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88F942-33E1-47F1-A4D4-27200EBA7EA8}"/>
              </a:ext>
            </a:extLst>
          </p:cNvPr>
          <p:cNvCxnSpPr/>
          <p:nvPr/>
        </p:nvCxnSpPr>
        <p:spPr>
          <a:xfrm>
            <a:off x="0" y="932689"/>
            <a:ext cx="12192000" cy="0"/>
          </a:xfrm>
          <a:prstGeom prst="line">
            <a:avLst/>
          </a:prstGeom>
          <a:ln w="28575">
            <a:solidFill>
              <a:srgbClr val="02AF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907BE56A-AA0B-4537-993F-681A5C07796D}"/>
              </a:ext>
            </a:extLst>
          </p:cNvPr>
          <p:cNvSpPr txBox="1"/>
          <p:nvPr/>
        </p:nvSpPr>
        <p:spPr>
          <a:xfrm>
            <a:off x="4837544" y="2044058"/>
            <a:ext cx="2516910" cy="2554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1A84A0"/>
                </a:solidFill>
                <a:latin typeface="Bodoni MT" panose="02070603080606020203" pitchFamily="18" charset="0"/>
              </a:rPr>
              <a:t>SARS-Cov-2</a:t>
            </a:r>
          </a:p>
          <a:p>
            <a:pPr algn="ctr"/>
            <a:r>
              <a:rPr lang="en-GB" sz="2000" b="1" dirty="0">
                <a:latin typeface="Bodoni MT" panose="02070603080606020203" pitchFamily="18" charset="0"/>
              </a:rPr>
              <a:t>30</a:t>
            </a:r>
            <a:r>
              <a:rPr lang="en-GB" sz="2000" dirty="0">
                <a:latin typeface="Bodoni MT" panose="02070603080606020203" pitchFamily="18" charset="0"/>
              </a:rPr>
              <a:t> </a:t>
            </a:r>
            <a:r>
              <a:rPr lang="en-GB" sz="2000" dirty="0" err="1">
                <a:latin typeface="Bodoni MT" panose="02070603080606020203" pitchFamily="18" charset="0"/>
              </a:rPr>
              <a:t>Cov</a:t>
            </a:r>
            <a:r>
              <a:rPr lang="en-GB" sz="2000" dirty="0">
                <a:latin typeface="Bodoni MT" panose="02070603080606020203" pitchFamily="18" charset="0"/>
              </a:rPr>
              <a:t>+</a:t>
            </a:r>
          </a:p>
          <a:p>
            <a:pPr algn="ctr"/>
            <a:r>
              <a:rPr lang="en-GB" sz="2000" dirty="0">
                <a:latin typeface="Bodoni MT" panose="02070603080606020203" pitchFamily="18" charset="0"/>
              </a:rPr>
              <a:t>+</a:t>
            </a:r>
          </a:p>
          <a:p>
            <a:pPr algn="ctr"/>
            <a:r>
              <a:rPr lang="en-GB" sz="2000" b="1" dirty="0">
                <a:latin typeface="Bodoni MT" panose="02070603080606020203" pitchFamily="18" charset="0"/>
              </a:rPr>
              <a:t>37</a:t>
            </a:r>
            <a:r>
              <a:rPr lang="en-GB" sz="2000" dirty="0">
                <a:latin typeface="Bodoni MT" panose="02070603080606020203" pitchFamily="18" charset="0"/>
              </a:rPr>
              <a:t> </a:t>
            </a:r>
            <a:r>
              <a:rPr lang="en-GB" sz="2000" dirty="0" err="1">
                <a:latin typeface="Bodoni MT" panose="02070603080606020203" pitchFamily="18" charset="0"/>
              </a:rPr>
              <a:t>Cov</a:t>
            </a:r>
            <a:r>
              <a:rPr lang="en-GB" sz="2000" dirty="0">
                <a:latin typeface="Bodoni MT" panose="02070603080606020203" pitchFamily="18" charset="0"/>
              </a:rPr>
              <a:t>-</a:t>
            </a:r>
          </a:p>
          <a:p>
            <a:pPr algn="ctr"/>
            <a:r>
              <a:rPr lang="en-GB" sz="2000" dirty="0">
                <a:latin typeface="Bodoni MT" panose="02070603080606020203" pitchFamily="18" charset="0"/>
              </a:rPr>
              <a:t>+</a:t>
            </a:r>
          </a:p>
          <a:p>
            <a:pPr algn="ctr"/>
            <a:r>
              <a:rPr lang="en-GB" sz="2000" b="1" dirty="0">
                <a:latin typeface="Bodoni MT" panose="02070603080606020203" pitchFamily="18" charset="0"/>
              </a:rPr>
              <a:t>34</a:t>
            </a:r>
            <a:r>
              <a:rPr lang="en-GB" sz="2000" dirty="0">
                <a:latin typeface="Bodoni MT" panose="02070603080606020203" pitchFamily="18" charset="0"/>
              </a:rPr>
              <a:t> CTRLs</a:t>
            </a:r>
          </a:p>
          <a:p>
            <a:pPr algn="ctr"/>
            <a:r>
              <a:rPr lang="en-GB" sz="2000" dirty="0">
                <a:latin typeface="Bodoni MT" panose="02070603080606020203" pitchFamily="18" charset="0"/>
              </a:rPr>
              <a:t>=</a:t>
            </a:r>
          </a:p>
          <a:p>
            <a:pPr algn="ctr"/>
            <a:r>
              <a:rPr lang="en-GB" sz="2000" b="1" dirty="0">
                <a:latin typeface="Bodoni MT" panose="02070603080606020203" pitchFamily="18" charset="0"/>
              </a:rPr>
              <a:t>101</a:t>
            </a:r>
            <a:r>
              <a:rPr lang="en-GB" sz="2000" dirty="0">
                <a:latin typeface="Bodoni MT" panose="02070603080606020203" pitchFamily="18" charset="0"/>
              </a:rPr>
              <a:t> patients involved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0CE048E-4CF8-47C1-9534-5F00E198A821}"/>
              </a:ext>
            </a:extLst>
          </p:cNvPr>
          <p:cNvGrpSpPr/>
          <p:nvPr/>
        </p:nvGrpSpPr>
        <p:grpSpPr>
          <a:xfrm>
            <a:off x="9084614" y="1032158"/>
            <a:ext cx="2759346" cy="1666437"/>
            <a:chOff x="6835006" y="1651103"/>
            <a:chExt cx="2759346" cy="1666437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720F851-1F01-4EF7-BC62-D6C62A54B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5006" y="1651103"/>
              <a:ext cx="2678534" cy="1339267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CC4D207-CD36-4578-8D73-B47C5C848EBB}"/>
                </a:ext>
              </a:extLst>
            </p:cNvPr>
            <p:cNvSpPr txBox="1"/>
            <p:nvPr/>
          </p:nvSpPr>
          <p:spPr>
            <a:xfrm>
              <a:off x="6915818" y="2917430"/>
              <a:ext cx="2678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latin typeface="Bodoni MT" panose="02070603080606020203" pitchFamily="18" charset="0"/>
                  <a:ea typeface="PMingLiU-ExtB" panose="02020500000000000000" pitchFamily="18" charset="-120"/>
                </a:rPr>
                <a:t>Covid Positive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57E960C-DF0E-4201-88B6-149A5C6C93DC}"/>
              </a:ext>
            </a:extLst>
          </p:cNvPr>
          <p:cNvGrpSpPr/>
          <p:nvPr/>
        </p:nvGrpSpPr>
        <p:grpSpPr>
          <a:xfrm>
            <a:off x="9106869" y="2651698"/>
            <a:ext cx="2634024" cy="1739377"/>
            <a:chOff x="2661209" y="3196568"/>
            <a:chExt cx="2634024" cy="1739377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644C1975-626D-4402-B0D3-4ABE73F1E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1216" y="3196568"/>
              <a:ext cx="2634017" cy="1339267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24B617E-E7CF-483D-83DE-DCD54CCEDD10}"/>
                </a:ext>
              </a:extLst>
            </p:cNvPr>
            <p:cNvSpPr txBox="1"/>
            <p:nvPr/>
          </p:nvSpPr>
          <p:spPr>
            <a:xfrm>
              <a:off x="2661209" y="4535835"/>
              <a:ext cx="2634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latin typeface="Bodoni MT" panose="02070603080606020203" pitchFamily="18" charset="0"/>
                  <a:ea typeface="PMingLiU-ExtB" panose="02020500000000000000" pitchFamily="18" charset="-120"/>
                </a:rPr>
                <a:t>Covid </a:t>
              </a:r>
              <a:r>
                <a:rPr lang="fr-FR" sz="2000" dirty="0" err="1">
                  <a:latin typeface="Bodoni MT" panose="02070603080606020203" pitchFamily="18" charset="0"/>
                  <a:ea typeface="PMingLiU-ExtB" panose="02020500000000000000" pitchFamily="18" charset="-120"/>
                </a:rPr>
                <a:t>Negative</a:t>
              </a:r>
              <a:endParaRPr lang="fr-FR" sz="2000" dirty="0">
                <a:latin typeface="Bodoni MT" panose="02070603080606020203" pitchFamily="18" charset="0"/>
                <a:ea typeface="PMingLiU-ExtB" panose="02020500000000000000" pitchFamily="18" charset="-120"/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A0CAF397-78AB-4F1A-B830-FE9853481171}"/>
              </a:ext>
            </a:extLst>
          </p:cNvPr>
          <p:cNvGrpSpPr/>
          <p:nvPr/>
        </p:nvGrpSpPr>
        <p:grpSpPr>
          <a:xfrm>
            <a:off x="9201727" y="4365033"/>
            <a:ext cx="2516911" cy="1721657"/>
            <a:chOff x="10485025" y="2179081"/>
            <a:chExt cx="2475411" cy="1604099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B9C1689A-2A31-4016-967A-5323FC7A3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85025" y="2179081"/>
              <a:ext cx="2475411" cy="1244659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0D368E-8EAC-4B67-B756-D41F4C595EF4}"/>
                </a:ext>
              </a:extLst>
            </p:cNvPr>
            <p:cNvSpPr txBox="1"/>
            <p:nvPr/>
          </p:nvSpPr>
          <p:spPr>
            <a:xfrm>
              <a:off x="10485025" y="3410390"/>
              <a:ext cx="2475411" cy="372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latin typeface="Bodoni MT" panose="02070603080606020203" pitchFamily="18" charset="0"/>
                  <a:ea typeface="PMingLiU-ExtB" panose="02020500000000000000" pitchFamily="18" charset="-120"/>
                </a:rPr>
                <a:t>Control</a:t>
              </a:r>
              <a:endParaRPr lang="fr-FR" dirty="0">
                <a:latin typeface="Bodoni MT" panose="02070603080606020203" pitchFamily="18" charset="0"/>
                <a:ea typeface="PMingLiU-ExtB" panose="02020500000000000000" pitchFamily="18" charset="-120"/>
              </a:endParaRPr>
            </a:p>
          </p:txBody>
        </p:sp>
      </p:grp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8854ABF-8626-4114-9FAC-026F68FED262}"/>
              </a:ext>
            </a:extLst>
          </p:cNvPr>
          <p:cNvSpPr/>
          <p:nvPr/>
        </p:nvSpPr>
        <p:spPr>
          <a:xfrm>
            <a:off x="4886033" y="1865377"/>
            <a:ext cx="2419933" cy="2835928"/>
          </a:xfrm>
          <a:prstGeom prst="roundRect">
            <a:avLst/>
          </a:prstGeom>
          <a:noFill/>
          <a:ln w="28575">
            <a:solidFill>
              <a:srgbClr val="02A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uppo 6">
            <a:extLst>
              <a:ext uri="{FF2B5EF4-FFF2-40B4-BE49-F238E27FC236}">
                <a16:creationId xmlns:a16="http://schemas.microsoft.com/office/drawing/2014/main" id="{FD63D154-103A-46D8-B0A7-FE2541566B17}"/>
              </a:ext>
            </a:extLst>
          </p:cNvPr>
          <p:cNvGrpSpPr/>
          <p:nvPr/>
        </p:nvGrpSpPr>
        <p:grpSpPr>
          <a:xfrm>
            <a:off x="473362" y="2336158"/>
            <a:ext cx="2516909" cy="2185684"/>
            <a:chOff x="5826725" y="1952705"/>
            <a:chExt cx="1709630" cy="1533861"/>
          </a:xfrm>
        </p:grpSpPr>
        <p:pic>
          <p:nvPicPr>
            <p:cNvPr id="20" name="Elemento grafico 35" descr="Piastra di Petri">
              <a:extLst>
                <a:ext uri="{FF2B5EF4-FFF2-40B4-BE49-F238E27FC236}">
                  <a16:creationId xmlns:a16="http://schemas.microsoft.com/office/drawing/2014/main" id="{ED6FD759-060F-445A-89C4-C2B87BFE2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75825" y="2572711"/>
              <a:ext cx="578496" cy="578496"/>
            </a:xfrm>
            <a:prstGeom prst="rect">
              <a:avLst/>
            </a:prstGeom>
          </p:spPr>
        </p:pic>
        <p:sp>
          <p:nvSpPr>
            <p:cNvPr id="21" name="Cubo 36">
              <a:extLst>
                <a:ext uri="{FF2B5EF4-FFF2-40B4-BE49-F238E27FC236}">
                  <a16:creationId xmlns:a16="http://schemas.microsoft.com/office/drawing/2014/main" id="{67DC4C3D-8E4B-4908-937A-2F7026C621E5}"/>
                </a:ext>
              </a:extLst>
            </p:cNvPr>
            <p:cNvSpPr/>
            <p:nvPr/>
          </p:nvSpPr>
          <p:spPr>
            <a:xfrm>
              <a:off x="6788203" y="2586484"/>
              <a:ext cx="485192" cy="494514"/>
            </a:xfrm>
            <a:prstGeom prst="cube">
              <a:avLst>
                <a:gd name="adj" fmla="val 15315"/>
              </a:avLst>
            </a:prstGeom>
            <a:solidFill>
              <a:srgbClr val="AFB5BA"/>
            </a:solidFill>
            <a:ln>
              <a:solidFill>
                <a:srgbClr val="02A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Bahnschrift" panose="020B0502040204020203" pitchFamily="34" charset="0"/>
              </a:endParaRPr>
            </a:p>
          </p:txBody>
        </p:sp>
        <p:cxnSp>
          <p:nvCxnSpPr>
            <p:cNvPr id="23" name="Connettore 2 57">
              <a:extLst>
                <a:ext uri="{FF2B5EF4-FFF2-40B4-BE49-F238E27FC236}">
                  <a16:creationId xmlns:a16="http://schemas.microsoft.com/office/drawing/2014/main" id="{A4FA1B79-5186-426F-AC9C-118B921BE4D2}"/>
                </a:ext>
              </a:extLst>
            </p:cNvPr>
            <p:cNvCxnSpPr>
              <a:cxnSpLocks/>
            </p:cNvCxnSpPr>
            <p:nvPr/>
          </p:nvCxnSpPr>
          <p:spPr>
            <a:xfrm>
              <a:off x="6554321" y="2869867"/>
              <a:ext cx="1484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o 83">
              <a:extLst>
                <a:ext uri="{FF2B5EF4-FFF2-40B4-BE49-F238E27FC236}">
                  <a16:creationId xmlns:a16="http://schemas.microsoft.com/office/drawing/2014/main" id="{A34A178F-BA83-49AC-92E5-DCA556644CB5}"/>
                </a:ext>
              </a:extLst>
            </p:cNvPr>
            <p:cNvGrpSpPr/>
            <p:nvPr/>
          </p:nvGrpSpPr>
          <p:grpSpPr>
            <a:xfrm rot="5400000">
              <a:off x="5857351" y="2196340"/>
              <a:ext cx="828596" cy="341325"/>
              <a:chOff x="5513776" y="2454563"/>
              <a:chExt cx="1256309" cy="494523"/>
            </a:xfrm>
          </p:grpSpPr>
          <p:sp>
            <p:nvSpPr>
              <p:cNvPr id="28" name="Cilindro 24">
                <a:extLst>
                  <a:ext uri="{FF2B5EF4-FFF2-40B4-BE49-F238E27FC236}">
                    <a16:creationId xmlns:a16="http://schemas.microsoft.com/office/drawing/2014/main" id="{A1DD56DD-39B3-4385-9D29-31B385DFAB41}"/>
                  </a:ext>
                </a:extLst>
              </p:cNvPr>
              <p:cNvSpPr/>
              <p:nvPr/>
            </p:nvSpPr>
            <p:spPr>
              <a:xfrm rot="5400000">
                <a:off x="5449074" y="2519265"/>
                <a:ext cx="494522" cy="36511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latin typeface="Bahnschrift" panose="020B0502040204020203" pitchFamily="34" charset="0"/>
                </a:endParaRPr>
              </a:p>
            </p:txBody>
          </p:sp>
          <p:sp>
            <p:nvSpPr>
              <p:cNvPr id="29" name="Cilindro 26">
                <a:extLst>
                  <a:ext uri="{FF2B5EF4-FFF2-40B4-BE49-F238E27FC236}">
                    <a16:creationId xmlns:a16="http://schemas.microsoft.com/office/drawing/2014/main" id="{B3CF4131-5E8A-485B-89C1-C4EF7FC0210F}"/>
                  </a:ext>
                </a:extLst>
              </p:cNvPr>
              <p:cNvSpPr/>
              <p:nvPr/>
            </p:nvSpPr>
            <p:spPr>
              <a:xfrm rot="5400000">
                <a:off x="5819493" y="2519267"/>
                <a:ext cx="276195" cy="36511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30" name="Connettore diritto 32">
                <a:extLst>
                  <a:ext uri="{FF2B5EF4-FFF2-40B4-BE49-F238E27FC236}">
                    <a16:creationId xmlns:a16="http://schemas.microsoft.com/office/drawing/2014/main" id="{8EC809F2-339D-4F46-BF60-3A581C88596F}"/>
                  </a:ext>
                </a:extLst>
              </p:cNvPr>
              <p:cNvCxnSpPr>
                <a:cxnSpLocks/>
                <a:stCxn id="33" idx="0"/>
              </p:cNvCxnSpPr>
              <p:nvPr/>
            </p:nvCxnSpPr>
            <p:spPr>
              <a:xfrm rot="16200000">
                <a:off x="6523703" y="2455446"/>
                <a:ext cx="0" cy="492765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ilindro 59">
                <a:extLst>
                  <a:ext uri="{FF2B5EF4-FFF2-40B4-BE49-F238E27FC236}">
                    <a16:creationId xmlns:a16="http://schemas.microsoft.com/office/drawing/2014/main" id="{F4E18A79-6B92-4648-8A83-BAA7A3F5A581}"/>
                  </a:ext>
                </a:extLst>
              </p:cNvPr>
              <p:cNvSpPr/>
              <p:nvPr/>
            </p:nvSpPr>
            <p:spPr>
              <a:xfrm rot="5400000">
                <a:off x="5449074" y="2519266"/>
                <a:ext cx="494522" cy="365118"/>
              </a:xfrm>
              <a:prstGeom prst="can">
                <a:avLst/>
              </a:prstGeom>
              <a:solidFill>
                <a:srgbClr val="AFB5BA"/>
              </a:solidFill>
              <a:ln>
                <a:solidFill>
                  <a:srgbClr val="02AF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32" name="Cilindro 60">
                <a:extLst>
                  <a:ext uri="{FF2B5EF4-FFF2-40B4-BE49-F238E27FC236}">
                    <a16:creationId xmlns:a16="http://schemas.microsoft.com/office/drawing/2014/main" id="{10C36E08-75E2-471C-AC13-71A6F571E1B2}"/>
                  </a:ext>
                </a:extLst>
              </p:cNvPr>
              <p:cNvSpPr/>
              <p:nvPr/>
            </p:nvSpPr>
            <p:spPr>
              <a:xfrm rot="5400000">
                <a:off x="5819493" y="2519270"/>
                <a:ext cx="276195" cy="365118"/>
              </a:xfrm>
              <a:prstGeom prst="can">
                <a:avLst/>
              </a:prstGeom>
              <a:solidFill>
                <a:srgbClr val="AFB5BA"/>
              </a:solidFill>
              <a:ln>
                <a:solidFill>
                  <a:srgbClr val="02AF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latin typeface="Bahnschrift" panose="020B0502040204020203" pitchFamily="34" charset="0"/>
                </a:endParaRPr>
              </a:p>
            </p:txBody>
          </p:sp>
          <p:sp>
            <p:nvSpPr>
              <p:cNvPr id="33" name="Trapezio 28">
                <a:extLst>
                  <a:ext uri="{FF2B5EF4-FFF2-40B4-BE49-F238E27FC236}">
                    <a16:creationId xmlns:a16="http://schemas.microsoft.com/office/drawing/2014/main" id="{B5E01DEB-298F-4230-8F68-4FA8F4F839AF}"/>
                  </a:ext>
                </a:extLst>
              </p:cNvPr>
              <p:cNvSpPr/>
              <p:nvPr/>
            </p:nvSpPr>
            <p:spPr>
              <a:xfrm rot="5400000">
                <a:off x="6119202" y="2618941"/>
                <a:ext cx="150463" cy="165774"/>
              </a:xfrm>
              <a:prstGeom prst="trapezoid">
                <a:avLst/>
              </a:prstGeom>
              <a:solidFill>
                <a:srgbClr val="AFB5BA"/>
              </a:solidFill>
              <a:ln>
                <a:solidFill>
                  <a:srgbClr val="02AF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25" name="CasellaDiTesto 69">
              <a:extLst>
                <a:ext uri="{FF2B5EF4-FFF2-40B4-BE49-F238E27FC236}">
                  <a16:creationId xmlns:a16="http://schemas.microsoft.com/office/drawing/2014/main" id="{97BE4D31-7673-44DC-BD1D-5E98C91928C6}"/>
                </a:ext>
              </a:extLst>
            </p:cNvPr>
            <p:cNvSpPr txBox="1"/>
            <p:nvPr/>
          </p:nvSpPr>
          <p:spPr>
            <a:xfrm>
              <a:off x="6414667" y="2078358"/>
              <a:ext cx="691080" cy="23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>
                  <a:latin typeface="Bodoni MT" panose="02070603080606020203" pitchFamily="18" charset="0"/>
                </a:rPr>
                <a:t>Laser</a:t>
              </a:r>
              <a:endParaRPr lang="it-IT" sz="1100" dirty="0">
                <a:latin typeface="Bodoni MT" panose="02070603080606020203" pitchFamily="18" charset="0"/>
              </a:endParaRPr>
            </a:p>
          </p:txBody>
        </p:sp>
        <p:sp>
          <p:nvSpPr>
            <p:cNvPr id="26" name="CasellaDiTesto 70">
              <a:extLst>
                <a:ext uri="{FF2B5EF4-FFF2-40B4-BE49-F238E27FC236}">
                  <a16:creationId xmlns:a16="http://schemas.microsoft.com/office/drawing/2014/main" id="{E48D5C19-A541-49BE-BCB1-A94398F757EA}"/>
                </a:ext>
              </a:extLst>
            </p:cNvPr>
            <p:cNvSpPr txBox="1"/>
            <p:nvPr/>
          </p:nvSpPr>
          <p:spPr>
            <a:xfrm>
              <a:off x="5826725" y="3076185"/>
              <a:ext cx="889841" cy="410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 err="1">
                  <a:latin typeface="Bodoni MT" panose="02070603080606020203" pitchFamily="18" charset="0"/>
                </a:rPr>
                <a:t>Salivary</a:t>
              </a:r>
              <a:r>
                <a:rPr lang="it-IT" sz="1600" dirty="0">
                  <a:latin typeface="Bodoni MT" panose="02070603080606020203" pitchFamily="18" charset="0"/>
                </a:rPr>
                <a:t> Sample</a:t>
              </a:r>
            </a:p>
          </p:txBody>
        </p:sp>
        <p:sp>
          <p:nvSpPr>
            <p:cNvPr id="27" name="CasellaDiTesto 71">
              <a:extLst>
                <a:ext uri="{FF2B5EF4-FFF2-40B4-BE49-F238E27FC236}">
                  <a16:creationId xmlns:a16="http://schemas.microsoft.com/office/drawing/2014/main" id="{5F118938-40D3-4CE1-8982-AD824C12D3A6}"/>
                </a:ext>
              </a:extLst>
            </p:cNvPr>
            <p:cNvSpPr txBox="1"/>
            <p:nvPr/>
          </p:nvSpPr>
          <p:spPr>
            <a:xfrm>
              <a:off x="6646515" y="3080998"/>
              <a:ext cx="889840" cy="23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>
                  <a:latin typeface="Bodoni MT" panose="02070603080606020203" pitchFamily="18" charset="0"/>
                </a:rPr>
                <a:t>Detector</a:t>
              </a:r>
              <a:endParaRPr lang="it-IT" sz="1200" dirty="0">
                <a:latin typeface="Bodoni MT" panose="02070603080606020203" pitchFamily="18" charset="0"/>
              </a:endParaRPr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C7599B46-0876-43F6-AC0C-F4E01EEC0758}"/>
              </a:ext>
            </a:extLst>
          </p:cNvPr>
          <p:cNvSpPr txBox="1"/>
          <p:nvPr/>
        </p:nvSpPr>
        <p:spPr>
          <a:xfrm>
            <a:off x="4424081" y="4940426"/>
            <a:ext cx="33438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Bodoni MT" panose="02070603080606020203" pitchFamily="18" charset="0"/>
              </a:rPr>
              <a:t>~ </a:t>
            </a:r>
            <a:r>
              <a:rPr lang="it-IT" sz="2000" b="1" dirty="0">
                <a:latin typeface="Bodoni MT" panose="02070603080606020203" pitchFamily="18" charset="0"/>
              </a:rPr>
              <a:t>25</a:t>
            </a:r>
            <a:r>
              <a:rPr lang="it-IT" sz="2000" dirty="0">
                <a:latin typeface="Bodoni MT" panose="02070603080606020203" pitchFamily="18" charset="0"/>
              </a:rPr>
              <a:t> spectra for each patient</a:t>
            </a:r>
          </a:p>
          <a:p>
            <a:pPr algn="ctr"/>
            <a:endParaRPr lang="it-IT" dirty="0">
              <a:latin typeface="Bodoni MT" panose="02070603080606020203" pitchFamily="18" charset="0"/>
            </a:endParaRPr>
          </a:p>
          <a:p>
            <a:pPr algn="ctr"/>
            <a:r>
              <a:rPr lang="it-IT" sz="2000" dirty="0">
                <a:latin typeface="Bodoni MT" panose="02070603080606020203" pitchFamily="18" charset="0"/>
              </a:rPr>
              <a:t>~ </a:t>
            </a:r>
            <a:r>
              <a:rPr lang="it-IT" sz="2000" b="1" dirty="0">
                <a:latin typeface="Bodoni MT" panose="02070603080606020203" pitchFamily="18" charset="0"/>
              </a:rPr>
              <a:t>2500</a:t>
            </a:r>
            <a:r>
              <a:rPr lang="it-IT" sz="2000" dirty="0">
                <a:latin typeface="Bodoni MT" panose="02070603080606020203" pitchFamily="18" charset="0"/>
              </a:rPr>
              <a:t> total spectra</a:t>
            </a:r>
            <a:endParaRPr lang="en-US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9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44000" t="90000" r="-4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BF9587A7-C1A3-48C2-97C0-AEB4FD80C792}"/>
              </a:ext>
            </a:extLst>
          </p:cNvPr>
          <p:cNvSpPr/>
          <p:nvPr/>
        </p:nvSpPr>
        <p:spPr>
          <a:xfrm flipV="1">
            <a:off x="10984684" y="6381071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D9427A-1FB0-4A1E-B810-A67671A9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8"/>
          </a:xfrm>
        </p:spPr>
        <p:txBody>
          <a:bodyPr/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MODEL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2D8F7-44FA-4934-B981-55A4DF4F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9725"/>
            <a:ext cx="1166769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89189-F093-4A45-A008-1CF6A02B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4684" y="6366963"/>
            <a:ext cx="369116" cy="360727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7</a:t>
            </a:fld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88F942-33E1-47F1-A4D4-27200EBA7EA8}"/>
              </a:ext>
            </a:extLst>
          </p:cNvPr>
          <p:cNvCxnSpPr/>
          <p:nvPr/>
        </p:nvCxnSpPr>
        <p:spPr>
          <a:xfrm>
            <a:off x="0" y="932689"/>
            <a:ext cx="12192000" cy="0"/>
          </a:xfrm>
          <a:prstGeom prst="line">
            <a:avLst/>
          </a:prstGeom>
          <a:ln w="28575">
            <a:solidFill>
              <a:srgbClr val="02AF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2B1445C9-50AD-437F-AA56-CC8602435B51}"/>
              </a:ext>
            </a:extLst>
          </p:cNvPr>
          <p:cNvGrpSpPr>
            <a:grpSpLocks noChangeAspect="1"/>
          </p:cNvGrpSpPr>
          <p:nvPr/>
        </p:nvGrpSpPr>
        <p:grpSpPr>
          <a:xfrm>
            <a:off x="421671" y="1031014"/>
            <a:ext cx="11348657" cy="4795972"/>
            <a:chOff x="621317" y="1466612"/>
            <a:chExt cx="11414977" cy="4832717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8524E7D-7627-4CAC-860A-73352E72A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317" y="1466612"/>
              <a:ext cx="10949365" cy="4480948"/>
            </a:xfrm>
            <a:prstGeom prst="rect">
              <a:avLst/>
            </a:prstGeom>
          </p:spPr>
        </p:pic>
        <p:sp>
          <p:nvSpPr>
            <p:cNvPr id="10" name="CasellaDiTesto 7">
              <a:extLst>
                <a:ext uri="{FF2B5EF4-FFF2-40B4-BE49-F238E27FC236}">
                  <a16:creationId xmlns:a16="http://schemas.microsoft.com/office/drawing/2014/main" id="{CCC24361-091B-4AE0-8DA5-5C7B3F18421E}"/>
                </a:ext>
              </a:extLst>
            </p:cNvPr>
            <p:cNvSpPr txBox="1"/>
            <p:nvPr/>
          </p:nvSpPr>
          <p:spPr>
            <a:xfrm>
              <a:off x="1035683" y="5222111"/>
              <a:ext cx="13546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>
                  <a:solidFill>
                    <a:srgbClr val="02AFD9"/>
                  </a:solidFill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Conv1D</a:t>
              </a:r>
            </a:p>
            <a:p>
              <a:r>
                <a:rPr lang="it-IT" sz="1200" dirty="0"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Filters: 100</a:t>
              </a:r>
            </a:p>
            <a:p>
              <a:r>
                <a:rPr lang="it-IT" sz="1200" dirty="0"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Kernel Size: 100</a:t>
              </a:r>
            </a:p>
            <a:p>
              <a:r>
                <a:rPr lang="it-IT" sz="1200" dirty="0"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Strides: 1</a:t>
              </a:r>
            </a:p>
          </p:txBody>
        </p:sp>
        <p:sp>
          <p:nvSpPr>
            <p:cNvPr id="11" name="CasellaDiTesto 7">
              <a:extLst>
                <a:ext uri="{FF2B5EF4-FFF2-40B4-BE49-F238E27FC236}">
                  <a16:creationId xmlns:a16="http://schemas.microsoft.com/office/drawing/2014/main" id="{3233E434-24A9-4606-9F56-CE0FA3182ABD}"/>
                </a:ext>
              </a:extLst>
            </p:cNvPr>
            <p:cNvSpPr txBox="1"/>
            <p:nvPr/>
          </p:nvSpPr>
          <p:spPr>
            <a:xfrm>
              <a:off x="2925443" y="5222111"/>
              <a:ext cx="13546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>
                  <a:solidFill>
                    <a:srgbClr val="02AFD9"/>
                  </a:solidFill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Conv1D</a:t>
              </a:r>
            </a:p>
            <a:p>
              <a:r>
                <a:rPr lang="it-IT" sz="1200" dirty="0"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Filters: 100</a:t>
              </a:r>
            </a:p>
            <a:p>
              <a:r>
                <a:rPr lang="it-IT" sz="1200" dirty="0"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Kernel Size: 5</a:t>
              </a:r>
            </a:p>
            <a:p>
              <a:r>
                <a:rPr lang="it-IT" sz="1200" dirty="0"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Strides: 2</a:t>
              </a:r>
            </a:p>
          </p:txBody>
        </p:sp>
        <p:sp>
          <p:nvSpPr>
            <p:cNvPr id="12" name="CasellaDiTesto 7">
              <a:extLst>
                <a:ext uri="{FF2B5EF4-FFF2-40B4-BE49-F238E27FC236}">
                  <a16:creationId xmlns:a16="http://schemas.microsoft.com/office/drawing/2014/main" id="{63E24A99-6EA6-4E6A-BA6A-431E2A30EFCB}"/>
                </a:ext>
              </a:extLst>
            </p:cNvPr>
            <p:cNvSpPr txBox="1"/>
            <p:nvPr/>
          </p:nvSpPr>
          <p:spPr>
            <a:xfrm>
              <a:off x="4815203" y="5222111"/>
              <a:ext cx="13546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>
                  <a:solidFill>
                    <a:srgbClr val="02AFD9"/>
                  </a:solidFill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Conv1D</a:t>
              </a:r>
            </a:p>
            <a:p>
              <a:r>
                <a:rPr lang="it-IT" sz="1200" dirty="0"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Filters: 25</a:t>
              </a:r>
            </a:p>
            <a:p>
              <a:r>
                <a:rPr lang="it-IT" sz="1200" dirty="0"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Kernel Size: 9</a:t>
              </a:r>
            </a:p>
            <a:p>
              <a:r>
                <a:rPr lang="it-IT" sz="1200" dirty="0"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Strides: 5</a:t>
              </a:r>
            </a:p>
          </p:txBody>
        </p:sp>
        <p:sp>
          <p:nvSpPr>
            <p:cNvPr id="13" name="CasellaDiTesto 13">
              <a:extLst>
                <a:ext uri="{FF2B5EF4-FFF2-40B4-BE49-F238E27FC236}">
                  <a16:creationId xmlns:a16="http://schemas.microsoft.com/office/drawing/2014/main" id="{4C97538A-36D5-43C4-85EC-7C4C726F7D29}"/>
                </a:ext>
              </a:extLst>
            </p:cNvPr>
            <p:cNvSpPr txBox="1"/>
            <p:nvPr/>
          </p:nvSpPr>
          <p:spPr>
            <a:xfrm>
              <a:off x="3900559" y="4683502"/>
              <a:ext cx="15110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>
                  <a:solidFill>
                    <a:srgbClr val="FFCCCC"/>
                  </a:solidFill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MaxPooling</a:t>
              </a:r>
            </a:p>
            <a:p>
              <a:r>
                <a:rPr lang="it-IT" sz="1200" dirty="0"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Kernel Size: 6</a:t>
              </a:r>
            </a:p>
            <a:p>
              <a:r>
                <a:rPr lang="it-IT" sz="1200" dirty="0"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Strides: 3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0FCFAA2-501E-43B2-9350-820350457045}"/>
                </a:ext>
              </a:extLst>
            </p:cNvPr>
            <p:cNvSpPr txBox="1"/>
            <p:nvPr/>
          </p:nvSpPr>
          <p:spPr>
            <a:xfrm>
              <a:off x="5766962" y="4683502"/>
              <a:ext cx="15110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>
                  <a:solidFill>
                    <a:srgbClr val="FFCCCC"/>
                  </a:solidFill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MaxPooling</a:t>
              </a:r>
            </a:p>
            <a:p>
              <a:r>
                <a:rPr lang="it-IT" sz="1200" dirty="0"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Kernel Size: 3</a:t>
              </a:r>
            </a:p>
            <a:p>
              <a:r>
                <a:rPr lang="it-IT" sz="1200" dirty="0"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Strides: 2</a:t>
              </a:r>
            </a:p>
          </p:txBody>
        </p:sp>
        <p:sp>
          <p:nvSpPr>
            <p:cNvPr id="15" name="CasellaDiTesto 21">
              <a:extLst>
                <a:ext uri="{FF2B5EF4-FFF2-40B4-BE49-F238E27FC236}">
                  <a16:creationId xmlns:a16="http://schemas.microsoft.com/office/drawing/2014/main" id="{C923A200-6F4E-4442-811B-44D6EFD5DCEC}"/>
                </a:ext>
              </a:extLst>
            </p:cNvPr>
            <p:cNvSpPr txBox="1"/>
            <p:nvPr/>
          </p:nvSpPr>
          <p:spPr>
            <a:xfrm>
              <a:off x="7536646" y="2255756"/>
              <a:ext cx="13546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>
                  <a:solidFill>
                    <a:srgbClr val="AFB5BA"/>
                  </a:solidFill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Dense</a:t>
              </a:r>
            </a:p>
            <a:p>
              <a:r>
                <a:rPr lang="it-IT" sz="1200" dirty="0"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Neurons: 732</a:t>
              </a:r>
            </a:p>
          </p:txBody>
        </p:sp>
        <p:sp>
          <p:nvSpPr>
            <p:cNvPr id="16" name="CasellaDiTesto 21">
              <a:extLst>
                <a:ext uri="{FF2B5EF4-FFF2-40B4-BE49-F238E27FC236}">
                  <a16:creationId xmlns:a16="http://schemas.microsoft.com/office/drawing/2014/main" id="{0E6F7433-51A7-4F26-95EC-1CCFD482897C}"/>
                </a:ext>
              </a:extLst>
            </p:cNvPr>
            <p:cNvSpPr txBox="1"/>
            <p:nvPr/>
          </p:nvSpPr>
          <p:spPr>
            <a:xfrm>
              <a:off x="8570195" y="2771910"/>
              <a:ext cx="13546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>
                  <a:solidFill>
                    <a:srgbClr val="AFB5BA"/>
                  </a:solidFill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Dense</a:t>
              </a:r>
            </a:p>
            <a:p>
              <a:r>
                <a:rPr lang="it-IT" sz="1200" dirty="0"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Neurons: 189</a:t>
              </a:r>
            </a:p>
          </p:txBody>
        </p:sp>
        <p:sp>
          <p:nvSpPr>
            <p:cNvPr id="17" name="CasellaDiTesto 21">
              <a:extLst>
                <a:ext uri="{FF2B5EF4-FFF2-40B4-BE49-F238E27FC236}">
                  <a16:creationId xmlns:a16="http://schemas.microsoft.com/office/drawing/2014/main" id="{CD33DB4B-8BE4-41B0-B72A-98D9448C07D9}"/>
                </a:ext>
              </a:extLst>
            </p:cNvPr>
            <p:cNvSpPr txBox="1"/>
            <p:nvPr/>
          </p:nvSpPr>
          <p:spPr>
            <a:xfrm>
              <a:off x="9782251" y="2991955"/>
              <a:ext cx="13546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>
                  <a:solidFill>
                    <a:schemeClr val="accent3"/>
                  </a:solidFill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Dense</a:t>
              </a:r>
            </a:p>
            <a:p>
              <a:r>
                <a:rPr lang="it-IT" sz="1200" dirty="0"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Neurons: 152</a:t>
              </a:r>
            </a:p>
          </p:txBody>
        </p:sp>
        <p:sp>
          <p:nvSpPr>
            <p:cNvPr id="18" name="CasellaDiTesto 21">
              <a:extLst>
                <a:ext uri="{FF2B5EF4-FFF2-40B4-BE49-F238E27FC236}">
                  <a16:creationId xmlns:a16="http://schemas.microsoft.com/office/drawing/2014/main" id="{1E68C219-1B29-43EF-A3B0-16F4B3554B77}"/>
                </a:ext>
              </a:extLst>
            </p:cNvPr>
            <p:cNvSpPr txBox="1"/>
            <p:nvPr/>
          </p:nvSpPr>
          <p:spPr>
            <a:xfrm>
              <a:off x="10681628" y="3946537"/>
              <a:ext cx="13546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>
                  <a:solidFill>
                    <a:srgbClr val="1A84A0"/>
                  </a:solidFill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Softmax</a:t>
              </a:r>
            </a:p>
            <a:p>
              <a:r>
                <a:rPr lang="it-IT" sz="1200" dirty="0">
                  <a:latin typeface="Cascadia Code Light" panose="020B0609020000020004" pitchFamily="49" charset="0"/>
                  <a:cs typeface="Cascadia Code Light" panose="020B0609020000020004" pitchFamily="49" charset="0"/>
                </a:rPr>
                <a:t>Neurons: 3</a:t>
              </a:r>
            </a:p>
          </p:txBody>
        </p:sp>
      </p:grpSp>
      <p:sp>
        <p:nvSpPr>
          <p:cNvPr id="3" name="Explosion : 14 points 2">
            <a:extLst>
              <a:ext uri="{FF2B5EF4-FFF2-40B4-BE49-F238E27FC236}">
                <a16:creationId xmlns:a16="http://schemas.microsoft.com/office/drawing/2014/main" id="{3E6D0FDD-1FAC-46E9-AEE8-1F9A26B0557E}"/>
              </a:ext>
            </a:extLst>
          </p:cNvPr>
          <p:cNvSpPr/>
          <p:nvPr/>
        </p:nvSpPr>
        <p:spPr>
          <a:xfrm>
            <a:off x="9516452" y="579153"/>
            <a:ext cx="2364509" cy="1951498"/>
          </a:xfrm>
          <a:prstGeom prst="irregularSeal2">
            <a:avLst/>
          </a:prstGeom>
          <a:solidFill>
            <a:srgbClr val="02AFD9"/>
          </a:solidFill>
          <a:ln w="28575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odoni MT" panose="02070603080606020203" pitchFamily="18" charset="0"/>
              </a:rPr>
              <a:t>89%</a:t>
            </a:r>
          </a:p>
        </p:txBody>
      </p:sp>
    </p:spTree>
    <p:extLst>
      <p:ext uri="{BB962C8B-B14F-4D97-AF65-F5344CB8AC3E}">
        <p14:creationId xmlns:p14="http://schemas.microsoft.com/office/powerpoint/2010/main" val="29319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44000" t="90000" r="-4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BF9587A7-C1A3-48C2-97C0-AEB4FD80C792}"/>
              </a:ext>
            </a:extLst>
          </p:cNvPr>
          <p:cNvSpPr/>
          <p:nvPr/>
        </p:nvSpPr>
        <p:spPr>
          <a:xfrm flipV="1">
            <a:off x="10984684" y="6381071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D9427A-1FB0-4A1E-B810-A67671A9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8"/>
          </a:xfrm>
        </p:spPr>
        <p:txBody>
          <a:bodyPr/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PROBLEM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2D8F7-44FA-4934-B981-55A4DF4F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9725"/>
            <a:ext cx="1166769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89189-F093-4A45-A008-1CF6A02B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4684" y="6366963"/>
            <a:ext cx="369116" cy="360727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8</a:t>
            </a:fld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88F942-33E1-47F1-A4D4-27200EBA7EA8}"/>
              </a:ext>
            </a:extLst>
          </p:cNvPr>
          <p:cNvCxnSpPr/>
          <p:nvPr/>
        </p:nvCxnSpPr>
        <p:spPr>
          <a:xfrm>
            <a:off x="0" y="932689"/>
            <a:ext cx="12192000" cy="0"/>
          </a:xfrm>
          <a:prstGeom prst="line">
            <a:avLst/>
          </a:prstGeom>
          <a:ln w="28575">
            <a:solidFill>
              <a:srgbClr val="02AF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ylindre 2">
            <a:extLst>
              <a:ext uri="{FF2B5EF4-FFF2-40B4-BE49-F238E27FC236}">
                <a16:creationId xmlns:a16="http://schemas.microsoft.com/office/drawing/2014/main" id="{EA35AFF6-7C3C-4F81-8150-C3DE43064A0A}"/>
              </a:ext>
            </a:extLst>
          </p:cNvPr>
          <p:cNvSpPr/>
          <p:nvPr/>
        </p:nvSpPr>
        <p:spPr>
          <a:xfrm>
            <a:off x="997527" y="2010062"/>
            <a:ext cx="1166769" cy="1244600"/>
          </a:xfrm>
          <a:prstGeom prst="can">
            <a:avLst/>
          </a:prstGeom>
          <a:solidFill>
            <a:srgbClr val="AFB5BA"/>
          </a:solidFill>
          <a:ln w="28575">
            <a:solidFill>
              <a:srgbClr val="1A84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Bodoni MT" panose="02070603080606020203" pitchFamily="18" charset="0"/>
              </a:rPr>
              <a:t>Data</a:t>
            </a:r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2F57397A-5FF3-4F02-BAC3-F92A2F47E498}"/>
              </a:ext>
            </a:extLst>
          </p:cNvPr>
          <p:cNvSpPr/>
          <p:nvPr/>
        </p:nvSpPr>
        <p:spPr>
          <a:xfrm>
            <a:off x="3398982" y="2010062"/>
            <a:ext cx="1838037" cy="1244600"/>
          </a:xfrm>
          <a:prstGeom prst="flowChartProcess">
            <a:avLst/>
          </a:prstGeom>
          <a:solidFill>
            <a:srgbClr val="AFB5BA"/>
          </a:solidFill>
          <a:ln w="28575">
            <a:solidFill>
              <a:srgbClr val="1A84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Bodoni MT" panose="02070603080606020203" pitchFamily="18" charset="0"/>
              </a:rPr>
              <a:t>Model</a:t>
            </a:r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Organigramme : Décision 9">
            <a:extLst>
              <a:ext uri="{FF2B5EF4-FFF2-40B4-BE49-F238E27FC236}">
                <a16:creationId xmlns:a16="http://schemas.microsoft.com/office/drawing/2014/main" id="{06908CF4-EA9C-4A60-8D9E-90365D1826AF}"/>
              </a:ext>
            </a:extLst>
          </p:cNvPr>
          <p:cNvSpPr/>
          <p:nvPr/>
        </p:nvSpPr>
        <p:spPr>
          <a:xfrm>
            <a:off x="6471705" y="2010065"/>
            <a:ext cx="2216728" cy="1244597"/>
          </a:xfrm>
          <a:prstGeom prst="flowChartDecision">
            <a:avLst/>
          </a:prstGeom>
          <a:solidFill>
            <a:srgbClr val="AFB5BA"/>
          </a:solidFill>
          <a:ln w="28575">
            <a:solidFill>
              <a:srgbClr val="1A84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Bodoni MT" panose="02070603080606020203" pitchFamily="18" charset="0"/>
              </a:rPr>
              <a:t>Decision</a:t>
            </a:r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25A9695-D078-4958-BBD9-B7090ADFC0F8}"/>
              </a:ext>
            </a:extLst>
          </p:cNvPr>
          <p:cNvCxnSpPr>
            <a:stCxn id="3" idx="4"/>
            <a:endCxn id="8" idx="1"/>
          </p:cNvCxnSpPr>
          <p:nvPr/>
        </p:nvCxnSpPr>
        <p:spPr>
          <a:xfrm>
            <a:off x="2164296" y="2632362"/>
            <a:ext cx="12346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5808D00-9D93-40E6-A55C-A4A074D369D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5237019" y="2632362"/>
            <a:ext cx="123468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 : carré corné 16">
            <a:extLst>
              <a:ext uri="{FF2B5EF4-FFF2-40B4-BE49-F238E27FC236}">
                <a16:creationId xmlns:a16="http://schemas.microsoft.com/office/drawing/2014/main" id="{8BC92EB9-B5EC-4401-8173-46F3D213AF84}"/>
              </a:ext>
            </a:extLst>
          </p:cNvPr>
          <p:cNvSpPr/>
          <p:nvPr/>
        </p:nvSpPr>
        <p:spPr>
          <a:xfrm>
            <a:off x="9923119" y="1389704"/>
            <a:ext cx="1450109" cy="951345"/>
          </a:xfrm>
          <a:prstGeom prst="foldedCorner">
            <a:avLst/>
          </a:prstGeom>
          <a:solidFill>
            <a:srgbClr val="AFB5BA"/>
          </a:solidFill>
          <a:ln w="28575">
            <a:solidFill>
              <a:srgbClr val="1A84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Bodoni MT" panose="02070603080606020203" pitchFamily="18" charset="0"/>
              </a:rPr>
              <a:t>Treatment</a:t>
            </a:r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78F4639-BE2C-4DB0-9581-6B49FB532001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V="1">
            <a:off x="8688433" y="1865377"/>
            <a:ext cx="1234686" cy="766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Interdiction 19">
            <a:extLst>
              <a:ext uri="{FF2B5EF4-FFF2-40B4-BE49-F238E27FC236}">
                <a16:creationId xmlns:a16="http://schemas.microsoft.com/office/drawing/2014/main" id="{50652FDA-99FA-4553-A0C3-5C3CDC2E3F90}"/>
              </a:ext>
            </a:extLst>
          </p:cNvPr>
          <p:cNvSpPr/>
          <p:nvPr/>
        </p:nvSpPr>
        <p:spPr>
          <a:xfrm>
            <a:off x="9868178" y="1119540"/>
            <a:ext cx="1580772" cy="1389695"/>
          </a:xfrm>
          <a:prstGeom prst="noSmoking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2" name="Graphique 21" descr="Insignia signo de interrogación avec un remplissage uni">
            <a:extLst>
              <a:ext uri="{FF2B5EF4-FFF2-40B4-BE49-F238E27FC236}">
                <a16:creationId xmlns:a16="http://schemas.microsoft.com/office/drawing/2014/main" id="{3E7BF12B-450D-4119-BB7C-FB65A820E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2336" y="2581373"/>
            <a:ext cx="1491673" cy="1491673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F4ED47C-C5D1-40AD-BACA-15E55543632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688433" y="2632364"/>
            <a:ext cx="1369967" cy="694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5A610071-7502-476B-BBC1-19EB649D4FB0}"/>
              </a:ext>
            </a:extLst>
          </p:cNvPr>
          <p:cNvSpPr txBox="1"/>
          <p:nvPr/>
        </p:nvSpPr>
        <p:spPr>
          <a:xfrm>
            <a:off x="0" y="435125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latin typeface="Bodoni MT Black" panose="02070A03080606020203" pitchFamily="18" charset="0"/>
              </a:rPr>
              <a:t>HOW CAN WE UNDERSTAND THE MODEL AND THEREFORE TRUST IT?</a:t>
            </a:r>
            <a:endParaRPr lang="en-GB" sz="3200" spc="3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0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7" grpId="0" animBg="1"/>
      <p:bldP spid="20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02AFD9"/>
            </a:gs>
            <a:gs pos="50000">
              <a:srgbClr val="1A84A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429855C5-9792-441A-8EB5-7773C1C2BF56}"/>
              </a:ext>
            </a:extLst>
          </p:cNvPr>
          <p:cNvSpPr/>
          <p:nvPr/>
        </p:nvSpPr>
        <p:spPr>
          <a:xfrm flipV="1">
            <a:off x="11076125" y="6360748"/>
            <a:ext cx="369116" cy="360727"/>
          </a:xfrm>
          <a:prstGeom prst="ellipse">
            <a:avLst/>
          </a:prstGeom>
          <a:solidFill>
            <a:srgbClr val="AFB5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BADE7E-2BBA-4C87-A5C4-7901CF5E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980" y="2766218"/>
            <a:ext cx="6416040" cy="1325563"/>
          </a:xfrm>
          <a:solidFill>
            <a:srgbClr val="AFB5BA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GB" spc="600" dirty="0">
                <a:latin typeface="Bodoni MT Black" panose="02070A03080606020203" pitchFamily="18" charset="0"/>
              </a:rPr>
              <a:t>METHODOLOGY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A6B431-79B9-40AC-939A-EAE4E051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Bodoni MT" panose="02070603080606020203" pitchFamily="18" charset="0"/>
              </a:rPr>
              <a:t>09/09/2021</a:t>
            </a:r>
            <a:endParaRPr lang="en-GB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E499D1-1557-43FD-AB78-CEB5768D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6124" y="6356350"/>
            <a:ext cx="369116" cy="365125"/>
          </a:xfrm>
        </p:spPr>
        <p:txBody>
          <a:bodyPr/>
          <a:lstStyle/>
          <a:p>
            <a:pPr algn="ctr"/>
            <a:fld id="{73B7474B-64AB-48E3-8EC2-F8645ACF44F0}" type="slidenum">
              <a:rPr lang="en-GB" sz="1400" smtClean="0">
                <a:solidFill>
                  <a:schemeClr val="tx1"/>
                </a:solidFill>
                <a:latin typeface="Bodoni MT" panose="02070603080606020203" pitchFamily="18" charset="0"/>
              </a:rPr>
              <a:pPr algn="ctr"/>
              <a:t>9</a:t>
            </a:fld>
            <a:endParaRPr lang="en-GB" sz="14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25960"/>
      </p:ext>
    </p:extLst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</TotalTime>
  <Words>581</Words>
  <Application>Microsoft Office PowerPoint</Application>
  <PresentationFormat>Grand écran</PresentationFormat>
  <Paragraphs>161</Paragraphs>
  <Slides>22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Bahnschrift</vt:lpstr>
      <vt:lpstr>Bodoni MT</vt:lpstr>
      <vt:lpstr>Bodoni MT Black</vt:lpstr>
      <vt:lpstr>Calibri</vt:lpstr>
      <vt:lpstr>Calibri Light</vt:lpstr>
      <vt:lpstr>Cascadia Code Light</vt:lpstr>
      <vt:lpstr>Wingdings</vt:lpstr>
      <vt:lpstr>Office Theme</vt:lpstr>
      <vt:lpstr>INTERPRETING RAMAN SPECTROSCOPY TOWARDS DIAGNOSTIC PURPOSES : AN EXPLAINABLE DEEP-LEARNING BASED APPROACH</vt:lpstr>
      <vt:lpstr>OVERVIEW</vt:lpstr>
      <vt:lpstr>INTRODUCTION</vt:lpstr>
      <vt:lpstr>GLOBAL CONTEXT</vt:lpstr>
      <vt:lpstr>PROBLEM STATEMENT</vt:lpstr>
      <vt:lpstr>DATA</vt:lpstr>
      <vt:lpstr>MODEL</vt:lpstr>
      <vt:lpstr>PROBLEM</vt:lpstr>
      <vt:lpstr>METHODOLOGY</vt:lpstr>
      <vt:lpstr>CLASS ACTIVATION MAPPING</vt:lpstr>
      <vt:lpstr>GRADIENT CAM</vt:lpstr>
      <vt:lpstr>RESULTS</vt:lpstr>
      <vt:lpstr>CAM : CUT MODEL</vt:lpstr>
      <vt:lpstr>RESULTS AT SPECTRA LEVEL</vt:lpstr>
      <vt:lpstr>GENERALIZATION</vt:lpstr>
      <vt:lpstr>GRADIENT CAM : RESULTS</vt:lpstr>
      <vt:lpstr>GENERALIZATION</vt:lpstr>
      <vt:lpstr>DISCUSSION</vt:lpstr>
      <vt:lpstr>LACK OF GENERALIZATION</vt:lpstr>
      <vt:lpstr>FUTURE WORKS</vt:lpstr>
      <vt:lpstr>FUTURE WORKS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RAMAN SPECTROSCOPY TOWARDS DIAGNOSTIC PURPOSES : AN EXPLAINABLE DEEP-LEARNING BASED APPROACH</dc:title>
  <dc:creator>Nina Singlan</dc:creator>
  <cp:lastModifiedBy>Nina Singlan</cp:lastModifiedBy>
  <cp:revision>8</cp:revision>
  <dcterms:created xsi:type="dcterms:W3CDTF">2021-09-03T07:30:23Z</dcterms:created>
  <dcterms:modified xsi:type="dcterms:W3CDTF">2021-09-06T14:03:45Z</dcterms:modified>
</cp:coreProperties>
</file>