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8"/>
  </p:notesMasterIdLst>
  <p:sldIdLst>
    <p:sldId id="256" r:id="rId2"/>
    <p:sldId id="257" r:id="rId3"/>
    <p:sldId id="260" r:id="rId4"/>
    <p:sldId id="270" r:id="rId5"/>
    <p:sldId id="271" r:id="rId6"/>
    <p:sldId id="272" r:id="rId7"/>
    <p:sldId id="273" r:id="rId8"/>
    <p:sldId id="258" r:id="rId9"/>
    <p:sldId id="268" r:id="rId10"/>
    <p:sldId id="261" r:id="rId11"/>
    <p:sldId id="262" r:id="rId12"/>
    <p:sldId id="263" r:id="rId13"/>
    <p:sldId id="269" r:id="rId14"/>
    <p:sldId id="264" r:id="rId15"/>
    <p:sldId id="265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0D2837-98CD-4199-ADA4-087FAA46106A}" type="datetimeFigureOut">
              <a:rPr lang="en-US" smtClean="0"/>
              <a:t>10/30/2014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3FB6EB-549C-45E8-8120-227FE0389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9567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Source :https://www.lcghd.org/documents/Ebola%20Decision%20Tree%20-%20CDC%20Consultation%20ODH%20Sep%2024%202014.pdf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3FB6EB-549C-45E8-8120-227FE038948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385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Source :https://www.lcghd.org/documents/Ebola%20Decision%20Tree%20-%20CDC%20Consultation%20ODH%20Sep%2024%202014.pdf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3FB6EB-549C-45E8-8120-227FE038948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7215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Source :https://www.lcghd.org/documents/Ebola%20Decision%20Tree%20-%20CDC%20Consultation%20ODH%20Sep%2024%202014.pdf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3FB6EB-549C-45E8-8120-227FE038948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1702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Source :https://www.lcghd.org/documents/Ebola%20Decision%20Tree%20-%20CDC%20Consultation%20ODH%20Sep%2024%202014.pdf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3FB6EB-549C-45E8-8120-227FE038948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26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DA162-8CDC-48E4-8A64-E10E0874DEDA}" type="datetimeFigureOut">
              <a:rPr lang="en-US" smtClean="0"/>
              <a:t>10/30/2014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5D325-4857-407C-9F50-0D4952D18F5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DA162-8CDC-48E4-8A64-E10E0874DEDA}" type="datetimeFigureOut">
              <a:rPr lang="en-US" smtClean="0"/>
              <a:t>10/30/2014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5D325-4857-407C-9F50-0D4952D18F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DA162-8CDC-48E4-8A64-E10E0874DEDA}" type="datetimeFigureOut">
              <a:rPr lang="en-US" smtClean="0"/>
              <a:t>10/30/2014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5D325-4857-407C-9F50-0D4952D18F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DA162-8CDC-48E4-8A64-E10E0874DEDA}" type="datetimeFigureOut">
              <a:rPr lang="en-US" smtClean="0"/>
              <a:t>10/30/2014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5D325-4857-407C-9F50-0D4952D18F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DA162-8CDC-48E4-8A64-E10E0874DEDA}" type="datetimeFigureOut">
              <a:rPr lang="en-US" smtClean="0"/>
              <a:t>10/30/2014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5D325-4857-407C-9F50-0D4952D18F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DA162-8CDC-48E4-8A64-E10E0874DEDA}" type="datetimeFigureOut">
              <a:rPr lang="en-US" smtClean="0"/>
              <a:t>10/30/2014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5D325-4857-407C-9F50-0D4952D18F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DA162-8CDC-48E4-8A64-E10E0874DEDA}" type="datetimeFigureOut">
              <a:rPr lang="en-US" smtClean="0"/>
              <a:t>10/30/2014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5D325-4857-407C-9F50-0D4952D18F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DA162-8CDC-48E4-8A64-E10E0874DEDA}" type="datetimeFigureOut">
              <a:rPr lang="en-US" smtClean="0"/>
              <a:t>10/30/2014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5D325-4857-407C-9F50-0D4952D18F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DA162-8CDC-48E4-8A64-E10E0874DEDA}" type="datetimeFigureOut">
              <a:rPr lang="en-US" smtClean="0"/>
              <a:t>10/30/2014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5D325-4857-407C-9F50-0D4952D18F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DA162-8CDC-48E4-8A64-E10E0874DEDA}" type="datetimeFigureOut">
              <a:rPr lang="en-US" smtClean="0"/>
              <a:t>10/30/2014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5D325-4857-407C-9F50-0D4952D18F51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C0FDA162-8CDC-48E4-8A64-E10E0874DEDA}" type="datetimeFigureOut">
              <a:rPr lang="en-US" smtClean="0"/>
              <a:t>10/30/2014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2B25D325-4857-407C-9F50-0D4952D18F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C0FDA162-8CDC-48E4-8A64-E10E0874DEDA}" type="datetimeFigureOut">
              <a:rPr lang="en-US" smtClean="0"/>
              <a:t>10/30/2014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2B25D325-4857-407C-9F50-0D4952D18F51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Trees and Forests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038600"/>
            <a:ext cx="8077200" cy="432816"/>
          </a:xfrm>
        </p:spPr>
        <p:txBody>
          <a:bodyPr/>
          <a:lstStyle/>
          <a:p>
            <a:r>
              <a:rPr lang="en-US" dirty="0" smtClean="0"/>
              <a:t>A Quick Overview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685800" y="5867400"/>
            <a:ext cx="8077200" cy="432816"/>
          </a:xfrm>
          <a:prstGeom prst="rect">
            <a:avLst/>
          </a:prstGeom>
        </p:spPr>
        <p:txBody>
          <a:bodyPr vert="horz" lIns="118872" tIns="0" rIns="45720" bIns="0" rtlCol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By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Munir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Winkel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2" descr="http://fc00.deviantart.net/fs70/f/2012/261/4/2/bare_tree_png_by_doloresdevelde-d5f61y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0800000">
            <a:off x="2501153" y="152400"/>
            <a:ext cx="6642847" cy="47053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Random </a:t>
            </a:r>
            <a:r>
              <a:rPr lang="en-US" dirty="0" smtClean="0"/>
              <a:t>Forests</a:t>
            </a:r>
            <a:endParaRPr lang="en-US" dirty="0"/>
          </a:p>
        </p:txBody>
      </p:sp>
      <p:pic>
        <p:nvPicPr>
          <p:cNvPr id="1026" name="Picture 2" descr="http://fc00.deviantart.net/fs70/f/2012/261/4/2/bare_tree_png_by_doloresdevelde-d5f61y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0800000">
            <a:off x="6096000" y="1066800"/>
            <a:ext cx="2474258" cy="17526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457200" y="1676400"/>
            <a:ext cx="7086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Step 1 ) </a:t>
            </a:r>
            <a:r>
              <a:rPr lang="en-US" sz="2800" b="1" dirty="0" smtClean="0"/>
              <a:t>Bootstrap</a:t>
            </a:r>
            <a:endParaRPr lang="en-US" b="1" dirty="0"/>
          </a:p>
        </p:txBody>
      </p:sp>
      <p:pic>
        <p:nvPicPr>
          <p:cNvPr id="6" name="Picture 2" descr="http://fc00.deviantart.net/fs70/f/2012/261/4/2/bare_tree_png_by_doloresdevelde-d5f61y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0800000">
            <a:off x="5638800" y="4495800"/>
            <a:ext cx="2855259" cy="2022476"/>
          </a:xfrm>
          <a:prstGeom prst="rect">
            <a:avLst/>
          </a:prstGeom>
          <a:noFill/>
        </p:spPr>
      </p:pic>
      <p:pic>
        <p:nvPicPr>
          <p:cNvPr id="7" name="Picture 2" descr="http://fc00.deviantart.net/fs70/f/2012/261/4/2/bare_tree_png_by_doloresdevelde-d5f61y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0800000">
            <a:off x="6288741" y="2590800"/>
            <a:ext cx="2855259" cy="2022476"/>
          </a:xfrm>
          <a:prstGeom prst="rect">
            <a:avLst/>
          </a:prstGeom>
          <a:noFill/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2438400"/>
            <a:ext cx="6810375" cy="3829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Random Forests</a:t>
            </a:r>
            <a:endParaRPr lang="en-US" dirty="0"/>
          </a:p>
        </p:txBody>
      </p:sp>
      <p:pic>
        <p:nvPicPr>
          <p:cNvPr id="1026" name="Picture 2" descr="http://fc00.deviantart.net/fs70/f/2012/261/4/2/bare_tree_png_by_doloresdevelde-d5f61y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0800000">
            <a:off x="6096000" y="1066800"/>
            <a:ext cx="2474258" cy="17526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457200" y="1676400"/>
            <a:ext cx="7086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Step 2)   Select    </a:t>
            </a:r>
            <a:r>
              <a:rPr lang="en-US" sz="2800" b="1" dirty="0" smtClean="0"/>
              <a:t>m &lt;= p    </a:t>
            </a:r>
            <a:r>
              <a:rPr lang="en-US" sz="2800" dirty="0" smtClean="0"/>
              <a:t>input variables</a:t>
            </a:r>
            <a:endParaRPr lang="en-US" dirty="0"/>
          </a:p>
        </p:txBody>
      </p:sp>
      <p:pic>
        <p:nvPicPr>
          <p:cNvPr id="6" name="Picture 2" descr="http://fc00.deviantart.net/fs70/f/2012/261/4/2/bare_tree_png_by_doloresdevelde-d5f61y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0800000">
            <a:off x="5638800" y="4495800"/>
            <a:ext cx="2855259" cy="2022476"/>
          </a:xfrm>
          <a:prstGeom prst="rect">
            <a:avLst/>
          </a:prstGeom>
          <a:noFill/>
        </p:spPr>
      </p:pic>
      <p:pic>
        <p:nvPicPr>
          <p:cNvPr id="7" name="Picture 2" descr="http://fc00.deviantart.net/fs70/f/2012/261/4/2/bare_tree_png_by_doloresdevelde-d5f61y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0800000">
            <a:off x="6288741" y="2590800"/>
            <a:ext cx="2855259" cy="2022476"/>
          </a:xfrm>
          <a:prstGeom prst="rect">
            <a:avLst/>
          </a:prstGeom>
          <a:noFill/>
        </p:spPr>
      </p:pic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2514600"/>
            <a:ext cx="5200650" cy="333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228600" y="6488668"/>
            <a:ext cx="7707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Regression: m = p/3          classification: m = </a:t>
            </a:r>
            <a:r>
              <a:rPr lang="en-US" dirty="0" err="1" smtClean="0"/>
              <a:t>sqrt</a:t>
            </a:r>
            <a:r>
              <a:rPr lang="en-US" dirty="0" smtClean="0"/>
              <a:t>(p)                                bagging:   m=p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Random Forests: Then What?</a:t>
            </a:r>
            <a:endParaRPr lang="en-US" dirty="0"/>
          </a:p>
        </p:txBody>
      </p:sp>
      <p:pic>
        <p:nvPicPr>
          <p:cNvPr id="1026" name="Picture 2" descr="http://fc00.deviantart.net/fs70/f/2012/261/4/2/bare_tree_png_by_doloresdevelde-d5f61y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0800000">
            <a:off x="6096000" y="1066800"/>
            <a:ext cx="2474258" cy="17526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457200" y="1676400"/>
            <a:ext cx="7086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After bootstrapping </a:t>
            </a:r>
            <a:r>
              <a:rPr lang="en-US" sz="2800" b="1" dirty="0" smtClean="0"/>
              <a:t>…</a:t>
            </a:r>
            <a:endParaRPr lang="en-US" sz="2800" dirty="0" smtClean="0"/>
          </a:p>
          <a:p>
            <a:r>
              <a:rPr lang="en-US" sz="2800" dirty="0" smtClean="0"/>
              <a:t>After </a:t>
            </a:r>
            <a:r>
              <a:rPr lang="en-US" sz="2800" dirty="0"/>
              <a:t>s</a:t>
            </a:r>
            <a:r>
              <a:rPr lang="en-US" sz="2800" dirty="0" smtClean="0"/>
              <a:t>electing    </a:t>
            </a:r>
            <a:r>
              <a:rPr lang="en-US" sz="2800" b="1" dirty="0" smtClean="0"/>
              <a:t>m &lt;= p    </a:t>
            </a:r>
            <a:r>
              <a:rPr lang="en-US" sz="2800" dirty="0" smtClean="0"/>
              <a:t>“predictors” …</a:t>
            </a:r>
            <a:endParaRPr lang="en-US" dirty="0"/>
          </a:p>
        </p:txBody>
      </p:sp>
      <p:pic>
        <p:nvPicPr>
          <p:cNvPr id="6" name="Picture 2" descr="http://fc00.deviantart.net/fs70/f/2012/261/4/2/bare_tree_png_by_doloresdevelde-d5f61y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0800000">
            <a:off x="4191000" y="4835524"/>
            <a:ext cx="2855259" cy="2022476"/>
          </a:xfrm>
          <a:prstGeom prst="rect">
            <a:avLst/>
          </a:prstGeom>
          <a:noFill/>
        </p:spPr>
      </p:pic>
      <p:pic>
        <p:nvPicPr>
          <p:cNvPr id="7" name="Picture 2" descr="http://fc00.deviantart.net/fs70/f/2012/261/4/2/bare_tree_png_by_doloresdevelde-d5f61y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0800000">
            <a:off x="5715000" y="2971800"/>
            <a:ext cx="2855259" cy="2022476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381000" y="3733800"/>
            <a:ext cx="7086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Classification: “majority vote”</a:t>
            </a:r>
          </a:p>
          <a:p>
            <a:endParaRPr lang="en-US" sz="2800" dirty="0"/>
          </a:p>
          <a:p>
            <a:r>
              <a:rPr lang="en-US" sz="2800" dirty="0" smtClean="0"/>
              <a:t>Regression: “average”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Do These Work? </a:t>
            </a:r>
            <a:endParaRPr lang="en-US" dirty="0"/>
          </a:p>
        </p:txBody>
      </p:sp>
      <p:pic>
        <p:nvPicPr>
          <p:cNvPr id="1026" name="Picture 2" descr="http://fc00.deviantart.net/fs70/f/2012/261/4/2/bare_tree_png_by_doloresdevelde-d5f61y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0800000">
            <a:off x="6096000" y="1066800"/>
            <a:ext cx="2474258" cy="17526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457200" y="1676400"/>
            <a:ext cx="7086600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Split the predictor space:</a:t>
            </a:r>
          </a:p>
          <a:p>
            <a:endParaRPr lang="en-US" sz="2800" dirty="0"/>
          </a:p>
          <a:p>
            <a:r>
              <a:rPr lang="en-US" sz="2800" dirty="0" smtClean="0"/>
              <a:t>	1) according to what criteria? 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	</a:t>
            </a:r>
            <a:r>
              <a:rPr lang="en-US" sz="2800" i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- Gini , RSS, classification error,</a:t>
            </a:r>
          </a:p>
          <a:p>
            <a:r>
              <a:rPr lang="en-US" sz="2800" i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		cross entropy</a:t>
            </a:r>
            <a:endParaRPr lang="en-US" sz="2800" i="1" dirty="0" smtClean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endParaRPr lang="en-US" sz="2800" dirty="0" smtClean="0"/>
          </a:p>
          <a:p>
            <a:r>
              <a:rPr lang="en-US" sz="2800" dirty="0" smtClean="0"/>
              <a:t>Make predictions based on:</a:t>
            </a:r>
          </a:p>
          <a:p>
            <a:endParaRPr lang="en-US" sz="2800" dirty="0"/>
          </a:p>
          <a:p>
            <a:r>
              <a:rPr lang="en-US" sz="2800" dirty="0" smtClean="0"/>
              <a:t>	1) majority vote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2) mean of responses in space</a:t>
            </a:r>
            <a:endParaRPr lang="en-US" sz="2800" dirty="0" smtClean="0"/>
          </a:p>
          <a:p>
            <a:endParaRPr lang="en-US" dirty="0"/>
          </a:p>
        </p:txBody>
      </p:sp>
      <p:pic>
        <p:nvPicPr>
          <p:cNvPr id="6" name="Picture 2" descr="http://fc00.deviantart.net/fs70/f/2012/261/4/2/bare_tree_png_by_doloresdevelde-d5f61y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0800000">
            <a:off x="5638800" y="4495800"/>
            <a:ext cx="2855259" cy="2022476"/>
          </a:xfrm>
          <a:prstGeom prst="rect">
            <a:avLst/>
          </a:prstGeom>
          <a:noFill/>
        </p:spPr>
      </p:pic>
      <p:pic>
        <p:nvPicPr>
          <p:cNvPr id="7" name="Picture 2" descr="http://fc00.deviantart.net/fs70/f/2012/261/4/2/bare_tree_png_by_doloresdevelde-d5f61y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0800000">
            <a:off x="6288741" y="2590800"/>
            <a:ext cx="2855259" cy="202247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62790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What’s the Catch?</a:t>
            </a:r>
            <a:endParaRPr lang="en-US" dirty="0"/>
          </a:p>
        </p:txBody>
      </p:sp>
      <p:pic>
        <p:nvPicPr>
          <p:cNvPr id="1026" name="Picture 2" descr="http://fc00.deviantart.net/fs70/f/2012/261/4/2/bare_tree_png_by_doloresdevelde-d5f61y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0800000">
            <a:off x="6096000" y="1066800"/>
            <a:ext cx="2474258" cy="17526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457200" y="1676400"/>
            <a:ext cx="708660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Good news: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- decision trees are easy to interpret</a:t>
            </a:r>
          </a:p>
          <a:p>
            <a:endParaRPr lang="en-US" dirty="0"/>
          </a:p>
        </p:txBody>
      </p:sp>
      <p:pic>
        <p:nvPicPr>
          <p:cNvPr id="6" name="Picture 2" descr="http://fc00.deviantart.net/fs70/f/2012/261/4/2/bare_tree_png_by_doloresdevelde-d5f61y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0800000">
            <a:off x="5638800" y="4495800"/>
            <a:ext cx="2855259" cy="2022476"/>
          </a:xfrm>
          <a:prstGeom prst="rect">
            <a:avLst/>
          </a:prstGeom>
          <a:noFill/>
        </p:spPr>
      </p:pic>
      <p:pic>
        <p:nvPicPr>
          <p:cNvPr id="7" name="Picture 2" descr="http://fc00.deviantart.net/fs70/f/2012/261/4/2/bare_tree_png_by_doloresdevelde-d5f61y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0800000">
            <a:off x="6288741" y="2590800"/>
            <a:ext cx="2855259" cy="2022476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485503" y="3349213"/>
            <a:ext cx="70866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Bad news: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- not necessary great at prediction</a:t>
            </a:r>
          </a:p>
          <a:p>
            <a:endParaRPr lang="en-US" sz="2800" dirty="0"/>
          </a:p>
          <a:p>
            <a:r>
              <a:rPr lang="en-US" sz="2800" dirty="0" smtClean="0"/>
              <a:t>	- subject to high variability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 Example in R</a:t>
            </a:r>
            <a:endParaRPr lang="en-US" dirty="0"/>
          </a:p>
        </p:txBody>
      </p:sp>
      <p:pic>
        <p:nvPicPr>
          <p:cNvPr id="1026" name="Picture 2" descr="http://fc00.deviantart.net/fs70/f/2012/261/4/2/bare_tree_png_by_doloresdevelde-d5f61y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0800000">
            <a:off x="304800" y="4648200"/>
            <a:ext cx="2474258" cy="17526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228600" y="1600200"/>
            <a:ext cx="7086600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Requires the following R packages:</a:t>
            </a:r>
          </a:p>
          <a:p>
            <a:endParaRPr lang="en-US" sz="2800" dirty="0"/>
          </a:p>
          <a:p>
            <a:r>
              <a:rPr lang="en-US" sz="2800" dirty="0" smtClean="0"/>
              <a:t>	-	tree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-  	</a:t>
            </a:r>
            <a:r>
              <a:rPr lang="en-US" sz="2800" dirty="0" err="1" smtClean="0"/>
              <a:t>randomForest</a:t>
            </a:r>
            <a:endParaRPr lang="en-US" sz="2800" dirty="0" smtClean="0"/>
          </a:p>
          <a:p>
            <a:endParaRPr lang="en-US" sz="2800" dirty="0"/>
          </a:p>
          <a:p>
            <a:r>
              <a:rPr lang="en-US" sz="2800" i="1" dirty="0" smtClean="0"/>
              <a:t>(notice the capital F)</a:t>
            </a:r>
          </a:p>
          <a:p>
            <a:endParaRPr lang="en-US" sz="2800" dirty="0"/>
          </a:p>
          <a:p>
            <a:endParaRPr lang="en-US" sz="2800" dirty="0" smtClean="0"/>
          </a:p>
          <a:p>
            <a:endParaRPr lang="en-US" dirty="0"/>
          </a:p>
        </p:txBody>
      </p:sp>
      <p:pic>
        <p:nvPicPr>
          <p:cNvPr id="6" name="Picture 2" descr="http://fc00.deviantart.net/fs70/f/2012/261/4/2/bare_tree_png_by_doloresdevelde-d5f61y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0800000">
            <a:off x="5638800" y="4495800"/>
            <a:ext cx="2855259" cy="2022476"/>
          </a:xfrm>
          <a:prstGeom prst="rect">
            <a:avLst/>
          </a:prstGeom>
          <a:noFill/>
        </p:spPr>
      </p:pic>
      <p:pic>
        <p:nvPicPr>
          <p:cNvPr id="7" name="Picture 2" descr="http://fc00.deviantart.net/fs70/f/2012/261/4/2/bare_tree_png_by_doloresdevelde-d5f61y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0800000">
            <a:off x="3048000" y="4648200"/>
            <a:ext cx="2855259" cy="20224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Topics Not Covered Here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1600200"/>
            <a:ext cx="70866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“Greedy Algorithm”</a:t>
            </a:r>
          </a:p>
          <a:p>
            <a:r>
              <a:rPr lang="en-US" sz="2800" dirty="0" smtClean="0"/>
              <a:t>“Boosting”</a:t>
            </a:r>
          </a:p>
          <a:p>
            <a:r>
              <a:rPr lang="en-US" sz="2800" dirty="0" smtClean="0"/>
              <a:t>“Variable Importance”</a:t>
            </a:r>
          </a:p>
          <a:p>
            <a:r>
              <a:rPr lang="en-US" sz="2800" dirty="0" smtClean="0"/>
              <a:t>“</a:t>
            </a:r>
            <a:r>
              <a:rPr lang="en-US" sz="2800" dirty="0" err="1" smtClean="0"/>
              <a:t>Gini</a:t>
            </a:r>
            <a:r>
              <a:rPr lang="en-US" sz="2800" dirty="0" smtClean="0"/>
              <a:t> Index”</a:t>
            </a:r>
          </a:p>
          <a:p>
            <a:r>
              <a:rPr lang="en-US" sz="2800" dirty="0" smtClean="0"/>
              <a:t>“Out-of-Bag Error Estimation”</a:t>
            </a:r>
          </a:p>
          <a:p>
            <a:r>
              <a:rPr lang="en-US" sz="2800" dirty="0" smtClean="0"/>
              <a:t>“CART Trees”</a:t>
            </a:r>
          </a:p>
          <a:p>
            <a:r>
              <a:rPr lang="en-US" sz="2800" dirty="0" smtClean="0"/>
              <a:t>“ID3 Rule”</a:t>
            </a:r>
          </a:p>
          <a:p>
            <a:r>
              <a:rPr lang="en-US" sz="2800" dirty="0" smtClean="0"/>
              <a:t>“Cross Entropy”</a:t>
            </a:r>
          </a:p>
          <a:p>
            <a:r>
              <a:rPr lang="en-US" sz="2800" dirty="0" smtClean="0"/>
              <a:t>“Theory of Relativity”</a:t>
            </a:r>
          </a:p>
          <a:p>
            <a:endParaRPr lang="en-US" dirty="0"/>
          </a:p>
        </p:txBody>
      </p:sp>
      <p:pic>
        <p:nvPicPr>
          <p:cNvPr id="6" name="Picture 2" descr="http://fc00.deviantart.net/fs70/f/2012/261/4/2/bare_tree_png_by_doloresdevelde-d5f61y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0800000">
            <a:off x="5638800" y="4495800"/>
            <a:ext cx="2855259" cy="2022476"/>
          </a:xfrm>
          <a:prstGeom prst="rect">
            <a:avLst/>
          </a:prstGeom>
          <a:noFill/>
        </p:spPr>
      </p:pic>
      <p:pic>
        <p:nvPicPr>
          <p:cNvPr id="7" name="Picture 2" descr="http://fc00.deviantart.net/fs70/f/2012/261/4/2/bare_tree_png_by_doloresdevelde-d5f61y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0800000">
            <a:off x="4191000" y="3733800"/>
            <a:ext cx="2855259" cy="20224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for the Audience</a:t>
            </a:r>
            <a:endParaRPr lang="en-US" dirty="0"/>
          </a:p>
        </p:txBody>
      </p:sp>
      <p:pic>
        <p:nvPicPr>
          <p:cNvPr id="1026" name="Picture 2" descr="http://fc00.deviantart.net/fs70/f/2012/261/4/2/bare_tree_png_by_doloresdevelde-d5f61y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0800000">
            <a:off x="4724400" y="3886200"/>
            <a:ext cx="3872752" cy="27432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685800" y="1828800"/>
            <a:ext cx="771884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 smtClean="0"/>
          </a:p>
          <a:p>
            <a:r>
              <a:rPr lang="en-US" sz="2800" dirty="0" smtClean="0"/>
              <a:t>What do you know about:</a:t>
            </a:r>
          </a:p>
          <a:p>
            <a:endParaRPr lang="en-US" sz="2800" dirty="0" smtClean="0"/>
          </a:p>
          <a:p>
            <a:r>
              <a:rPr lang="en-US" sz="2800" dirty="0"/>
              <a:t>	</a:t>
            </a:r>
            <a:r>
              <a:rPr lang="en-US" sz="2800" dirty="0" smtClean="0"/>
              <a:t>1)  </a:t>
            </a:r>
            <a:r>
              <a:rPr lang="en-US" sz="2800" b="1" dirty="0" smtClean="0"/>
              <a:t>decision trees</a:t>
            </a:r>
          </a:p>
          <a:p>
            <a:endParaRPr lang="en-US" sz="2800" b="1" dirty="0" smtClean="0"/>
          </a:p>
          <a:p>
            <a:r>
              <a:rPr lang="en-US" sz="2800" b="1" dirty="0"/>
              <a:t>	</a:t>
            </a:r>
            <a:r>
              <a:rPr lang="en-US" sz="2800" b="1" dirty="0" smtClean="0"/>
              <a:t>2)</a:t>
            </a:r>
            <a:r>
              <a:rPr lang="en-US" sz="2800" dirty="0" smtClean="0"/>
              <a:t>  </a:t>
            </a:r>
            <a:r>
              <a:rPr lang="en-US" sz="2800" b="1" dirty="0" smtClean="0"/>
              <a:t>random forests</a:t>
            </a:r>
            <a:r>
              <a:rPr lang="en-US" sz="2800" dirty="0" smtClean="0"/>
              <a:t>?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How could they be used?</a:t>
            </a:r>
            <a:endParaRPr lang="en-US" sz="2400" dirty="0"/>
          </a:p>
          <a:p>
            <a:endParaRPr lang="en-US" dirty="0" smtClean="0"/>
          </a:p>
          <a:p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Potential Answers</a:t>
            </a:r>
            <a:endParaRPr lang="en-US" dirty="0"/>
          </a:p>
        </p:txBody>
      </p:sp>
      <p:pic>
        <p:nvPicPr>
          <p:cNvPr id="1026" name="Picture 2" descr="http://fc00.deviantart.net/fs70/f/2012/261/4/2/bare_tree_png_by_doloresdevelde-d5f61y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0800000">
            <a:off x="4724400" y="3886200"/>
            <a:ext cx="3872752" cy="27432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685800" y="1828800"/>
            <a:ext cx="771884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 smtClean="0"/>
          </a:p>
          <a:p>
            <a:r>
              <a:rPr lang="en-US" sz="2800" dirty="0" smtClean="0"/>
              <a:t>Decision Trees:</a:t>
            </a:r>
          </a:p>
          <a:p>
            <a:endParaRPr lang="en-US" sz="2800" dirty="0" smtClean="0"/>
          </a:p>
          <a:p>
            <a:r>
              <a:rPr lang="en-US" sz="2800" i="1" dirty="0" smtClean="0"/>
              <a:t>“set of splitting rules used to segment the predictor space into a number of simple regions”</a:t>
            </a:r>
            <a:endParaRPr lang="en-US" sz="2800" i="1" dirty="0"/>
          </a:p>
          <a:p>
            <a:endParaRPr lang="en-US" sz="2800" dirty="0" smtClean="0"/>
          </a:p>
          <a:p>
            <a:r>
              <a:rPr lang="en-US" sz="2800" dirty="0"/>
              <a:t>	</a:t>
            </a:r>
            <a:r>
              <a:rPr lang="en-US" sz="2800" dirty="0" smtClean="0"/>
              <a:t>1) Regression Trees;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2) Classification Trees;</a:t>
            </a:r>
          </a:p>
          <a:p>
            <a:endParaRPr lang="en-US" sz="2800" dirty="0"/>
          </a:p>
          <a:p>
            <a:endParaRPr lang="en-US" dirty="0" smtClean="0"/>
          </a:p>
          <a:p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153400" cy="533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Fake </a:t>
            </a:r>
            <a:r>
              <a:rPr lang="en-US" dirty="0" smtClean="0"/>
              <a:t>Life Example</a:t>
            </a:r>
            <a:endParaRPr lang="en-US" dirty="0"/>
          </a:p>
        </p:txBody>
      </p:sp>
      <p:pic>
        <p:nvPicPr>
          <p:cNvPr id="8" name="Picture 2" descr="http://fc00.deviantart.net/fs70/f/2012/261/4/2/bare_tree_png_by_doloresdevelde-d5f61yl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0800000">
            <a:off x="914400" y="609600"/>
            <a:ext cx="1398493" cy="990600"/>
          </a:xfrm>
          <a:prstGeom prst="rect">
            <a:avLst/>
          </a:prstGeom>
          <a:noFill/>
        </p:spPr>
      </p:pic>
      <p:pic>
        <p:nvPicPr>
          <p:cNvPr id="12" name="Picture 2" descr="http://fc00.deviantart.net/fs70/f/2012/261/4/2/bare_tree_png_by_doloresdevelde-d5f61yl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0800000">
            <a:off x="152400" y="609600"/>
            <a:ext cx="1219200" cy="863601"/>
          </a:xfrm>
          <a:prstGeom prst="rect">
            <a:avLst/>
          </a:prstGeom>
          <a:noFill/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71600"/>
            <a:ext cx="9144000" cy="5143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975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153400" cy="533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Fake </a:t>
            </a:r>
            <a:r>
              <a:rPr lang="en-US" dirty="0" smtClean="0"/>
              <a:t>Life Example</a:t>
            </a:r>
            <a:endParaRPr lang="en-US" dirty="0"/>
          </a:p>
        </p:txBody>
      </p:sp>
      <p:pic>
        <p:nvPicPr>
          <p:cNvPr id="8" name="Picture 2" descr="http://fc00.deviantart.net/fs70/f/2012/261/4/2/bare_tree_png_by_doloresdevelde-d5f61yl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0800000">
            <a:off x="914400" y="609600"/>
            <a:ext cx="1398493" cy="990600"/>
          </a:xfrm>
          <a:prstGeom prst="rect">
            <a:avLst/>
          </a:prstGeom>
          <a:noFill/>
        </p:spPr>
      </p:pic>
      <p:pic>
        <p:nvPicPr>
          <p:cNvPr id="12" name="Picture 2" descr="http://fc00.deviantart.net/fs70/f/2012/261/4/2/bare_tree_png_by_doloresdevelde-d5f61yl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0800000">
            <a:off x="152400" y="609600"/>
            <a:ext cx="1219200" cy="863601"/>
          </a:xfrm>
          <a:prstGeom prst="rect">
            <a:avLst/>
          </a:prstGeo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99327"/>
            <a:ext cx="9144000" cy="5143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564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153400" cy="533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Fake </a:t>
            </a:r>
            <a:r>
              <a:rPr lang="en-US" dirty="0" smtClean="0"/>
              <a:t>Life Example</a:t>
            </a:r>
            <a:endParaRPr lang="en-US" dirty="0"/>
          </a:p>
        </p:txBody>
      </p:sp>
      <p:pic>
        <p:nvPicPr>
          <p:cNvPr id="8" name="Picture 2" descr="http://fc00.deviantart.net/fs70/f/2012/261/4/2/bare_tree_png_by_doloresdevelde-d5f61yl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0800000">
            <a:off x="914400" y="609600"/>
            <a:ext cx="1398493" cy="990600"/>
          </a:xfrm>
          <a:prstGeom prst="rect">
            <a:avLst/>
          </a:prstGeom>
          <a:noFill/>
        </p:spPr>
      </p:pic>
      <p:pic>
        <p:nvPicPr>
          <p:cNvPr id="12" name="Picture 2" descr="http://fc00.deviantart.net/fs70/f/2012/261/4/2/bare_tree_png_by_doloresdevelde-d5f61yl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0800000">
            <a:off x="152400" y="609600"/>
            <a:ext cx="1219200" cy="863601"/>
          </a:xfrm>
          <a:prstGeom prst="rect">
            <a:avLst/>
          </a:prstGeom>
          <a:noFill/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0201"/>
            <a:ext cx="9144000" cy="5143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084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153400" cy="533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Real Life Example</a:t>
            </a:r>
            <a:endParaRPr lang="en-US" dirty="0"/>
          </a:p>
        </p:txBody>
      </p:sp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7400" y="762000"/>
            <a:ext cx="6711950" cy="577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 descr="http://fc00.deviantart.net/fs70/f/2012/261/4/2/bare_tree_png_by_doloresdevelde-d5f61yl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10800000">
            <a:off x="914400" y="609600"/>
            <a:ext cx="1398493" cy="990600"/>
          </a:xfrm>
          <a:prstGeom prst="rect">
            <a:avLst/>
          </a:prstGeom>
          <a:noFill/>
        </p:spPr>
      </p:pic>
      <p:pic>
        <p:nvPicPr>
          <p:cNvPr id="12" name="Picture 2" descr="http://fc00.deviantart.net/fs70/f/2012/261/4/2/bare_tree_png_by_doloresdevelde-d5f61yl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10800000">
            <a:off x="152400" y="609600"/>
            <a:ext cx="1219200" cy="86360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8368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 Your Own Decision Tree</a:t>
            </a:r>
            <a:endParaRPr lang="en-US" dirty="0"/>
          </a:p>
        </p:txBody>
      </p:sp>
      <p:pic>
        <p:nvPicPr>
          <p:cNvPr id="1026" name="Picture 2" descr="http://fc00.deviantart.net/fs70/f/2012/261/4/2/bare_tree_png_by_doloresdevelde-d5f61y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0800000">
            <a:off x="6096000" y="1066800"/>
            <a:ext cx="2474258" cy="17526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685800" y="1676401"/>
            <a:ext cx="708660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b="1" dirty="0" smtClean="0"/>
          </a:p>
          <a:p>
            <a:r>
              <a:rPr lang="en-US" sz="2800" b="1" dirty="0" smtClean="0"/>
              <a:t>Goal</a:t>
            </a:r>
            <a:r>
              <a:rPr lang="en-US" sz="2800" dirty="0" smtClean="0"/>
              <a:t>: </a:t>
            </a:r>
          </a:p>
          <a:p>
            <a:r>
              <a:rPr lang="en-US" sz="2800" dirty="0" smtClean="0"/>
              <a:t>Predict if someone will go to a </a:t>
            </a:r>
            <a:br>
              <a:rPr lang="en-US" sz="2800" dirty="0" smtClean="0"/>
            </a:br>
            <a:r>
              <a:rPr lang="en-US" sz="2800" dirty="0" smtClean="0"/>
              <a:t>Halloween party this year</a:t>
            </a:r>
          </a:p>
          <a:p>
            <a:endParaRPr lang="en-US" sz="2800" dirty="0" smtClean="0"/>
          </a:p>
          <a:p>
            <a:r>
              <a:rPr lang="en-US" sz="2800" b="1" dirty="0" smtClean="0"/>
              <a:t>Task:</a:t>
            </a:r>
          </a:p>
          <a:p>
            <a:r>
              <a:rPr lang="en-US" sz="2800" dirty="0" smtClean="0"/>
              <a:t>Come up with 3 – 5 good questions</a:t>
            </a:r>
          </a:p>
          <a:p>
            <a:endParaRPr lang="en-US" sz="2800" dirty="0"/>
          </a:p>
          <a:p>
            <a:endParaRPr lang="en-US" sz="2800" dirty="0" smtClean="0"/>
          </a:p>
          <a:p>
            <a:r>
              <a:rPr lang="en-US" sz="2400" b="1" dirty="0" smtClean="0"/>
              <a:t>Rule:</a:t>
            </a:r>
          </a:p>
          <a:p>
            <a:r>
              <a:rPr lang="en-US" sz="2400" dirty="0" smtClean="0"/>
              <a:t>You cannot </a:t>
            </a:r>
            <a:r>
              <a:rPr lang="en-US" sz="2400" b="1" dirty="0" smtClean="0"/>
              <a:t>directly</a:t>
            </a:r>
            <a:r>
              <a:rPr lang="en-US" sz="2400" dirty="0" smtClean="0"/>
              <a:t> ask this question</a:t>
            </a:r>
          </a:p>
          <a:p>
            <a:endParaRPr lang="en-US" sz="2400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b="1" dirty="0" smtClean="0"/>
          </a:p>
          <a:p>
            <a:endParaRPr lang="en-US" dirty="0" smtClean="0"/>
          </a:p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6" name="Picture 2" descr="http://fc00.deviantart.net/fs70/f/2012/261/4/2/bare_tree_png_by_doloresdevelde-d5f61y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0800000">
            <a:off x="5638800" y="4495800"/>
            <a:ext cx="2855259" cy="2022476"/>
          </a:xfrm>
          <a:prstGeom prst="rect">
            <a:avLst/>
          </a:prstGeom>
          <a:noFill/>
        </p:spPr>
      </p:pic>
      <p:pic>
        <p:nvPicPr>
          <p:cNvPr id="7" name="Picture 2" descr="http://fc00.deviantart.net/fs70/f/2012/261/4/2/bare_tree_png_by_doloresdevelde-d5f61y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0800000">
            <a:off x="6288741" y="2590800"/>
            <a:ext cx="2855259" cy="20224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Forests</a:t>
            </a:r>
            <a:endParaRPr lang="en-US" dirty="0"/>
          </a:p>
        </p:txBody>
      </p:sp>
      <p:pic>
        <p:nvPicPr>
          <p:cNvPr id="1026" name="Picture 2" descr="http://fc00.deviantart.net/fs70/f/2012/261/4/2/bare_tree_png_by_doloresdevelde-d5f61y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0800000">
            <a:off x="4724400" y="3886200"/>
            <a:ext cx="3872752" cy="27432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685800" y="1828800"/>
            <a:ext cx="771884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 smtClean="0"/>
          </a:p>
          <a:p>
            <a:r>
              <a:rPr lang="en-US" sz="2800" dirty="0" smtClean="0"/>
              <a:t>Can be thought of as …</a:t>
            </a:r>
            <a:endParaRPr lang="en-US" sz="2800" dirty="0" smtClean="0"/>
          </a:p>
          <a:p>
            <a:endParaRPr lang="en-US" sz="2800" dirty="0" smtClean="0"/>
          </a:p>
          <a:p>
            <a:r>
              <a:rPr lang="en-US" sz="2800" i="1" dirty="0" smtClean="0"/>
              <a:t>Combining the results of numerous decision trees, each of which is potentially:</a:t>
            </a:r>
            <a:endParaRPr lang="en-US" sz="2800" i="1" dirty="0"/>
          </a:p>
          <a:p>
            <a:endParaRPr lang="en-US" sz="2800" dirty="0" smtClean="0"/>
          </a:p>
          <a:p>
            <a:r>
              <a:rPr lang="en-US" sz="2800" dirty="0"/>
              <a:t>	</a:t>
            </a:r>
            <a:r>
              <a:rPr lang="en-US" sz="2800" dirty="0" smtClean="0"/>
              <a:t>1) </a:t>
            </a:r>
            <a:r>
              <a:rPr lang="en-US" sz="2800" dirty="0" smtClean="0"/>
              <a:t>using different (subsets of) data;</a:t>
            </a:r>
            <a:endParaRPr lang="en-US" sz="2800" dirty="0" smtClean="0"/>
          </a:p>
          <a:p>
            <a:r>
              <a:rPr lang="en-US" sz="2800" dirty="0"/>
              <a:t>	</a:t>
            </a:r>
            <a:r>
              <a:rPr lang="en-US" sz="2800" dirty="0" smtClean="0"/>
              <a:t>2) </a:t>
            </a:r>
            <a:r>
              <a:rPr lang="en-US" sz="2800" dirty="0" smtClean="0"/>
              <a:t>using different (subsets of) predictors;</a:t>
            </a:r>
            <a:endParaRPr lang="en-US" sz="2800" dirty="0" smtClean="0"/>
          </a:p>
          <a:p>
            <a:endParaRPr lang="en-US" sz="2800" dirty="0"/>
          </a:p>
          <a:p>
            <a:endParaRPr lang="en-US" dirty="0" smtClean="0"/>
          </a:p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686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164</TotalTime>
  <Words>253</Words>
  <Application>Microsoft Office PowerPoint</Application>
  <PresentationFormat>On-screen Show (4:3)</PresentationFormat>
  <Paragraphs>114</Paragraphs>
  <Slides>16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Corbel</vt:lpstr>
      <vt:lpstr>Wingdings</vt:lpstr>
      <vt:lpstr>Wingdings 2</vt:lpstr>
      <vt:lpstr>Wingdings 3</vt:lpstr>
      <vt:lpstr>Module</vt:lpstr>
      <vt:lpstr>Trees and Forests</vt:lpstr>
      <vt:lpstr>Questions for the Audience</vt:lpstr>
      <vt:lpstr>Potential Answers</vt:lpstr>
      <vt:lpstr>Fake Life Example</vt:lpstr>
      <vt:lpstr>Fake Life Example</vt:lpstr>
      <vt:lpstr>Fake Life Example</vt:lpstr>
      <vt:lpstr>Real Life Example</vt:lpstr>
      <vt:lpstr>Create Your Own Decision Tree</vt:lpstr>
      <vt:lpstr>Random Forests</vt:lpstr>
      <vt:lpstr>Random Forests</vt:lpstr>
      <vt:lpstr>Random Forests</vt:lpstr>
      <vt:lpstr>Random Forests: Then What?</vt:lpstr>
      <vt:lpstr>How Do These Work? </vt:lpstr>
      <vt:lpstr>What’s the Catch?</vt:lpstr>
      <vt:lpstr>An Example in R</vt:lpstr>
      <vt:lpstr>Topics Not Covered Here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Trees and Forests</dc:title>
  <dc:creator>Munir</dc:creator>
  <cp:lastModifiedBy>mawinkel</cp:lastModifiedBy>
  <cp:revision>18</cp:revision>
  <dcterms:created xsi:type="dcterms:W3CDTF">2014-10-28T20:59:16Z</dcterms:created>
  <dcterms:modified xsi:type="dcterms:W3CDTF">2014-10-30T20:30:58Z</dcterms:modified>
</cp:coreProperties>
</file>