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74" r:id="rId5"/>
    <p:sldId id="276" r:id="rId6"/>
    <p:sldId id="275" r:id="rId7"/>
    <p:sldId id="258" r:id="rId8"/>
    <p:sldId id="261" r:id="rId9"/>
    <p:sldId id="259" r:id="rId10"/>
    <p:sldId id="273" r:id="rId11"/>
    <p:sldId id="263" r:id="rId12"/>
    <p:sldId id="277" r:id="rId13"/>
    <p:sldId id="265" r:id="rId14"/>
    <p:sldId id="278" r:id="rId15"/>
    <p:sldId id="264" r:id="rId16"/>
    <p:sldId id="266" r:id="rId17"/>
    <p:sldId id="257" r:id="rId18"/>
    <p:sldId id="279" r:id="rId19"/>
    <p:sldId id="267" r:id="rId20"/>
    <p:sldId id="268" r:id="rId21"/>
    <p:sldId id="280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 Jack" initials="JJ" lastIdx="16" clrIdx="0">
    <p:extLst>
      <p:ext uri="{19B8F6BF-5375-455C-9EA6-DF929625EA0E}">
        <p15:presenceInfo xmlns:p15="http://schemas.microsoft.com/office/powerpoint/2012/main" userId="Jami J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255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Jami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 of the Tuning Parameter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47" y="1260764"/>
            <a:ext cx="5711831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706" y="40178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Can We Use a Linear Boundary Here?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706" y="2077461"/>
            <a:ext cx="819392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4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it Mean to Enlarge the Feature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02" y="1930400"/>
            <a:ext cx="8596668" cy="3880773"/>
          </a:xfrm>
        </p:spPr>
        <p:txBody>
          <a:bodyPr/>
          <a:lstStyle/>
          <a:p>
            <a:r>
              <a:rPr lang="en-US" dirty="0" smtClean="0"/>
              <a:t>2p Features  </a:t>
            </a:r>
          </a:p>
          <a:p>
            <a:endParaRPr lang="en-US" dirty="0" smtClean="0"/>
          </a:p>
          <a:p>
            <a:r>
              <a:rPr lang="en-US" dirty="0" smtClean="0"/>
              <a:t>Then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06" y="2226866"/>
            <a:ext cx="4268135" cy="647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2" y="3113248"/>
            <a:ext cx="9486449" cy="37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5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Separation by Support Vector </a:t>
            </a:r>
            <a:r>
              <a:rPr lang="en-US" dirty="0" smtClean="0"/>
              <a:t>Machines</a:t>
            </a:r>
            <a:endParaRPr lang="en-US" dirty="0"/>
          </a:p>
        </p:txBody>
      </p:sp>
      <p:pic>
        <p:nvPicPr>
          <p:cNvPr id="1026" name="Picture 2" descr="http://cnx.org/resources/e5e82801878cfe4e4fa88239b39561d6/exampl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49" y="1589787"/>
            <a:ext cx="6359237" cy="362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64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the Inner Product is Involved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1756899"/>
            <a:ext cx="956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inner product of two observations is given by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93" y="2109258"/>
            <a:ext cx="3455157" cy="12957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5497824"/>
            <a:ext cx="739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be re-written as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26" y="5867156"/>
            <a:ext cx="3760024" cy="990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334" y="3404977"/>
            <a:ext cx="681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linear support vector classifier can be written as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704" y="3984419"/>
            <a:ext cx="3861646" cy="11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61825"/>
            <a:ext cx="8596668" cy="3880773"/>
          </a:xfrm>
        </p:spPr>
        <p:txBody>
          <a:bodyPr/>
          <a:lstStyle/>
          <a:p>
            <a:r>
              <a:rPr lang="en-US" dirty="0" smtClean="0"/>
              <a:t>The solution function can take the form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is the collection of support vectors and </a:t>
            </a:r>
            <a:r>
              <a:rPr lang="en-US" sz="2400" b="1" i="1" dirty="0" smtClean="0"/>
              <a:t>K </a:t>
            </a:r>
            <a:r>
              <a:rPr lang="en-US" dirty="0" smtClean="0"/>
              <a:t>is the kernel function.</a:t>
            </a:r>
            <a:endParaRPr lang="en-US" sz="24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52" y="3227928"/>
            <a:ext cx="355678" cy="457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7" y="3931377"/>
            <a:ext cx="8028820" cy="2100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35" y="2020009"/>
            <a:ext cx="4573002" cy="11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Kernel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13" y="1482438"/>
            <a:ext cx="9647709" cy="3349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038" y="5389418"/>
            <a:ext cx="9436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into multimodal imaging classification of ADHD</a:t>
            </a:r>
          </a:p>
          <a:p>
            <a:r>
              <a:rPr lang="en-US" dirty="0" smtClean="0"/>
              <a:t>  Colby </a:t>
            </a:r>
            <a:r>
              <a:rPr lang="en-US" dirty="0"/>
              <a:t>John B, </a:t>
            </a:r>
            <a:r>
              <a:rPr lang="en-US" dirty="0" err="1"/>
              <a:t>Rudie</a:t>
            </a:r>
            <a:r>
              <a:rPr lang="en-US" dirty="0"/>
              <a:t> Jeffrey D, Brown Jesse A, Douglas Pamela K, </a:t>
            </a:r>
            <a:r>
              <a:rPr lang="en-US" dirty="0" smtClean="0"/>
              <a:t>Cohen </a:t>
            </a:r>
            <a:r>
              <a:rPr lang="en-US" dirty="0"/>
              <a:t>Mark S, </a:t>
            </a:r>
            <a:r>
              <a:rPr lang="en-US" dirty="0" err="1" smtClean="0"/>
              <a:t>Shehzad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Zarrar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Front</a:t>
            </a:r>
            <a:r>
              <a:rPr lang="en-US" dirty="0"/>
              <a:t>. Syst. </a:t>
            </a:r>
            <a:r>
              <a:rPr lang="en-US" dirty="0" err="1"/>
              <a:t>Neurosci</a:t>
            </a:r>
            <a:r>
              <a:rPr lang="en-US" dirty="0"/>
              <a:t>., 16 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4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Comparison to Other 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4" y="1270000"/>
            <a:ext cx="8687620" cy="54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Extensions of the 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Multiclass Problems</a:t>
            </a:r>
          </a:p>
          <a:p>
            <a:r>
              <a:rPr lang="en-US" sz="3200" dirty="0" smtClean="0"/>
              <a:t>Penalization Method</a:t>
            </a:r>
          </a:p>
          <a:p>
            <a:r>
              <a:rPr lang="en-US" sz="3200" dirty="0" smtClean="0"/>
              <a:t>Regression</a:t>
            </a:r>
            <a:endParaRPr lang="en-US" sz="3200" dirty="0"/>
          </a:p>
          <a:p>
            <a:r>
              <a:rPr lang="en-US" sz="3200" dirty="0" smtClean="0"/>
              <a:t>Combined with Other </a:t>
            </a:r>
            <a:r>
              <a:rPr lang="en-US" sz="3200" dirty="0"/>
              <a:t>M</a:t>
            </a:r>
            <a:r>
              <a:rPr lang="en-US" sz="3200" dirty="0" smtClean="0"/>
              <a:t>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265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Implement Support Vector Machines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86" y="2468508"/>
            <a:ext cx="11230534" cy="1382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5" y="4339722"/>
            <a:ext cx="11230534" cy="197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1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 they Try to Solve?</a:t>
            </a:r>
            <a:endParaRPr lang="en-US" dirty="0"/>
          </a:p>
        </p:txBody>
      </p:sp>
      <p:pic>
        <p:nvPicPr>
          <p:cNvPr id="4" name="Picture 2" descr="svmaf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3" y="1270000"/>
            <a:ext cx="3018877" cy="31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thumb/5/56/Data_spiral.png/250px-Data_spir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9" y="1267690"/>
            <a:ext cx="3627064" cy="31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56" y="3782289"/>
            <a:ext cx="3204346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97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32" y="110836"/>
            <a:ext cx="4496050" cy="26600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Computer-Aided </a:t>
            </a:r>
            <a:br>
              <a:rPr lang="en-US" dirty="0" smtClean="0"/>
            </a:br>
            <a:r>
              <a:rPr lang="en-US" dirty="0" smtClean="0"/>
              <a:t>Diagnosis of Alzheimer’s Type Dementia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917" y="0"/>
            <a:ext cx="3742099" cy="6941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055" y="706582"/>
            <a:ext cx="15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3055" y="4225635"/>
            <a:ext cx="1537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affected by Alzheimer’s Type Dementia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2082" y="6086864"/>
            <a:ext cx="6248827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J.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Ramírez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J.M.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Górriz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D. Salas-Gonzalez, A. Romero, M.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López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I.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Álvarez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M. Gómez-Río,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Computer-aided diagnosis of Alzheimer’s type dementia combining support vector machines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discriminant set of features, Information Sciences, Volume 237, 10 July 2013, Pages 59-72,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4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Computer-Aided </a:t>
            </a:r>
            <a:r>
              <a:rPr lang="en-US" dirty="0" smtClean="0"/>
              <a:t>Diagnosis </a:t>
            </a:r>
            <a:r>
              <a:rPr lang="en-US" dirty="0"/>
              <a:t>of Alzheimer’s Type Dementia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567" y="1868378"/>
            <a:ext cx="6630201" cy="49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Some Limitations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/>
              <a:t>Choice of kernel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Choice of kernel parameters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CA" altLang="zh-CN" sz="2800" b="1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Training Time</a:t>
            </a:r>
          </a:p>
          <a:p>
            <a:pPr>
              <a:lnSpc>
                <a:spcPct val="80000"/>
              </a:lnSpc>
            </a:pPr>
            <a:endParaRPr lang="en-US" sz="2800" b="1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Multiclass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23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What’s Coming Next?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Brian </a:t>
            </a:r>
            <a:r>
              <a:rPr lang="en-US" sz="2800" b="1" dirty="0" err="1"/>
              <a:t>Naughton</a:t>
            </a:r>
            <a:r>
              <a:rPr lang="en-US" sz="2800" b="1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600" b="1" dirty="0" smtClean="0"/>
              <a:t> </a:t>
            </a:r>
            <a:r>
              <a:rPr lang="en-US" sz="2600" b="1" dirty="0"/>
              <a:t>Support Vector Machines for </a:t>
            </a:r>
            <a:r>
              <a:rPr lang="en-US" sz="2600" b="1" dirty="0" smtClean="0"/>
              <a:t>Ranking </a:t>
            </a:r>
            <a:r>
              <a:rPr lang="en-US" sz="2600" b="1" dirty="0"/>
              <a:t>M</a:t>
            </a:r>
            <a:r>
              <a:rPr lang="en-US" sz="2600" b="1" dirty="0" smtClean="0"/>
              <a:t>odels </a:t>
            </a:r>
            <a:endParaRPr lang="en-US" sz="2600" b="1" dirty="0"/>
          </a:p>
          <a:p>
            <a:pPr lvl="1">
              <a:lnSpc>
                <a:spcPct val="80000"/>
              </a:lnSpc>
            </a:pPr>
            <a:r>
              <a:rPr lang="en-US" sz="2600" b="1" dirty="0" smtClean="0"/>
              <a:t>November </a:t>
            </a:r>
            <a:r>
              <a:rPr lang="en-US" sz="2600" b="1" dirty="0"/>
              <a:t>14th</a:t>
            </a:r>
            <a:r>
              <a:rPr lang="en-US" sz="2600" b="1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b="1" dirty="0"/>
              <a:t>Penny (</a:t>
            </a:r>
            <a:r>
              <a:rPr lang="en-US" sz="2800" b="1" dirty="0" err="1"/>
              <a:t>Huimin</a:t>
            </a:r>
            <a:r>
              <a:rPr lang="en-US" sz="2800" b="1" dirty="0"/>
              <a:t>) Peng: </a:t>
            </a:r>
            <a:endParaRPr lang="en-US" sz="2800" b="1" dirty="0" smtClean="0"/>
          </a:p>
          <a:p>
            <a:pPr lvl="1">
              <a:lnSpc>
                <a:spcPct val="80000"/>
              </a:lnSpc>
            </a:pPr>
            <a:r>
              <a:rPr lang="en-US" sz="2600" b="1" dirty="0" smtClean="0"/>
              <a:t>Discriminant Analysis</a:t>
            </a:r>
          </a:p>
          <a:p>
            <a:pPr lvl="1">
              <a:lnSpc>
                <a:spcPct val="80000"/>
              </a:lnSpc>
            </a:pPr>
            <a:r>
              <a:rPr lang="en-US" sz="2600" b="1" dirty="0" smtClean="0"/>
              <a:t>November </a:t>
            </a:r>
            <a:r>
              <a:rPr lang="en-US" sz="2600" b="1" dirty="0"/>
              <a:t>21st.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8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Hyperplanes</a:t>
            </a:r>
            <a:endParaRPr lang="en-US" dirty="0"/>
          </a:p>
        </p:txBody>
      </p:sp>
      <p:pic>
        <p:nvPicPr>
          <p:cNvPr id="3074" name="Picture 2" descr="http://www.batmath.it/eng/a_linear/img/introd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79" y="1096731"/>
            <a:ext cx="7868305" cy="26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math.lsu.edu/system/files/images/hyperplan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53" y="3064883"/>
            <a:ext cx="4322620" cy="43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8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Property of the </a:t>
            </a:r>
            <a:r>
              <a:rPr lang="en-US" dirty="0" err="1" smtClean="0"/>
              <a:t>Hyperplane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9944"/>
            <a:ext cx="9891563" cy="28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7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Separating </a:t>
            </a:r>
            <a:r>
              <a:rPr lang="en-US" dirty="0" err="1" smtClean="0"/>
              <a:t>Hyperplane</a:t>
            </a:r>
            <a:endParaRPr lang="en-US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40" y="1930400"/>
            <a:ext cx="9480824" cy="23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Maximal Margin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Solution </a:t>
            </a:r>
            <a:r>
              <a:rPr lang="en-US" dirty="0"/>
              <a:t>to the </a:t>
            </a:r>
            <a:r>
              <a:rPr lang="en-US" dirty="0" smtClean="0"/>
              <a:t>Optimization Problem</a:t>
            </a:r>
            <a:r>
              <a:rPr lang="en-US" dirty="0"/>
              <a:t>: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930400"/>
            <a:ext cx="9947564" cy="32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Maximal Margin Classifier</a:t>
            </a:r>
          </a:p>
        </p:txBody>
      </p:sp>
      <p:pic>
        <p:nvPicPr>
          <p:cNvPr id="1026" name="Picture 2" descr="figure13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69" y="2257946"/>
            <a:ext cx="7369791" cy="38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6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4296"/>
            <a:ext cx="8596668" cy="51504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</a:t>
            </a:r>
            <a:r>
              <a:rPr lang="en-US" dirty="0" err="1"/>
              <a:t>hyperplane</a:t>
            </a:r>
            <a:r>
              <a:rPr lang="en-US" dirty="0"/>
              <a:t> by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optimization problem is </a:t>
            </a:r>
          </a:p>
          <a:p>
            <a:endParaRPr lang="en-US" dirty="0" smtClean="0"/>
          </a:p>
          <a:p>
            <a:r>
              <a:rPr lang="en-US" dirty="0" smtClean="0"/>
              <a:t>               </a:t>
            </a:r>
          </a:p>
          <a:p>
            <a:r>
              <a:rPr lang="en-US" dirty="0" smtClean="0"/>
              <a:t>Subject to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M is the margin and                                 are slack variables.</a:t>
            </a:r>
          </a:p>
          <a:p>
            <a:r>
              <a:rPr lang="en-US" dirty="0"/>
              <a:t>A classification rule induced by f(x) </a:t>
            </a:r>
            <a:r>
              <a:rPr lang="en-US" dirty="0" smtClean="0"/>
              <a:t>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6570"/>
            <a:ext cx="3150290" cy="419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4" y="2307783"/>
            <a:ext cx="3810835" cy="457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31" y="4434487"/>
            <a:ext cx="3505968" cy="1105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723" y="3333026"/>
            <a:ext cx="1575145" cy="533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039" y="5568011"/>
            <a:ext cx="2083257" cy="342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640" y="4663715"/>
            <a:ext cx="3353535" cy="381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091" y="5910995"/>
            <a:ext cx="2540557" cy="3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3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the Soft Margin of the Support </a:t>
            </a:r>
            <a:r>
              <a:rPr lang="en-US" dirty="0"/>
              <a:t>Vector Classifier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9619"/>
            <a:ext cx="10388918" cy="42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06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15854</TotalTime>
  <Words>348</Words>
  <Application>Microsoft Office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方正姚体</vt:lpstr>
      <vt:lpstr>华文新魏</vt:lpstr>
      <vt:lpstr>Trebuchet MS</vt:lpstr>
      <vt:lpstr>Wingdings</vt:lpstr>
      <vt:lpstr>Wingdings 3</vt:lpstr>
      <vt:lpstr>Facet</vt:lpstr>
      <vt:lpstr>Support Vector Machines</vt:lpstr>
      <vt:lpstr>What do they Try to Solve?</vt:lpstr>
      <vt:lpstr>Hyperplanes</vt:lpstr>
      <vt:lpstr>Property of the Hyperplane</vt:lpstr>
      <vt:lpstr>Separating Hyperplane</vt:lpstr>
      <vt:lpstr>The Maximal Margin Hyperplane is the Solution to the Optimization Problem: </vt:lpstr>
      <vt:lpstr>Maximal Margin Classifier</vt:lpstr>
      <vt:lpstr>Support Vector Classifier</vt:lpstr>
      <vt:lpstr>Example of the Soft Margin of the Support Vector Classifier</vt:lpstr>
      <vt:lpstr>Effect of the Tuning Parameter</vt:lpstr>
      <vt:lpstr>Can We Use a Linear Boundary Here?</vt:lpstr>
      <vt:lpstr>What Does it Mean to Enlarge the Feature Space?</vt:lpstr>
      <vt:lpstr>Separation by Support Vector Machines</vt:lpstr>
      <vt:lpstr>How the Inner Product is Involved</vt:lpstr>
      <vt:lpstr>Support Vector Machines</vt:lpstr>
      <vt:lpstr>Examples of Kernel Functions</vt:lpstr>
      <vt:lpstr>A Comparison to Other Methods</vt:lpstr>
      <vt:lpstr>Extensions of the Support Vector Machine</vt:lpstr>
      <vt:lpstr>How to Implement Support Vector Machines</vt:lpstr>
      <vt:lpstr>Computer-Aided  Diagnosis of Alzheimer’s Type Dementia</vt:lpstr>
      <vt:lpstr>Computer-Aided Diagnosis of Alzheimer’s Type Dementia</vt:lpstr>
      <vt:lpstr>Some Limitations to Consider</vt:lpstr>
      <vt:lpstr>What’s Coming Next?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Jami Jack</dc:creator>
  <cp:lastModifiedBy>Jami Jack</cp:lastModifiedBy>
  <cp:revision>117</cp:revision>
  <dcterms:created xsi:type="dcterms:W3CDTF">2014-10-20T00:43:51Z</dcterms:created>
  <dcterms:modified xsi:type="dcterms:W3CDTF">2014-11-07T17:57:37Z</dcterms:modified>
</cp:coreProperties>
</file>