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48.jp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tags/tag11.xml" ContentType="application/vnd.openxmlformats-officedocument.presentationml.tags+xml"/>
  <Override PartName="/ppt/notesSlides/notesSlide27.xml" ContentType="application/vnd.openxmlformats-officedocument.presentationml.notesSlide+xml"/>
  <Override PartName="/ppt/tags/tag12.xml" ContentType="application/vnd.openxmlformats-officedocument.presentationml.tags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0.xml" ContentType="application/vnd.openxmlformats-officedocument.presentationml.notesSlide+xml"/>
  <Override PartName="/ppt/tags/tag19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82.jpg" ContentType="image/jpeg"/>
  <Override PartName="/ppt/media/image83.jpg" ContentType="image/jpeg"/>
  <Override PartName="/ppt/media/image84.jpg" ContentType="image/jpeg"/>
  <Override PartName="/ppt/media/image85.jpg" ContentType="image/jpeg"/>
  <Override PartName="/ppt/media/image89.jpg" ContentType="image/jpeg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556" r:id="rId3"/>
    <p:sldId id="532" r:id="rId4"/>
    <p:sldId id="347" r:id="rId5"/>
    <p:sldId id="534" r:id="rId6"/>
    <p:sldId id="536" r:id="rId7"/>
    <p:sldId id="537" r:id="rId8"/>
    <p:sldId id="538" r:id="rId9"/>
    <p:sldId id="540" r:id="rId10"/>
    <p:sldId id="541" r:id="rId11"/>
    <p:sldId id="542" r:id="rId12"/>
    <p:sldId id="543" r:id="rId13"/>
    <p:sldId id="545" r:id="rId14"/>
    <p:sldId id="533" r:id="rId15"/>
    <p:sldId id="546" r:id="rId16"/>
    <p:sldId id="405" r:id="rId17"/>
    <p:sldId id="547" r:id="rId18"/>
    <p:sldId id="548" r:id="rId19"/>
    <p:sldId id="422" r:id="rId20"/>
    <p:sldId id="420" r:id="rId21"/>
    <p:sldId id="557" r:id="rId22"/>
    <p:sldId id="558" r:id="rId23"/>
    <p:sldId id="549" r:id="rId24"/>
    <p:sldId id="560" r:id="rId25"/>
    <p:sldId id="561" r:id="rId26"/>
    <p:sldId id="562" r:id="rId27"/>
    <p:sldId id="559" r:id="rId28"/>
    <p:sldId id="565" r:id="rId29"/>
    <p:sldId id="563" r:id="rId30"/>
    <p:sldId id="564" r:id="rId31"/>
    <p:sldId id="551" r:id="rId32"/>
    <p:sldId id="552" r:id="rId33"/>
    <p:sldId id="553" r:id="rId34"/>
    <p:sldId id="554" r:id="rId35"/>
    <p:sldId id="435" r:id="rId36"/>
    <p:sldId id="531" r:id="rId37"/>
    <p:sldId id="555" r:id="rId38"/>
  </p:sldIdLst>
  <p:sldSz cx="9144000" cy="5143500" type="screen16x9"/>
  <p:notesSz cx="7315200" cy="9601200"/>
  <p:embeddedFontLst>
    <p:embeddedFont>
      <p:font typeface="Arvo" panose="020B0604020202020204" charset="0"/>
      <p:regular r:id="rId40"/>
      <p:bold r:id="rId41"/>
      <p:italic r:id="rId42"/>
      <p:boldItalic r:id="rId43"/>
    </p:embeddedFont>
    <p:embeddedFont>
      <p:font typeface="Bahnschrift SemiBold Condensed" panose="020B0502040204020203" pitchFamily="34" charset="0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PMingLiU" panose="02020500000000000000" pitchFamily="18" charset="-120"/>
      <p:regular r:id="rId50"/>
    </p:embeddedFont>
    <p:embeddedFont>
      <p:font typeface="Roboto Condensed" panose="02000000000000000000" pitchFamily="2" charset="0"/>
      <p:regular r:id="rId51"/>
      <p:bold r:id="rId52"/>
      <p:italic r:id="rId53"/>
      <p:boldItalic r:id="rId54"/>
    </p:embeddedFont>
    <p:embeddedFont>
      <p:font typeface="Roboto Condensed Light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mindu" initials="D" lastIdx="2" clrIdx="0">
    <p:extLst>
      <p:ext uri="{19B8F6BF-5375-455C-9EA6-DF929625EA0E}">
        <p15:presenceInfo xmlns:p15="http://schemas.microsoft.com/office/powerpoint/2012/main" userId="Dumindu" providerId="None"/>
      </p:ext>
    </p:extLst>
  </p:cmAuthor>
  <p:cmAuthor id="2" name="Samaraweera, Gamage Dumindu" initials="SGD" lastIdx="1" clrIdx="1">
    <p:extLst>
      <p:ext uri="{19B8F6BF-5375-455C-9EA6-DF929625EA0E}">
        <p15:presenceInfo xmlns:p15="http://schemas.microsoft.com/office/powerpoint/2012/main" userId="S::samaraweera@usf.edu::ada97bec-e89b-475b-a44e-4b723fcecc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D7D"/>
    <a:srgbClr val="D0EBB3"/>
    <a:srgbClr val="00B050"/>
    <a:srgbClr val="3F5378"/>
    <a:srgbClr val="006600"/>
    <a:srgbClr val="C7D3E6"/>
    <a:srgbClr val="213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94D2A-0B9A-4C3E-AA89-8CB3C10DE052}">
  <a:tblStyle styleId="{1E594D2A-0B9A-4C3E-AA89-8CB3C10DE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5" autoAdjust="0"/>
    <p:restoredTop sz="89209" autoAdjust="0"/>
  </p:normalViewPr>
  <p:slideViewPr>
    <p:cSldViewPr snapToGrid="0">
      <p:cViewPr>
        <p:scale>
          <a:sx n="100" d="100"/>
          <a:sy n="100" d="100"/>
        </p:scale>
        <p:origin x="2052" y="61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906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79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1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1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1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63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593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96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01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25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74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6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9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69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4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42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9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23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18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16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21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091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3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47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8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016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0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74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1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5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23" name="Picture 2" descr="Image result for usf logo">
            <a:extLst>
              <a:ext uri="{FF2B5EF4-FFF2-40B4-BE49-F238E27FC236}">
                <a16:creationId xmlns:a16="http://schemas.microsoft.com/office/drawing/2014/main" id="{5FCD529D-0554-4E1D-90E6-E0AAB232F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r="13864"/>
          <a:stretch/>
        </p:blipFill>
        <p:spPr bwMode="auto">
          <a:xfrm>
            <a:off x="7574518" y="395499"/>
            <a:ext cx="990600" cy="76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80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8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90;p6">
            <a:extLst>
              <a:ext uri="{FF2B5EF4-FFF2-40B4-BE49-F238E27FC236}">
                <a16:creationId xmlns:a16="http://schemas.microsoft.com/office/drawing/2014/main" id="{26EFA3EC-5728-4726-910F-21232A8557B0}"/>
              </a:ext>
            </a:extLst>
          </p:cNvPr>
          <p:cNvGrpSpPr/>
          <p:nvPr userDrawn="1"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" name="Google Shape;91;p6">
              <a:extLst>
                <a:ext uri="{FF2B5EF4-FFF2-40B4-BE49-F238E27FC236}">
                  <a16:creationId xmlns:a16="http://schemas.microsoft.com/office/drawing/2014/main" id="{FF29AF79-704B-42A1-BFA6-C247BDD5BA85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" name="Google Shape;92;p6">
              <a:extLst>
                <a:ext uri="{FF2B5EF4-FFF2-40B4-BE49-F238E27FC236}">
                  <a16:creationId xmlns:a16="http://schemas.microsoft.com/office/drawing/2014/main" id="{6398C992-7360-4484-A545-EDA43C56B68A}"/>
                </a:ext>
              </a:extLst>
            </p:cNvPr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" name="Google Shape;93;p6">
                <a:extLst>
                  <a:ext uri="{FF2B5EF4-FFF2-40B4-BE49-F238E27FC236}">
                    <a16:creationId xmlns:a16="http://schemas.microsoft.com/office/drawing/2014/main" id="{5804DBA7-7008-4638-90B4-5F23623599AC}"/>
                  </a:ext>
                </a:extLst>
              </p:cNvPr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94;p6">
                <a:extLst>
                  <a:ext uri="{FF2B5EF4-FFF2-40B4-BE49-F238E27FC236}">
                    <a16:creationId xmlns:a16="http://schemas.microsoft.com/office/drawing/2014/main" id="{3DFC899E-D3CF-4BC8-83DF-DBE799B163BD}"/>
                  </a:ext>
                </a:extLst>
              </p:cNvPr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" name="Google Shape;95;p6">
              <a:extLst>
                <a:ext uri="{FF2B5EF4-FFF2-40B4-BE49-F238E27FC236}">
                  <a16:creationId xmlns:a16="http://schemas.microsoft.com/office/drawing/2014/main" id="{D9B84EB1-AEF3-4A51-9C53-5E5137BC3AAC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" name="Google Shape;96;p6">
                <a:extLst>
                  <a:ext uri="{FF2B5EF4-FFF2-40B4-BE49-F238E27FC236}">
                    <a16:creationId xmlns:a16="http://schemas.microsoft.com/office/drawing/2014/main" id="{5A7B3732-FBBE-412A-AB65-052BA06FDE47}"/>
                  </a:ext>
                </a:extLst>
              </p:cNvPr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97;p6">
                <a:extLst>
                  <a:ext uri="{FF2B5EF4-FFF2-40B4-BE49-F238E27FC236}">
                    <a16:creationId xmlns:a16="http://schemas.microsoft.com/office/drawing/2014/main" id="{26BCE5AF-6153-4AAD-8575-37A642823D0B}"/>
                  </a:ext>
                </a:extLst>
              </p:cNvPr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Google Shape;99;p6">
            <a:extLst>
              <a:ext uri="{FF2B5EF4-FFF2-40B4-BE49-F238E27FC236}">
                <a16:creationId xmlns:a16="http://schemas.microsoft.com/office/drawing/2014/main" id="{79135157-BD3A-4397-B42B-DA0881E6F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29130" y="288099"/>
            <a:ext cx="5557462" cy="4014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21" name="Google Shape;29;p3">
            <a:extLst>
              <a:ext uri="{FF2B5EF4-FFF2-40B4-BE49-F238E27FC236}">
                <a16:creationId xmlns:a16="http://schemas.microsoft.com/office/drawing/2014/main" id="{2CDBC4F6-5243-473C-B652-460347352E80}"/>
              </a:ext>
            </a:extLst>
          </p:cNvPr>
          <p:cNvSpPr/>
          <p:nvPr/>
        </p:nvSpPr>
        <p:spPr>
          <a:xfrm rot="10800000" flipH="1">
            <a:off x="179463" y="0"/>
            <a:ext cx="2670208" cy="5143500"/>
          </a:xfrm>
          <a:prstGeom prst="rect">
            <a:avLst/>
          </a:prstGeom>
          <a:solidFill>
            <a:srgbClr val="213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5" name="Google Shape;39;p3">
            <a:extLst>
              <a:ext uri="{FF2B5EF4-FFF2-40B4-BE49-F238E27FC236}">
                <a16:creationId xmlns:a16="http://schemas.microsoft.com/office/drawing/2014/main" id="{8BC07D17-D6E0-46CE-9914-4B3D5A47F3B8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58922" y="2299592"/>
            <a:ext cx="2309122" cy="5443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70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A902-CBFC-43B8-8B5A-AD0778E9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8091-0009-4533-A3BF-1CB75EEB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0A37-5952-4B59-BD5F-E94409D3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DAAB-0CF5-475A-AD21-D02D537B1D7D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DB56-F64F-4206-92E8-593DFFBB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3154-FF22-4BAD-B04B-169DA7AE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26A-AB14-4300-9B74-2CFB5B5BA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9" r:id="rId3"/>
    <p:sldLayoutId id="2147483661" r:id="rId4"/>
    <p:sldLayoutId id="2147483662" r:id="rId5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jpg"/><Relationship Id="rId18" Type="http://schemas.openxmlformats.org/officeDocument/2006/relationships/image" Target="../media/image30.jpg"/><Relationship Id="rId26" Type="http://schemas.openxmlformats.org/officeDocument/2006/relationships/image" Target="../media/image38.jpg"/><Relationship Id="rId3" Type="http://schemas.openxmlformats.org/officeDocument/2006/relationships/image" Target="../media/image15.jpg"/><Relationship Id="rId21" Type="http://schemas.openxmlformats.org/officeDocument/2006/relationships/image" Target="../media/image33.jpg"/><Relationship Id="rId34" Type="http://schemas.openxmlformats.org/officeDocument/2006/relationships/image" Target="../media/image46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17" Type="http://schemas.openxmlformats.org/officeDocument/2006/relationships/image" Target="../media/image29.jpg"/><Relationship Id="rId25" Type="http://schemas.openxmlformats.org/officeDocument/2006/relationships/image" Target="../media/image37.jpg"/><Relationship Id="rId33" Type="http://schemas.openxmlformats.org/officeDocument/2006/relationships/image" Target="../media/image45.jp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8.jpg"/><Relationship Id="rId20" Type="http://schemas.openxmlformats.org/officeDocument/2006/relationships/image" Target="../media/image32.jpg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24" Type="http://schemas.openxmlformats.org/officeDocument/2006/relationships/image" Target="../media/image36.jpg"/><Relationship Id="rId32" Type="http://schemas.openxmlformats.org/officeDocument/2006/relationships/image" Target="../media/image44.jpg"/><Relationship Id="rId5" Type="http://schemas.openxmlformats.org/officeDocument/2006/relationships/image" Target="../media/image17.jpg"/><Relationship Id="rId15" Type="http://schemas.openxmlformats.org/officeDocument/2006/relationships/image" Target="../media/image27.jpg"/><Relationship Id="rId23" Type="http://schemas.openxmlformats.org/officeDocument/2006/relationships/image" Target="../media/image35.jpg"/><Relationship Id="rId28" Type="http://schemas.openxmlformats.org/officeDocument/2006/relationships/image" Target="../media/image40.jpg"/><Relationship Id="rId10" Type="http://schemas.openxmlformats.org/officeDocument/2006/relationships/image" Target="../media/image22.jpg"/><Relationship Id="rId19" Type="http://schemas.openxmlformats.org/officeDocument/2006/relationships/image" Target="../media/image31.jpg"/><Relationship Id="rId31" Type="http://schemas.openxmlformats.org/officeDocument/2006/relationships/image" Target="../media/image43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Relationship Id="rId14" Type="http://schemas.openxmlformats.org/officeDocument/2006/relationships/image" Target="../media/image26.jpg"/><Relationship Id="rId22" Type="http://schemas.openxmlformats.org/officeDocument/2006/relationships/image" Target="../media/image34.jpg"/><Relationship Id="rId27" Type="http://schemas.openxmlformats.org/officeDocument/2006/relationships/image" Target="../media/image39.jpg"/><Relationship Id="rId30" Type="http://schemas.openxmlformats.org/officeDocument/2006/relationships/image" Target="../media/image42.jpg"/><Relationship Id="rId35" Type="http://schemas.openxmlformats.org/officeDocument/2006/relationships/image" Target="../media/image4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neucom.2019.12.0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4.xml"/><Relationship Id="rId7" Type="http://schemas.openxmlformats.org/officeDocument/2006/relationships/image" Target="../media/image5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2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7.xml"/><Relationship Id="rId7" Type="http://schemas.openxmlformats.org/officeDocument/2006/relationships/image" Target="../media/image5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2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notesSlide" Target="../notesSlides/notesSlide25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5.png"/><Relationship Id="rId10" Type="http://schemas.openxmlformats.org/officeDocument/2006/relationships/image" Target="../media/image63.png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68.png"/><Relationship Id="rId5" Type="http://schemas.openxmlformats.org/officeDocument/2006/relationships/image" Target="../media/image54.png"/><Relationship Id="rId4" Type="http://schemas.openxmlformats.org/officeDocument/2006/relationships/image" Target="../media/image6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28.xml"/><Relationship Id="rId7" Type="http://schemas.microsoft.com/office/2007/relationships/hdphoto" Target="../media/hdphoto2.wdp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0" Type="http://schemas.openxmlformats.org/officeDocument/2006/relationships/image" Target="../media/image54.png"/><Relationship Id="rId4" Type="http://schemas.openxmlformats.org/officeDocument/2006/relationships/image" Target="../media/image670.png"/><Relationship Id="rId9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5.png"/><Relationship Id="rId18" Type="http://schemas.openxmlformats.org/officeDocument/2006/relationships/image" Target="../media/image54.png"/><Relationship Id="rId3" Type="http://schemas.openxmlformats.org/officeDocument/2006/relationships/tags" Target="../tags/tag15.xml"/><Relationship Id="rId7" Type="http://schemas.openxmlformats.org/officeDocument/2006/relationships/image" Target="../media/image670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" Type="http://schemas.openxmlformats.org/officeDocument/2006/relationships/tags" Target="../tags/tag14.xml"/><Relationship Id="rId16" Type="http://schemas.openxmlformats.org/officeDocument/2006/relationships/image" Target="../media/image71.png"/><Relationship Id="rId1" Type="http://schemas.openxmlformats.org/officeDocument/2006/relationships/tags" Target="../tags/tag13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70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77.png"/><Relationship Id="rId10" Type="http://schemas.openxmlformats.org/officeDocument/2006/relationships/image" Target="../media/image69.png"/><Relationship Id="rId19" Type="http://schemas.openxmlformats.org/officeDocument/2006/relationships/image" Target="../media/image57.png"/><Relationship Id="rId4" Type="http://schemas.openxmlformats.org/officeDocument/2006/relationships/tags" Target="../tags/tag16.xml"/><Relationship Id="rId9" Type="http://schemas.openxmlformats.org/officeDocument/2006/relationships/image" Target="../media/image74.png"/><Relationship Id="rId1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78.png"/><Relationship Id="rId5" Type="http://schemas.openxmlformats.org/officeDocument/2006/relationships/image" Target="../media/image670.png"/><Relationship Id="rId4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81.png"/><Relationship Id="rId4" Type="http://schemas.openxmlformats.org/officeDocument/2006/relationships/image" Target="../media/image8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jp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jpg"/><Relationship Id="rId11" Type="http://schemas.openxmlformats.org/officeDocument/2006/relationships/image" Target="../media/image89.jpg"/><Relationship Id="rId5" Type="http://schemas.openxmlformats.org/officeDocument/2006/relationships/image" Target="../media/image84.jpg"/><Relationship Id="rId10" Type="http://schemas.openxmlformats.org/officeDocument/2006/relationships/image" Target="../media/image88.png"/><Relationship Id="rId4" Type="http://schemas.openxmlformats.org/officeDocument/2006/relationships/image" Target="../media/image83.jpg"/><Relationship Id="rId9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7456018" cy="1763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200" dirty="0" err="1"/>
              <a:t>AutoGAN</a:t>
            </a:r>
            <a:r>
              <a:rPr lang="en-US" sz="2200" dirty="0"/>
              <a:t>-based Dimension Reduction for Privacy Preservation </a:t>
            </a:r>
            <a:br>
              <a:rPr lang="en-US" sz="2200" dirty="0"/>
            </a:br>
            <a:r>
              <a:rPr lang="en-US" sz="2200" dirty="0"/>
              <a:t>&amp;</a:t>
            </a:r>
            <a:br>
              <a:rPr lang="en-US" sz="2200" dirty="0"/>
            </a:br>
            <a:r>
              <a:rPr lang="en-US" sz="2200" dirty="0"/>
              <a:t>Synthetic Information Towards Maximum Posterior Ratio </a:t>
            </a:r>
            <a:br>
              <a:rPr lang="en-US" sz="2200" dirty="0"/>
            </a:br>
            <a:r>
              <a:rPr lang="en-US" sz="2200" dirty="0"/>
              <a:t>for Deep Learning on Imbalanced Data: SIMPOR</a:t>
            </a:r>
            <a:endParaRPr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BC2343-F257-49F1-B0D2-B695D182E3C0}"/>
              </a:ext>
            </a:extLst>
          </p:cNvPr>
          <p:cNvGrpSpPr/>
          <p:nvPr/>
        </p:nvGrpSpPr>
        <p:grpSpPr>
          <a:xfrm>
            <a:off x="6945730" y="2984521"/>
            <a:ext cx="1718740" cy="1068129"/>
            <a:chOff x="6879055" y="3221098"/>
            <a:chExt cx="1718740" cy="1068129"/>
          </a:xfrm>
        </p:grpSpPr>
        <p:pic>
          <p:nvPicPr>
            <p:cNvPr id="1026" name="Picture 2" descr="Image result for usf logo">
              <a:extLst>
                <a:ext uri="{FF2B5EF4-FFF2-40B4-BE49-F238E27FC236}">
                  <a16:creationId xmlns:a16="http://schemas.microsoft.com/office/drawing/2014/main" id="{1B3489C5-0515-4F48-B57B-A86D71B9D9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2" r="13864"/>
            <a:stretch/>
          </p:blipFill>
          <p:spPr bwMode="auto">
            <a:xfrm>
              <a:off x="7362825" y="3221098"/>
              <a:ext cx="990600" cy="760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DFEAC65-08F8-47C8-86CB-00E2510580FB}"/>
                </a:ext>
              </a:extLst>
            </p:cNvPr>
            <p:cNvSpPr txBox="1"/>
            <p:nvPr/>
          </p:nvSpPr>
          <p:spPr>
            <a:xfrm>
              <a:off x="6879055" y="3981450"/>
              <a:ext cx="1718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Bahnschrift SemiBold Condensed" panose="020B0502040204020203" pitchFamily="34" charset="0"/>
                  <a:cs typeface="Arial" panose="020B0604020202020204" pitchFamily="34" charset="0"/>
                </a:rPr>
                <a:t>University of South Florida</a:t>
              </a:r>
            </a:p>
          </p:txBody>
        </p:sp>
      </p:grpSp>
      <p:sp>
        <p:nvSpPr>
          <p:cNvPr id="6" name="Google Shape;184;p11">
            <a:extLst>
              <a:ext uri="{FF2B5EF4-FFF2-40B4-BE49-F238E27FC236}">
                <a16:creationId xmlns:a16="http://schemas.microsoft.com/office/drawing/2014/main" id="{828D84B2-0571-42E6-8A6D-79AC2CAE5119}"/>
              </a:ext>
            </a:extLst>
          </p:cNvPr>
          <p:cNvSpPr txBox="1">
            <a:spLocks/>
          </p:cNvSpPr>
          <p:nvPr/>
        </p:nvSpPr>
        <p:spPr>
          <a:xfrm>
            <a:off x="685800" y="2755103"/>
            <a:ext cx="6326892" cy="129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Hung Nguyen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Major Advisor: Dr. Morris Chang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4" y="392575"/>
            <a:ext cx="5930339" cy="766200"/>
          </a:xfrm>
        </p:spPr>
        <p:txBody>
          <a:bodyPr/>
          <a:lstStyle/>
          <a:p>
            <a:r>
              <a:rPr lang="en-US" sz="2000" dirty="0"/>
              <a:t>Methodology</a:t>
            </a:r>
            <a:br>
              <a:rPr lang="en-US" sz="2000" dirty="0"/>
            </a:br>
            <a:r>
              <a:rPr lang="en-US" sz="1600" dirty="0" err="1"/>
              <a:t>AutoGAN</a:t>
            </a:r>
            <a:r>
              <a:rPr lang="en-US" sz="1600" dirty="0"/>
              <a:t>-based Dimensional Reduction for Privacy Preservation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03" y="1478943"/>
            <a:ext cx="8361049" cy="3393644"/>
          </a:xfrm>
        </p:spPr>
        <p:txBody>
          <a:bodyPr/>
          <a:lstStyle/>
          <a:p>
            <a:endParaRPr lang="en-US" sz="1400" dirty="0"/>
          </a:p>
          <a:p>
            <a:pPr marL="5016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10</a:t>
            </a:fld>
            <a:endParaRPr lang="en" kern="0">
              <a:solidFill>
                <a:srgbClr val="FFFFFF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81D781E-CD3C-414F-82CF-915FE6E8213A}"/>
              </a:ext>
            </a:extLst>
          </p:cNvPr>
          <p:cNvSpPr txBox="1">
            <a:spLocks/>
          </p:cNvSpPr>
          <p:nvPr/>
        </p:nvSpPr>
        <p:spPr>
          <a:xfrm>
            <a:off x="68028" y="1357281"/>
            <a:ext cx="4702145" cy="339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400" dirty="0"/>
              <a:t>Optimization problem</a:t>
            </a:r>
          </a:p>
          <a:p>
            <a:endParaRPr lang="en-US" sz="1400" dirty="0"/>
          </a:p>
          <a:p>
            <a:endParaRPr lang="en-US" sz="1400" dirty="0"/>
          </a:p>
          <a:p>
            <a:pPr marL="101600" indent="0">
              <a:buNone/>
            </a:pPr>
            <a:r>
              <a:rPr lang="en-US" sz="1400" dirty="0"/>
              <a:t>where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67779-7BCB-479B-B927-874D9DFC1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5" y="2690449"/>
            <a:ext cx="1590058" cy="488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72BD6E-8CF2-44EA-B814-12774F6A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5" y="3300287"/>
            <a:ext cx="1264264" cy="463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8DE13-46D1-427C-AD5E-CFEF3943E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48" y="3773304"/>
            <a:ext cx="2856426" cy="539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0B3728-8AC3-4B21-BEA3-85FD1EED5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062" y="1751337"/>
            <a:ext cx="4095335" cy="2145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5DAE9F-6EFE-4038-8ADD-C55C403B6928}"/>
              </a:ext>
            </a:extLst>
          </p:cNvPr>
          <p:cNvSpPr txBox="1"/>
          <p:nvPr/>
        </p:nvSpPr>
        <p:spPr>
          <a:xfrm>
            <a:off x="6316457" y="3829131"/>
            <a:ext cx="1186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3. AutoGAN-DRP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6CFA76-ADFB-4761-B2E1-0E27F2024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17" y="1789437"/>
            <a:ext cx="3733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9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76" y="473677"/>
            <a:ext cx="5930339" cy="766200"/>
          </a:xfrm>
        </p:spPr>
        <p:txBody>
          <a:bodyPr/>
          <a:lstStyle/>
          <a:p>
            <a:br>
              <a:rPr lang="en-US" sz="2000" dirty="0"/>
            </a:br>
            <a:r>
              <a:rPr lang="en-US" sz="2000" dirty="0"/>
              <a:t>Experiments </a:t>
            </a:r>
            <a:br>
              <a:rPr lang="en-US" sz="2000" dirty="0"/>
            </a:br>
            <a:r>
              <a:rPr lang="en-US" sz="2000" dirty="0"/>
              <a:t>on AT&amp;T , YaleB</a:t>
            </a:r>
            <a:r>
              <a:rPr lang="en-US" dirty="0"/>
              <a:t> and</a:t>
            </a:r>
            <a:r>
              <a:rPr lang="en-US" sz="2000" dirty="0"/>
              <a:t> CelebA</a:t>
            </a: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703" y="1699807"/>
            <a:ext cx="2610499" cy="2526613"/>
          </a:xfrm>
        </p:spPr>
        <p:txBody>
          <a:bodyPr/>
          <a:lstStyle/>
          <a:p>
            <a:r>
              <a:rPr lang="en-US" sz="1400" dirty="0"/>
              <a:t>Accuracies increase when Dims increase </a:t>
            </a:r>
          </a:p>
          <a:p>
            <a:r>
              <a:rPr lang="en-US" sz="1400" dirty="0"/>
              <a:t>VGG19 achieves the best ACC for all datasets</a:t>
            </a:r>
          </a:p>
          <a:p>
            <a:r>
              <a:rPr lang="en-US" sz="1400" dirty="0"/>
              <a:t>Our model still preserves meaningful information of data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11</a:t>
            </a:fld>
            <a:endParaRPr lang="en" kern="0">
              <a:solidFill>
                <a:srgbClr val="FFFFFF"/>
              </a:solidFill>
            </a:endParaRPr>
          </a:p>
        </p:txBody>
      </p:sp>
      <p:grpSp>
        <p:nvGrpSpPr>
          <p:cNvPr id="244" name="object 4">
            <a:extLst>
              <a:ext uri="{FF2B5EF4-FFF2-40B4-BE49-F238E27FC236}">
                <a16:creationId xmlns:a16="http://schemas.microsoft.com/office/drawing/2014/main" id="{94F75E61-83AE-41E8-A20D-019422AD26B5}"/>
              </a:ext>
            </a:extLst>
          </p:cNvPr>
          <p:cNvGrpSpPr/>
          <p:nvPr/>
        </p:nvGrpSpPr>
        <p:grpSpPr>
          <a:xfrm>
            <a:off x="510280" y="2277281"/>
            <a:ext cx="1807721" cy="1413871"/>
            <a:chOff x="495642" y="730489"/>
            <a:chExt cx="2019935" cy="1598930"/>
          </a:xfrm>
        </p:grpSpPr>
        <p:sp>
          <p:nvSpPr>
            <p:cNvPr id="433" name="object 5">
              <a:extLst>
                <a:ext uri="{FF2B5EF4-FFF2-40B4-BE49-F238E27FC236}">
                  <a16:creationId xmlns:a16="http://schemas.microsoft.com/office/drawing/2014/main" id="{3A08FFCF-B780-4C2A-BC83-ED8989A7E73F}"/>
                </a:ext>
              </a:extLst>
            </p:cNvPr>
            <p:cNvSpPr/>
            <p:nvPr/>
          </p:nvSpPr>
          <p:spPr>
            <a:xfrm>
              <a:off x="673379" y="732078"/>
              <a:ext cx="1905" cy="1434465"/>
            </a:xfrm>
            <a:custGeom>
              <a:avLst/>
              <a:gdLst/>
              <a:ahLst/>
              <a:cxnLst/>
              <a:rect l="l" t="t" r="r" b="b"/>
              <a:pathLst>
                <a:path w="1904" h="1434464">
                  <a:moveTo>
                    <a:pt x="1587" y="0"/>
                  </a:moveTo>
                  <a:lnTo>
                    <a:pt x="0" y="0"/>
                  </a:lnTo>
                  <a:lnTo>
                    <a:pt x="0" y="1434350"/>
                  </a:lnTo>
                  <a:lnTo>
                    <a:pt x="1587" y="143435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" name="object 6">
              <a:extLst>
                <a:ext uri="{FF2B5EF4-FFF2-40B4-BE49-F238E27FC236}">
                  <a16:creationId xmlns:a16="http://schemas.microsoft.com/office/drawing/2014/main" id="{14AFCDD3-FB50-4B9C-B3B1-D356FD19D03A}"/>
                </a:ext>
              </a:extLst>
            </p:cNvPr>
            <p:cNvSpPr/>
            <p:nvPr/>
          </p:nvSpPr>
          <p:spPr>
            <a:xfrm>
              <a:off x="675760" y="732078"/>
              <a:ext cx="0" cy="1433195"/>
            </a:xfrm>
            <a:custGeom>
              <a:avLst/>
              <a:gdLst/>
              <a:ahLst/>
              <a:cxnLst/>
              <a:rect l="l" t="t" r="r" b="b"/>
              <a:pathLst>
                <a:path h="1433195">
                  <a:moveTo>
                    <a:pt x="0" y="0"/>
                  </a:moveTo>
                  <a:lnTo>
                    <a:pt x="0" y="1432763"/>
                  </a:lnTo>
                </a:path>
              </a:pathLst>
            </a:custGeom>
            <a:ln w="3175">
              <a:solidFill>
                <a:srgbClr val="DFDFD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" name="object 7">
              <a:extLst>
                <a:ext uri="{FF2B5EF4-FFF2-40B4-BE49-F238E27FC236}">
                  <a16:creationId xmlns:a16="http://schemas.microsoft.com/office/drawing/2014/main" id="{FF3676C6-2C3D-4E92-A89A-11D61A204C82}"/>
                </a:ext>
              </a:extLst>
            </p:cNvPr>
            <p:cNvSpPr/>
            <p:nvPr/>
          </p:nvSpPr>
          <p:spPr>
            <a:xfrm>
              <a:off x="1128687" y="732078"/>
              <a:ext cx="454025" cy="1433195"/>
            </a:xfrm>
            <a:custGeom>
              <a:avLst/>
              <a:gdLst/>
              <a:ahLst/>
              <a:cxnLst/>
              <a:rect l="l" t="t" r="r" b="b"/>
              <a:pathLst>
                <a:path w="454025" h="1433195">
                  <a:moveTo>
                    <a:pt x="0" y="0"/>
                  </a:moveTo>
                  <a:lnTo>
                    <a:pt x="0" y="1432763"/>
                  </a:lnTo>
                </a:path>
                <a:path w="454025" h="1433195">
                  <a:moveTo>
                    <a:pt x="453720" y="0"/>
                  </a:moveTo>
                  <a:lnTo>
                    <a:pt x="453720" y="1432763"/>
                  </a:lnTo>
                </a:path>
              </a:pathLst>
            </a:custGeom>
            <a:ln w="3175">
              <a:solidFill>
                <a:srgbClr val="DFDFD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" name="object 8">
              <a:extLst>
                <a:ext uri="{FF2B5EF4-FFF2-40B4-BE49-F238E27FC236}">
                  <a16:creationId xmlns:a16="http://schemas.microsoft.com/office/drawing/2014/main" id="{86E447B9-8966-493D-B93B-FEA43716DA65}"/>
                </a:ext>
              </a:extLst>
            </p:cNvPr>
            <p:cNvSpPr/>
            <p:nvPr/>
          </p:nvSpPr>
          <p:spPr>
            <a:xfrm>
              <a:off x="2034539" y="2120417"/>
              <a:ext cx="3175" cy="44450"/>
            </a:xfrm>
            <a:custGeom>
              <a:avLst/>
              <a:gdLst/>
              <a:ahLst/>
              <a:cxnLst/>
              <a:rect l="l" t="t" r="r" b="b"/>
              <a:pathLst>
                <a:path w="3175" h="44450">
                  <a:moveTo>
                    <a:pt x="0" y="44424"/>
                  </a:moveTo>
                  <a:lnTo>
                    <a:pt x="3175" y="44424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4442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" name="object 9">
              <a:extLst>
                <a:ext uri="{FF2B5EF4-FFF2-40B4-BE49-F238E27FC236}">
                  <a16:creationId xmlns:a16="http://schemas.microsoft.com/office/drawing/2014/main" id="{E97199B5-9F93-4722-8E6A-9AE271E17B41}"/>
                </a:ext>
              </a:extLst>
            </p:cNvPr>
            <p:cNvSpPr/>
            <p:nvPr/>
          </p:nvSpPr>
          <p:spPr>
            <a:xfrm>
              <a:off x="2489847" y="732078"/>
              <a:ext cx="1905" cy="1434465"/>
            </a:xfrm>
            <a:custGeom>
              <a:avLst/>
              <a:gdLst/>
              <a:ahLst/>
              <a:cxnLst/>
              <a:rect l="l" t="t" r="r" b="b"/>
              <a:pathLst>
                <a:path w="1905" h="1434464">
                  <a:moveTo>
                    <a:pt x="1587" y="0"/>
                  </a:moveTo>
                  <a:lnTo>
                    <a:pt x="0" y="0"/>
                  </a:lnTo>
                  <a:lnTo>
                    <a:pt x="0" y="1434350"/>
                  </a:lnTo>
                  <a:lnTo>
                    <a:pt x="1587" y="143435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" name="object 10">
              <a:extLst>
                <a:ext uri="{FF2B5EF4-FFF2-40B4-BE49-F238E27FC236}">
                  <a16:creationId xmlns:a16="http://schemas.microsoft.com/office/drawing/2014/main" id="{BBBCD66C-764A-49E8-954C-82E6922000E4}"/>
                </a:ext>
              </a:extLst>
            </p:cNvPr>
            <p:cNvSpPr/>
            <p:nvPr/>
          </p:nvSpPr>
          <p:spPr>
            <a:xfrm>
              <a:off x="2489053" y="732078"/>
              <a:ext cx="0" cy="1433195"/>
            </a:xfrm>
            <a:custGeom>
              <a:avLst/>
              <a:gdLst/>
              <a:ahLst/>
              <a:cxnLst/>
              <a:rect l="l" t="t" r="r" b="b"/>
              <a:pathLst>
                <a:path h="1433195">
                  <a:moveTo>
                    <a:pt x="0" y="0"/>
                  </a:moveTo>
                  <a:lnTo>
                    <a:pt x="0" y="1432763"/>
                  </a:lnTo>
                </a:path>
              </a:pathLst>
            </a:custGeom>
            <a:ln w="3175">
              <a:solidFill>
                <a:srgbClr val="DFDFD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" name="object 11">
              <a:extLst>
                <a:ext uri="{FF2B5EF4-FFF2-40B4-BE49-F238E27FC236}">
                  <a16:creationId xmlns:a16="http://schemas.microsoft.com/office/drawing/2014/main" id="{66CBF91F-8F46-47F7-AABE-A41C98C7D770}"/>
                </a:ext>
              </a:extLst>
            </p:cNvPr>
            <p:cNvSpPr/>
            <p:nvPr/>
          </p:nvSpPr>
          <p:spPr>
            <a:xfrm>
              <a:off x="674966" y="2166429"/>
              <a:ext cx="1815464" cy="1905"/>
            </a:xfrm>
            <a:custGeom>
              <a:avLst/>
              <a:gdLst/>
              <a:ahLst/>
              <a:cxnLst/>
              <a:rect l="l" t="t" r="r" b="b"/>
              <a:pathLst>
                <a:path w="1815464" h="1905">
                  <a:moveTo>
                    <a:pt x="1814880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1814880" y="1587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" name="object 12">
              <a:extLst>
                <a:ext uri="{FF2B5EF4-FFF2-40B4-BE49-F238E27FC236}">
                  <a16:creationId xmlns:a16="http://schemas.microsoft.com/office/drawing/2014/main" id="{FDD86FB5-9619-45CE-B6BE-428B897CABE6}"/>
                </a:ext>
              </a:extLst>
            </p:cNvPr>
            <p:cNvSpPr/>
            <p:nvPr/>
          </p:nvSpPr>
          <p:spPr>
            <a:xfrm>
              <a:off x="676554" y="2164841"/>
              <a:ext cx="1812289" cy="1905"/>
            </a:xfrm>
            <a:custGeom>
              <a:avLst/>
              <a:gdLst/>
              <a:ahLst/>
              <a:cxnLst/>
              <a:rect l="l" t="t" r="r" b="b"/>
              <a:pathLst>
                <a:path w="1812289" h="1905">
                  <a:moveTo>
                    <a:pt x="450545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450545" y="1587"/>
                  </a:lnTo>
                  <a:lnTo>
                    <a:pt x="450545" y="0"/>
                  </a:lnTo>
                  <a:close/>
                </a:path>
                <a:path w="1812289" h="1905">
                  <a:moveTo>
                    <a:pt x="904265" y="0"/>
                  </a:moveTo>
                  <a:lnTo>
                    <a:pt x="453720" y="0"/>
                  </a:lnTo>
                  <a:lnTo>
                    <a:pt x="453720" y="1587"/>
                  </a:lnTo>
                  <a:lnTo>
                    <a:pt x="904265" y="1587"/>
                  </a:lnTo>
                  <a:lnTo>
                    <a:pt x="904265" y="0"/>
                  </a:lnTo>
                  <a:close/>
                </a:path>
                <a:path w="1812289" h="1905">
                  <a:moveTo>
                    <a:pt x="1357985" y="0"/>
                  </a:moveTo>
                  <a:lnTo>
                    <a:pt x="907440" y="0"/>
                  </a:lnTo>
                  <a:lnTo>
                    <a:pt x="907440" y="1587"/>
                  </a:lnTo>
                  <a:lnTo>
                    <a:pt x="1357985" y="1587"/>
                  </a:lnTo>
                  <a:lnTo>
                    <a:pt x="1357985" y="0"/>
                  </a:lnTo>
                  <a:close/>
                </a:path>
                <a:path w="1812289" h="1905">
                  <a:moveTo>
                    <a:pt x="1811705" y="0"/>
                  </a:moveTo>
                  <a:lnTo>
                    <a:pt x="1361160" y="0"/>
                  </a:lnTo>
                  <a:lnTo>
                    <a:pt x="1361160" y="1587"/>
                  </a:lnTo>
                  <a:lnTo>
                    <a:pt x="1811705" y="1587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" name="object 13">
              <a:extLst>
                <a:ext uri="{FF2B5EF4-FFF2-40B4-BE49-F238E27FC236}">
                  <a16:creationId xmlns:a16="http://schemas.microsoft.com/office/drawing/2014/main" id="{F08BF962-CC05-44D1-A282-BC0EEA752C10}"/>
                </a:ext>
              </a:extLst>
            </p:cNvPr>
            <p:cNvSpPr/>
            <p:nvPr/>
          </p:nvSpPr>
          <p:spPr>
            <a:xfrm>
              <a:off x="674966" y="2164841"/>
              <a:ext cx="1815464" cy="1905"/>
            </a:xfrm>
            <a:custGeom>
              <a:avLst/>
              <a:gdLst/>
              <a:ahLst/>
              <a:cxnLst/>
              <a:rect l="l" t="t" r="r" b="b"/>
              <a:pathLst>
                <a:path w="1815464" h="1905">
                  <a:moveTo>
                    <a:pt x="1587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1587" y="1587"/>
                  </a:lnTo>
                  <a:lnTo>
                    <a:pt x="1587" y="0"/>
                  </a:lnTo>
                  <a:close/>
                </a:path>
                <a:path w="1815464" h="1905">
                  <a:moveTo>
                    <a:pt x="455307" y="0"/>
                  </a:moveTo>
                  <a:lnTo>
                    <a:pt x="452132" y="0"/>
                  </a:lnTo>
                  <a:lnTo>
                    <a:pt x="452132" y="1587"/>
                  </a:lnTo>
                  <a:lnTo>
                    <a:pt x="455307" y="1587"/>
                  </a:lnTo>
                  <a:lnTo>
                    <a:pt x="455307" y="0"/>
                  </a:lnTo>
                  <a:close/>
                </a:path>
                <a:path w="1815464" h="1905">
                  <a:moveTo>
                    <a:pt x="909027" y="0"/>
                  </a:moveTo>
                  <a:lnTo>
                    <a:pt x="905852" y="0"/>
                  </a:lnTo>
                  <a:lnTo>
                    <a:pt x="905852" y="1587"/>
                  </a:lnTo>
                  <a:lnTo>
                    <a:pt x="909027" y="1587"/>
                  </a:lnTo>
                  <a:lnTo>
                    <a:pt x="909027" y="0"/>
                  </a:lnTo>
                  <a:close/>
                </a:path>
                <a:path w="1815464" h="1905">
                  <a:moveTo>
                    <a:pt x="1362748" y="0"/>
                  </a:moveTo>
                  <a:lnTo>
                    <a:pt x="1359573" y="0"/>
                  </a:lnTo>
                  <a:lnTo>
                    <a:pt x="1359573" y="1587"/>
                  </a:lnTo>
                  <a:lnTo>
                    <a:pt x="1362748" y="1587"/>
                  </a:lnTo>
                  <a:lnTo>
                    <a:pt x="1362748" y="0"/>
                  </a:lnTo>
                  <a:close/>
                </a:path>
                <a:path w="1815464" h="1905">
                  <a:moveTo>
                    <a:pt x="1814880" y="0"/>
                  </a:moveTo>
                  <a:lnTo>
                    <a:pt x="1813293" y="0"/>
                  </a:lnTo>
                  <a:lnTo>
                    <a:pt x="1813293" y="1587"/>
                  </a:lnTo>
                  <a:lnTo>
                    <a:pt x="1814880" y="1587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" name="object 14">
              <a:extLst>
                <a:ext uri="{FF2B5EF4-FFF2-40B4-BE49-F238E27FC236}">
                  <a16:creationId xmlns:a16="http://schemas.microsoft.com/office/drawing/2014/main" id="{9193860C-B80C-4960-9F48-008419B13C39}"/>
                </a:ext>
              </a:extLst>
            </p:cNvPr>
            <p:cNvSpPr/>
            <p:nvPr/>
          </p:nvSpPr>
          <p:spPr>
            <a:xfrm>
              <a:off x="676554" y="2007208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290574" y="0"/>
                  </a:moveTo>
                  <a:lnTo>
                    <a:pt x="907427" y="0"/>
                  </a:lnTo>
                  <a:lnTo>
                    <a:pt x="907427" y="3175"/>
                  </a:lnTo>
                  <a:lnTo>
                    <a:pt x="1290574" y="3175"/>
                  </a:lnTo>
                  <a:lnTo>
                    <a:pt x="1290574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767293" y="0"/>
                  </a:lnTo>
                  <a:lnTo>
                    <a:pt x="1767293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" name="object 15">
              <a:extLst>
                <a:ext uri="{FF2B5EF4-FFF2-40B4-BE49-F238E27FC236}">
                  <a16:creationId xmlns:a16="http://schemas.microsoft.com/office/drawing/2014/main" id="{19EB5F63-B68F-4070-A0BC-CEC2FA84E159}"/>
                </a:ext>
              </a:extLst>
            </p:cNvPr>
            <p:cNvSpPr/>
            <p:nvPr/>
          </p:nvSpPr>
          <p:spPr>
            <a:xfrm>
              <a:off x="674966" y="2007208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307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307" y="3175"/>
                  </a:lnTo>
                  <a:lnTo>
                    <a:pt x="455307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" name="object 16">
              <a:extLst>
                <a:ext uri="{FF2B5EF4-FFF2-40B4-BE49-F238E27FC236}">
                  <a16:creationId xmlns:a16="http://schemas.microsoft.com/office/drawing/2014/main" id="{390D2081-F987-4854-86DB-286FA3A1E7F1}"/>
                </a:ext>
              </a:extLst>
            </p:cNvPr>
            <p:cNvSpPr/>
            <p:nvPr/>
          </p:nvSpPr>
          <p:spPr>
            <a:xfrm>
              <a:off x="676554" y="1849589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290574" y="0"/>
                  </a:moveTo>
                  <a:lnTo>
                    <a:pt x="907427" y="0"/>
                  </a:lnTo>
                  <a:lnTo>
                    <a:pt x="907427" y="3175"/>
                  </a:lnTo>
                  <a:lnTo>
                    <a:pt x="1290574" y="3175"/>
                  </a:lnTo>
                  <a:lnTo>
                    <a:pt x="1290574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767293" y="0"/>
                  </a:lnTo>
                  <a:lnTo>
                    <a:pt x="1767293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" name="object 17">
              <a:extLst>
                <a:ext uri="{FF2B5EF4-FFF2-40B4-BE49-F238E27FC236}">
                  <a16:creationId xmlns:a16="http://schemas.microsoft.com/office/drawing/2014/main" id="{A2A85DF9-6F86-45D7-93A9-486DCC84B898}"/>
                </a:ext>
              </a:extLst>
            </p:cNvPr>
            <p:cNvSpPr/>
            <p:nvPr/>
          </p:nvSpPr>
          <p:spPr>
            <a:xfrm>
              <a:off x="674966" y="1849602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62"/>
                  </a:lnTo>
                  <a:lnTo>
                    <a:pt x="1587" y="3162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307" y="0"/>
                  </a:moveTo>
                  <a:lnTo>
                    <a:pt x="452132" y="0"/>
                  </a:lnTo>
                  <a:lnTo>
                    <a:pt x="452132" y="3162"/>
                  </a:lnTo>
                  <a:lnTo>
                    <a:pt x="455307" y="3162"/>
                  </a:lnTo>
                  <a:lnTo>
                    <a:pt x="455307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62"/>
                  </a:lnTo>
                  <a:lnTo>
                    <a:pt x="909027" y="3162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62"/>
                  </a:lnTo>
                  <a:lnTo>
                    <a:pt x="1814880" y="3162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" name="object 18">
              <a:extLst>
                <a:ext uri="{FF2B5EF4-FFF2-40B4-BE49-F238E27FC236}">
                  <a16:creationId xmlns:a16="http://schemas.microsoft.com/office/drawing/2014/main" id="{EFB660F2-54A7-4EC2-9D59-C03D8E217F8E}"/>
                </a:ext>
              </a:extLst>
            </p:cNvPr>
            <p:cNvSpPr/>
            <p:nvPr/>
          </p:nvSpPr>
          <p:spPr>
            <a:xfrm>
              <a:off x="676554" y="732078"/>
              <a:ext cx="1812289" cy="963294"/>
            </a:xfrm>
            <a:custGeom>
              <a:avLst/>
              <a:gdLst/>
              <a:ahLst/>
              <a:cxnLst/>
              <a:rect l="l" t="t" r="r" b="b"/>
              <a:pathLst>
                <a:path w="1812289" h="963294">
                  <a:moveTo>
                    <a:pt x="450545" y="959891"/>
                  </a:moveTo>
                  <a:lnTo>
                    <a:pt x="0" y="959891"/>
                  </a:lnTo>
                  <a:lnTo>
                    <a:pt x="0" y="963066"/>
                  </a:lnTo>
                  <a:lnTo>
                    <a:pt x="450545" y="963066"/>
                  </a:lnTo>
                  <a:lnTo>
                    <a:pt x="450545" y="959891"/>
                  </a:lnTo>
                  <a:close/>
                </a:path>
                <a:path w="1812289" h="963294">
                  <a:moveTo>
                    <a:pt x="904265" y="959891"/>
                  </a:moveTo>
                  <a:lnTo>
                    <a:pt x="453720" y="959891"/>
                  </a:lnTo>
                  <a:lnTo>
                    <a:pt x="453720" y="963066"/>
                  </a:lnTo>
                  <a:lnTo>
                    <a:pt x="904265" y="963066"/>
                  </a:lnTo>
                  <a:lnTo>
                    <a:pt x="904265" y="959891"/>
                  </a:lnTo>
                  <a:close/>
                </a:path>
                <a:path w="1812289" h="963294">
                  <a:moveTo>
                    <a:pt x="1357985" y="959891"/>
                  </a:moveTo>
                  <a:lnTo>
                    <a:pt x="907427" y="959891"/>
                  </a:lnTo>
                  <a:lnTo>
                    <a:pt x="907427" y="961809"/>
                  </a:lnTo>
                  <a:lnTo>
                    <a:pt x="907427" y="963066"/>
                  </a:lnTo>
                  <a:lnTo>
                    <a:pt x="1357985" y="963066"/>
                  </a:lnTo>
                  <a:lnTo>
                    <a:pt x="1357985" y="961809"/>
                  </a:lnTo>
                  <a:lnTo>
                    <a:pt x="1357985" y="959891"/>
                  </a:lnTo>
                  <a:close/>
                </a:path>
                <a:path w="1812289" h="963294">
                  <a:moveTo>
                    <a:pt x="1361160" y="805446"/>
                  </a:moveTo>
                  <a:lnTo>
                    <a:pt x="1357985" y="805446"/>
                  </a:lnTo>
                  <a:lnTo>
                    <a:pt x="1357985" y="959891"/>
                  </a:lnTo>
                  <a:lnTo>
                    <a:pt x="1361160" y="959891"/>
                  </a:lnTo>
                  <a:lnTo>
                    <a:pt x="1361160" y="805446"/>
                  </a:lnTo>
                  <a:close/>
                </a:path>
                <a:path w="1812289" h="963294">
                  <a:moveTo>
                    <a:pt x="1361160" y="647827"/>
                  </a:moveTo>
                  <a:lnTo>
                    <a:pt x="1357985" y="647827"/>
                  </a:lnTo>
                  <a:lnTo>
                    <a:pt x="1357985" y="802271"/>
                  </a:lnTo>
                  <a:lnTo>
                    <a:pt x="1361160" y="802271"/>
                  </a:lnTo>
                  <a:lnTo>
                    <a:pt x="1361160" y="647827"/>
                  </a:lnTo>
                  <a:close/>
                </a:path>
                <a:path w="1812289" h="963294">
                  <a:moveTo>
                    <a:pt x="1361160" y="490207"/>
                  </a:moveTo>
                  <a:lnTo>
                    <a:pt x="1357985" y="490207"/>
                  </a:lnTo>
                  <a:lnTo>
                    <a:pt x="1357985" y="644652"/>
                  </a:lnTo>
                  <a:lnTo>
                    <a:pt x="1361160" y="644652"/>
                  </a:lnTo>
                  <a:lnTo>
                    <a:pt x="1361160" y="490207"/>
                  </a:lnTo>
                  <a:close/>
                </a:path>
                <a:path w="1812289" h="963294">
                  <a:moveTo>
                    <a:pt x="1361160" y="332587"/>
                  </a:moveTo>
                  <a:lnTo>
                    <a:pt x="1357985" y="332587"/>
                  </a:lnTo>
                  <a:lnTo>
                    <a:pt x="1357985" y="487032"/>
                  </a:lnTo>
                  <a:lnTo>
                    <a:pt x="1361160" y="487032"/>
                  </a:lnTo>
                  <a:lnTo>
                    <a:pt x="1361160" y="332587"/>
                  </a:lnTo>
                  <a:close/>
                </a:path>
                <a:path w="1812289" h="963294">
                  <a:moveTo>
                    <a:pt x="1361160" y="174967"/>
                  </a:moveTo>
                  <a:lnTo>
                    <a:pt x="1357985" y="174967"/>
                  </a:lnTo>
                  <a:lnTo>
                    <a:pt x="1357985" y="329412"/>
                  </a:lnTo>
                  <a:lnTo>
                    <a:pt x="1361160" y="329412"/>
                  </a:lnTo>
                  <a:lnTo>
                    <a:pt x="1361160" y="174967"/>
                  </a:lnTo>
                  <a:close/>
                </a:path>
                <a:path w="1812289" h="963294">
                  <a:moveTo>
                    <a:pt x="1361160" y="17348"/>
                  </a:moveTo>
                  <a:lnTo>
                    <a:pt x="1357985" y="17348"/>
                  </a:lnTo>
                  <a:lnTo>
                    <a:pt x="1357985" y="171792"/>
                  </a:lnTo>
                  <a:lnTo>
                    <a:pt x="1361160" y="171792"/>
                  </a:lnTo>
                  <a:lnTo>
                    <a:pt x="1361160" y="17348"/>
                  </a:lnTo>
                  <a:close/>
                </a:path>
                <a:path w="1812289" h="963294">
                  <a:moveTo>
                    <a:pt x="1361160" y="0"/>
                  </a:moveTo>
                  <a:lnTo>
                    <a:pt x="1357985" y="0"/>
                  </a:lnTo>
                  <a:lnTo>
                    <a:pt x="1357985" y="14173"/>
                  </a:lnTo>
                  <a:lnTo>
                    <a:pt x="1361160" y="14173"/>
                  </a:lnTo>
                  <a:lnTo>
                    <a:pt x="1361160" y="0"/>
                  </a:lnTo>
                  <a:close/>
                </a:path>
                <a:path w="1812289" h="963294">
                  <a:moveTo>
                    <a:pt x="1811705" y="959891"/>
                  </a:moveTo>
                  <a:lnTo>
                    <a:pt x="1361160" y="959891"/>
                  </a:lnTo>
                  <a:lnTo>
                    <a:pt x="1361160" y="961809"/>
                  </a:lnTo>
                  <a:lnTo>
                    <a:pt x="1361160" y="963066"/>
                  </a:lnTo>
                  <a:lnTo>
                    <a:pt x="1811705" y="963066"/>
                  </a:lnTo>
                  <a:lnTo>
                    <a:pt x="1811705" y="961809"/>
                  </a:lnTo>
                  <a:lnTo>
                    <a:pt x="1811705" y="959891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" name="object 19">
              <a:extLst>
                <a:ext uri="{FF2B5EF4-FFF2-40B4-BE49-F238E27FC236}">
                  <a16:creationId xmlns:a16="http://schemas.microsoft.com/office/drawing/2014/main" id="{054490E0-B38C-4308-AE9F-D3C452E44C18}"/>
                </a:ext>
              </a:extLst>
            </p:cNvPr>
            <p:cNvSpPr/>
            <p:nvPr/>
          </p:nvSpPr>
          <p:spPr>
            <a:xfrm>
              <a:off x="674966" y="1691969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307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307" y="3175"/>
                  </a:lnTo>
                  <a:lnTo>
                    <a:pt x="455307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1917"/>
                  </a:lnTo>
                  <a:lnTo>
                    <a:pt x="1362748" y="1917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" name="object 20">
              <a:extLst>
                <a:ext uri="{FF2B5EF4-FFF2-40B4-BE49-F238E27FC236}">
                  <a16:creationId xmlns:a16="http://schemas.microsoft.com/office/drawing/2014/main" id="{8D0DC2E5-DF4F-4E58-ACAB-4FA2A24A3F33}"/>
                </a:ext>
              </a:extLst>
            </p:cNvPr>
            <p:cNvSpPr/>
            <p:nvPr/>
          </p:nvSpPr>
          <p:spPr>
            <a:xfrm>
              <a:off x="676554" y="1534349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" name="object 21">
              <a:extLst>
                <a:ext uri="{FF2B5EF4-FFF2-40B4-BE49-F238E27FC236}">
                  <a16:creationId xmlns:a16="http://schemas.microsoft.com/office/drawing/2014/main" id="{ACEA5325-9DBE-4542-BE21-578A2D8CE157}"/>
                </a:ext>
              </a:extLst>
            </p:cNvPr>
            <p:cNvSpPr/>
            <p:nvPr/>
          </p:nvSpPr>
          <p:spPr>
            <a:xfrm>
              <a:off x="674966" y="1534349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307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307" y="3175"/>
                  </a:lnTo>
                  <a:lnTo>
                    <a:pt x="455307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" name="object 22">
              <a:extLst>
                <a:ext uri="{FF2B5EF4-FFF2-40B4-BE49-F238E27FC236}">
                  <a16:creationId xmlns:a16="http://schemas.microsoft.com/office/drawing/2014/main" id="{97E2CD0F-31B9-4FD2-B72E-849240A09079}"/>
                </a:ext>
              </a:extLst>
            </p:cNvPr>
            <p:cNvSpPr/>
            <p:nvPr/>
          </p:nvSpPr>
          <p:spPr>
            <a:xfrm>
              <a:off x="676554" y="1376730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" name="object 23">
              <a:extLst>
                <a:ext uri="{FF2B5EF4-FFF2-40B4-BE49-F238E27FC236}">
                  <a16:creationId xmlns:a16="http://schemas.microsoft.com/office/drawing/2014/main" id="{A345148F-8912-4410-946B-377AF0C82DE8}"/>
                </a:ext>
              </a:extLst>
            </p:cNvPr>
            <p:cNvSpPr/>
            <p:nvPr/>
          </p:nvSpPr>
          <p:spPr>
            <a:xfrm>
              <a:off x="674966" y="1376730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307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307" y="3175"/>
                  </a:lnTo>
                  <a:lnTo>
                    <a:pt x="455307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" name="object 24">
              <a:extLst>
                <a:ext uri="{FF2B5EF4-FFF2-40B4-BE49-F238E27FC236}">
                  <a16:creationId xmlns:a16="http://schemas.microsoft.com/office/drawing/2014/main" id="{4D8DC3C5-27DB-40EB-816D-492EF86F6C77}"/>
                </a:ext>
              </a:extLst>
            </p:cNvPr>
            <p:cNvSpPr/>
            <p:nvPr/>
          </p:nvSpPr>
          <p:spPr>
            <a:xfrm>
              <a:off x="676554" y="1219110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" name="object 25">
              <a:extLst>
                <a:ext uri="{FF2B5EF4-FFF2-40B4-BE49-F238E27FC236}">
                  <a16:creationId xmlns:a16="http://schemas.microsoft.com/office/drawing/2014/main" id="{5CC84AB6-B000-4056-ABBC-4337DAA512A2}"/>
                </a:ext>
              </a:extLst>
            </p:cNvPr>
            <p:cNvSpPr/>
            <p:nvPr/>
          </p:nvSpPr>
          <p:spPr>
            <a:xfrm>
              <a:off x="674966" y="1219123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62"/>
                  </a:lnTo>
                  <a:lnTo>
                    <a:pt x="1587" y="3162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307" y="0"/>
                  </a:moveTo>
                  <a:lnTo>
                    <a:pt x="452132" y="0"/>
                  </a:lnTo>
                  <a:lnTo>
                    <a:pt x="452132" y="3162"/>
                  </a:lnTo>
                  <a:lnTo>
                    <a:pt x="455307" y="3162"/>
                  </a:lnTo>
                  <a:lnTo>
                    <a:pt x="455307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62"/>
                  </a:lnTo>
                  <a:lnTo>
                    <a:pt x="909027" y="3162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62"/>
                  </a:lnTo>
                  <a:lnTo>
                    <a:pt x="1362748" y="3162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62"/>
                  </a:lnTo>
                  <a:lnTo>
                    <a:pt x="1814880" y="3162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" name="object 26">
              <a:extLst>
                <a:ext uri="{FF2B5EF4-FFF2-40B4-BE49-F238E27FC236}">
                  <a16:creationId xmlns:a16="http://schemas.microsoft.com/office/drawing/2014/main" id="{7C932909-5956-4288-B077-CCD93EA95E92}"/>
                </a:ext>
              </a:extLst>
            </p:cNvPr>
            <p:cNvSpPr/>
            <p:nvPr/>
          </p:nvSpPr>
          <p:spPr>
            <a:xfrm>
              <a:off x="676554" y="1061490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" name="object 27">
              <a:extLst>
                <a:ext uri="{FF2B5EF4-FFF2-40B4-BE49-F238E27FC236}">
                  <a16:creationId xmlns:a16="http://schemas.microsoft.com/office/drawing/2014/main" id="{28D03B74-C786-478F-B22B-784ECC878227}"/>
                </a:ext>
              </a:extLst>
            </p:cNvPr>
            <p:cNvSpPr/>
            <p:nvPr/>
          </p:nvSpPr>
          <p:spPr>
            <a:xfrm>
              <a:off x="674966" y="1061503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62"/>
                  </a:lnTo>
                  <a:lnTo>
                    <a:pt x="1587" y="3162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307" y="0"/>
                  </a:moveTo>
                  <a:lnTo>
                    <a:pt x="452132" y="0"/>
                  </a:lnTo>
                  <a:lnTo>
                    <a:pt x="452132" y="3162"/>
                  </a:lnTo>
                  <a:lnTo>
                    <a:pt x="455307" y="3162"/>
                  </a:lnTo>
                  <a:lnTo>
                    <a:pt x="455307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62"/>
                  </a:lnTo>
                  <a:lnTo>
                    <a:pt x="909027" y="3162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62"/>
                  </a:lnTo>
                  <a:lnTo>
                    <a:pt x="1362748" y="3162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62"/>
                  </a:lnTo>
                  <a:lnTo>
                    <a:pt x="1814880" y="3162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" name="object 28">
              <a:extLst>
                <a:ext uri="{FF2B5EF4-FFF2-40B4-BE49-F238E27FC236}">
                  <a16:creationId xmlns:a16="http://schemas.microsoft.com/office/drawing/2014/main" id="{0CF3D2F1-4DCE-4B68-B55D-4B7D7D67128A}"/>
                </a:ext>
              </a:extLst>
            </p:cNvPr>
            <p:cNvSpPr/>
            <p:nvPr/>
          </p:nvSpPr>
          <p:spPr>
            <a:xfrm>
              <a:off x="676554" y="903871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" name="object 29">
              <a:extLst>
                <a:ext uri="{FF2B5EF4-FFF2-40B4-BE49-F238E27FC236}">
                  <a16:creationId xmlns:a16="http://schemas.microsoft.com/office/drawing/2014/main" id="{B8DD0CF3-1799-4053-8185-A9B951D6C706}"/>
                </a:ext>
              </a:extLst>
            </p:cNvPr>
            <p:cNvSpPr/>
            <p:nvPr/>
          </p:nvSpPr>
          <p:spPr>
            <a:xfrm>
              <a:off x="674966" y="903871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307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307" y="3175"/>
                  </a:lnTo>
                  <a:lnTo>
                    <a:pt x="455307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" name="object 30">
              <a:extLst>
                <a:ext uri="{FF2B5EF4-FFF2-40B4-BE49-F238E27FC236}">
                  <a16:creationId xmlns:a16="http://schemas.microsoft.com/office/drawing/2014/main" id="{CCC29BAA-1594-4EF7-88FA-3BC5565C6E48}"/>
                </a:ext>
              </a:extLst>
            </p:cNvPr>
            <p:cNvSpPr/>
            <p:nvPr/>
          </p:nvSpPr>
          <p:spPr>
            <a:xfrm>
              <a:off x="676554" y="746251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" name="object 31">
              <a:extLst>
                <a:ext uri="{FF2B5EF4-FFF2-40B4-BE49-F238E27FC236}">
                  <a16:creationId xmlns:a16="http://schemas.microsoft.com/office/drawing/2014/main" id="{68D59547-DDFE-4C96-A40B-765519FB5CCE}"/>
                </a:ext>
              </a:extLst>
            </p:cNvPr>
            <p:cNvSpPr/>
            <p:nvPr/>
          </p:nvSpPr>
          <p:spPr>
            <a:xfrm>
              <a:off x="674966" y="746251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307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307" y="3175"/>
                  </a:lnTo>
                  <a:lnTo>
                    <a:pt x="455307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" name="object 32">
              <a:extLst>
                <a:ext uri="{FF2B5EF4-FFF2-40B4-BE49-F238E27FC236}">
                  <a16:creationId xmlns:a16="http://schemas.microsoft.com/office/drawing/2014/main" id="{E5291471-C734-45B4-8D0C-B68815F04B20}"/>
                </a:ext>
              </a:extLst>
            </p:cNvPr>
            <p:cNvSpPr/>
            <p:nvPr/>
          </p:nvSpPr>
          <p:spPr>
            <a:xfrm>
              <a:off x="575284" y="730490"/>
              <a:ext cx="1927225" cy="1598930"/>
            </a:xfrm>
            <a:custGeom>
              <a:avLst/>
              <a:gdLst/>
              <a:ahLst/>
              <a:cxnLst/>
              <a:rect l="l" t="t" r="r" b="b"/>
              <a:pathLst>
                <a:path w="1927225" h="1598930">
                  <a:moveTo>
                    <a:pt x="26898" y="1431696"/>
                  </a:moveTo>
                  <a:lnTo>
                    <a:pt x="25514" y="1424101"/>
                  </a:lnTo>
                  <a:lnTo>
                    <a:pt x="24726" y="1419694"/>
                  </a:lnTo>
                  <a:lnTo>
                    <a:pt x="21653" y="1419694"/>
                  </a:lnTo>
                  <a:lnTo>
                    <a:pt x="21653" y="1430020"/>
                  </a:lnTo>
                  <a:lnTo>
                    <a:pt x="21653" y="1449666"/>
                  </a:lnTo>
                  <a:lnTo>
                    <a:pt x="19088" y="1455585"/>
                  </a:lnTo>
                  <a:lnTo>
                    <a:pt x="7810" y="1455585"/>
                  </a:lnTo>
                  <a:lnTo>
                    <a:pt x="5245" y="1449666"/>
                  </a:lnTo>
                  <a:lnTo>
                    <a:pt x="5245" y="1430020"/>
                  </a:lnTo>
                  <a:lnTo>
                    <a:pt x="7810" y="1424101"/>
                  </a:lnTo>
                  <a:lnTo>
                    <a:pt x="19088" y="1424101"/>
                  </a:lnTo>
                  <a:lnTo>
                    <a:pt x="21653" y="1430020"/>
                  </a:lnTo>
                  <a:lnTo>
                    <a:pt x="21653" y="1419694"/>
                  </a:lnTo>
                  <a:lnTo>
                    <a:pt x="2171" y="1419694"/>
                  </a:lnTo>
                  <a:lnTo>
                    <a:pt x="0" y="1431696"/>
                  </a:lnTo>
                  <a:lnTo>
                    <a:pt x="0" y="1447990"/>
                  </a:lnTo>
                  <a:lnTo>
                    <a:pt x="2171" y="1459992"/>
                  </a:lnTo>
                  <a:lnTo>
                    <a:pt x="24726" y="1459992"/>
                  </a:lnTo>
                  <a:lnTo>
                    <a:pt x="25514" y="1455585"/>
                  </a:lnTo>
                  <a:lnTo>
                    <a:pt x="26898" y="1447990"/>
                  </a:lnTo>
                  <a:lnTo>
                    <a:pt x="26898" y="1431696"/>
                  </a:lnTo>
                  <a:close/>
                </a:path>
                <a:path w="1927225" h="1598930">
                  <a:moveTo>
                    <a:pt x="26898" y="1274076"/>
                  </a:moveTo>
                  <a:lnTo>
                    <a:pt x="25514" y="1266482"/>
                  </a:lnTo>
                  <a:lnTo>
                    <a:pt x="24726" y="1262062"/>
                  </a:lnTo>
                  <a:lnTo>
                    <a:pt x="21653" y="1262062"/>
                  </a:lnTo>
                  <a:lnTo>
                    <a:pt x="21653" y="1272400"/>
                  </a:lnTo>
                  <a:lnTo>
                    <a:pt x="21653" y="1292047"/>
                  </a:lnTo>
                  <a:lnTo>
                    <a:pt x="19088" y="1297965"/>
                  </a:lnTo>
                  <a:lnTo>
                    <a:pt x="7810" y="1297965"/>
                  </a:lnTo>
                  <a:lnTo>
                    <a:pt x="5245" y="1292047"/>
                  </a:lnTo>
                  <a:lnTo>
                    <a:pt x="5245" y="1272400"/>
                  </a:lnTo>
                  <a:lnTo>
                    <a:pt x="7810" y="1266482"/>
                  </a:lnTo>
                  <a:lnTo>
                    <a:pt x="19088" y="1266482"/>
                  </a:lnTo>
                  <a:lnTo>
                    <a:pt x="21653" y="1272400"/>
                  </a:lnTo>
                  <a:lnTo>
                    <a:pt x="21653" y="1262062"/>
                  </a:lnTo>
                  <a:lnTo>
                    <a:pt x="2171" y="1262062"/>
                  </a:lnTo>
                  <a:lnTo>
                    <a:pt x="0" y="1274076"/>
                  </a:lnTo>
                  <a:lnTo>
                    <a:pt x="0" y="1290370"/>
                  </a:lnTo>
                  <a:lnTo>
                    <a:pt x="2171" y="1302359"/>
                  </a:lnTo>
                  <a:lnTo>
                    <a:pt x="24726" y="1302359"/>
                  </a:lnTo>
                  <a:lnTo>
                    <a:pt x="25514" y="1297965"/>
                  </a:lnTo>
                  <a:lnTo>
                    <a:pt x="26898" y="1290370"/>
                  </a:lnTo>
                  <a:lnTo>
                    <a:pt x="26898" y="1274076"/>
                  </a:lnTo>
                  <a:close/>
                </a:path>
                <a:path w="1927225" h="1598930">
                  <a:moveTo>
                    <a:pt x="26898" y="1116457"/>
                  </a:moveTo>
                  <a:lnTo>
                    <a:pt x="25514" y="1108862"/>
                  </a:lnTo>
                  <a:lnTo>
                    <a:pt x="24726" y="1104442"/>
                  </a:lnTo>
                  <a:lnTo>
                    <a:pt x="21653" y="1104442"/>
                  </a:lnTo>
                  <a:lnTo>
                    <a:pt x="21653" y="1114780"/>
                  </a:lnTo>
                  <a:lnTo>
                    <a:pt x="21653" y="1134427"/>
                  </a:lnTo>
                  <a:lnTo>
                    <a:pt x="19088" y="1140345"/>
                  </a:lnTo>
                  <a:lnTo>
                    <a:pt x="7810" y="1140345"/>
                  </a:lnTo>
                  <a:lnTo>
                    <a:pt x="5245" y="1134427"/>
                  </a:lnTo>
                  <a:lnTo>
                    <a:pt x="5245" y="1114780"/>
                  </a:lnTo>
                  <a:lnTo>
                    <a:pt x="7810" y="1108862"/>
                  </a:lnTo>
                  <a:lnTo>
                    <a:pt x="19088" y="1108862"/>
                  </a:lnTo>
                  <a:lnTo>
                    <a:pt x="21653" y="1114780"/>
                  </a:lnTo>
                  <a:lnTo>
                    <a:pt x="21653" y="1104442"/>
                  </a:lnTo>
                  <a:lnTo>
                    <a:pt x="2171" y="1104442"/>
                  </a:lnTo>
                  <a:lnTo>
                    <a:pt x="0" y="1116457"/>
                  </a:lnTo>
                  <a:lnTo>
                    <a:pt x="0" y="1132751"/>
                  </a:lnTo>
                  <a:lnTo>
                    <a:pt x="2171" y="1144739"/>
                  </a:lnTo>
                  <a:lnTo>
                    <a:pt x="24726" y="1144739"/>
                  </a:lnTo>
                  <a:lnTo>
                    <a:pt x="25514" y="1140345"/>
                  </a:lnTo>
                  <a:lnTo>
                    <a:pt x="26898" y="1132751"/>
                  </a:lnTo>
                  <a:lnTo>
                    <a:pt x="26898" y="1116457"/>
                  </a:lnTo>
                  <a:close/>
                </a:path>
                <a:path w="1927225" h="1598930">
                  <a:moveTo>
                    <a:pt x="26898" y="958837"/>
                  </a:moveTo>
                  <a:lnTo>
                    <a:pt x="25514" y="951242"/>
                  </a:lnTo>
                  <a:lnTo>
                    <a:pt x="24726" y="946835"/>
                  </a:lnTo>
                  <a:lnTo>
                    <a:pt x="21653" y="946835"/>
                  </a:lnTo>
                  <a:lnTo>
                    <a:pt x="21653" y="957160"/>
                  </a:lnTo>
                  <a:lnTo>
                    <a:pt x="21653" y="976807"/>
                  </a:lnTo>
                  <a:lnTo>
                    <a:pt x="19088" y="982713"/>
                  </a:lnTo>
                  <a:lnTo>
                    <a:pt x="7810" y="982713"/>
                  </a:lnTo>
                  <a:lnTo>
                    <a:pt x="5245" y="976807"/>
                  </a:lnTo>
                  <a:lnTo>
                    <a:pt x="5245" y="957160"/>
                  </a:lnTo>
                  <a:lnTo>
                    <a:pt x="7810" y="951242"/>
                  </a:lnTo>
                  <a:lnTo>
                    <a:pt x="19088" y="951242"/>
                  </a:lnTo>
                  <a:lnTo>
                    <a:pt x="21653" y="957160"/>
                  </a:lnTo>
                  <a:lnTo>
                    <a:pt x="21653" y="946835"/>
                  </a:lnTo>
                  <a:lnTo>
                    <a:pt x="2171" y="946835"/>
                  </a:lnTo>
                  <a:lnTo>
                    <a:pt x="0" y="958837"/>
                  </a:lnTo>
                  <a:lnTo>
                    <a:pt x="0" y="975131"/>
                  </a:lnTo>
                  <a:lnTo>
                    <a:pt x="2171" y="987132"/>
                  </a:lnTo>
                  <a:lnTo>
                    <a:pt x="24726" y="987132"/>
                  </a:lnTo>
                  <a:lnTo>
                    <a:pt x="25514" y="982713"/>
                  </a:lnTo>
                  <a:lnTo>
                    <a:pt x="26898" y="975131"/>
                  </a:lnTo>
                  <a:lnTo>
                    <a:pt x="26898" y="958837"/>
                  </a:lnTo>
                  <a:close/>
                </a:path>
                <a:path w="1927225" h="1598930">
                  <a:moveTo>
                    <a:pt x="26898" y="801217"/>
                  </a:moveTo>
                  <a:lnTo>
                    <a:pt x="25514" y="793623"/>
                  </a:lnTo>
                  <a:lnTo>
                    <a:pt x="24726" y="789216"/>
                  </a:lnTo>
                  <a:lnTo>
                    <a:pt x="21653" y="789216"/>
                  </a:lnTo>
                  <a:lnTo>
                    <a:pt x="21653" y="799541"/>
                  </a:lnTo>
                  <a:lnTo>
                    <a:pt x="21653" y="819188"/>
                  </a:lnTo>
                  <a:lnTo>
                    <a:pt x="19088" y="825106"/>
                  </a:lnTo>
                  <a:lnTo>
                    <a:pt x="7810" y="825106"/>
                  </a:lnTo>
                  <a:lnTo>
                    <a:pt x="5245" y="819188"/>
                  </a:lnTo>
                  <a:lnTo>
                    <a:pt x="5245" y="799541"/>
                  </a:lnTo>
                  <a:lnTo>
                    <a:pt x="7810" y="793623"/>
                  </a:lnTo>
                  <a:lnTo>
                    <a:pt x="19088" y="793623"/>
                  </a:lnTo>
                  <a:lnTo>
                    <a:pt x="21653" y="799541"/>
                  </a:lnTo>
                  <a:lnTo>
                    <a:pt x="21653" y="789216"/>
                  </a:lnTo>
                  <a:lnTo>
                    <a:pt x="2171" y="789216"/>
                  </a:lnTo>
                  <a:lnTo>
                    <a:pt x="0" y="801217"/>
                  </a:lnTo>
                  <a:lnTo>
                    <a:pt x="0" y="817511"/>
                  </a:lnTo>
                  <a:lnTo>
                    <a:pt x="2171" y="829513"/>
                  </a:lnTo>
                  <a:lnTo>
                    <a:pt x="24726" y="829513"/>
                  </a:lnTo>
                  <a:lnTo>
                    <a:pt x="25514" y="825106"/>
                  </a:lnTo>
                  <a:lnTo>
                    <a:pt x="26898" y="817511"/>
                  </a:lnTo>
                  <a:lnTo>
                    <a:pt x="26898" y="801217"/>
                  </a:lnTo>
                  <a:close/>
                </a:path>
                <a:path w="1927225" h="1598930">
                  <a:moveTo>
                    <a:pt x="26898" y="643597"/>
                  </a:moveTo>
                  <a:lnTo>
                    <a:pt x="25514" y="636003"/>
                  </a:lnTo>
                  <a:lnTo>
                    <a:pt x="24726" y="631596"/>
                  </a:lnTo>
                  <a:lnTo>
                    <a:pt x="21653" y="631596"/>
                  </a:lnTo>
                  <a:lnTo>
                    <a:pt x="21653" y="641921"/>
                  </a:lnTo>
                  <a:lnTo>
                    <a:pt x="21653" y="661568"/>
                  </a:lnTo>
                  <a:lnTo>
                    <a:pt x="19088" y="667473"/>
                  </a:lnTo>
                  <a:lnTo>
                    <a:pt x="7810" y="667473"/>
                  </a:lnTo>
                  <a:lnTo>
                    <a:pt x="5245" y="661568"/>
                  </a:lnTo>
                  <a:lnTo>
                    <a:pt x="5245" y="641921"/>
                  </a:lnTo>
                  <a:lnTo>
                    <a:pt x="7810" y="636003"/>
                  </a:lnTo>
                  <a:lnTo>
                    <a:pt x="19088" y="636003"/>
                  </a:lnTo>
                  <a:lnTo>
                    <a:pt x="21653" y="641921"/>
                  </a:lnTo>
                  <a:lnTo>
                    <a:pt x="21653" y="631596"/>
                  </a:lnTo>
                  <a:lnTo>
                    <a:pt x="2171" y="631596"/>
                  </a:lnTo>
                  <a:lnTo>
                    <a:pt x="0" y="643597"/>
                  </a:lnTo>
                  <a:lnTo>
                    <a:pt x="0" y="659892"/>
                  </a:lnTo>
                  <a:lnTo>
                    <a:pt x="2171" y="671893"/>
                  </a:lnTo>
                  <a:lnTo>
                    <a:pt x="24726" y="671893"/>
                  </a:lnTo>
                  <a:lnTo>
                    <a:pt x="25514" y="667473"/>
                  </a:lnTo>
                  <a:lnTo>
                    <a:pt x="26898" y="659892"/>
                  </a:lnTo>
                  <a:lnTo>
                    <a:pt x="26898" y="643597"/>
                  </a:lnTo>
                  <a:close/>
                </a:path>
                <a:path w="1927225" h="1598930">
                  <a:moveTo>
                    <a:pt x="26898" y="485978"/>
                  </a:moveTo>
                  <a:lnTo>
                    <a:pt x="25514" y="478383"/>
                  </a:lnTo>
                  <a:lnTo>
                    <a:pt x="24726" y="473976"/>
                  </a:lnTo>
                  <a:lnTo>
                    <a:pt x="21653" y="473976"/>
                  </a:lnTo>
                  <a:lnTo>
                    <a:pt x="21653" y="484301"/>
                  </a:lnTo>
                  <a:lnTo>
                    <a:pt x="21653" y="503948"/>
                  </a:lnTo>
                  <a:lnTo>
                    <a:pt x="19088" y="509854"/>
                  </a:lnTo>
                  <a:lnTo>
                    <a:pt x="7810" y="509854"/>
                  </a:lnTo>
                  <a:lnTo>
                    <a:pt x="5245" y="503948"/>
                  </a:lnTo>
                  <a:lnTo>
                    <a:pt x="5245" y="484301"/>
                  </a:lnTo>
                  <a:lnTo>
                    <a:pt x="7810" y="478383"/>
                  </a:lnTo>
                  <a:lnTo>
                    <a:pt x="19088" y="478383"/>
                  </a:lnTo>
                  <a:lnTo>
                    <a:pt x="21653" y="484301"/>
                  </a:lnTo>
                  <a:lnTo>
                    <a:pt x="21653" y="473976"/>
                  </a:lnTo>
                  <a:lnTo>
                    <a:pt x="2171" y="473976"/>
                  </a:lnTo>
                  <a:lnTo>
                    <a:pt x="0" y="485978"/>
                  </a:lnTo>
                  <a:lnTo>
                    <a:pt x="0" y="502272"/>
                  </a:lnTo>
                  <a:lnTo>
                    <a:pt x="2171" y="514273"/>
                  </a:lnTo>
                  <a:lnTo>
                    <a:pt x="24726" y="514273"/>
                  </a:lnTo>
                  <a:lnTo>
                    <a:pt x="25514" y="509854"/>
                  </a:lnTo>
                  <a:lnTo>
                    <a:pt x="26898" y="502272"/>
                  </a:lnTo>
                  <a:lnTo>
                    <a:pt x="26898" y="485978"/>
                  </a:lnTo>
                  <a:close/>
                </a:path>
                <a:path w="1927225" h="1598930">
                  <a:moveTo>
                    <a:pt x="26898" y="328358"/>
                  </a:moveTo>
                  <a:lnTo>
                    <a:pt x="25514" y="320763"/>
                  </a:lnTo>
                  <a:lnTo>
                    <a:pt x="24726" y="316357"/>
                  </a:lnTo>
                  <a:lnTo>
                    <a:pt x="21653" y="316357"/>
                  </a:lnTo>
                  <a:lnTo>
                    <a:pt x="21653" y="326682"/>
                  </a:lnTo>
                  <a:lnTo>
                    <a:pt x="21653" y="346329"/>
                  </a:lnTo>
                  <a:lnTo>
                    <a:pt x="19088" y="352247"/>
                  </a:lnTo>
                  <a:lnTo>
                    <a:pt x="7810" y="352247"/>
                  </a:lnTo>
                  <a:lnTo>
                    <a:pt x="5245" y="346329"/>
                  </a:lnTo>
                  <a:lnTo>
                    <a:pt x="5245" y="326682"/>
                  </a:lnTo>
                  <a:lnTo>
                    <a:pt x="7810" y="320763"/>
                  </a:lnTo>
                  <a:lnTo>
                    <a:pt x="19088" y="320763"/>
                  </a:lnTo>
                  <a:lnTo>
                    <a:pt x="21653" y="326682"/>
                  </a:lnTo>
                  <a:lnTo>
                    <a:pt x="21653" y="316357"/>
                  </a:lnTo>
                  <a:lnTo>
                    <a:pt x="2171" y="316357"/>
                  </a:lnTo>
                  <a:lnTo>
                    <a:pt x="0" y="328358"/>
                  </a:lnTo>
                  <a:lnTo>
                    <a:pt x="0" y="344652"/>
                  </a:lnTo>
                  <a:lnTo>
                    <a:pt x="2171" y="356654"/>
                  </a:lnTo>
                  <a:lnTo>
                    <a:pt x="24726" y="356654"/>
                  </a:lnTo>
                  <a:lnTo>
                    <a:pt x="25514" y="352247"/>
                  </a:lnTo>
                  <a:lnTo>
                    <a:pt x="26898" y="344652"/>
                  </a:lnTo>
                  <a:lnTo>
                    <a:pt x="26898" y="328358"/>
                  </a:lnTo>
                  <a:close/>
                </a:path>
                <a:path w="1927225" h="1598930">
                  <a:moveTo>
                    <a:pt x="39585" y="1453019"/>
                  </a:moveTo>
                  <a:lnTo>
                    <a:pt x="33782" y="1453019"/>
                  </a:lnTo>
                  <a:lnTo>
                    <a:pt x="33782" y="1458937"/>
                  </a:lnTo>
                  <a:lnTo>
                    <a:pt x="39585" y="1458937"/>
                  </a:lnTo>
                  <a:lnTo>
                    <a:pt x="39585" y="1453019"/>
                  </a:lnTo>
                  <a:close/>
                </a:path>
                <a:path w="1927225" h="1598930">
                  <a:moveTo>
                    <a:pt x="39585" y="1295412"/>
                  </a:moveTo>
                  <a:lnTo>
                    <a:pt x="33782" y="1295412"/>
                  </a:lnTo>
                  <a:lnTo>
                    <a:pt x="33782" y="1301305"/>
                  </a:lnTo>
                  <a:lnTo>
                    <a:pt x="39585" y="1301305"/>
                  </a:lnTo>
                  <a:lnTo>
                    <a:pt x="39585" y="1295412"/>
                  </a:lnTo>
                  <a:close/>
                </a:path>
                <a:path w="1927225" h="1598930">
                  <a:moveTo>
                    <a:pt x="39585" y="1137780"/>
                  </a:moveTo>
                  <a:lnTo>
                    <a:pt x="33782" y="1137780"/>
                  </a:lnTo>
                  <a:lnTo>
                    <a:pt x="33782" y="1143685"/>
                  </a:lnTo>
                  <a:lnTo>
                    <a:pt x="39585" y="1143685"/>
                  </a:lnTo>
                  <a:lnTo>
                    <a:pt x="39585" y="1137780"/>
                  </a:lnTo>
                  <a:close/>
                </a:path>
                <a:path w="1927225" h="1598930">
                  <a:moveTo>
                    <a:pt x="39585" y="980160"/>
                  </a:moveTo>
                  <a:lnTo>
                    <a:pt x="33782" y="980160"/>
                  </a:lnTo>
                  <a:lnTo>
                    <a:pt x="33782" y="986066"/>
                  </a:lnTo>
                  <a:lnTo>
                    <a:pt x="39585" y="986066"/>
                  </a:lnTo>
                  <a:lnTo>
                    <a:pt x="39585" y="980160"/>
                  </a:lnTo>
                  <a:close/>
                </a:path>
                <a:path w="1927225" h="1598930">
                  <a:moveTo>
                    <a:pt x="39585" y="822540"/>
                  </a:moveTo>
                  <a:lnTo>
                    <a:pt x="33782" y="822540"/>
                  </a:lnTo>
                  <a:lnTo>
                    <a:pt x="33782" y="828446"/>
                  </a:lnTo>
                  <a:lnTo>
                    <a:pt x="39585" y="828446"/>
                  </a:lnTo>
                  <a:lnTo>
                    <a:pt x="39585" y="822540"/>
                  </a:lnTo>
                  <a:close/>
                </a:path>
                <a:path w="1927225" h="1598930">
                  <a:moveTo>
                    <a:pt x="39585" y="664921"/>
                  </a:moveTo>
                  <a:lnTo>
                    <a:pt x="33782" y="664921"/>
                  </a:lnTo>
                  <a:lnTo>
                    <a:pt x="33782" y="670826"/>
                  </a:lnTo>
                  <a:lnTo>
                    <a:pt x="39585" y="670826"/>
                  </a:lnTo>
                  <a:lnTo>
                    <a:pt x="39585" y="664921"/>
                  </a:lnTo>
                  <a:close/>
                </a:path>
                <a:path w="1927225" h="1598930">
                  <a:moveTo>
                    <a:pt x="39585" y="507301"/>
                  </a:moveTo>
                  <a:lnTo>
                    <a:pt x="33782" y="507301"/>
                  </a:lnTo>
                  <a:lnTo>
                    <a:pt x="33782" y="513207"/>
                  </a:lnTo>
                  <a:lnTo>
                    <a:pt x="39585" y="513207"/>
                  </a:lnTo>
                  <a:lnTo>
                    <a:pt x="39585" y="507301"/>
                  </a:lnTo>
                  <a:close/>
                </a:path>
                <a:path w="1927225" h="1598930">
                  <a:moveTo>
                    <a:pt x="39585" y="349681"/>
                  </a:moveTo>
                  <a:lnTo>
                    <a:pt x="33782" y="349681"/>
                  </a:lnTo>
                  <a:lnTo>
                    <a:pt x="33782" y="355587"/>
                  </a:lnTo>
                  <a:lnTo>
                    <a:pt x="39585" y="355587"/>
                  </a:lnTo>
                  <a:lnTo>
                    <a:pt x="39585" y="349681"/>
                  </a:lnTo>
                  <a:close/>
                </a:path>
                <a:path w="1927225" h="1598930">
                  <a:moveTo>
                    <a:pt x="64465" y="1419694"/>
                  </a:moveTo>
                  <a:lnTo>
                    <a:pt x="60617" y="1419694"/>
                  </a:lnTo>
                  <a:lnTo>
                    <a:pt x="59055" y="1426121"/>
                  </a:lnTo>
                  <a:lnTo>
                    <a:pt x="56426" y="1426718"/>
                  </a:lnTo>
                  <a:lnTo>
                    <a:pt x="50063" y="1427175"/>
                  </a:lnTo>
                  <a:lnTo>
                    <a:pt x="50063" y="1431074"/>
                  </a:lnTo>
                  <a:lnTo>
                    <a:pt x="59220" y="1431074"/>
                  </a:lnTo>
                  <a:lnTo>
                    <a:pt x="59220" y="1458937"/>
                  </a:lnTo>
                  <a:lnTo>
                    <a:pt x="64465" y="1458937"/>
                  </a:lnTo>
                  <a:lnTo>
                    <a:pt x="64465" y="1419694"/>
                  </a:lnTo>
                  <a:close/>
                </a:path>
                <a:path w="1927225" h="1598930">
                  <a:moveTo>
                    <a:pt x="72732" y="1266482"/>
                  </a:moveTo>
                  <a:lnTo>
                    <a:pt x="67259" y="1262075"/>
                  </a:lnTo>
                  <a:lnTo>
                    <a:pt x="56210" y="1262075"/>
                  </a:lnTo>
                  <a:lnTo>
                    <a:pt x="46888" y="1263357"/>
                  </a:lnTo>
                  <a:lnTo>
                    <a:pt x="46888" y="1276134"/>
                  </a:lnTo>
                  <a:lnTo>
                    <a:pt x="51803" y="1276134"/>
                  </a:lnTo>
                  <a:lnTo>
                    <a:pt x="52298" y="1266482"/>
                  </a:lnTo>
                  <a:lnTo>
                    <a:pt x="65468" y="1266482"/>
                  </a:lnTo>
                  <a:lnTo>
                    <a:pt x="67487" y="1270444"/>
                  </a:lnTo>
                  <a:lnTo>
                    <a:pt x="67487" y="1278699"/>
                  </a:lnTo>
                  <a:lnTo>
                    <a:pt x="64465" y="1280325"/>
                  </a:lnTo>
                  <a:lnTo>
                    <a:pt x="49847" y="1288808"/>
                  </a:lnTo>
                  <a:lnTo>
                    <a:pt x="46164" y="1293164"/>
                  </a:lnTo>
                  <a:lnTo>
                    <a:pt x="45885" y="1301305"/>
                  </a:lnTo>
                  <a:lnTo>
                    <a:pt x="72732" y="1301305"/>
                  </a:lnTo>
                  <a:lnTo>
                    <a:pt x="72732" y="1296670"/>
                  </a:lnTo>
                  <a:lnTo>
                    <a:pt x="51409" y="1296670"/>
                  </a:lnTo>
                  <a:lnTo>
                    <a:pt x="51638" y="1295171"/>
                  </a:lnTo>
                  <a:lnTo>
                    <a:pt x="52806" y="1292098"/>
                  </a:lnTo>
                  <a:lnTo>
                    <a:pt x="58166" y="1289138"/>
                  </a:lnTo>
                  <a:lnTo>
                    <a:pt x="68097" y="1283792"/>
                  </a:lnTo>
                  <a:lnTo>
                    <a:pt x="72732" y="1280820"/>
                  </a:lnTo>
                  <a:lnTo>
                    <a:pt x="72732" y="1266482"/>
                  </a:lnTo>
                  <a:close/>
                </a:path>
                <a:path w="1927225" h="1598930">
                  <a:moveTo>
                    <a:pt x="73126" y="807631"/>
                  </a:moveTo>
                  <a:lnTo>
                    <a:pt x="66598" y="803173"/>
                  </a:lnTo>
                  <a:lnTo>
                    <a:pt x="56718" y="803173"/>
                  </a:lnTo>
                  <a:lnTo>
                    <a:pt x="54317" y="804341"/>
                  </a:lnTo>
                  <a:lnTo>
                    <a:pt x="52641" y="805624"/>
                  </a:lnTo>
                  <a:lnTo>
                    <a:pt x="54317" y="794854"/>
                  </a:lnTo>
                  <a:lnTo>
                    <a:pt x="70942" y="794854"/>
                  </a:lnTo>
                  <a:lnTo>
                    <a:pt x="70942" y="790054"/>
                  </a:lnTo>
                  <a:lnTo>
                    <a:pt x="50634" y="790054"/>
                  </a:lnTo>
                  <a:lnTo>
                    <a:pt x="47675" y="811098"/>
                  </a:lnTo>
                  <a:lnTo>
                    <a:pt x="51917" y="811314"/>
                  </a:lnTo>
                  <a:lnTo>
                    <a:pt x="53759" y="808913"/>
                  </a:lnTo>
                  <a:lnTo>
                    <a:pt x="56324" y="807580"/>
                  </a:lnTo>
                  <a:lnTo>
                    <a:pt x="64020" y="807580"/>
                  </a:lnTo>
                  <a:lnTo>
                    <a:pt x="67881" y="810641"/>
                  </a:lnTo>
                  <a:lnTo>
                    <a:pt x="67881" y="821194"/>
                  </a:lnTo>
                  <a:lnTo>
                    <a:pt x="64693" y="825271"/>
                  </a:lnTo>
                  <a:lnTo>
                    <a:pt x="55206" y="825271"/>
                  </a:lnTo>
                  <a:lnTo>
                    <a:pt x="51803" y="823264"/>
                  </a:lnTo>
                  <a:lnTo>
                    <a:pt x="51308" y="818680"/>
                  </a:lnTo>
                  <a:lnTo>
                    <a:pt x="46228" y="818680"/>
                  </a:lnTo>
                  <a:lnTo>
                    <a:pt x="47167" y="827443"/>
                  </a:lnTo>
                  <a:lnTo>
                    <a:pt x="53759" y="829513"/>
                  </a:lnTo>
                  <a:lnTo>
                    <a:pt x="71170" y="829513"/>
                  </a:lnTo>
                  <a:lnTo>
                    <a:pt x="73126" y="820077"/>
                  </a:lnTo>
                  <a:lnTo>
                    <a:pt x="73126" y="807631"/>
                  </a:lnTo>
                  <a:close/>
                </a:path>
                <a:path w="1927225" h="1598930">
                  <a:moveTo>
                    <a:pt x="73291" y="341299"/>
                  </a:moveTo>
                  <a:lnTo>
                    <a:pt x="72224" y="337172"/>
                  </a:lnTo>
                  <a:lnTo>
                    <a:pt x="72174" y="336943"/>
                  </a:lnTo>
                  <a:lnTo>
                    <a:pt x="68046" y="335216"/>
                  </a:lnTo>
                  <a:lnTo>
                    <a:pt x="68046" y="339509"/>
                  </a:lnTo>
                  <a:lnTo>
                    <a:pt x="68046" y="350951"/>
                  </a:lnTo>
                  <a:lnTo>
                    <a:pt x="63741" y="352234"/>
                  </a:lnTo>
                  <a:lnTo>
                    <a:pt x="53365" y="352234"/>
                  </a:lnTo>
                  <a:lnTo>
                    <a:pt x="51803" y="347548"/>
                  </a:lnTo>
                  <a:lnTo>
                    <a:pt x="51803" y="340791"/>
                  </a:lnTo>
                  <a:lnTo>
                    <a:pt x="54368" y="337172"/>
                  </a:lnTo>
                  <a:lnTo>
                    <a:pt x="64363" y="337172"/>
                  </a:lnTo>
                  <a:lnTo>
                    <a:pt x="68046" y="339509"/>
                  </a:lnTo>
                  <a:lnTo>
                    <a:pt x="68046" y="335216"/>
                  </a:lnTo>
                  <a:lnTo>
                    <a:pt x="66865" y="334708"/>
                  </a:lnTo>
                  <a:lnTo>
                    <a:pt x="70294" y="332930"/>
                  </a:lnTo>
                  <a:lnTo>
                    <a:pt x="71894" y="332092"/>
                  </a:lnTo>
                  <a:lnTo>
                    <a:pt x="71894" y="321868"/>
                  </a:lnTo>
                  <a:lnTo>
                    <a:pt x="71208" y="320763"/>
                  </a:lnTo>
                  <a:lnTo>
                    <a:pt x="68491" y="316344"/>
                  </a:lnTo>
                  <a:lnTo>
                    <a:pt x="66814" y="316344"/>
                  </a:lnTo>
                  <a:lnTo>
                    <a:pt x="66814" y="324218"/>
                  </a:lnTo>
                  <a:lnTo>
                    <a:pt x="66814" y="330187"/>
                  </a:lnTo>
                  <a:lnTo>
                    <a:pt x="64084" y="332930"/>
                  </a:lnTo>
                  <a:lnTo>
                    <a:pt x="56273" y="332930"/>
                  </a:lnTo>
                  <a:lnTo>
                    <a:pt x="52971" y="330631"/>
                  </a:lnTo>
                  <a:lnTo>
                    <a:pt x="53022" y="324218"/>
                  </a:lnTo>
                  <a:lnTo>
                    <a:pt x="54254" y="320763"/>
                  </a:lnTo>
                  <a:lnTo>
                    <a:pt x="65252" y="320763"/>
                  </a:lnTo>
                  <a:lnTo>
                    <a:pt x="66814" y="324218"/>
                  </a:lnTo>
                  <a:lnTo>
                    <a:pt x="66814" y="316344"/>
                  </a:lnTo>
                  <a:lnTo>
                    <a:pt x="50406" y="316344"/>
                  </a:lnTo>
                  <a:lnTo>
                    <a:pt x="47891" y="323049"/>
                  </a:lnTo>
                  <a:lnTo>
                    <a:pt x="47891" y="330809"/>
                  </a:lnTo>
                  <a:lnTo>
                    <a:pt x="49847" y="333489"/>
                  </a:lnTo>
                  <a:lnTo>
                    <a:pt x="53200" y="334772"/>
                  </a:lnTo>
                  <a:lnTo>
                    <a:pt x="49072" y="336435"/>
                  </a:lnTo>
                  <a:lnTo>
                    <a:pt x="46558" y="339509"/>
                  </a:lnTo>
                  <a:lnTo>
                    <a:pt x="46558" y="350443"/>
                  </a:lnTo>
                  <a:lnTo>
                    <a:pt x="53695" y="356082"/>
                  </a:lnTo>
                  <a:lnTo>
                    <a:pt x="57835" y="356641"/>
                  </a:lnTo>
                  <a:lnTo>
                    <a:pt x="69265" y="356641"/>
                  </a:lnTo>
                  <a:lnTo>
                    <a:pt x="72174" y="352234"/>
                  </a:lnTo>
                  <a:lnTo>
                    <a:pt x="73291" y="350558"/>
                  </a:lnTo>
                  <a:lnTo>
                    <a:pt x="73291" y="341299"/>
                  </a:lnTo>
                  <a:close/>
                </a:path>
                <a:path w="1927225" h="1598930">
                  <a:moveTo>
                    <a:pt x="73342" y="648906"/>
                  </a:moveTo>
                  <a:lnTo>
                    <a:pt x="68262" y="646823"/>
                  </a:lnTo>
                  <a:lnTo>
                    <a:pt x="68262" y="655040"/>
                  </a:lnTo>
                  <a:lnTo>
                    <a:pt x="68262" y="663803"/>
                  </a:lnTo>
                  <a:lnTo>
                    <a:pt x="65252" y="667486"/>
                  </a:lnTo>
                  <a:lnTo>
                    <a:pt x="54813" y="667486"/>
                  </a:lnTo>
                  <a:lnTo>
                    <a:pt x="52311" y="662965"/>
                  </a:lnTo>
                  <a:lnTo>
                    <a:pt x="52311" y="654151"/>
                  </a:lnTo>
                  <a:lnTo>
                    <a:pt x="54660" y="650633"/>
                  </a:lnTo>
                  <a:lnTo>
                    <a:pt x="54927" y="650240"/>
                  </a:lnTo>
                  <a:lnTo>
                    <a:pt x="66421" y="650240"/>
                  </a:lnTo>
                  <a:lnTo>
                    <a:pt x="68262" y="655040"/>
                  </a:lnTo>
                  <a:lnTo>
                    <a:pt x="68262" y="646823"/>
                  </a:lnTo>
                  <a:lnTo>
                    <a:pt x="65862" y="645833"/>
                  </a:lnTo>
                  <a:lnTo>
                    <a:pt x="55714" y="645833"/>
                  </a:lnTo>
                  <a:lnTo>
                    <a:pt x="52971" y="648512"/>
                  </a:lnTo>
                  <a:lnTo>
                    <a:pt x="51752" y="650633"/>
                  </a:lnTo>
                  <a:lnTo>
                    <a:pt x="51739" y="645693"/>
                  </a:lnTo>
                  <a:lnTo>
                    <a:pt x="53251" y="636016"/>
                  </a:lnTo>
                  <a:lnTo>
                    <a:pt x="65201" y="636016"/>
                  </a:lnTo>
                  <a:lnTo>
                    <a:pt x="67094" y="638581"/>
                  </a:lnTo>
                  <a:lnTo>
                    <a:pt x="67716" y="642035"/>
                  </a:lnTo>
                  <a:lnTo>
                    <a:pt x="72504" y="642035"/>
                  </a:lnTo>
                  <a:lnTo>
                    <a:pt x="72123" y="636016"/>
                  </a:lnTo>
                  <a:lnTo>
                    <a:pt x="72009" y="634060"/>
                  </a:lnTo>
                  <a:lnTo>
                    <a:pt x="65595" y="631596"/>
                  </a:lnTo>
                  <a:lnTo>
                    <a:pt x="61074" y="631596"/>
                  </a:lnTo>
                  <a:lnTo>
                    <a:pt x="53860" y="633679"/>
                  </a:lnTo>
                  <a:lnTo>
                    <a:pt x="49415" y="638873"/>
                  </a:lnTo>
                  <a:lnTo>
                    <a:pt x="47167" y="645693"/>
                  </a:lnTo>
                  <a:lnTo>
                    <a:pt x="46558" y="652589"/>
                  </a:lnTo>
                  <a:lnTo>
                    <a:pt x="46558" y="657720"/>
                  </a:lnTo>
                  <a:lnTo>
                    <a:pt x="47231" y="662520"/>
                  </a:lnTo>
                  <a:lnTo>
                    <a:pt x="52362" y="670560"/>
                  </a:lnTo>
                  <a:lnTo>
                    <a:pt x="56654" y="671893"/>
                  </a:lnTo>
                  <a:lnTo>
                    <a:pt x="65201" y="671893"/>
                  </a:lnTo>
                  <a:lnTo>
                    <a:pt x="67538" y="670394"/>
                  </a:lnTo>
                  <a:lnTo>
                    <a:pt x="70167" y="667486"/>
                  </a:lnTo>
                  <a:lnTo>
                    <a:pt x="72288" y="665200"/>
                  </a:lnTo>
                  <a:lnTo>
                    <a:pt x="73253" y="662520"/>
                  </a:lnTo>
                  <a:lnTo>
                    <a:pt x="73342" y="650240"/>
                  </a:lnTo>
                  <a:lnTo>
                    <a:pt x="73342" y="648906"/>
                  </a:lnTo>
                  <a:close/>
                </a:path>
                <a:path w="1927225" h="1598930">
                  <a:moveTo>
                    <a:pt x="73571" y="1126883"/>
                  </a:moveTo>
                  <a:lnTo>
                    <a:pt x="70827" y="1124204"/>
                  </a:lnTo>
                  <a:lnTo>
                    <a:pt x="67030" y="1122972"/>
                  </a:lnTo>
                  <a:lnTo>
                    <a:pt x="69151" y="1122184"/>
                  </a:lnTo>
                  <a:lnTo>
                    <a:pt x="72059" y="1119797"/>
                  </a:lnTo>
                  <a:lnTo>
                    <a:pt x="72059" y="1108798"/>
                  </a:lnTo>
                  <a:lnTo>
                    <a:pt x="67538" y="1104442"/>
                  </a:lnTo>
                  <a:lnTo>
                    <a:pt x="49618" y="1104442"/>
                  </a:lnTo>
                  <a:lnTo>
                    <a:pt x="47282" y="1111542"/>
                  </a:lnTo>
                  <a:lnTo>
                    <a:pt x="47282" y="1117282"/>
                  </a:lnTo>
                  <a:lnTo>
                    <a:pt x="52082" y="1117282"/>
                  </a:lnTo>
                  <a:lnTo>
                    <a:pt x="52743" y="1108862"/>
                  </a:lnTo>
                  <a:lnTo>
                    <a:pt x="65582" y="1108862"/>
                  </a:lnTo>
                  <a:lnTo>
                    <a:pt x="66979" y="1112697"/>
                  </a:lnTo>
                  <a:lnTo>
                    <a:pt x="66979" y="1119962"/>
                  </a:lnTo>
                  <a:lnTo>
                    <a:pt x="63296" y="1121473"/>
                  </a:lnTo>
                  <a:lnTo>
                    <a:pt x="59499" y="1121473"/>
                  </a:lnTo>
                  <a:lnTo>
                    <a:pt x="56934" y="1121359"/>
                  </a:lnTo>
                  <a:lnTo>
                    <a:pt x="56934" y="1125601"/>
                  </a:lnTo>
                  <a:lnTo>
                    <a:pt x="62509" y="1125537"/>
                  </a:lnTo>
                  <a:lnTo>
                    <a:pt x="68326" y="1126159"/>
                  </a:lnTo>
                  <a:lnTo>
                    <a:pt x="68326" y="1137259"/>
                  </a:lnTo>
                  <a:lnTo>
                    <a:pt x="64808" y="1140333"/>
                  </a:lnTo>
                  <a:lnTo>
                    <a:pt x="52463" y="1140333"/>
                  </a:lnTo>
                  <a:lnTo>
                    <a:pt x="51574" y="1135367"/>
                  </a:lnTo>
                  <a:lnTo>
                    <a:pt x="51409" y="1131671"/>
                  </a:lnTo>
                  <a:lnTo>
                    <a:pt x="46329" y="1131671"/>
                  </a:lnTo>
                  <a:lnTo>
                    <a:pt x="46659" y="1136205"/>
                  </a:lnTo>
                  <a:lnTo>
                    <a:pt x="47840" y="1140714"/>
                  </a:lnTo>
                  <a:lnTo>
                    <a:pt x="54089" y="1144016"/>
                  </a:lnTo>
                  <a:lnTo>
                    <a:pt x="56540" y="1144739"/>
                  </a:lnTo>
                  <a:lnTo>
                    <a:pt x="69430" y="1144739"/>
                  </a:lnTo>
                  <a:lnTo>
                    <a:pt x="73571" y="1138555"/>
                  </a:lnTo>
                  <a:lnTo>
                    <a:pt x="73571" y="1126883"/>
                  </a:lnTo>
                  <a:close/>
                </a:path>
                <a:path w="1927225" h="1598930">
                  <a:moveTo>
                    <a:pt x="73621" y="972286"/>
                  </a:moveTo>
                  <a:lnTo>
                    <a:pt x="67868" y="972286"/>
                  </a:lnTo>
                  <a:lnTo>
                    <a:pt x="67868" y="954481"/>
                  </a:lnTo>
                  <a:lnTo>
                    <a:pt x="67868" y="946835"/>
                  </a:lnTo>
                  <a:lnTo>
                    <a:pt x="63792" y="946835"/>
                  </a:lnTo>
                  <a:lnTo>
                    <a:pt x="62953" y="948004"/>
                  </a:lnTo>
                  <a:lnTo>
                    <a:pt x="62953" y="954481"/>
                  </a:lnTo>
                  <a:lnTo>
                    <a:pt x="62953" y="972286"/>
                  </a:lnTo>
                  <a:lnTo>
                    <a:pt x="50342" y="972286"/>
                  </a:lnTo>
                  <a:lnTo>
                    <a:pt x="62839" y="954481"/>
                  </a:lnTo>
                  <a:lnTo>
                    <a:pt x="62953" y="948004"/>
                  </a:lnTo>
                  <a:lnTo>
                    <a:pt x="45821" y="971727"/>
                  </a:lnTo>
                  <a:lnTo>
                    <a:pt x="45821" y="976528"/>
                  </a:lnTo>
                  <a:lnTo>
                    <a:pt x="62953" y="976528"/>
                  </a:lnTo>
                  <a:lnTo>
                    <a:pt x="62953" y="986066"/>
                  </a:lnTo>
                  <a:lnTo>
                    <a:pt x="67868" y="986066"/>
                  </a:lnTo>
                  <a:lnTo>
                    <a:pt x="67868" y="976528"/>
                  </a:lnTo>
                  <a:lnTo>
                    <a:pt x="73621" y="976528"/>
                  </a:lnTo>
                  <a:lnTo>
                    <a:pt x="73621" y="972286"/>
                  </a:lnTo>
                  <a:close/>
                </a:path>
                <a:path w="1927225" h="1598930">
                  <a:moveTo>
                    <a:pt x="73621" y="474814"/>
                  </a:moveTo>
                  <a:lnTo>
                    <a:pt x="46494" y="474814"/>
                  </a:lnTo>
                  <a:lnTo>
                    <a:pt x="46494" y="479615"/>
                  </a:lnTo>
                  <a:lnTo>
                    <a:pt x="68097" y="479615"/>
                  </a:lnTo>
                  <a:lnTo>
                    <a:pt x="62598" y="487057"/>
                  </a:lnTo>
                  <a:lnTo>
                    <a:pt x="57759" y="495668"/>
                  </a:lnTo>
                  <a:lnTo>
                    <a:pt x="54076" y="504659"/>
                  </a:lnTo>
                  <a:lnTo>
                    <a:pt x="52070" y="513219"/>
                  </a:lnTo>
                  <a:lnTo>
                    <a:pt x="57492" y="513219"/>
                  </a:lnTo>
                  <a:lnTo>
                    <a:pt x="60655" y="501078"/>
                  </a:lnTo>
                  <a:lnTo>
                    <a:pt x="65151" y="491121"/>
                  </a:lnTo>
                  <a:lnTo>
                    <a:pt x="69850" y="483704"/>
                  </a:lnTo>
                  <a:lnTo>
                    <a:pt x="73621" y="479107"/>
                  </a:lnTo>
                  <a:lnTo>
                    <a:pt x="73621" y="474814"/>
                  </a:lnTo>
                  <a:close/>
                </a:path>
                <a:path w="1927225" h="1598930">
                  <a:moveTo>
                    <a:pt x="112102" y="1499971"/>
                  </a:moveTo>
                  <a:lnTo>
                    <a:pt x="109359" y="1497291"/>
                  </a:lnTo>
                  <a:lnTo>
                    <a:pt x="105562" y="1496060"/>
                  </a:lnTo>
                  <a:lnTo>
                    <a:pt x="107683" y="1495285"/>
                  </a:lnTo>
                  <a:lnTo>
                    <a:pt x="110591" y="1492885"/>
                  </a:lnTo>
                  <a:lnTo>
                    <a:pt x="110591" y="1481886"/>
                  </a:lnTo>
                  <a:lnTo>
                    <a:pt x="106070" y="1477530"/>
                  </a:lnTo>
                  <a:lnTo>
                    <a:pt x="88150" y="1477530"/>
                  </a:lnTo>
                  <a:lnTo>
                    <a:pt x="85813" y="1484630"/>
                  </a:lnTo>
                  <a:lnTo>
                    <a:pt x="85813" y="1490370"/>
                  </a:lnTo>
                  <a:lnTo>
                    <a:pt x="90614" y="1490370"/>
                  </a:lnTo>
                  <a:lnTo>
                    <a:pt x="91274" y="1481950"/>
                  </a:lnTo>
                  <a:lnTo>
                    <a:pt x="104114" y="1481950"/>
                  </a:lnTo>
                  <a:lnTo>
                    <a:pt x="105511" y="1485798"/>
                  </a:lnTo>
                  <a:lnTo>
                    <a:pt x="105511" y="1493050"/>
                  </a:lnTo>
                  <a:lnTo>
                    <a:pt x="101828" y="1494561"/>
                  </a:lnTo>
                  <a:lnTo>
                    <a:pt x="98031" y="1494561"/>
                  </a:lnTo>
                  <a:lnTo>
                    <a:pt x="95465" y="1494447"/>
                  </a:lnTo>
                  <a:lnTo>
                    <a:pt x="95465" y="1498688"/>
                  </a:lnTo>
                  <a:lnTo>
                    <a:pt x="101041" y="1498638"/>
                  </a:lnTo>
                  <a:lnTo>
                    <a:pt x="106857" y="1499247"/>
                  </a:lnTo>
                  <a:lnTo>
                    <a:pt x="106857" y="1510347"/>
                  </a:lnTo>
                  <a:lnTo>
                    <a:pt x="103339" y="1513433"/>
                  </a:lnTo>
                  <a:lnTo>
                    <a:pt x="90995" y="1513433"/>
                  </a:lnTo>
                  <a:lnTo>
                    <a:pt x="90106" y="1508455"/>
                  </a:lnTo>
                  <a:lnTo>
                    <a:pt x="89941" y="1504772"/>
                  </a:lnTo>
                  <a:lnTo>
                    <a:pt x="84861" y="1504772"/>
                  </a:lnTo>
                  <a:lnTo>
                    <a:pt x="85191" y="1509293"/>
                  </a:lnTo>
                  <a:lnTo>
                    <a:pt x="86372" y="1513814"/>
                  </a:lnTo>
                  <a:lnTo>
                    <a:pt x="92621" y="1517116"/>
                  </a:lnTo>
                  <a:lnTo>
                    <a:pt x="95072" y="1517827"/>
                  </a:lnTo>
                  <a:lnTo>
                    <a:pt x="107962" y="1517827"/>
                  </a:lnTo>
                  <a:lnTo>
                    <a:pt x="112102" y="1511642"/>
                  </a:lnTo>
                  <a:lnTo>
                    <a:pt x="112102" y="1499971"/>
                  </a:lnTo>
                  <a:close/>
                </a:path>
                <a:path w="1927225" h="1598930">
                  <a:moveTo>
                    <a:pt x="565861" y="1502981"/>
                  </a:moveTo>
                  <a:lnTo>
                    <a:pt x="560120" y="1502981"/>
                  </a:lnTo>
                  <a:lnTo>
                    <a:pt x="560120" y="1485188"/>
                  </a:lnTo>
                  <a:lnTo>
                    <a:pt x="560120" y="1477530"/>
                  </a:lnTo>
                  <a:lnTo>
                    <a:pt x="556044" y="1477530"/>
                  </a:lnTo>
                  <a:lnTo>
                    <a:pt x="555205" y="1478699"/>
                  </a:lnTo>
                  <a:lnTo>
                    <a:pt x="555205" y="1485188"/>
                  </a:lnTo>
                  <a:lnTo>
                    <a:pt x="555205" y="1502981"/>
                  </a:lnTo>
                  <a:lnTo>
                    <a:pt x="542594" y="1502981"/>
                  </a:lnTo>
                  <a:lnTo>
                    <a:pt x="555091" y="1485188"/>
                  </a:lnTo>
                  <a:lnTo>
                    <a:pt x="555205" y="1478699"/>
                  </a:lnTo>
                  <a:lnTo>
                    <a:pt x="538073" y="1502422"/>
                  </a:lnTo>
                  <a:lnTo>
                    <a:pt x="538073" y="1507223"/>
                  </a:lnTo>
                  <a:lnTo>
                    <a:pt x="555205" y="1507223"/>
                  </a:lnTo>
                  <a:lnTo>
                    <a:pt x="555205" y="1516773"/>
                  </a:lnTo>
                  <a:lnTo>
                    <a:pt x="560120" y="1516773"/>
                  </a:lnTo>
                  <a:lnTo>
                    <a:pt x="560120" y="1507223"/>
                  </a:lnTo>
                  <a:lnTo>
                    <a:pt x="565861" y="1507223"/>
                  </a:lnTo>
                  <a:lnTo>
                    <a:pt x="565861" y="1502981"/>
                  </a:lnTo>
                  <a:close/>
                </a:path>
                <a:path w="1927225" h="1598930">
                  <a:moveTo>
                    <a:pt x="887907" y="1553527"/>
                  </a:moveTo>
                  <a:lnTo>
                    <a:pt x="882129" y="1553527"/>
                  </a:lnTo>
                  <a:lnTo>
                    <a:pt x="882129" y="1589151"/>
                  </a:lnTo>
                  <a:lnTo>
                    <a:pt x="882002" y="1589151"/>
                  </a:lnTo>
                  <a:lnTo>
                    <a:pt x="859955" y="1553527"/>
                  </a:lnTo>
                  <a:lnTo>
                    <a:pt x="852893" y="1553527"/>
                  </a:lnTo>
                  <a:lnTo>
                    <a:pt x="852893" y="1597621"/>
                  </a:lnTo>
                  <a:lnTo>
                    <a:pt x="858659" y="1597621"/>
                  </a:lnTo>
                  <a:lnTo>
                    <a:pt x="858659" y="1561998"/>
                  </a:lnTo>
                  <a:lnTo>
                    <a:pt x="858786" y="1561998"/>
                  </a:lnTo>
                  <a:lnTo>
                    <a:pt x="881214" y="1597621"/>
                  </a:lnTo>
                  <a:lnTo>
                    <a:pt x="887907" y="1597621"/>
                  </a:lnTo>
                  <a:lnTo>
                    <a:pt x="887907" y="1553527"/>
                  </a:lnTo>
                  <a:close/>
                </a:path>
                <a:path w="1927225" h="1598930">
                  <a:moveTo>
                    <a:pt x="924496" y="1573250"/>
                  </a:moveTo>
                  <a:lnTo>
                    <a:pt x="922337" y="1569250"/>
                  </a:lnTo>
                  <a:lnTo>
                    <a:pt x="919835" y="1564576"/>
                  </a:lnTo>
                  <a:lnTo>
                    <a:pt x="918908" y="1564576"/>
                  </a:lnTo>
                  <a:lnTo>
                    <a:pt x="918908" y="1577238"/>
                  </a:lnTo>
                  <a:lnTo>
                    <a:pt x="918908" y="1585836"/>
                  </a:lnTo>
                  <a:lnTo>
                    <a:pt x="917308" y="1593824"/>
                  </a:lnTo>
                  <a:lnTo>
                    <a:pt x="901839" y="1593824"/>
                  </a:lnTo>
                  <a:lnTo>
                    <a:pt x="900239" y="1585836"/>
                  </a:lnTo>
                  <a:lnTo>
                    <a:pt x="900239" y="1577238"/>
                  </a:lnTo>
                  <a:lnTo>
                    <a:pt x="901839" y="1569250"/>
                  </a:lnTo>
                  <a:lnTo>
                    <a:pt x="917308" y="1569250"/>
                  </a:lnTo>
                  <a:lnTo>
                    <a:pt x="918908" y="1577238"/>
                  </a:lnTo>
                  <a:lnTo>
                    <a:pt x="918908" y="1564576"/>
                  </a:lnTo>
                  <a:lnTo>
                    <a:pt x="899312" y="1564576"/>
                  </a:lnTo>
                  <a:lnTo>
                    <a:pt x="894651" y="1573250"/>
                  </a:lnTo>
                  <a:lnTo>
                    <a:pt x="894651" y="1589824"/>
                  </a:lnTo>
                  <a:lnTo>
                    <a:pt x="899312" y="1598498"/>
                  </a:lnTo>
                  <a:lnTo>
                    <a:pt x="919835" y="1598498"/>
                  </a:lnTo>
                  <a:lnTo>
                    <a:pt x="922337" y="1593824"/>
                  </a:lnTo>
                  <a:lnTo>
                    <a:pt x="924496" y="1589824"/>
                  </a:lnTo>
                  <a:lnTo>
                    <a:pt x="924496" y="1573250"/>
                  </a:lnTo>
                  <a:close/>
                </a:path>
                <a:path w="1927225" h="1598930">
                  <a:moveTo>
                    <a:pt x="989050" y="1575574"/>
                  </a:moveTo>
                  <a:lnTo>
                    <a:pt x="987996" y="1567929"/>
                  </a:lnTo>
                  <a:lnTo>
                    <a:pt x="984465" y="1560398"/>
                  </a:lnTo>
                  <a:lnTo>
                    <a:pt x="982903" y="1559052"/>
                  </a:lnTo>
                  <a:lnTo>
                    <a:pt x="982903" y="1565198"/>
                  </a:lnTo>
                  <a:lnTo>
                    <a:pt x="982903" y="1585963"/>
                  </a:lnTo>
                  <a:lnTo>
                    <a:pt x="977125" y="1593507"/>
                  </a:lnTo>
                  <a:lnTo>
                    <a:pt x="957961" y="1593507"/>
                  </a:lnTo>
                  <a:lnTo>
                    <a:pt x="952182" y="1585963"/>
                  </a:lnTo>
                  <a:lnTo>
                    <a:pt x="952182" y="1565198"/>
                  </a:lnTo>
                  <a:lnTo>
                    <a:pt x="957961" y="1557642"/>
                  </a:lnTo>
                  <a:lnTo>
                    <a:pt x="977125" y="1557642"/>
                  </a:lnTo>
                  <a:lnTo>
                    <a:pt x="982903" y="1565198"/>
                  </a:lnTo>
                  <a:lnTo>
                    <a:pt x="982903" y="1559052"/>
                  </a:lnTo>
                  <a:lnTo>
                    <a:pt x="981290" y="1557642"/>
                  </a:lnTo>
                  <a:lnTo>
                    <a:pt x="977849" y="1554657"/>
                  </a:lnTo>
                  <a:lnTo>
                    <a:pt x="967549" y="1552359"/>
                  </a:lnTo>
                  <a:lnTo>
                    <a:pt x="957237" y="1554657"/>
                  </a:lnTo>
                  <a:lnTo>
                    <a:pt x="950620" y="1560398"/>
                  </a:lnTo>
                  <a:lnTo>
                    <a:pt x="947089" y="1567929"/>
                  </a:lnTo>
                  <a:lnTo>
                    <a:pt x="946048" y="1575574"/>
                  </a:lnTo>
                  <a:lnTo>
                    <a:pt x="947089" y="1583232"/>
                  </a:lnTo>
                  <a:lnTo>
                    <a:pt x="950620" y="1590763"/>
                  </a:lnTo>
                  <a:lnTo>
                    <a:pt x="957237" y="1596504"/>
                  </a:lnTo>
                  <a:lnTo>
                    <a:pt x="967549" y="1598790"/>
                  </a:lnTo>
                  <a:lnTo>
                    <a:pt x="977849" y="1596504"/>
                  </a:lnTo>
                  <a:lnTo>
                    <a:pt x="981290" y="1593507"/>
                  </a:lnTo>
                  <a:lnTo>
                    <a:pt x="984465" y="1590763"/>
                  </a:lnTo>
                  <a:lnTo>
                    <a:pt x="987996" y="1583232"/>
                  </a:lnTo>
                  <a:lnTo>
                    <a:pt x="989050" y="1575574"/>
                  </a:lnTo>
                  <a:close/>
                </a:path>
                <a:path w="1927225" h="1598930">
                  <a:moveTo>
                    <a:pt x="1007452" y="1553032"/>
                  </a:moveTo>
                  <a:lnTo>
                    <a:pt x="1005001" y="1552905"/>
                  </a:lnTo>
                  <a:lnTo>
                    <a:pt x="999718" y="1552905"/>
                  </a:lnTo>
                  <a:lnTo>
                    <a:pt x="996645" y="1555127"/>
                  </a:lnTo>
                  <a:lnTo>
                    <a:pt x="996645" y="1565503"/>
                  </a:lnTo>
                  <a:lnTo>
                    <a:pt x="992225" y="1565503"/>
                  </a:lnTo>
                  <a:lnTo>
                    <a:pt x="992225" y="1569986"/>
                  </a:lnTo>
                  <a:lnTo>
                    <a:pt x="996645" y="1569986"/>
                  </a:lnTo>
                  <a:lnTo>
                    <a:pt x="996645" y="1597621"/>
                  </a:lnTo>
                  <a:lnTo>
                    <a:pt x="1002055" y="1597621"/>
                  </a:lnTo>
                  <a:lnTo>
                    <a:pt x="1002055" y="1569986"/>
                  </a:lnTo>
                  <a:lnTo>
                    <a:pt x="1007452" y="1569986"/>
                  </a:lnTo>
                  <a:lnTo>
                    <a:pt x="1007452" y="1565503"/>
                  </a:lnTo>
                  <a:lnTo>
                    <a:pt x="1002055" y="1565503"/>
                  </a:lnTo>
                  <a:lnTo>
                    <a:pt x="1002055" y="1558937"/>
                  </a:lnTo>
                  <a:lnTo>
                    <a:pt x="1002906" y="1557769"/>
                  </a:lnTo>
                  <a:lnTo>
                    <a:pt x="1005243" y="1557769"/>
                  </a:lnTo>
                  <a:lnTo>
                    <a:pt x="1007452" y="1557896"/>
                  </a:lnTo>
                  <a:lnTo>
                    <a:pt x="1007452" y="1553032"/>
                  </a:lnTo>
                  <a:close/>
                </a:path>
                <a:path w="1927225" h="1598930">
                  <a:moveTo>
                    <a:pt x="1019086" y="1495958"/>
                  </a:moveTo>
                  <a:lnTo>
                    <a:pt x="1012558" y="1491488"/>
                  </a:lnTo>
                  <a:lnTo>
                    <a:pt x="1002677" y="1491488"/>
                  </a:lnTo>
                  <a:lnTo>
                    <a:pt x="1000277" y="1492669"/>
                  </a:lnTo>
                  <a:lnTo>
                    <a:pt x="998601" y="1493939"/>
                  </a:lnTo>
                  <a:lnTo>
                    <a:pt x="1000277" y="1483182"/>
                  </a:lnTo>
                  <a:lnTo>
                    <a:pt x="1016901" y="1483182"/>
                  </a:lnTo>
                  <a:lnTo>
                    <a:pt x="1016901" y="1478381"/>
                  </a:lnTo>
                  <a:lnTo>
                    <a:pt x="996594" y="1478381"/>
                  </a:lnTo>
                  <a:lnTo>
                    <a:pt x="993635" y="1499412"/>
                  </a:lnTo>
                  <a:lnTo>
                    <a:pt x="997877" y="1499641"/>
                  </a:lnTo>
                  <a:lnTo>
                    <a:pt x="999718" y="1497241"/>
                  </a:lnTo>
                  <a:lnTo>
                    <a:pt x="1002284" y="1495907"/>
                  </a:lnTo>
                  <a:lnTo>
                    <a:pt x="1009980" y="1495907"/>
                  </a:lnTo>
                  <a:lnTo>
                    <a:pt x="1013841" y="1498968"/>
                  </a:lnTo>
                  <a:lnTo>
                    <a:pt x="1013841" y="1509522"/>
                  </a:lnTo>
                  <a:lnTo>
                    <a:pt x="1010653" y="1513586"/>
                  </a:lnTo>
                  <a:lnTo>
                    <a:pt x="1001166" y="1513586"/>
                  </a:lnTo>
                  <a:lnTo>
                    <a:pt x="997762" y="1511579"/>
                  </a:lnTo>
                  <a:lnTo>
                    <a:pt x="997267" y="1507007"/>
                  </a:lnTo>
                  <a:lnTo>
                    <a:pt x="992187" y="1507007"/>
                  </a:lnTo>
                  <a:lnTo>
                    <a:pt x="993127" y="1515770"/>
                  </a:lnTo>
                  <a:lnTo>
                    <a:pt x="999718" y="1517827"/>
                  </a:lnTo>
                  <a:lnTo>
                    <a:pt x="1017130" y="1517827"/>
                  </a:lnTo>
                  <a:lnTo>
                    <a:pt x="1019086" y="1508404"/>
                  </a:lnTo>
                  <a:lnTo>
                    <a:pt x="1019086" y="1495958"/>
                  </a:lnTo>
                  <a:close/>
                </a:path>
                <a:path w="1927225" h="1598930">
                  <a:moveTo>
                    <a:pt x="1066876" y="1574965"/>
                  </a:moveTo>
                  <a:lnTo>
                    <a:pt x="1065580" y="1566252"/>
                  </a:lnTo>
                  <a:lnTo>
                    <a:pt x="1061897" y="1559483"/>
                  </a:lnTo>
                  <a:lnTo>
                    <a:pt x="1060767" y="1558620"/>
                  </a:lnTo>
                  <a:lnTo>
                    <a:pt x="1060742" y="1564220"/>
                  </a:lnTo>
                  <a:lnTo>
                    <a:pt x="1060742" y="1586458"/>
                  </a:lnTo>
                  <a:lnTo>
                    <a:pt x="1055700" y="1592529"/>
                  </a:lnTo>
                  <a:lnTo>
                    <a:pt x="1036408" y="1592529"/>
                  </a:lnTo>
                  <a:lnTo>
                    <a:pt x="1036408" y="1558620"/>
                  </a:lnTo>
                  <a:lnTo>
                    <a:pt x="1055636" y="1558620"/>
                  </a:lnTo>
                  <a:lnTo>
                    <a:pt x="1060742" y="1564220"/>
                  </a:lnTo>
                  <a:lnTo>
                    <a:pt x="1060742" y="1558607"/>
                  </a:lnTo>
                  <a:lnTo>
                    <a:pt x="1056068" y="1555089"/>
                  </a:lnTo>
                  <a:lnTo>
                    <a:pt x="1048321" y="1553527"/>
                  </a:lnTo>
                  <a:lnTo>
                    <a:pt x="1030452" y="1553527"/>
                  </a:lnTo>
                  <a:lnTo>
                    <a:pt x="1030452" y="1597621"/>
                  </a:lnTo>
                  <a:lnTo>
                    <a:pt x="1048080" y="1597621"/>
                  </a:lnTo>
                  <a:lnTo>
                    <a:pt x="1057135" y="1595475"/>
                  </a:lnTo>
                  <a:lnTo>
                    <a:pt x="1060246" y="1592529"/>
                  </a:lnTo>
                  <a:lnTo>
                    <a:pt x="1062913" y="1590014"/>
                  </a:lnTo>
                  <a:lnTo>
                    <a:pt x="1065974" y="1582686"/>
                  </a:lnTo>
                  <a:lnTo>
                    <a:pt x="1066876" y="1574965"/>
                  </a:lnTo>
                  <a:close/>
                </a:path>
                <a:path w="1927225" h="1598930">
                  <a:moveTo>
                    <a:pt x="1079271" y="1565503"/>
                  </a:moveTo>
                  <a:lnTo>
                    <a:pt x="1073861" y="1565503"/>
                  </a:lnTo>
                  <a:lnTo>
                    <a:pt x="1073861" y="1597621"/>
                  </a:lnTo>
                  <a:lnTo>
                    <a:pt x="1079271" y="1597621"/>
                  </a:lnTo>
                  <a:lnTo>
                    <a:pt x="1079271" y="1565503"/>
                  </a:lnTo>
                  <a:close/>
                </a:path>
                <a:path w="1927225" h="1598930">
                  <a:moveTo>
                    <a:pt x="1079271" y="1553527"/>
                  </a:moveTo>
                  <a:lnTo>
                    <a:pt x="1073861" y="1553527"/>
                  </a:lnTo>
                  <a:lnTo>
                    <a:pt x="1073861" y="1559661"/>
                  </a:lnTo>
                  <a:lnTo>
                    <a:pt x="1079271" y="1559661"/>
                  </a:lnTo>
                  <a:lnTo>
                    <a:pt x="1079271" y="1553527"/>
                  </a:lnTo>
                  <a:close/>
                </a:path>
                <a:path w="1927225" h="1598930">
                  <a:moveTo>
                    <a:pt x="1130617" y="1566367"/>
                  </a:moveTo>
                  <a:lnTo>
                    <a:pt x="1124115" y="1564576"/>
                  </a:lnTo>
                  <a:lnTo>
                    <a:pt x="1115695" y="1564576"/>
                  </a:lnTo>
                  <a:lnTo>
                    <a:pt x="1113548" y="1566799"/>
                  </a:lnTo>
                  <a:lnTo>
                    <a:pt x="1110843" y="1569796"/>
                  </a:lnTo>
                  <a:lnTo>
                    <a:pt x="1108075" y="1564576"/>
                  </a:lnTo>
                  <a:lnTo>
                    <a:pt x="1096530" y="1564576"/>
                  </a:lnTo>
                  <a:lnTo>
                    <a:pt x="1093762" y="1568335"/>
                  </a:lnTo>
                  <a:lnTo>
                    <a:pt x="1092593" y="1570050"/>
                  </a:lnTo>
                  <a:lnTo>
                    <a:pt x="1092466" y="1570050"/>
                  </a:lnTo>
                  <a:lnTo>
                    <a:pt x="1092466" y="1565503"/>
                  </a:lnTo>
                  <a:lnTo>
                    <a:pt x="1087374" y="1565503"/>
                  </a:lnTo>
                  <a:lnTo>
                    <a:pt x="1087374" y="1597621"/>
                  </a:lnTo>
                  <a:lnTo>
                    <a:pt x="1092784" y="1597621"/>
                  </a:lnTo>
                  <a:lnTo>
                    <a:pt x="1092784" y="1571396"/>
                  </a:lnTo>
                  <a:lnTo>
                    <a:pt x="1098181" y="1569440"/>
                  </a:lnTo>
                  <a:lnTo>
                    <a:pt x="1105255" y="1569440"/>
                  </a:lnTo>
                  <a:lnTo>
                    <a:pt x="1106297" y="1572691"/>
                  </a:lnTo>
                  <a:lnTo>
                    <a:pt x="1106297" y="1597621"/>
                  </a:lnTo>
                  <a:lnTo>
                    <a:pt x="1111707" y="1597621"/>
                  </a:lnTo>
                  <a:lnTo>
                    <a:pt x="1111707" y="1573733"/>
                  </a:lnTo>
                  <a:lnTo>
                    <a:pt x="1114704" y="1569440"/>
                  </a:lnTo>
                  <a:lnTo>
                    <a:pt x="1123861" y="1569440"/>
                  </a:lnTo>
                  <a:lnTo>
                    <a:pt x="1125207" y="1572437"/>
                  </a:lnTo>
                  <a:lnTo>
                    <a:pt x="1125207" y="1597621"/>
                  </a:lnTo>
                  <a:lnTo>
                    <a:pt x="1130617" y="1597621"/>
                  </a:lnTo>
                  <a:lnTo>
                    <a:pt x="1130617" y="1566367"/>
                  </a:lnTo>
                  <a:close/>
                </a:path>
                <a:path w="1927225" h="1598930">
                  <a:moveTo>
                    <a:pt x="1162977" y="1583563"/>
                  </a:moveTo>
                  <a:lnTo>
                    <a:pt x="1160640" y="1581111"/>
                  </a:lnTo>
                  <a:lnTo>
                    <a:pt x="1144358" y="1577047"/>
                  </a:lnTo>
                  <a:lnTo>
                    <a:pt x="1142695" y="1576438"/>
                  </a:lnTo>
                  <a:lnTo>
                    <a:pt x="1142695" y="1569796"/>
                  </a:lnTo>
                  <a:lnTo>
                    <a:pt x="1147432" y="1569250"/>
                  </a:lnTo>
                  <a:lnTo>
                    <a:pt x="1155903" y="1569250"/>
                  </a:lnTo>
                  <a:lnTo>
                    <a:pt x="1156639" y="1572628"/>
                  </a:lnTo>
                  <a:lnTo>
                    <a:pt x="1156703" y="1574660"/>
                  </a:lnTo>
                  <a:lnTo>
                    <a:pt x="1161923" y="1574660"/>
                  </a:lnTo>
                  <a:lnTo>
                    <a:pt x="1161923" y="1573060"/>
                  </a:lnTo>
                  <a:lnTo>
                    <a:pt x="1161122" y="1564576"/>
                  </a:lnTo>
                  <a:lnTo>
                    <a:pt x="1143317" y="1564576"/>
                  </a:lnTo>
                  <a:lnTo>
                    <a:pt x="1137475" y="1567776"/>
                  </a:lnTo>
                  <a:lnTo>
                    <a:pt x="1137475" y="1579257"/>
                  </a:lnTo>
                  <a:lnTo>
                    <a:pt x="1140421" y="1581543"/>
                  </a:lnTo>
                  <a:lnTo>
                    <a:pt x="1155776" y="1585353"/>
                  </a:lnTo>
                  <a:lnTo>
                    <a:pt x="1157566" y="1586204"/>
                  </a:lnTo>
                  <a:lnTo>
                    <a:pt x="1157566" y="1592338"/>
                  </a:lnTo>
                  <a:lnTo>
                    <a:pt x="1154061" y="1593888"/>
                  </a:lnTo>
                  <a:lnTo>
                    <a:pt x="1142580" y="1593888"/>
                  </a:lnTo>
                  <a:lnTo>
                    <a:pt x="1141844" y="1589824"/>
                  </a:lnTo>
                  <a:lnTo>
                    <a:pt x="1141653" y="1587309"/>
                  </a:lnTo>
                  <a:lnTo>
                    <a:pt x="1136434" y="1587309"/>
                  </a:lnTo>
                  <a:lnTo>
                    <a:pt x="1136624" y="1591183"/>
                  </a:lnTo>
                  <a:lnTo>
                    <a:pt x="1137539" y="1598561"/>
                  </a:lnTo>
                  <a:lnTo>
                    <a:pt x="1157503" y="1598561"/>
                  </a:lnTo>
                  <a:lnTo>
                    <a:pt x="1162977" y="1594561"/>
                  </a:lnTo>
                  <a:lnTo>
                    <a:pt x="1162977" y="1583563"/>
                  </a:lnTo>
                  <a:close/>
                </a:path>
                <a:path w="1927225" h="1598930">
                  <a:moveTo>
                    <a:pt x="1473034" y="1494840"/>
                  </a:moveTo>
                  <a:lnTo>
                    <a:pt x="1467954" y="1492770"/>
                  </a:lnTo>
                  <a:lnTo>
                    <a:pt x="1467954" y="1500974"/>
                  </a:lnTo>
                  <a:lnTo>
                    <a:pt x="1467954" y="1509750"/>
                  </a:lnTo>
                  <a:lnTo>
                    <a:pt x="1464945" y="1513433"/>
                  </a:lnTo>
                  <a:lnTo>
                    <a:pt x="1454505" y="1513433"/>
                  </a:lnTo>
                  <a:lnTo>
                    <a:pt x="1451991" y="1508899"/>
                  </a:lnTo>
                  <a:lnTo>
                    <a:pt x="1451991" y="1500085"/>
                  </a:lnTo>
                  <a:lnTo>
                    <a:pt x="1454353" y="1496568"/>
                  </a:lnTo>
                  <a:lnTo>
                    <a:pt x="1454619" y="1496174"/>
                  </a:lnTo>
                  <a:lnTo>
                    <a:pt x="1466113" y="1496174"/>
                  </a:lnTo>
                  <a:lnTo>
                    <a:pt x="1467954" y="1500974"/>
                  </a:lnTo>
                  <a:lnTo>
                    <a:pt x="1467954" y="1492770"/>
                  </a:lnTo>
                  <a:lnTo>
                    <a:pt x="1465554" y="1491780"/>
                  </a:lnTo>
                  <a:lnTo>
                    <a:pt x="1455394" y="1491780"/>
                  </a:lnTo>
                  <a:lnTo>
                    <a:pt x="1452664" y="1494447"/>
                  </a:lnTo>
                  <a:lnTo>
                    <a:pt x="1451432" y="1496568"/>
                  </a:lnTo>
                  <a:lnTo>
                    <a:pt x="1451419" y="1491627"/>
                  </a:lnTo>
                  <a:lnTo>
                    <a:pt x="1452943" y="1481950"/>
                  </a:lnTo>
                  <a:lnTo>
                    <a:pt x="1464881" y="1481950"/>
                  </a:lnTo>
                  <a:lnTo>
                    <a:pt x="1466786" y="1484515"/>
                  </a:lnTo>
                  <a:lnTo>
                    <a:pt x="1467396" y="1487982"/>
                  </a:lnTo>
                  <a:lnTo>
                    <a:pt x="1472196" y="1487982"/>
                  </a:lnTo>
                  <a:lnTo>
                    <a:pt x="1471803" y="1481950"/>
                  </a:lnTo>
                  <a:lnTo>
                    <a:pt x="1471688" y="1479994"/>
                  </a:lnTo>
                  <a:lnTo>
                    <a:pt x="1465275" y="1477530"/>
                  </a:lnTo>
                  <a:lnTo>
                    <a:pt x="1460754" y="1477530"/>
                  </a:lnTo>
                  <a:lnTo>
                    <a:pt x="1453540" y="1479613"/>
                  </a:lnTo>
                  <a:lnTo>
                    <a:pt x="1449095" y="1484807"/>
                  </a:lnTo>
                  <a:lnTo>
                    <a:pt x="1446847" y="1491627"/>
                  </a:lnTo>
                  <a:lnTo>
                    <a:pt x="1446237" y="1498523"/>
                  </a:lnTo>
                  <a:lnTo>
                    <a:pt x="1446237" y="1503654"/>
                  </a:lnTo>
                  <a:lnTo>
                    <a:pt x="1446911" y="1508455"/>
                  </a:lnTo>
                  <a:lnTo>
                    <a:pt x="1452041" y="1516494"/>
                  </a:lnTo>
                  <a:lnTo>
                    <a:pt x="1456347" y="1517827"/>
                  </a:lnTo>
                  <a:lnTo>
                    <a:pt x="1464881" y="1517827"/>
                  </a:lnTo>
                  <a:lnTo>
                    <a:pt x="1467231" y="1516329"/>
                  </a:lnTo>
                  <a:lnTo>
                    <a:pt x="1469834" y="1513433"/>
                  </a:lnTo>
                  <a:lnTo>
                    <a:pt x="1471968" y="1511134"/>
                  </a:lnTo>
                  <a:lnTo>
                    <a:pt x="1472946" y="1508455"/>
                  </a:lnTo>
                  <a:lnTo>
                    <a:pt x="1473034" y="1496174"/>
                  </a:lnTo>
                  <a:lnTo>
                    <a:pt x="1473034" y="1494840"/>
                  </a:lnTo>
                  <a:close/>
                </a:path>
                <a:path w="1927225" h="1598930">
                  <a:moveTo>
                    <a:pt x="1916150" y="0"/>
                  </a:moveTo>
                  <a:lnTo>
                    <a:pt x="1912975" y="0"/>
                  </a:lnTo>
                  <a:lnTo>
                    <a:pt x="1912975" y="3175"/>
                  </a:lnTo>
                  <a:lnTo>
                    <a:pt x="1912975" y="15760"/>
                  </a:lnTo>
                  <a:lnTo>
                    <a:pt x="1894827" y="15760"/>
                  </a:lnTo>
                  <a:lnTo>
                    <a:pt x="1894827" y="18935"/>
                  </a:lnTo>
                  <a:lnTo>
                    <a:pt x="1912975" y="18935"/>
                  </a:lnTo>
                  <a:lnTo>
                    <a:pt x="1912975" y="21323"/>
                  </a:lnTo>
                  <a:lnTo>
                    <a:pt x="1912975" y="173380"/>
                  </a:lnTo>
                  <a:lnTo>
                    <a:pt x="1894827" y="173380"/>
                  </a:lnTo>
                  <a:lnTo>
                    <a:pt x="1894827" y="176555"/>
                  </a:lnTo>
                  <a:lnTo>
                    <a:pt x="1912975" y="176555"/>
                  </a:lnTo>
                  <a:lnTo>
                    <a:pt x="1912975" y="331012"/>
                  </a:lnTo>
                  <a:lnTo>
                    <a:pt x="1894827" y="331012"/>
                  </a:lnTo>
                  <a:lnTo>
                    <a:pt x="1894827" y="334175"/>
                  </a:lnTo>
                  <a:lnTo>
                    <a:pt x="1912975" y="334175"/>
                  </a:lnTo>
                  <a:lnTo>
                    <a:pt x="1912975" y="488632"/>
                  </a:lnTo>
                  <a:lnTo>
                    <a:pt x="1894827" y="488632"/>
                  </a:lnTo>
                  <a:lnTo>
                    <a:pt x="1894827" y="491794"/>
                  </a:lnTo>
                  <a:lnTo>
                    <a:pt x="1912975" y="491794"/>
                  </a:lnTo>
                  <a:lnTo>
                    <a:pt x="1912975" y="646239"/>
                  </a:lnTo>
                  <a:lnTo>
                    <a:pt x="1894827" y="646239"/>
                  </a:lnTo>
                  <a:lnTo>
                    <a:pt x="1894827" y="649414"/>
                  </a:lnTo>
                  <a:lnTo>
                    <a:pt x="1912975" y="649414"/>
                  </a:lnTo>
                  <a:lnTo>
                    <a:pt x="1912975" y="803859"/>
                  </a:lnTo>
                  <a:lnTo>
                    <a:pt x="1894827" y="803859"/>
                  </a:lnTo>
                  <a:lnTo>
                    <a:pt x="1894827" y="807034"/>
                  </a:lnTo>
                  <a:lnTo>
                    <a:pt x="1912975" y="807034"/>
                  </a:lnTo>
                  <a:lnTo>
                    <a:pt x="1912975" y="961478"/>
                  </a:lnTo>
                  <a:lnTo>
                    <a:pt x="1894827" y="961478"/>
                  </a:lnTo>
                  <a:lnTo>
                    <a:pt x="1894827" y="964653"/>
                  </a:lnTo>
                  <a:lnTo>
                    <a:pt x="1912975" y="964653"/>
                  </a:lnTo>
                  <a:lnTo>
                    <a:pt x="1912975" y="1119111"/>
                  </a:lnTo>
                  <a:lnTo>
                    <a:pt x="1894827" y="1119111"/>
                  </a:lnTo>
                  <a:lnTo>
                    <a:pt x="1894827" y="1122273"/>
                  </a:lnTo>
                  <a:lnTo>
                    <a:pt x="1912975" y="1122273"/>
                  </a:lnTo>
                  <a:lnTo>
                    <a:pt x="1912975" y="1276718"/>
                  </a:lnTo>
                  <a:lnTo>
                    <a:pt x="1894827" y="1276718"/>
                  </a:lnTo>
                  <a:lnTo>
                    <a:pt x="1894827" y="1279893"/>
                  </a:lnTo>
                  <a:lnTo>
                    <a:pt x="1912975" y="1279893"/>
                  </a:lnTo>
                  <a:lnTo>
                    <a:pt x="1912975" y="1416189"/>
                  </a:lnTo>
                  <a:lnTo>
                    <a:pt x="1912975" y="1434338"/>
                  </a:lnTo>
                  <a:lnTo>
                    <a:pt x="1894827" y="1434338"/>
                  </a:lnTo>
                  <a:lnTo>
                    <a:pt x="1462430" y="1434338"/>
                  </a:lnTo>
                  <a:lnTo>
                    <a:pt x="1462430" y="1416189"/>
                  </a:lnTo>
                  <a:lnTo>
                    <a:pt x="1459255" y="1416189"/>
                  </a:lnTo>
                  <a:lnTo>
                    <a:pt x="1459255" y="1434338"/>
                  </a:lnTo>
                  <a:lnTo>
                    <a:pt x="1008710" y="1434338"/>
                  </a:lnTo>
                  <a:lnTo>
                    <a:pt x="1008710" y="1416189"/>
                  </a:lnTo>
                  <a:lnTo>
                    <a:pt x="1005535" y="1416189"/>
                  </a:lnTo>
                  <a:lnTo>
                    <a:pt x="1005535" y="1434338"/>
                  </a:lnTo>
                  <a:lnTo>
                    <a:pt x="554990" y="1434338"/>
                  </a:lnTo>
                  <a:lnTo>
                    <a:pt x="554990" y="1416189"/>
                  </a:lnTo>
                  <a:lnTo>
                    <a:pt x="551815" y="1416189"/>
                  </a:lnTo>
                  <a:lnTo>
                    <a:pt x="551815" y="1434338"/>
                  </a:lnTo>
                  <a:lnTo>
                    <a:pt x="119418" y="1434338"/>
                  </a:lnTo>
                  <a:lnTo>
                    <a:pt x="101269" y="1434338"/>
                  </a:lnTo>
                  <a:lnTo>
                    <a:pt x="101269" y="1416189"/>
                  </a:lnTo>
                  <a:lnTo>
                    <a:pt x="101269" y="1279893"/>
                  </a:lnTo>
                  <a:lnTo>
                    <a:pt x="119418" y="1279893"/>
                  </a:lnTo>
                  <a:lnTo>
                    <a:pt x="119418" y="1276718"/>
                  </a:lnTo>
                  <a:lnTo>
                    <a:pt x="101269" y="1276718"/>
                  </a:lnTo>
                  <a:lnTo>
                    <a:pt x="101269" y="1122273"/>
                  </a:lnTo>
                  <a:lnTo>
                    <a:pt x="119418" y="1122273"/>
                  </a:lnTo>
                  <a:lnTo>
                    <a:pt x="119418" y="1119111"/>
                  </a:lnTo>
                  <a:lnTo>
                    <a:pt x="101269" y="1119111"/>
                  </a:lnTo>
                  <a:lnTo>
                    <a:pt x="101269" y="964653"/>
                  </a:lnTo>
                  <a:lnTo>
                    <a:pt x="119418" y="964653"/>
                  </a:lnTo>
                  <a:lnTo>
                    <a:pt x="119418" y="961478"/>
                  </a:lnTo>
                  <a:lnTo>
                    <a:pt x="101269" y="961478"/>
                  </a:lnTo>
                  <a:lnTo>
                    <a:pt x="101269" y="807034"/>
                  </a:lnTo>
                  <a:lnTo>
                    <a:pt x="119418" y="807034"/>
                  </a:lnTo>
                  <a:lnTo>
                    <a:pt x="119418" y="803859"/>
                  </a:lnTo>
                  <a:lnTo>
                    <a:pt x="101269" y="803859"/>
                  </a:lnTo>
                  <a:lnTo>
                    <a:pt x="101269" y="649414"/>
                  </a:lnTo>
                  <a:lnTo>
                    <a:pt x="119418" y="649414"/>
                  </a:lnTo>
                  <a:lnTo>
                    <a:pt x="119418" y="646239"/>
                  </a:lnTo>
                  <a:lnTo>
                    <a:pt x="101269" y="646239"/>
                  </a:lnTo>
                  <a:lnTo>
                    <a:pt x="101269" y="491794"/>
                  </a:lnTo>
                  <a:lnTo>
                    <a:pt x="119418" y="491794"/>
                  </a:lnTo>
                  <a:lnTo>
                    <a:pt x="119418" y="488632"/>
                  </a:lnTo>
                  <a:lnTo>
                    <a:pt x="101269" y="488632"/>
                  </a:lnTo>
                  <a:lnTo>
                    <a:pt x="101269" y="334175"/>
                  </a:lnTo>
                  <a:lnTo>
                    <a:pt x="119418" y="334175"/>
                  </a:lnTo>
                  <a:lnTo>
                    <a:pt x="119418" y="331012"/>
                  </a:lnTo>
                  <a:lnTo>
                    <a:pt x="101269" y="331012"/>
                  </a:lnTo>
                  <a:lnTo>
                    <a:pt x="101269" y="176555"/>
                  </a:lnTo>
                  <a:lnTo>
                    <a:pt x="119418" y="176555"/>
                  </a:lnTo>
                  <a:lnTo>
                    <a:pt x="119418" y="173380"/>
                  </a:lnTo>
                  <a:lnTo>
                    <a:pt x="101269" y="173380"/>
                  </a:lnTo>
                  <a:lnTo>
                    <a:pt x="101269" y="21323"/>
                  </a:lnTo>
                  <a:lnTo>
                    <a:pt x="101269" y="18935"/>
                  </a:lnTo>
                  <a:lnTo>
                    <a:pt x="119418" y="18935"/>
                  </a:lnTo>
                  <a:lnTo>
                    <a:pt x="119418" y="15760"/>
                  </a:lnTo>
                  <a:lnTo>
                    <a:pt x="101269" y="15760"/>
                  </a:lnTo>
                  <a:lnTo>
                    <a:pt x="101269" y="3175"/>
                  </a:lnTo>
                  <a:lnTo>
                    <a:pt x="551815" y="3175"/>
                  </a:lnTo>
                  <a:lnTo>
                    <a:pt x="551815" y="21323"/>
                  </a:lnTo>
                  <a:lnTo>
                    <a:pt x="554990" y="21323"/>
                  </a:lnTo>
                  <a:lnTo>
                    <a:pt x="554990" y="3175"/>
                  </a:lnTo>
                  <a:lnTo>
                    <a:pt x="1005535" y="3175"/>
                  </a:lnTo>
                  <a:lnTo>
                    <a:pt x="1005535" y="21323"/>
                  </a:lnTo>
                  <a:lnTo>
                    <a:pt x="1008710" y="21323"/>
                  </a:lnTo>
                  <a:lnTo>
                    <a:pt x="1008710" y="3175"/>
                  </a:lnTo>
                  <a:lnTo>
                    <a:pt x="1459255" y="3175"/>
                  </a:lnTo>
                  <a:lnTo>
                    <a:pt x="1459255" y="21323"/>
                  </a:lnTo>
                  <a:lnTo>
                    <a:pt x="1462430" y="21323"/>
                  </a:lnTo>
                  <a:lnTo>
                    <a:pt x="1462430" y="3175"/>
                  </a:lnTo>
                  <a:lnTo>
                    <a:pt x="1912975" y="3175"/>
                  </a:lnTo>
                  <a:lnTo>
                    <a:pt x="1912975" y="12"/>
                  </a:lnTo>
                  <a:lnTo>
                    <a:pt x="1462430" y="12"/>
                  </a:lnTo>
                  <a:lnTo>
                    <a:pt x="1459255" y="0"/>
                  </a:lnTo>
                  <a:lnTo>
                    <a:pt x="1008710" y="12"/>
                  </a:lnTo>
                  <a:lnTo>
                    <a:pt x="1005535" y="0"/>
                  </a:lnTo>
                  <a:lnTo>
                    <a:pt x="554990" y="12"/>
                  </a:lnTo>
                  <a:lnTo>
                    <a:pt x="551815" y="0"/>
                  </a:lnTo>
                  <a:lnTo>
                    <a:pt x="101269" y="12"/>
                  </a:lnTo>
                  <a:lnTo>
                    <a:pt x="98094" y="0"/>
                  </a:lnTo>
                  <a:lnTo>
                    <a:pt x="98094" y="1437513"/>
                  </a:lnTo>
                  <a:lnTo>
                    <a:pt x="101269" y="1437513"/>
                  </a:lnTo>
                  <a:lnTo>
                    <a:pt x="1916150" y="1437513"/>
                  </a:lnTo>
                  <a:lnTo>
                    <a:pt x="1916150" y="1434338"/>
                  </a:lnTo>
                  <a:lnTo>
                    <a:pt x="1916150" y="12"/>
                  </a:lnTo>
                  <a:close/>
                </a:path>
                <a:path w="1927225" h="1598930">
                  <a:moveTo>
                    <a:pt x="1927021" y="1478381"/>
                  </a:moveTo>
                  <a:lnTo>
                    <a:pt x="1899907" y="1478381"/>
                  </a:lnTo>
                  <a:lnTo>
                    <a:pt x="1899907" y="1483182"/>
                  </a:lnTo>
                  <a:lnTo>
                    <a:pt x="1921497" y="1483182"/>
                  </a:lnTo>
                  <a:lnTo>
                    <a:pt x="1915998" y="1490611"/>
                  </a:lnTo>
                  <a:lnTo>
                    <a:pt x="1911159" y="1499222"/>
                  </a:lnTo>
                  <a:lnTo>
                    <a:pt x="1907489" y="1508213"/>
                  </a:lnTo>
                  <a:lnTo>
                    <a:pt x="1905482" y="1516773"/>
                  </a:lnTo>
                  <a:lnTo>
                    <a:pt x="1910892" y="1516773"/>
                  </a:lnTo>
                  <a:lnTo>
                    <a:pt x="1914055" y="1504632"/>
                  </a:lnTo>
                  <a:lnTo>
                    <a:pt x="1918550" y="1494688"/>
                  </a:lnTo>
                  <a:lnTo>
                    <a:pt x="1923249" y="1487258"/>
                  </a:lnTo>
                  <a:lnTo>
                    <a:pt x="1927021" y="1482674"/>
                  </a:lnTo>
                  <a:lnTo>
                    <a:pt x="1927021" y="1478381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" name="object 33">
              <a:extLst>
                <a:ext uri="{FF2B5EF4-FFF2-40B4-BE49-F238E27FC236}">
                  <a16:creationId xmlns:a16="http://schemas.microsoft.com/office/drawing/2014/main" id="{D8B20C9D-319C-4EBD-8383-70AA7F797E31}"/>
                </a:ext>
              </a:extLst>
            </p:cNvPr>
            <p:cNvSpPr/>
            <p:nvPr/>
          </p:nvSpPr>
          <p:spPr>
            <a:xfrm>
              <a:off x="495642" y="731608"/>
              <a:ext cx="153035" cy="844550"/>
            </a:xfrm>
            <a:custGeom>
              <a:avLst/>
              <a:gdLst/>
              <a:ahLst/>
              <a:cxnLst/>
              <a:rect l="l" t="t" r="r" b="b"/>
              <a:pathLst>
                <a:path w="153034" h="844550">
                  <a:moveTo>
                    <a:pt x="44107" y="805027"/>
                  </a:moveTo>
                  <a:lnTo>
                    <a:pt x="25984" y="811593"/>
                  </a:lnTo>
                  <a:lnTo>
                    <a:pt x="25984" y="818045"/>
                  </a:lnTo>
                  <a:lnTo>
                    <a:pt x="25984" y="831748"/>
                  </a:lnTo>
                  <a:lnTo>
                    <a:pt x="6565" y="824674"/>
                  </a:lnTo>
                  <a:lnTo>
                    <a:pt x="25984" y="818045"/>
                  </a:lnTo>
                  <a:lnTo>
                    <a:pt x="25984" y="811593"/>
                  </a:lnTo>
                  <a:lnTo>
                    <a:pt x="0" y="820991"/>
                  </a:lnTo>
                  <a:lnTo>
                    <a:pt x="0" y="827760"/>
                  </a:lnTo>
                  <a:lnTo>
                    <a:pt x="44107" y="844334"/>
                  </a:lnTo>
                  <a:lnTo>
                    <a:pt x="44107" y="838200"/>
                  </a:lnTo>
                  <a:lnTo>
                    <a:pt x="31267" y="833589"/>
                  </a:lnTo>
                  <a:lnTo>
                    <a:pt x="31267" y="831748"/>
                  </a:lnTo>
                  <a:lnTo>
                    <a:pt x="31267" y="818045"/>
                  </a:lnTo>
                  <a:lnTo>
                    <a:pt x="31267" y="815898"/>
                  </a:lnTo>
                  <a:lnTo>
                    <a:pt x="44107" y="811530"/>
                  </a:lnTo>
                  <a:lnTo>
                    <a:pt x="44107" y="805027"/>
                  </a:lnTo>
                  <a:close/>
                </a:path>
                <a:path w="153034" h="844550">
                  <a:moveTo>
                    <a:pt x="44107" y="698715"/>
                  </a:moveTo>
                  <a:lnTo>
                    <a:pt x="20764" y="698715"/>
                  </a:lnTo>
                  <a:lnTo>
                    <a:pt x="16840" y="695515"/>
                  </a:lnTo>
                  <a:lnTo>
                    <a:pt x="16840" y="688454"/>
                  </a:lnTo>
                  <a:lnTo>
                    <a:pt x="11239" y="688454"/>
                  </a:lnTo>
                  <a:lnTo>
                    <a:pt x="11049" y="689876"/>
                  </a:lnTo>
                  <a:lnTo>
                    <a:pt x="11049" y="693928"/>
                  </a:lnTo>
                  <a:lnTo>
                    <a:pt x="13576" y="696747"/>
                  </a:lnTo>
                  <a:lnTo>
                    <a:pt x="17322" y="698906"/>
                  </a:lnTo>
                  <a:lnTo>
                    <a:pt x="11976" y="699020"/>
                  </a:lnTo>
                  <a:lnTo>
                    <a:pt x="11976" y="704126"/>
                  </a:lnTo>
                  <a:lnTo>
                    <a:pt x="44107" y="704126"/>
                  </a:lnTo>
                  <a:lnTo>
                    <a:pt x="44107" y="698715"/>
                  </a:lnTo>
                  <a:close/>
                </a:path>
                <a:path w="153034" h="844550">
                  <a:moveTo>
                    <a:pt x="45034" y="778675"/>
                  </a:moveTo>
                  <a:lnTo>
                    <a:pt x="37846" y="775538"/>
                  </a:lnTo>
                  <a:lnTo>
                    <a:pt x="32740" y="774992"/>
                  </a:lnTo>
                  <a:lnTo>
                    <a:pt x="32740" y="780211"/>
                  </a:lnTo>
                  <a:lnTo>
                    <a:pt x="37655" y="781126"/>
                  </a:lnTo>
                  <a:lnTo>
                    <a:pt x="40360" y="784263"/>
                  </a:lnTo>
                  <a:lnTo>
                    <a:pt x="40360" y="795324"/>
                  </a:lnTo>
                  <a:lnTo>
                    <a:pt x="33540" y="796671"/>
                  </a:lnTo>
                  <a:lnTo>
                    <a:pt x="22301" y="796671"/>
                  </a:lnTo>
                  <a:lnTo>
                    <a:pt x="15913" y="794524"/>
                  </a:lnTo>
                  <a:lnTo>
                    <a:pt x="15913" y="783285"/>
                  </a:lnTo>
                  <a:lnTo>
                    <a:pt x="18491" y="780884"/>
                  </a:lnTo>
                  <a:lnTo>
                    <a:pt x="22796" y="780211"/>
                  </a:lnTo>
                  <a:lnTo>
                    <a:pt x="22796" y="774992"/>
                  </a:lnTo>
                  <a:lnTo>
                    <a:pt x="17208" y="775423"/>
                  </a:lnTo>
                  <a:lnTo>
                    <a:pt x="11061" y="778611"/>
                  </a:lnTo>
                  <a:lnTo>
                    <a:pt x="11061" y="797648"/>
                  </a:lnTo>
                  <a:lnTo>
                    <a:pt x="18986" y="802449"/>
                  </a:lnTo>
                  <a:lnTo>
                    <a:pt x="38214" y="802449"/>
                  </a:lnTo>
                  <a:lnTo>
                    <a:pt x="45034" y="797102"/>
                  </a:lnTo>
                  <a:lnTo>
                    <a:pt x="45034" y="778675"/>
                  </a:lnTo>
                  <a:close/>
                </a:path>
                <a:path w="153034" h="844550">
                  <a:moveTo>
                    <a:pt x="45034" y="748004"/>
                  </a:moveTo>
                  <a:lnTo>
                    <a:pt x="37846" y="744867"/>
                  </a:lnTo>
                  <a:lnTo>
                    <a:pt x="32740" y="744321"/>
                  </a:lnTo>
                  <a:lnTo>
                    <a:pt x="32740" y="749541"/>
                  </a:lnTo>
                  <a:lnTo>
                    <a:pt x="37655" y="750455"/>
                  </a:lnTo>
                  <a:lnTo>
                    <a:pt x="40360" y="753592"/>
                  </a:lnTo>
                  <a:lnTo>
                    <a:pt x="40360" y="764654"/>
                  </a:lnTo>
                  <a:lnTo>
                    <a:pt x="33540" y="766000"/>
                  </a:lnTo>
                  <a:lnTo>
                    <a:pt x="22301" y="766000"/>
                  </a:lnTo>
                  <a:lnTo>
                    <a:pt x="15913" y="763854"/>
                  </a:lnTo>
                  <a:lnTo>
                    <a:pt x="15913" y="752614"/>
                  </a:lnTo>
                  <a:lnTo>
                    <a:pt x="18491" y="750214"/>
                  </a:lnTo>
                  <a:lnTo>
                    <a:pt x="22796" y="749541"/>
                  </a:lnTo>
                  <a:lnTo>
                    <a:pt x="22796" y="744321"/>
                  </a:lnTo>
                  <a:lnTo>
                    <a:pt x="17208" y="744740"/>
                  </a:lnTo>
                  <a:lnTo>
                    <a:pt x="11061" y="747941"/>
                  </a:lnTo>
                  <a:lnTo>
                    <a:pt x="11061" y="766991"/>
                  </a:lnTo>
                  <a:lnTo>
                    <a:pt x="18986" y="771779"/>
                  </a:lnTo>
                  <a:lnTo>
                    <a:pt x="38214" y="771779"/>
                  </a:lnTo>
                  <a:lnTo>
                    <a:pt x="45034" y="766432"/>
                  </a:lnTo>
                  <a:lnTo>
                    <a:pt x="45034" y="748004"/>
                  </a:lnTo>
                  <a:close/>
                </a:path>
                <a:path w="153034" h="844550">
                  <a:moveTo>
                    <a:pt x="45034" y="723176"/>
                  </a:moveTo>
                  <a:lnTo>
                    <a:pt x="43065" y="720420"/>
                  </a:lnTo>
                  <a:lnTo>
                    <a:pt x="39319" y="718146"/>
                  </a:lnTo>
                  <a:lnTo>
                    <a:pt x="39433" y="718019"/>
                  </a:lnTo>
                  <a:lnTo>
                    <a:pt x="44107" y="718019"/>
                  </a:lnTo>
                  <a:lnTo>
                    <a:pt x="44107" y="712927"/>
                  </a:lnTo>
                  <a:lnTo>
                    <a:pt x="11976" y="712927"/>
                  </a:lnTo>
                  <a:lnTo>
                    <a:pt x="11976" y="718324"/>
                  </a:lnTo>
                  <a:lnTo>
                    <a:pt x="34340" y="718324"/>
                  </a:lnTo>
                  <a:lnTo>
                    <a:pt x="40360" y="720356"/>
                  </a:lnTo>
                  <a:lnTo>
                    <a:pt x="40360" y="730681"/>
                  </a:lnTo>
                  <a:lnTo>
                    <a:pt x="38569" y="733386"/>
                  </a:lnTo>
                  <a:lnTo>
                    <a:pt x="11976" y="733386"/>
                  </a:lnTo>
                  <a:lnTo>
                    <a:pt x="11976" y="738784"/>
                  </a:lnTo>
                  <a:lnTo>
                    <a:pt x="42760" y="738784"/>
                  </a:lnTo>
                  <a:lnTo>
                    <a:pt x="45034" y="733069"/>
                  </a:lnTo>
                  <a:lnTo>
                    <a:pt x="45034" y="723176"/>
                  </a:lnTo>
                  <a:close/>
                </a:path>
                <a:path w="153034" h="844550">
                  <a:moveTo>
                    <a:pt x="45034" y="680631"/>
                  </a:moveTo>
                  <a:lnTo>
                    <a:pt x="44907" y="669759"/>
                  </a:lnTo>
                  <a:lnTo>
                    <a:pt x="42087" y="666623"/>
                  </a:lnTo>
                  <a:lnTo>
                    <a:pt x="40551" y="665226"/>
                  </a:lnTo>
                  <a:lnTo>
                    <a:pt x="40551" y="669759"/>
                  </a:lnTo>
                  <a:lnTo>
                    <a:pt x="40551" y="678853"/>
                  </a:lnTo>
                  <a:lnTo>
                    <a:pt x="38468" y="680631"/>
                  </a:lnTo>
                  <a:lnTo>
                    <a:pt x="30899" y="680631"/>
                  </a:lnTo>
                  <a:lnTo>
                    <a:pt x="30099" y="676389"/>
                  </a:lnTo>
                  <a:lnTo>
                    <a:pt x="28879" y="667054"/>
                  </a:lnTo>
                  <a:lnTo>
                    <a:pt x="28384" y="665708"/>
                  </a:lnTo>
                  <a:lnTo>
                    <a:pt x="27711" y="664845"/>
                  </a:lnTo>
                  <a:lnTo>
                    <a:pt x="37287" y="664845"/>
                  </a:lnTo>
                  <a:lnTo>
                    <a:pt x="40551" y="669759"/>
                  </a:lnTo>
                  <a:lnTo>
                    <a:pt x="40551" y="665226"/>
                  </a:lnTo>
                  <a:lnTo>
                    <a:pt x="40144" y="664845"/>
                  </a:lnTo>
                  <a:lnTo>
                    <a:pt x="40005" y="664718"/>
                  </a:lnTo>
                  <a:lnTo>
                    <a:pt x="39814" y="664540"/>
                  </a:lnTo>
                  <a:lnTo>
                    <a:pt x="42265" y="664349"/>
                  </a:lnTo>
                  <a:lnTo>
                    <a:pt x="44729" y="663613"/>
                  </a:lnTo>
                  <a:lnTo>
                    <a:pt x="44729" y="657593"/>
                  </a:lnTo>
                  <a:lnTo>
                    <a:pt x="44361" y="656793"/>
                  </a:lnTo>
                  <a:lnTo>
                    <a:pt x="44119" y="655878"/>
                  </a:lnTo>
                  <a:lnTo>
                    <a:pt x="40182" y="655878"/>
                  </a:lnTo>
                  <a:lnTo>
                    <a:pt x="40297" y="656793"/>
                  </a:lnTo>
                  <a:lnTo>
                    <a:pt x="40424" y="658761"/>
                  </a:lnTo>
                  <a:lnTo>
                    <a:pt x="39878" y="659434"/>
                  </a:lnTo>
                  <a:lnTo>
                    <a:pt x="11798" y="659434"/>
                  </a:lnTo>
                  <a:lnTo>
                    <a:pt x="11176" y="667181"/>
                  </a:lnTo>
                  <a:lnTo>
                    <a:pt x="11061" y="679284"/>
                  </a:lnTo>
                  <a:lnTo>
                    <a:pt x="14071" y="684377"/>
                  </a:lnTo>
                  <a:lnTo>
                    <a:pt x="21755" y="684631"/>
                  </a:lnTo>
                  <a:lnTo>
                    <a:pt x="21755" y="679640"/>
                  </a:lnTo>
                  <a:lnTo>
                    <a:pt x="19291" y="679284"/>
                  </a:lnTo>
                  <a:lnTo>
                    <a:pt x="15544" y="678421"/>
                  </a:lnTo>
                  <a:lnTo>
                    <a:pt x="15633" y="667054"/>
                  </a:lnTo>
                  <a:lnTo>
                    <a:pt x="17399" y="664718"/>
                  </a:lnTo>
                  <a:lnTo>
                    <a:pt x="23964" y="664718"/>
                  </a:lnTo>
                  <a:lnTo>
                    <a:pt x="24460" y="666254"/>
                  </a:lnTo>
                  <a:lnTo>
                    <a:pt x="24574" y="667550"/>
                  </a:lnTo>
                  <a:lnTo>
                    <a:pt x="26784" y="685431"/>
                  </a:lnTo>
                  <a:lnTo>
                    <a:pt x="33058" y="686219"/>
                  </a:lnTo>
                  <a:lnTo>
                    <a:pt x="41287" y="686219"/>
                  </a:lnTo>
                  <a:lnTo>
                    <a:pt x="45034" y="682053"/>
                  </a:lnTo>
                  <a:lnTo>
                    <a:pt x="45034" y="680631"/>
                  </a:lnTo>
                  <a:close/>
                </a:path>
                <a:path w="153034" h="844550">
                  <a:moveTo>
                    <a:pt x="45034" y="628713"/>
                  </a:moveTo>
                  <a:lnTo>
                    <a:pt x="37846" y="625576"/>
                  </a:lnTo>
                  <a:lnTo>
                    <a:pt x="32740" y="625030"/>
                  </a:lnTo>
                  <a:lnTo>
                    <a:pt x="32740" y="630250"/>
                  </a:lnTo>
                  <a:lnTo>
                    <a:pt x="37655" y="631164"/>
                  </a:lnTo>
                  <a:lnTo>
                    <a:pt x="40360" y="634301"/>
                  </a:lnTo>
                  <a:lnTo>
                    <a:pt x="40360" y="645363"/>
                  </a:lnTo>
                  <a:lnTo>
                    <a:pt x="33540" y="646709"/>
                  </a:lnTo>
                  <a:lnTo>
                    <a:pt x="22301" y="646709"/>
                  </a:lnTo>
                  <a:lnTo>
                    <a:pt x="15913" y="644563"/>
                  </a:lnTo>
                  <a:lnTo>
                    <a:pt x="15913" y="633323"/>
                  </a:lnTo>
                  <a:lnTo>
                    <a:pt x="18491" y="630923"/>
                  </a:lnTo>
                  <a:lnTo>
                    <a:pt x="22796" y="630250"/>
                  </a:lnTo>
                  <a:lnTo>
                    <a:pt x="22796" y="625030"/>
                  </a:lnTo>
                  <a:lnTo>
                    <a:pt x="17208" y="625449"/>
                  </a:lnTo>
                  <a:lnTo>
                    <a:pt x="11061" y="628650"/>
                  </a:lnTo>
                  <a:lnTo>
                    <a:pt x="11061" y="647687"/>
                  </a:lnTo>
                  <a:lnTo>
                    <a:pt x="18986" y="652487"/>
                  </a:lnTo>
                  <a:lnTo>
                    <a:pt x="38214" y="652487"/>
                  </a:lnTo>
                  <a:lnTo>
                    <a:pt x="45034" y="647141"/>
                  </a:lnTo>
                  <a:lnTo>
                    <a:pt x="45034" y="628713"/>
                  </a:lnTo>
                  <a:close/>
                </a:path>
                <a:path w="153034" h="844550">
                  <a:moveTo>
                    <a:pt x="57251" y="610819"/>
                  </a:moveTo>
                  <a:lnTo>
                    <a:pt x="56515" y="610260"/>
                  </a:lnTo>
                  <a:lnTo>
                    <a:pt x="35598" y="602157"/>
                  </a:lnTo>
                  <a:lnTo>
                    <a:pt x="27724" y="599262"/>
                  </a:lnTo>
                  <a:lnTo>
                    <a:pt x="11976" y="593623"/>
                  </a:lnTo>
                  <a:lnTo>
                    <a:pt x="11976" y="599579"/>
                  </a:lnTo>
                  <a:lnTo>
                    <a:pt x="38150" y="608177"/>
                  </a:lnTo>
                  <a:lnTo>
                    <a:pt x="38150" y="608304"/>
                  </a:lnTo>
                  <a:lnTo>
                    <a:pt x="11976" y="616839"/>
                  </a:lnTo>
                  <a:lnTo>
                    <a:pt x="11976" y="622985"/>
                  </a:lnTo>
                  <a:lnTo>
                    <a:pt x="44970" y="611060"/>
                  </a:lnTo>
                  <a:lnTo>
                    <a:pt x="52400" y="613956"/>
                  </a:lnTo>
                  <a:lnTo>
                    <a:pt x="52400" y="618248"/>
                  </a:lnTo>
                  <a:lnTo>
                    <a:pt x="51841" y="620039"/>
                  </a:lnTo>
                  <a:lnTo>
                    <a:pt x="56756" y="620039"/>
                  </a:lnTo>
                  <a:lnTo>
                    <a:pt x="57251" y="617766"/>
                  </a:lnTo>
                  <a:lnTo>
                    <a:pt x="57251" y="610819"/>
                  </a:lnTo>
                  <a:close/>
                </a:path>
                <a:path w="153034" h="844550">
                  <a:moveTo>
                    <a:pt x="106540" y="169621"/>
                  </a:moveTo>
                  <a:lnTo>
                    <a:pt x="105156" y="162026"/>
                  </a:lnTo>
                  <a:lnTo>
                    <a:pt x="104368" y="157619"/>
                  </a:lnTo>
                  <a:lnTo>
                    <a:pt x="101295" y="157619"/>
                  </a:lnTo>
                  <a:lnTo>
                    <a:pt x="101295" y="167944"/>
                  </a:lnTo>
                  <a:lnTo>
                    <a:pt x="101295" y="187591"/>
                  </a:lnTo>
                  <a:lnTo>
                    <a:pt x="98729" y="193497"/>
                  </a:lnTo>
                  <a:lnTo>
                    <a:pt x="87452" y="193497"/>
                  </a:lnTo>
                  <a:lnTo>
                    <a:pt x="84886" y="187591"/>
                  </a:lnTo>
                  <a:lnTo>
                    <a:pt x="84886" y="167944"/>
                  </a:lnTo>
                  <a:lnTo>
                    <a:pt x="87452" y="162026"/>
                  </a:lnTo>
                  <a:lnTo>
                    <a:pt x="98729" y="162026"/>
                  </a:lnTo>
                  <a:lnTo>
                    <a:pt x="101295" y="167944"/>
                  </a:lnTo>
                  <a:lnTo>
                    <a:pt x="101295" y="157619"/>
                  </a:lnTo>
                  <a:lnTo>
                    <a:pt x="81813" y="157619"/>
                  </a:lnTo>
                  <a:lnTo>
                    <a:pt x="79641" y="169621"/>
                  </a:lnTo>
                  <a:lnTo>
                    <a:pt x="79641" y="185915"/>
                  </a:lnTo>
                  <a:lnTo>
                    <a:pt x="81813" y="197916"/>
                  </a:lnTo>
                  <a:lnTo>
                    <a:pt x="104368" y="197916"/>
                  </a:lnTo>
                  <a:lnTo>
                    <a:pt x="105156" y="193497"/>
                  </a:lnTo>
                  <a:lnTo>
                    <a:pt x="106540" y="185915"/>
                  </a:lnTo>
                  <a:lnTo>
                    <a:pt x="106540" y="169621"/>
                  </a:lnTo>
                  <a:close/>
                </a:path>
                <a:path w="153034" h="844550">
                  <a:moveTo>
                    <a:pt x="119227" y="190944"/>
                  </a:moveTo>
                  <a:lnTo>
                    <a:pt x="113423" y="190944"/>
                  </a:lnTo>
                  <a:lnTo>
                    <a:pt x="113423" y="196850"/>
                  </a:lnTo>
                  <a:lnTo>
                    <a:pt x="119227" y="196850"/>
                  </a:lnTo>
                  <a:lnTo>
                    <a:pt x="119227" y="190944"/>
                  </a:lnTo>
                  <a:close/>
                </a:path>
                <a:path w="153034" h="844550">
                  <a:moveTo>
                    <a:pt x="143598" y="0"/>
                  </a:moveTo>
                  <a:lnTo>
                    <a:pt x="139750" y="0"/>
                  </a:lnTo>
                  <a:lnTo>
                    <a:pt x="138188" y="6413"/>
                  </a:lnTo>
                  <a:lnTo>
                    <a:pt x="135559" y="7023"/>
                  </a:lnTo>
                  <a:lnTo>
                    <a:pt x="129197" y="7480"/>
                  </a:lnTo>
                  <a:lnTo>
                    <a:pt x="129197" y="11379"/>
                  </a:lnTo>
                  <a:lnTo>
                    <a:pt x="138353" y="11379"/>
                  </a:lnTo>
                  <a:lnTo>
                    <a:pt x="138353" y="39230"/>
                  </a:lnTo>
                  <a:lnTo>
                    <a:pt x="143598" y="39230"/>
                  </a:lnTo>
                  <a:lnTo>
                    <a:pt x="143598" y="0"/>
                  </a:lnTo>
                  <a:close/>
                </a:path>
                <a:path w="153034" h="844550">
                  <a:moveTo>
                    <a:pt x="152768" y="169443"/>
                  </a:moveTo>
                  <a:lnTo>
                    <a:pt x="151993" y="162026"/>
                  </a:lnTo>
                  <a:lnTo>
                    <a:pt x="151536" y="157619"/>
                  </a:lnTo>
                  <a:lnTo>
                    <a:pt x="147015" y="157619"/>
                  </a:lnTo>
                  <a:lnTo>
                    <a:pt x="147015" y="165925"/>
                  </a:lnTo>
                  <a:lnTo>
                    <a:pt x="147015" y="178155"/>
                  </a:lnTo>
                  <a:lnTo>
                    <a:pt x="142049" y="179324"/>
                  </a:lnTo>
                  <a:lnTo>
                    <a:pt x="136182" y="179324"/>
                  </a:lnTo>
                  <a:lnTo>
                    <a:pt x="131495" y="178371"/>
                  </a:lnTo>
                  <a:lnTo>
                    <a:pt x="131495" y="165595"/>
                  </a:lnTo>
                  <a:lnTo>
                    <a:pt x="134518" y="162026"/>
                  </a:lnTo>
                  <a:lnTo>
                    <a:pt x="144729" y="162026"/>
                  </a:lnTo>
                  <a:lnTo>
                    <a:pt x="147015" y="165925"/>
                  </a:lnTo>
                  <a:lnTo>
                    <a:pt x="147015" y="157619"/>
                  </a:lnTo>
                  <a:lnTo>
                    <a:pt x="130771" y="157619"/>
                  </a:lnTo>
                  <a:lnTo>
                    <a:pt x="126415" y="163918"/>
                  </a:lnTo>
                  <a:lnTo>
                    <a:pt x="126415" y="178879"/>
                  </a:lnTo>
                  <a:lnTo>
                    <a:pt x="131495" y="183730"/>
                  </a:lnTo>
                  <a:lnTo>
                    <a:pt x="142379" y="183730"/>
                  </a:lnTo>
                  <a:lnTo>
                    <a:pt x="146291" y="182054"/>
                  </a:lnTo>
                  <a:lnTo>
                    <a:pt x="147599" y="179324"/>
                  </a:lnTo>
                  <a:lnTo>
                    <a:pt x="147739" y="179044"/>
                  </a:lnTo>
                  <a:lnTo>
                    <a:pt x="147828" y="179324"/>
                  </a:lnTo>
                  <a:lnTo>
                    <a:pt x="146621" y="189318"/>
                  </a:lnTo>
                  <a:lnTo>
                    <a:pt x="143776" y="193840"/>
                  </a:lnTo>
                  <a:lnTo>
                    <a:pt x="134404" y="193840"/>
                  </a:lnTo>
                  <a:lnTo>
                    <a:pt x="132054" y="191376"/>
                  </a:lnTo>
                  <a:lnTo>
                    <a:pt x="131775" y="187413"/>
                  </a:lnTo>
                  <a:lnTo>
                    <a:pt x="126873" y="187413"/>
                  </a:lnTo>
                  <a:lnTo>
                    <a:pt x="126923" y="191376"/>
                  </a:lnTo>
                  <a:lnTo>
                    <a:pt x="129324" y="197916"/>
                  </a:lnTo>
                  <a:lnTo>
                    <a:pt x="138531" y="197916"/>
                  </a:lnTo>
                  <a:lnTo>
                    <a:pt x="146456" y="195059"/>
                  </a:lnTo>
                  <a:lnTo>
                    <a:pt x="147231" y="193840"/>
                  </a:lnTo>
                  <a:lnTo>
                    <a:pt x="150710" y="188442"/>
                  </a:lnTo>
                  <a:lnTo>
                    <a:pt x="152438" y="181038"/>
                  </a:lnTo>
                  <a:lnTo>
                    <a:pt x="152565" y="179044"/>
                  </a:lnTo>
                  <a:lnTo>
                    <a:pt x="152768" y="175806"/>
                  </a:lnTo>
                  <a:lnTo>
                    <a:pt x="152768" y="169443"/>
                  </a:lnTo>
                  <a:close/>
                </a:path>
                <a:path w="153034" h="844550">
                  <a:moveTo>
                    <a:pt x="152933" y="340182"/>
                  </a:moveTo>
                  <a:lnTo>
                    <a:pt x="151866" y="336054"/>
                  </a:lnTo>
                  <a:lnTo>
                    <a:pt x="151815" y="335826"/>
                  </a:lnTo>
                  <a:lnTo>
                    <a:pt x="147688" y="334098"/>
                  </a:lnTo>
                  <a:lnTo>
                    <a:pt x="147688" y="338391"/>
                  </a:lnTo>
                  <a:lnTo>
                    <a:pt x="147688" y="349834"/>
                  </a:lnTo>
                  <a:lnTo>
                    <a:pt x="143383" y="351116"/>
                  </a:lnTo>
                  <a:lnTo>
                    <a:pt x="133007" y="351116"/>
                  </a:lnTo>
                  <a:lnTo>
                    <a:pt x="131445" y="346430"/>
                  </a:lnTo>
                  <a:lnTo>
                    <a:pt x="131445" y="339674"/>
                  </a:lnTo>
                  <a:lnTo>
                    <a:pt x="134010" y="336054"/>
                  </a:lnTo>
                  <a:lnTo>
                    <a:pt x="144005" y="336054"/>
                  </a:lnTo>
                  <a:lnTo>
                    <a:pt x="147688" y="338391"/>
                  </a:lnTo>
                  <a:lnTo>
                    <a:pt x="147688" y="334098"/>
                  </a:lnTo>
                  <a:lnTo>
                    <a:pt x="146507" y="333590"/>
                  </a:lnTo>
                  <a:lnTo>
                    <a:pt x="149936" y="331812"/>
                  </a:lnTo>
                  <a:lnTo>
                    <a:pt x="151536" y="330974"/>
                  </a:lnTo>
                  <a:lnTo>
                    <a:pt x="151536" y="320751"/>
                  </a:lnTo>
                  <a:lnTo>
                    <a:pt x="150850" y="319646"/>
                  </a:lnTo>
                  <a:lnTo>
                    <a:pt x="148132" y="315226"/>
                  </a:lnTo>
                  <a:lnTo>
                    <a:pt x="146456" y="315226"/>
                  </a:lnTo>
                  <a:lnTo>
                    <a:pt x="146456" y="323100"/>
                  </a:lnTo>
                  <a:lnTo>
                    <a:pt x="146456" y="329069"/>
                  </a:lnTo>
                  <a:lnTo>
                    <a:pt x="143725" y="331812"/>
                  </a:lnTo>
                  <a:lnTo>
                    <a:pt x="135915" y="331812"/>
                  </a:lnTo>
                  <a:lnTo>
                    <a:pt x="132613" y="329514"/>
                  </a:lnTo>
                  <a:lnTo>
                    <a:pt x="132664" y="323100"/>
                  </a:lnTo>
                  <a:lnTo>
                    <a:pt x="133896" y="319646"/>
                  </a:lnTo>
                  <a:lnTo>
                    <a:pt x="144894" y="319646"/>
                  </a:lnTo>
                  <a:lnTo>
                    <a:pt x="146456" y="323100"/>
                  </a:lnTo>
                  <a:lnTo>
                    <a:pt x="146456" y="315226"/>
                  </a:lnTo>
                  <a:lnTo>
                    <a:pt x="130048" y="315226"/>
                  </a:lnTo>
                  <a:lnTo>
                    <a:pt x="127533" y="321932"/>
                  </a:lnTo>
                  <a:lnTo>
                    <a:pt x="127533" y="329692"/>
                  </a:lnTo>
                  <a:lnTo>
                    <a:pt x="129489" y="332371"/>
                  </a:lnTo>
                  <a:lnTo>
                    <a:pt x="132842" y="333654"/>
                  </a:lnTo>
                  <a:lnTo>
                    <a:pt x="128714" y="335318"/>
                  </a:lnTo>
                  <a:lnTo>
                    <a:pt x="126199" y="338391"/>
                  </a:lnTo>
                  <a:lnTo>
                    <a:pt x="126199" y="349326"/>
                  </a:lnTo>
                  <a:lnTo>
                    <a:pt x="133337" y="354965"/>
                  </a:lnTo>
                  <a:lnTo>
                    <a:pt x="137477" y="355523"/>
                  </a:lnTo>
                  <a:lnTo>
                    <a:pt x="148907" y="355523"/>
                  </a:lnTo>
                  <a:lnTo>
                    <a:pt x="151815" y="351116"/>
                  </a:lnTo>
                  <a:lnTo>
                    <a:pt x="152933" y="349440"/>
                  </a:lnTo>
                  <a:lnTo>
                    <a:pt x="152933" y="340182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" name="object 34">
              <a:extLst>
                <a:ext uri="{FF2B5EF4-FFF2-40B4-BE49-F238E27FC236}">
                  <a16:creationId xmlns:a16="http://schemas.microsoft.com/office/drawing/2014/main" id="{DA7977E7-6EC8-4652-830C-964D6F69C8C1}"/>
                </a:ext>
              </a:extLst>
            </p:cNvPr>
            <p:cNvSpPr/>
            <p:nvPr/>
          </p:nvSpPr>
          <p:spPr>
            <a:xfrm>
              <a:off x="649376" y="781341"/>
              <a:ext cx="1866264" cy="469900"/>
            </a:xfrm>
            <a:custGeom>
              <a:avLst/>
              <a:gdLst/>
              <a:ahLst/>
              <a:cxnLst/>
              <a:rect l="l" t="t" r="r" b="b"/>
              <a:pathLst>
                <a:path w="1866264" h="469900">
                  <a:moveTo>
                    <a:pt x="1866061" y="44323"/>
                  </a:moveTo>
                  <a:lnTo>
                    <a:pt x="1861870" y="37071"/>
                  </a:lnTo>
                  <a:lnTo>
                    <a:pt x="1853501" y="22580"/>
                  </a:lnTo>
                  <a:lnTo>
                    <a:pt x="1853501" y="37071"/>
                  </a:lnTo>
                  <a:lnTo>
                    <a:pt x="1827441" y="37071"/>
                  </a:lnTo>
                  <a:lnTo>
                    <a:pt x="1828977" y="34404"/>
                  </a:lnTo>
                  <a:lnTo>
                    <a:pt x="1840852" y="33159"/>
                  </a:lnTo>
                  <a:lnTo>
                    <a:pt x="1840103" y="25946"/>
                  </a:lnTo>
                  <a:lnTo>
                    <a:pt x="1833460" y="26644"/>
                  </a:lnTo>
                  <a:lnTo>
                    <a:pt x="1840471" y="14503"/>
                  </a:lnTo>
                  <a:lnTo>
                    <a:pt x="1853501" y="37071"/>
                  </a:lnTo>
                  <a:lnTo>
                    <a:pt x="1853501" y="22580"/>
                  </a:lnTo>
                  <a:lnTo>
                    <a:pt x="1840471" y="0"/>
                  </a:lnTo>
                  <a:lnTo>
                    <a:pt x="1837334" y="5435"/>
                  </a:lnTo>
                  <a:lnTo>
                    <a:pt x="1824558" y="27571"/>
                  </a:lnTo>
                  <a:lnTo>
                    <a:pt x="1400873" y="71755"/>
                  </a:lnTo>
                  <a:lnTo>
                    <a:pt x="1398663" y="67932"/>
                  </a:lnTo>
                  <a:lnTo>
                    <a:pt x="1398663" y="82435"/>
                  </a:lnTo>
                  <a:lnTo>
                    <a:pt x="1396022" y="79781"/>
                  </a:lnTo>
                  <a:lnTo>
                    <a:pt x="1391450" y="84353"/>
                  </a:lnTo>
                  <a:lnTo>
                    <a:pt x="1390370" y="84353"/>
                  </a:lnTo>
                  <a:lnTo>
                    <a:pt x="1390370" y="80111"/>
                  </a:lnTo>
                  <a:lnTo>
                    <a:pt x="1396936" y="79438"/>
                  </a:lnTo>
                  <a:lnTo>
                    <a:pt x="1398663" y="82435"/>
                  </a:lnTo>
                  <a:lnTo>
                    <a:pt x="1398663" y="67932"/>
                  </a:lnTo>
                  <a:lnTo>
                    <a:pt x="1392974" y="58077"/>
                  </a:lnTo>
                  <a:lnTo>
                    <a:pt x="1392974" y="72580"/>
                  </a:lnTo>
                  <a:lnTo>
                    <a:pt x="1385900" y="73317"/>
                  </a:lnTo>
                  <a:lnTo>
                    <a:pt x="1383131" y="74002"/>
                  </a:lnTo>
                  <a:lnTo>
                    <a:pt x="1383131" y="81457"/>
                  </a:lnTo>
                  <a:lnTo>
                    <a:pt x="1383131" y="84353"/>
                  </a:lnTo>
                  <a:lnTo>
                    <a:pt x="1382039" y="84353"/>
                  </a:lnTo>
                  <a:lnTo>
                    <a:pt x="1379918" y="82232"/>
                  </a:lnTo>
                  <a:lnTo>
                    <a:pt x="1383131" y="81457"/>
                  </a:lnTo>
                  <a:lnTo>
                    <a:pt x="1383131" y="74002"/>
                  </a:lnTo>
                  <a:lnTo>
                    <a:pt x="1379143" y="74968"/>
                  </a:lnTo>
                  <a:lnTo>
                    <a:pt x="1386751" y="61785"/>
                  </a:lnTo>
                  <a:lnTo>
                    <a:pt x="1392974" y="72580"/>
                  </a:lnTo>
                  <a:lnTo>
                    <a:pt x="1392974" y="58077"/>
                  </a:lnTo>
                  <a:lnTo>
                    <a:pt x="1386751" y="47282"/>
                  </a:lnTo>
                  <a:lnTo>
                    <a:pt x="1383614" y="52717"/>
                  </a:lnTo>
                  <a:lnTo>
                    <a:pt x="1370025" y="76250"/>
                  </a:lnTo>
                  <a:lnTo>
                    <a:pt x="1370025" y="91605"/>
                  </a:lnTo>
                  <a:lnTo>
                    <a:pt x="1370025" y="92290"/>
                  </a:lnTo>
                  <a:lnTo>
                    <a:pt x="1314919" y="98044"/>
                  </a:lnTo>
                  <a:lnTo>
                    <a:pt x="1364386" y="86017"/>
                  </a:lnTo>
                  <a:lnTo>
                    <a:pt x="1361160" y="91605"/>
                  </a:lnTo>
                  <a:lnTo>
                    <a:pt x="1370025" y="91605"/>
                  </a:lnTo>
                  <a:lnTo>
                    <a:pt x="1370025" y="76250"/>
                  </a:lnTo>
                  <a:lnTo>
                    <a:pt x="1369390" y="77343"/>
                  </a:lnTo>
                  <a:lnTo>
                    <a:pt x="1261300" y="103632"/>
                  </a:lnTo>
                  <a:lnTo>
                    <a:pt x="1208989" y="109093"/>
                  </a:lnTo>
                  <a:lnTo>
                    <a:pt x="1208989" y="116357"/>
                  </a:lnTo>
                  <a:lnTo>
                    <a:pt x="946111" y="180289"/>
                  </a:lnTo>
                  <a:lnTo>
                    <a:pt x="946061" y="194691"/>
                  </a:lnTo>
                  <a:lnTo>
                    <a:pt x="923505" y="194691"/>
                  </a:lnTo>
                  <a:lnTo>
                    <a:pt x="934110" y="190639"/>
                  </a:lnTo>
                  <a:lnTo>
                    <a:pt x="942530" y="188595"/>
                  </a:lnTo>
                  <a:lnTo>
                    <a:pt x="946061" y="194691"/>
                  </a:lnTo>
                  <a:lnTo>
                    <a:pt x="946061" y="180213"/>
                  </a:lnTo>
                  <a:lnTo>
                    <a:pt x="938771" y="167589"/>
                  </a:lnTo>
                  <a:lnTo>
                    <a:pt x="938771" y="182079"/>
                  </a:lnTo>
                  <a:lnTo>
                    <a:pt x="931735" y="183781"/>
                  </a:lnTo>
                  <a:lnTo>
                    <a:pt x="924750" y="186448"/>
                  </a:lnTo>
                  <a:lnTo>
                    <a:pt x="933030" y="172123"/>
                  </a:lnTo>
                  <a:lnTo>
                    <a:pt x="938771" y="182079"/>
                  </a:lnTo>
                  <a:lnTo>
                    <a:pt x="938771" y="167589"/>
                  </a:lnTo>
                  <a:lnTo>
                    <a:pt x="933348" y="158191"/>
                  </a:lnTo>
                  <a:lnTo>
                    <a:pt x="936663" y="158191"/>
                  </a:lnTo>
                  <a:lnTo>
                    <a:pt x="936650" y="150202"/>
                  </a:lnTo>
                  <a:lnTo>
                    <a:pt x="942301" y="155841"/>
                  </a:lnTo>
                  <a:lnTo>
                    <a:pt x="947420" y="150723"/>
                  </a:lnTo>
                  <a:lnTo>
                    <a:pt x="940955" y="144284"/>
                  </a:lnTo>
                  <a:lnTo>
                    <a:pt x="941781" y="145084"/>
                  </a:lnTo>
                  <a:lnTo>
                    <a:pt x="949756" y="145084"/>
                  </a:lnTo>
                  <a:lnTo>
                    <a:pt x="949756" y="143357"/>
                  </a:lnTo>
                  <a:lnTo>
                    <a:pt x="1208989" y="116357"/>
                  </a:lnTo>
                  <a:lnTo>
                    <a:pt x="1208989" y="109093"/>
                  </a:lnTo>
                  <a:lnTo>
                    <a:pt x="942797" y="136817"/>
                  </a:lnTo>
                  <a:lnTo>
                    <a:pt x="947420" y="132194"/>
                  </a:lnTo>
                  <a:lnTo>
                    <a:pt x="942301" y="127063"/>
                  </a:lnTo>
                  <a:lnTo>
                    <a:pt x="936663" y="132702"/>
                  </a:lnTo>
                  <a:lnTo>
                    <a:pt x="936663" y="124726"/>
                  </a:lnTo>
                  <a:lnTo>
                    <a:pt x="932700" y="124726"/>
                  </a:lnTo>
                  <a:lnTo>
                    <a:pt x="932700" y="158191"/>
                  </a:lnTo>
                  <a:lnTo>
                    <a:pt x="929894" y="163055"/>
                  </a:lnTo>
                  <a:lnTo>
                    <a:pt x="914006" y="190563"/>
                  </a:lnTo>
                  <a:lnTo>
                    <a:pt x="535127" y="335343"/>
                  </a:lnTo>
                  <a:lnTo>
                    <a:pt x="508901" y="338074"/>
                  </a:lnTo>
                  <a:lnTo>
                    <a:pt x="508901" y="345363"/>
                  </a:lnTo>
                  <a:lnTo>
                    <a:pt x="498754" y="349237"/>
                  </a:lnTo>
                  <a:lnTo>
                    <a:pt x="499338" y="346354"/>
                  </a:lnTo>
                  <a:lnTo>
                    <a:pt x="508901" y="345363"/>
                  </a:lnTo>
                  <a:lnTo>
                    <a:pt x="508901" y="338074"/>
                  </a:lnTo>
                  <a:lnTo>
                    <a:pt x="498513" y="339153"/>
                  </a:lnTo>
                  <a:lnTo>
                    <a:pt x="498055" y="336880"/>
                  </a:lnTo>
                  <a:lnTo>
                    <a:pt x="494550" y="331685"/>
                  </a:lnTo>
                  <a:lnTo>
                    <a:pt x="493687" y="330403"/>
                  </a:lnTo>
                  <a:lnTo>
                    <a:pt x="492404" y="329539"/>
                  </a:lnTo>
                  <a:lnTo>
                    <a:pt x="492404" y="337553"/>
                  </a:lnTo>
                  <a:lnTo>
                    <a:pt x="492404" y="339788"/>
                  </a:lnTo>
                  <a:lnTo>
                    <a:pt x="492404" y="347078"/>
                  </a:lnTo>
                  <a:lnTo>
                    <a:pt x="492404" y="351675"/>
                  </a:lnTo>
                  <a:lnTo>
                    <a:pt x="492340" y="368071"/>
                  </a:lnTo>
                  <a:lnTo>
                    <a:pt x="466280" y="368071"/>
                  </a:lnTo>
                  <a:lnTo>
                    <a:pt x="467017" y="366788"/>
                  </a:lnTo>
                  <a:lnTo>
                    <a:pt x="477050" y="364693"/>
                  </a:lnTo>
                  <a:lnTo>
                    <a:pt x="479310" y="365137"/>
                  </a:lnTo>
                  <a:lnTo>
                    <a:pt x="487222" y="363550"/>
                  </a:lnTo>
                  <a:lnTo>
                    <a:pt x="489026" y="362343"/>
                  </a:lnTo>
                  <a:lnTo>
                    <a:pt x="492340" y="368071"/>
                  </a:lnTo>
                  <a:lnTo>
                    <a:pt x="492340" y="351701"/>
                  </a:lnTo>
                  <a:lnTo>
                    <a:pt x="491451" y="352044"/>
                  </a:lnTo>
                  <a:lnTo>
                    <a:pt x="488797" y="347459"/>
                  </a:lnTo>
                  <a:lnTo>
                    <a:pt x="492404" y="347078"/>
                  </a:lnTo>
                  <a:lnTo>
                    <a:pt x="492404" y="339788"/>
                  </a:lnTo>
                  <a:lnTo>
                    <a:pt x="484835" y="340588"/>
                  </a:lnTo>
                  <a:lnTo>
                    <a:pt x="484581" y="340156"/>
                  </a:lnTo>
                  <a:lnTo>
                    <a:pt x="484581" y="354660"/>
                  </a:lnTo>
                  <a:lnTo>
                    <a:pt x="478282" y="357060"/>
                  </a:lnTo>
                  <a:lnTo>
                    <a:pt x="474294" y="357898"/>
                  </a:lnTo>
                  <a:lnTo>
                    <a:pt x="472160" y="357898"/>
                  </a:lnTo>
                  <a:lnTo>
                    <a:pt x="477494" y="348640"/>
                  </a:lnTo>
                  <a:lnTo>
                    <a:pt x="480910" y="348284"/>
                  </a:lnTo>
                  <a:lnTo>
                    <a:pt x="484581" y="354660"/>
                  </a:lnTo>
                  <a:lnTo>
                    <a:pt x="484581" y="340156"/>
                  </a:lnTo>
                  <a:lnTo>
                    <a:pt x="479704" y="331698"/>
                  </a:lnTo>
                  <a:lnTo>
                    <a:pt x="483019" y="331698"/>
                  </a:lnTo>
                  <a:lnTo>
                    <a:pt x="486549" y="331698"/>
                  </a:lnTo>
                  <a:lnTo>
                    <a:pt x="492404" y="337553"/>
                  </a:lnTo>
                  <a:lnTo>
                    <a:pt x="492404" y="329539"/>
                  </a:lnTo>
                  <a:lnTo>
                    <a:pt x="487222" y="326047"/>
                  </a:lnTo>
                  <a:lnTo>
                    <a:pt x="479310" y="324434"/>
                  </a:lnTo>
                  <a:lnTo>
                    <a:pt x="478904" y="324523"/>
                  </a:lnTo>
                  <a:lnTo>
                    <a:pt x="478904" y="331698"/>
                  </a:lnTo>
                  <a:lnTo>
                    <a:pt x="476173" y="336435"/>
                  </a:lnTo>
                  <a:lnTo>
                    <a:pt x="473062" y="341807"/>
                  </a:lnTo>
                  <a:lnTo>
                    <a:pt x="468591" y="342277"/>
                  </a:lnTo>
                  <a:lnTo>
                    <a:pt x="468591" y="349567"/>
                  </a:lnTo>
                  <a:lnTo>
                    <a:pt x="466813" y="352640"/>
                  </a:lnTo>
                  <a:lnTo>
                    <a:pt x="466217" y="352031"/>
                  </a:lnTo>
                  <a:lnTo>
                    <a:pt x="466217" y="349808"/>
                  </a:lnTo>
                  <a:lnTo>
                    <a:pt x="468591" y="349567"/>
                  </a:lnTo>
                  <a:lnTo>
                    <a:pt x="468591" y="342277"/>
                  </a:lnTo>
                  <a:lnTo>
                    <a:pt x="466217" y="342519"/>
                  </a:lnTo>
                  <a:lnTo>
                    <a:pt x="466217" y="337553"/>
                  </a:lnTo>
                  <a:lnTo>
                    <a:pt x="472071" y="331698"/>
                  </a:lnTo>
                  <a:lnTo>
                    <a:pt x="478904" y="331698"/>
                  </a:lnTo>
                  <a:lnTo>
                    <a:pt x="478904" y="324523"/>
                  </a:lnTo>
                  <a:lnTo>
                    <a:pt x="471385" y="326047"/>
                  </a:lnTo>
                  <a:lnTo>
                    <a:pt x="464921" y="330403"/>
                  </a:lnTo>
                  <a:lnTo>
                    <a:pt x="463905" y="331914"/>
                  </a:lnTo>
                  <a:lnTo>
                    <a:pt x="463905" y="357682"/>
                  </a:lnTo>
                  <a:lnTo>
                    <a:pt x="462343" y="360387"/>
                  </a:lnTo>
                  <a:lnTo>
                    <a:pt x="39801" y="448462"/>
                  </a:lnTo>
                  <a:lnTo>
                    <a:pt x="38620" y="447294"/>
                  </a:lnTo>
                  <a:lnTo>
                    <a:pt x="38620" y="462648"/>
                  </a:lnTo>
                  <a:lnTo>
                    <a:pt x="12560" y="462648"/>
                  </a:lnTo>
                  <a:lnTo>
                    <a:pt x="19583" y="450481"/>
                  </a:lnTo>
                  <a:lnTo>
                    <a:pt x="21958" y="448106"/>
                  </a:lnTo>
                  <a:lnTo>
                    <a:pt x="21958" y="456095"/>
                  </a:lnTo>
                  <a:lnTo>
                    <a:pt x="25781" y="456095"/>
                  </a:lnTo>
                  <a:lnTo>
                    <a:pt x="26327" y="458673"/>
                  </a:lnTo>
                  <a:lnTo>
                    <a:pt x="35242" y="456819"/>
                  </a:lnTo>
                  <a:lnTo>
                    <a:pt x="38620" y="462648"/>
                  </a:lnTo>
                  <a:lnTo>
                    <a:pt x="38620" y="447294"/>
                  </a:lnTo>
                  <a:lnTo>
                    <a:pt x="37426" y="446100"/>
                  </a:lnTo>
                  <a:lnTo>
                    <a:pt x="35636" y="442988"/>
                  </a:lnTo>
                  <a:lnTo>
                    <a:pt x="42316" y="442988"/>
                  </a:lnTo>
                  <a:lnTo>
                    <a:pt x="42316" y="435749"/>
                  </a:lnTo>
                  <a:lnTo>
                    <a:pt x="41503" y="435749"/>
                  </a:lnTo>
                  <a:lnTo>
                    <a:pt x="152615" y="382498"/>
                  </a:lnTo>
                  <a:lnTo>
                    <a:pt x="460095" y="350443"/>
                  </a:lnTo>
                  <a:lnTo>
                    <a:pt x="460552" y="352717"/>
                  </a:lnTo>
                  <a:lnTo>
                    <a:pt x="463905" y="357682"/>
                  </a:lnTo>
                  <a:lnTo>
                    <a:pt x="463905" y="331914"/>
                  </a:lnTo>
                  <a:lnTo>
                    <a:pt x="460552" y="336880"/>
                  </a:lnTo>
                  <a:lnTo>
                    <a:pt x="459270" y="343242"/>
                  </a:lnTo>
                  <a:lnTo>
                    <a:pt x="172034" y="373176"/>
                  </a:lnTo>
                  <a:lnTo>
                    <a:pt x="466039" y="232232"/>
                  </a:lnTo>
                  <a:lnTo>
                    <a:pt x="470052" y="236232"/>
                  </a:lnTo>
                  <a:lnTo>
                    <a:pt x="475678" y="230606"/>
                  </a:lnTo>
                  <a:lnTo>
                    <a:pt x="475678" y="238582"/>
                  </a:lnTo>
                  <a:lnTo>
                    <a:pt x="482930" y="238582"/>
                  </a:lnTo>
                  <a:lnTo>
                    <a:pt x="482930" y="230581"/>
                  </a:lnTo>
                  <a:lnTo>
                    <a:pt x="482930" y="224904"/>
                  </a:lnTo>
                  <a:lnTo>
                    <a:pt x="482942" y="230606"/>
                  </a:lnTo>
                  <a:lnTo>
                    <a:pt x="488581" y="236232"/>
                  </a:lnTo>
                  <a:lnTo>
                    <a:pt x="493699" y="231101"/>
                  </a:lnTo>
                  <a:lnTo>
                    <a:pt x="486791" y="224218"/>
                  </a:lnTo>
                  <a:lnTo>
                    <a:pt x="488061" y="225463"/>
                  </a:lnTo>
                  <a:lnTo>
                    <a:pt x="496036" y="225463"/>
                  </a:lnTo>
                  <a:lnTo>
                    <a:pt x="496036" y="222580"/>
                  </a:lnTo>
                  <a:lnTo>
                    <a:pt x="922324" y="147040"/>
                  </a:lnTo>
                  <a:lnTo>
                    <a:pt x="918641" y="150723"/>
                  </a:lnTo>
                  <a:lnTo>
                    <a:pt x="923772" y="155841"/>
                  </a:lnTo>
                  <a:lnTo>
                    <a:pt x="929398" y="150215"/>
                  </a:lnTo>
                  <a:lnTo>
                    <a:pt x="929398" y="145783"/>
                  </a:lnTo>
                  <a:lnTo>
                    <a:pt x="929411" y="150202"/>
                  </a:lnTo>
                  <a:lnTo>
                    <a:pt x="929411" y="158191"/>
                  </a:lnTo>
                  <a:lnTo>
                    <a:pt x="932700" y="158191"/>
                  </a:lnTo>
                  <a:lnTo>
                    <a:pt x="932700" y="124726"/>
                  </a:lnTo>
                  <a:lnTo>
                    <a:pt x="929411" y="124726"/>
                  </a:lnTo>
                  <a:lnTo>
                    <a:pt x="929411" y="132715"/>
                  </a:lnTo>
                  <a:lnTo>
                    <a:pt x="929411" y="138430"/>
                  </a:lnTo>
                  <a:lnTo>
                    <a:pt x="929398" y="132702"/>
                  </a:lnTo>
                  <a:lnTo>
                    <a:pt x="923772" y="127063"/>
                  </a:lnTo>
                  <a:lnTo>
                    <a:pt x="918641" y="132194"/>
                  </a:lnTo>
                  <a:lnTo>
                    <a:pt x="924280" y="137845"/>
                  </a:lnTo>
                  <a:lnTo>
                    <a:pt x="916305" y="137845"/>
                  </a:lnTo>
                  <a:lnTo>
                    <a:pt x="916305" y="140754"/>
                  </a:lnTo>
                  <a:lnTo>
                    <a:pt x="490004" y="216268"/>
                  </a:lnTo>
                  <a:lnTo>
                    <a:pt x="493699" y="212572"/>
                  </a:lnTo>
                  <a:lnTo>
                    <a:pt x="488581" y="207454"/>
                  </a:lnTo>
                  <a:lnTo>
                    <a:pt x="482942" y="213093"/>
                  </a:lnTo>
                  <a:lnTo>
                    <a:pt x="482942" y="217525"/>
                  </a:lnTo>
                  <a:lnTo>
                    <a:pt x="482930" y="213106"/>
                  </a:lnTo>
                  <a:lnTo>
                    <a:pt x="482930" y="205117"/>
                  </a:lnTo>
                  <a:lnTo>
                    <a:pt x="475678" y="205117"/>
                  </a:lnTo>
                  <a:lnTo>
                    <a:pt x="475678" y="213093"/>
                  </a:lnTo>
                  <a:lnTo>
                    <a:pt x="470052" y="207454"/>
                  </a:lnTo>
                  <a:lnTo>
                    <a:pt x="464921" y="212572"/>
                  </a:lnTo>
                  <a:lnTo>
                    <a:pt x="470560" y="218224"/>
                  </a:lnTo>
                  <a:lnTo>
                    <a:pt x="462584" y="218224"/>
                  </a:lnTo>
                  <a:lnTo>
                    <a:pt x="462584" y="225463"/>
                  </a:lnTo>
                  <a:lnTo>
                    <a:pt x="463372" y="225463"/>
                  </a:lnTo>
                  <a:lnTo>
                    <a:pt x="150596" y="375412"/>
                  </a:lnTo>
                  <a:lnTo>
                    <a:pt x="44792" y="386435"/>
                  </a:lnTo>
                  <a:lnTo>
                    <a:pt x="44335" y="384162"/>
                  </a:lnTo>
                  <a:lnTo>
                    <a:pt x="40830" y="378968"/>
                  </a:lnTo>
                  <a:lnTo>
                    <a:pt x="39966" y="377698"/>
                  </a:lnTo>
                  <a:lnTo>
                    <a:pt x="38684" y="376834"/>
                  </a:lnTo>
                  <a:lnTo>
                    <a:pt x="38684" y="384835"/>
                  </a:lnTo>
                  <a:lnTo>
                    <a:pt x="38684" y="387070"/>
                  </a:lnTo>
                  <a:lnTo>
                    <a:pt x="25222" y="388467"/>
                  </a:lnTo>
                  <a:lnTo>
                    <a:pt x="25971" y="395681"/>
                  </a:lnTo>
                  <a:lnTo>
                    <a:pt x="38684" y="394360"/>
                  </a:lnTo>
                  <a:lnTo>
                    <a:pt x="38684" y="399313"/>
                  </a:lnTo>
                  <a:lnTo>
                    <a:pt x="32829" y="405168"/>
                  </a:lnTo>
                  <a:lnTo>
                    <a:pt x="31750" y="405180"/>
                  </a:lnTo>
                  <a:lnTo>
                    <a:pt x="29298" y="405180"/>
                  </a:lnTo>
                  <a:lnTo>
                    <a:pt x="25590" y="405180"/>
                  </a:lnTo>
                  <a:lnTo>
                    <a:pt x="18351" y="405168"/>
                  </a:lnTo>
                  <a:lnTo>
                    <a:pt x="12496" y="399313"/>
                  </a:lnTo>
                  <a:lnTo>
                    <a:pt x="12496" y="384835"/>
                  </a:lnTo>
                  <a:lnTo>
                    <a:pt x="18351" y="378980"/>
                  </a:lnTo>
                  <a:lnTo>
                    <a:pt x="29298" y="378980"/>
                  </a:lnTo>
                  <a:lnTo>
                    <a:pt x="32829" y="378980"/>
                  </a:lnTo>
                  <a:lnTo>
                    <a:pt x="38684" y="384835"/>
                  </a:lnTo>
                  <a:lnTo>
                    <a:pt x="38684" y="376834"/>
                  </a:lnTo>
                  <a:lnTo>
                    <a:pt x="33502" y="373329"/>
                  </a:lnTo>
                  <a:lnTo>
                    <a:pt x="25590" y="371729"/>
                  </a:lnTo>
                  <a:lnTo>
                    <a:pt x="17665" y="373329"/>
                  </a:lnTo>
                  <a:lnTo>
                    <a:pt x="11201" y="377698"/>
                  </a:lnTo>
                  <a:lnTo>
                    <a:pt x="6832" y="384162"/>
                  </a:lnTo>
                  <a:lnTo>
                    <a:pt x="5232" y="392074"/>
                  </a:lnTo>
                  <a:lnTo>
                    <a:pt x="6832" y="399999"/>
                  </a:lnTo>
                  <a:lnTo>
                    <a:pt x="11201" y="406463"/>
                  </a:lnTo>
                  <a:lnTo>
                    <a:pt x="17665" y="410832"/>
                  </a:lnTo>
                  <a:lnTo>
                    <a:pt x="25590" y="412432"/>
                  </a:lnTo>
                  <a:lnTo>
                    <a:pt x="33502" y="410832"/>
                  </a:lnTo>
                  <a:lnTo>
                    <a:pt x="39966" y="406463"/>
                  </a:lnTo>
                  <a:lnTo>
                    <a:pt x="40830" y="405180"/>
                  </a:lnTo>
                  <a:lnTo>
                    <a:pt x="44335" y="399999"/>
                  </a:lnTo>
                  <a:lnTo>
                    <a:pt x="45618" y="393636"/>
                  </a:lnTo>
                  <a:lnTo>
                    <a:pt x="131165" y="384721"/>
                  </a:lnTo>
                  <a:lnTo>
                    <a:pt x="38849" y="428980"/>
                  </a:lnTo>
                  <a:lnTo>
                    <a:pt x="34861" y="424967"/>
                  </a:lnTo>
                  <a:lnTo>
                    <a:pt x="31318" y="428510"/>
                  </a:lnTo>
                  <a:lnTo>
                    <a:pt x="31318" y="450227"/>
                  </a:lnTo>
                  <a:lnTo>
                    <a:pt x="29210" y="450672"/>
                  </a:lnTo>
                  <a:lnTo>
                    <a:pt x="29210" y="448106"/>
                  </a:lnTo>
                  <a:lnTo>
                    <a:pt x="31318" y="450227"/>
                  </a:lnTo>
                  <a:lnTo>
                    <a:pt x="31318" y="428510"/>
                  </a:lnTo>
                  <a:lnTo>
                    <a:pt x="29210" y="430618"/>
                  </a:lnTo>
                  <a:lnTo>
                    <a:pt x="29210" y="422630"/>
                  </a:lnTo>
                  <a:lnTo>
                    <a:pt x="21958" y="422630"/>
                  </a:lnTo>
                  <a:lnTo>
                    <a:pt x="21958" y="430618"/>
                  </a:lnTo>
                  <a:lnTo>
                    <a:pt x="16319" y="424967"/>
                  </a:lnTo>
                  <a:lnTo>
                    <a:pt x="11201" y="430098"/>
                  </a:lnTo>
                  <a:lnTo>
                    <a:pt x="16840" y="435749"/>
                  </a:lnTo>
                  <a:lnTo>
                    <a:pt x="8864" y="435749"/>
                  </a:lnTo>
                  <a:lnTo>
                    <a:pt x="8864" y="442988"/>
                  </a:lnTo>
                  <a:lnTo>
                    <a:pt x="15532" y="442988"/>
                  </a:lnTo>
                  <a:lnTo>
                    <a:pt x="13754" y="446074"/>
                  </a:lnTo>
                  <a:lnTo>
                    <a:pt x="11201" y="448627"/>
                  </a:lnTo>
                  <a:lnTo>
                    <a:pt x="11874" y="449313"/>
                  </a:lnTo>
                  <a:lnTo>
                    <a:pt x="0" y="469900"/>
                  </a:lnTo>
                  <a:lnTo>
                    <a:pt x="51181" y="469900"/>
                  </a:lnTo>
                  <a:lnTo>
                    <a:pt x="46990" y="462648"/>
                  </a:lnTo>
                  <a:lnTo>
                    <a:pt x="42710" y="455256"/>
                  </a:lnTo>
                  <a:lnTo>
                    <a:pt x="457492" y="368769"/>
                  </a:lnTo>
                  <a:lnTo>
                    <a:pt x="453720" y="375323"/>
                  </a:lnTo>
                  <a:lnTo>
                    <a:pt x="504901" y="375323"/>
                  </a:lnTo>
                  <a:lnTo>
                    <a:pt x="500710" y="368071"/>
                  </a:lnTo>
                  <a:lnTo>
                    <a:pt x="495122" y="358394"/>
                  </a:lnTo>
                  <a:lnTo>
                    <a:pt x="536867" y="342442"/>
                  </a:lnTo>
                  <a:lnTo>
                    <a:pt x="913815" y="303149"/>
                  </a:lnTo>
                  <a:lnTo>
                    <a:pt x="914273" y="305422"/>
                  </a:lnTo>
                  <a:lnTo>
                    <a:pt x="918641" y="311886"/>
                  </a:lnTo>
                  <a:lnTo>
                    <a:pt x="925106" y="316255"/>
                  </a:lnTo>
                  <a:lnTo>
                    <a:pt x="933030" y="317842"/>
                  </a:lnTo>
                  <a:lnTo>
                    <a:pt x="940943" y="316255"/>
                  </a:lnTo>
                  <a:lnTo>
                    <a:pt x="947407" y="311886"/>
                  </a:lnTo>
                  <a:lnTo>
                    <a:pt x="948270" y="310603"/>
                  </a:lnTo>
                  <a:lnTo>
                    <a:pt x="951776" y="305422"/>
                  </a:lnTo>
                  <a:lnTo>
                    <a:pt x="953020" y="299199"/>
                  </a:lnTo>
                  <a:lnTo>
                    <a:pt x="1367510" y="258889"/>
                  </a:lnTo>
                  <a:lnTo>
                    <a:pt x="1367993" y="261289"/>
                  </a:lnTo>
                  <a:lnTo>
                    <a:pt x="1372362" y="267754"/>
                  </a:lnTo>
                  <a:lnTo>
                    <a:pt x="1378826" y="272122"/>
                  </a:lnTo>
                  <a:lnTo>
                    <a:pt x="1386751" y="273710"/>
                  </a:lnTo>
                  <a:lnTo>
                    <a:pt x="1394663" y="272122"/>
                  </a:lnTo>
                  <a:lnTo>
                    <a:pt x="1401140" y="267754"/>
                  </a:lnTo>
                  <a:lnTo>
                    <a:pt x="1402003" y="266471"/>
                  </a:lnTo>
                  <a:lnTo>
                    <a:pt x="1392910" y="266471"/>
                  </a:lnTo>
                  <a:lnTo>
                    <a:pt x="1390459" y="266471"/>
                  </a:lnTo>
                  <a:lnTo>
                    <a:pt x="1386751" y="266471"/>
                  </a:lnTo>
                  <a:lnTo>
                    <a:pt x="1379512" y="266458"/>
                  </a:lnTo>
                  <a:lnTo>
                    <a:pt x="1373657" y="260604"/>
                  </a:lnTo>
                  <a:lnTo>
                    <a:pt x="1373657" y="258292"/>
                  </a:lnTo>
                  <a:lnTo>
                    <a:pt x="1387055" y="256984"/>
                  </a:lnTo>
                  <a:lnTo>
                    <a:pt x="1399844" y="256108"/>
                  </a:lnTo>
                  <a:lnTo>
                    <a:pt x="1399844" y="260604"/>
                  </a:lnTo>
                  <a:lnTo>
                    <a:pt x="1393990" y="266458"/>
                  </a:lnTo>
                  <a:lnTo>
                    <a:pt x="1392910" y="266471"/>
                  </a:lnTo>
                  <a:lnTo>
                    <a:pt x="1402003" y="266458"/>
                  </a:lnTo>
                  <a:lnTo>
                    <a:pt x="1405496" y="261289"/>
                  </a:lnTo>
                  <a:lnTo>
                    <a:pt x="1406639" y="255625"/>
                  </a:lnTo>
                  <a:lnTo>
                    <a:pt x="1821116" y="226834"/>
                  </a:lnTo>
                  <a:lnTo>
                    <a:pt x="1821713" y="229768"/>
                  </a:lnTo>
                  <a:lnTo>
                    <a:pt x="1826082" y="236232"/>
                  </a:lnTo>
                  <a:lnTo>
                    <a:pt x="1832546" y="240601"/>
                  </a:lnTo>
                  <a:lnTo>
                    <a:pt x="1840471" y="242189"/>
                  </a:lnTo>
                  <a:lnTo>
                    <a:pt x="1848383" y="240601"/>
                  </a:lnTo>
                  <a:lnTo>
                    <a:pt x="1854860" y="236232"/>
                  </a:lnTo>
                  <a:lnTo>
                    <a:pt x="1855724" y="234950"/>
                  </a:lnTo>
                  <a:lnTo>
                    <a:pt x="1859216" y="229768"/>
                  </a:lnTo>
                  <a:lnTo>
                    <a:pt x="1860829" y="221843"/>
                  </a:lnTo>
                  <a:lnTo>
                    <a:pt x="1859216" y="213931"/>
                  </a:lnTo>
                  <a:lnTo>
                    <a:pt x="1855724" y="208737"/>
                  </a:lnTo>
                  <a:lnTo>
                    <a:pt x="1854860" y="207467"/>
                  </a:lnTo>
                  <a:lnTo>
                    <a:pt x="1853565" y="206603"/>
                  </a:lnTo>
                  <a:lnTo>
                    <a:pt x="1853565" y="214604"/>
                  </a:lnTo>
                  <a:lnTo>
                    <a:pt x="1853565" y="229082"/>
                  </a:lnTo>
                  <a:lnTo>
                    <a:pt x="1847710" y="234937"/>
                  </a:lnTo>
                  <a:lnTo>
                    <a:pt x="1846630" y="234950"/>
                  </a:lnTo>
                  <a:lnTo>
                    <a:pt x="1844179" y="234950"/>
                  </a:lnTo>
                  <a:lnTo>
                    <a:pt x="1840471" y="234950"/>
                  </a:lnTo>
                  <a:lnTo>
                    <a:pt x="1833245" y="234937"/>
                  </a:lnTo>
                  <a:lnTo>
                    <a:pt x="1827390" y="229082"/>
                  </a:lnTo>
                  <a:lnTo>
                    <a:pt x="1827390" y="226390"/>
                  </a:lnTo>
                  <a:lnTo>
                    <a:pt x="1840725" y="225463"/>
                  </a:lnTo>
                  <a:lnTo>
                    <a:pt x="1840217" y="218236"/>
                  </a:lnTo>
                  <a:lnTo>
                    <a:pt x="1827390" y="219138"/>
                  </a:lnTo>
                  <a:lnTo>
                    <a:pt x="1827390" y="214604"/>
                  </a:lnTo>
                  <a:lnTo>
                    <a:pt x="1833245" y="208749"/>
                  </a:lnTo>
                  <a:lnTo>
                    <a:pt x="1844179" y="208749"/>
                  </a:lnTo>
                  <a:lnTo>
                    <a:pt x="1847710" y="208749"/>
                  </a:lnTo>
                  <a:lnTo>
                    <a:pt x="1853565" y="214604"/>
                  </a:lnTo>
                  <a:lnTo>
                    <a:pt x="1853565" y="206603"/>
                  </a:lnTo>
                  <a:lnTo>
                    <a:pt x="1848383" y="203098"/>
                  </a:lnTo>
                  <a:lnTo>
                    <a:pt x="1840471" y="201498"/>
                  </a:lnTo>
                  <a:lnTo>
                    <a:pt x="1832546" y="203098"/>
                  </a:lnTo>
                  <a:lnTo>
                    <a:pt x="1826082" y="207467"/>
                  </a:lnTo>
                  <a:lnTo>
                    <a:pt x="1821713" y="213931"/>
                  </a:lnTo>
                  <a:lnTo>
                    <a:pt x="1820570" y="219608"/>
                  </a:lnTo>
                  <a:lnTo>
                    <a:pt x="1406093" y="248399"/>
                  </a:lnTo>
                  <a:lnTo>
                    <a:pt x="1405496" y="245452"/>
                  </a:lnTo>
                  <a:lnTo>
                    <a:pt x="1402003" y="240258"/>
                  </a:lnTo>
                  <a:lnTo>
                    <a:pt x="1401140" y="238988"/>
                  </a:lnTo>
                  <a:lnTo>
                    <a:pt x="1399844" y="238125"/>
                  </a:lnTo>
                  <a:lnTo>
                    <a:pt x="1399844" y="246126"/>
                  </a:lnTo>
                  <a:lnTo>
                    <a:pt x="1399844" y="248831"/>
                  </a:lnTo>
                  <a:lnTo>
                    <a:pt x="1386497" y="249758"/>
                  </a:lnTo>
                  <a:lnTo>
                    <a:pt x="1373657" y="251015"/>
                  </a:lnTo>
                  <a:lnTo>
                    <a:pt x="1373657" y="246126"/>
                  </a:lnTo>
                  <a:lnTo>
                    <a:pt x="1379512" y="240271"/>
                  </a:lnTo>
                  <a:lnTo>
                    <a:pt x="1390459" y="240271"/>
                  </a:lnTo>
                  <a:lnTo>
                    <a:pt x="1393990" y="240271"/>
                  </a:lnTo>
                  <a:lnTo>
                    <a:pt x="1399844" y="246126"/>
                  </a:lnTo>
                  <a:lnTo>
                    <a:pt x="1399844" y="238125"/>
                  </a:lnTo>
                  <a:lnTo>
                    <a:pt x="1394663" y="234619"/>
                  </a:lnTo>
                  <a:lnTo>
                    <a:pt x="1386751" y="233019"/>
                  </a:lnTo>
                  <a:lnTo>
                    <a:pt x="1378826" y="234619"/>
                  </a:lnTo>
                  <a:lnTo>
                    <a:pt x="1372362" y="238988"/>
                  </a:lnTo>
                  <a:lnTo>
                    <a:pt x="1367993" y="245452"/>
                  </a:lnTo>
                  <a:lnTo>
                    <a:pt x="1366735" y="251688"/>
                  </a:lnTo>
                  <a:lnTo>
                    <a:pt x="952258" y="292011"/>
                  </a:lnTo>
                  <a:lnTo>
                    <a:pt x="951776" y="289585"/>
                  </a:lnTo>
                  <a:lnTo>
                    <a:pt x="948270" y="284391"/>
                  </a:lnTo>
                  <a:lnTo>
                    <a:pt x="947407" y="283121"/>
                  </a:lnTo>
                  <a:lnTo>
                    <a:pt x="946124" y="282257"/>
                  </a:lnTo>
                  <a:lnTo>
                    <a:pt x="946124" y="290258"/>
                  </a:lnTo>
                  <a:lnTo>
                    <a:pt x="946124" y="292608"/>
                  </a:lnTo>
                  <a:lnTo>
                    <a:pt x="946124" y="299872"/>
                  </a:lnTo>
                  <a:lnTo>
                    <a:pt x="946124" y="304736"/>
                  </a:lnTo>
                  <a:lnTo>
                    <a:pt x="940269" y="310591"/>
                  </a:lnTo>
                  <a:lnTo>
                    <a:pt x="939190" y="310603"/>
                  </a:lnTo>
                  <a:lnTo>
                    <a:pt x="936739" y="310603"/>
                  </a:lnTo>
                  <a:lnTo>
                    <a:pt x="933030" y="310603"/>
                  </a:lnTo>
                  <a:lnTo>
                    <a:pt x="925791" y="310591"/>
                  </a:lnTo>
                  <a:lnTo>
                    <a:pt x="919937" y="304736"/>
                  </a:lnTo>
                  <a:lnTo>
                    <a:pt x="919937" y="302514"/>
                  </a:lnTo>
                  <a:lnTo>
                    <a:pt x="933411" y="301104"/>
                  </a:lnTo>
                  <a:lnTo>
                    <a:pt x="946124" y="299872"/>
                  </a:lnTo>
                  <a:lnTo>
                    <a:pt x="946124" y="292608"/>
                  </a:lnTo>
                  <a:lnTo>
                    <a:pt x="932688" y="293903"/>
                  </a:lnTo>
                  <a:lnTo>
                    <a:pt x="919937" y="295236"/>
                  </a:lnTo>
                  <a:lnTo>
                    <a:pt x="919937" y="290258"/>
                  </a:lnTo>
                  <a:lnTo>
                    <a:pt x="925791" y="284403"/>
                  </a:lnTo>
                  <a:lnTo>
                    <a:pt x="936739" y="284403"/>
                  </a:lnTo>
                  <a:lnTo>
                    <a:pt x="940269" y="284403"/>
                  </a:lnTo>
                  <a:lnTo>
                    <a:pt x="946124" y="290258"/>
                  </a:lnTo>
                  <a:lnTo>
                    <a:pt x="946124" y="282257"/>
                  </a:lnTo>
                  <a:lnTo>
                    <a:pt x="940943" y="278752"/>
                  </a:lnTo>
                  <a:lnTo>
                    <a:pt x="933030" y="277152"/>
                  </a:lnTo>
                  <a:lnTo>
                    <a:pt x="925106" y="278752"/>
                  </a:lnTo>
                  <a:lnTo>
                    <a:pt x="918641" y="283121"/>
                  </a:lnTo>
                  <a:lnTo>
                    <a:pt x="914273" y="289585"/>
                  </a:lnTo>
                  <a:lnTo>
                    <a:pt x="912990" y="295960"/>
                  </a:lnTo>
                  <a:lnTo>
                    <a:pt x="563079" y="332435"/>
                  </a:lnTo>
                  <a:lnTo>
                    <a:pt x="908253" y="200520"/>
                  </a:lnTo>
                  <a:lnTo>
                    <a:pt x="907440" y="201942"/>
                  </a:lnTo>
                  <a:lnTo>
                    <a:pt x="958621" y="201942"/>
                  </a:lnTo>
                  <a:lnTo>
                    <a:pt x="954430" y="194691"/>
                  </a:lnTo>
                  <a:lnTo>
                    <a:pt x="949871" y="186817"/>
                  </a:lnTo>
                  <a:lnTo>
                    <a:pt x="1262583" y="110769"/>
                  </a:lnTo>
                  <a:lnTo>
                    <a:pt x="1376959" y="98844"/>
                  </a:lnTo>
                  <a:lnTo>
                    <a:pt x="1372362" y="103441"/>
                  </a:lnTo>
                  <a:lnTo>
                    <a:pt x="1377492" y="108559"/>
                  </a:lnTo>
                  <a:lnTo>
                    <a:pt x="1383118" y="102920"/>
                  </a:lnTo>
                  <a:lnTo>
                    <a:pt x="1383118" y="98196"/>
                  </a:lnTo>
                  <a:lnTo>
                    <a:pt x="1383131" y="102920"/>
                  </a:lnTo>
                  <a:lnTo>
                    <a:pt x="1383131" y="110909"/>
                  </a:lnTo>
                  <a:lnTo>
                    <a:pt x="1390383" y="110909"/>
                  </a:lnTo>
                  <a:lnTo>
                    <a:pt x="1390370" y="102920"/>
                  </a:lnTo>
                  <a:lnTo>
                    <a:pt x="1396022" y="108559"/>
                  </a:lnTo>
                  <a:lnTo>
                    <a:pt x="1401140" y="103441"/>
                  </a:lnTo>
                  <a:lnTo>
                    <a:pt x="1395488" y="97790"/>
                  </a:lnTo>
                  <a:lnTo>
                    <a:pt x="1403477" y="97790"/>
                  </a:lnTo>
                  <a:lnTo>
                    <a:pt x="1403477" y="97218"/>
                  </a:lnTo>
                  <a:lnTo>
                    <a:pt x="1831378" y="82372"/>
                  </a:lnTo>
                  <a:lnTo>
                    <a:pt x="1826082" y="87668"/>
                  </a:lnTo>
                  <a:lnTo>
                    <a:pt x="1831213" y="92798"/>
                  </a:lnTo>
                  <a:lnTo>
                    <a:pt x="1836839" y="87160"/>
                  </a:lnTo>
                  <a:lnTo>
                    <a:pt x="1836839" y="82181"/>
                  </a:lnTo>
                  <a:lnTo>
                    <a:pt x="1836851" y="87160"/>
                  </a:lnTo>
                  <a:lnTo>
                    <a:pt x="1836851" y="95148"/>
                  </a:lnTo>
                  <a:lnTo>
                    <a:pt x="1844103" y="95148"/>
                  </a:lnTo>
                  <a:lnTo>
                    <a:pt x="1844090" y="87160"/>
                  </a:lnTo>
                  <a:lnTo>
                    <a:pt x="1849742" y="92798"/>
                  </a:lnTo>
                  <a:lnTo>
                    <a:pt x="1854860" y="87668"/>
                  </a:lnTo>
                  <a:lnTo>
                    <a:pt x="1845589" y="78409"/>
                  </a:lnTo>
                  <a:lnTo>
                    <a:pt x="1849221" y="82029"/>
                  </a:lnTo>
                  <a:lnTo>
                    <a:pt x="1857197" y="82029"/>
                  </a:lnTo>
                  <a:lnTo>
                    <a:pt x="1857197" y="74790"/>
                  </a:lnTo>
                  <a:lnTo>
                    <a:pt x="1849208" y="74790"/>
                  </a:lnTo>
                  <a:lnTo>
                    <a:pt x="1854860" y="69138"/>
                  </a:lnTo>
                  <a:lnTo>
                    <a:pt x="1849742" y="64020"/>
                  </a:lnTo>
                  <a:lnTo>
                    <a:pt x="1844103" y="69659"/>
                  </a:lnTo>
                  <a:lnTo>
                    <a:pt x="1844103" y="76911"/>
                  </a:lnTo>
                  <a:lnTo>
                    <a:pt x="1844103" y="79908"/>
                  </a:lnTo>
                  <a:lnTo>
                    <a:pt x="1844090" y="76911"/>
                  </a:lnTo>
                  <a:lnTo>
                    <a:pt x="1844103" y="69659"/>
                  </a:lnTo>
                  <a:lnTo>
                    <a:pt x="1844103" y="61683"/>
                  </a:lnTo>
                  <a:lnTo>
                    <a:pt x="1836851" y="61683"/>
                  </a:lnTo>
                  <a:lnTo>
                    <a:pt x="1836851" y="69672"/>
                  </a:lnTo>
                  <a:lnTo>
                    <a:pt x="1836851" y="74917"/>
                  </a:lnTo>
                  <a:lnTo>
                    <a:pt x="1836839" y="69659"/>
                  </a:lnTo>
                  <a:lnTo>
                    <a:pt x="1831213" y="64020"/>
                  </a:lnTo>
                  <a:lnTo>
                    <a:pt x="1826082" y="69138"/>
                  </a:lnTo>
                  <a:lnTo>
                    <a:pt x="1831721" y="74790"/>
                  </a:lnTo>
                  <a:lnTo>
                    <a:pt x="1823745" y="74790"/>
                  </a:lnTo>
                  <a:lnTo>
                    <a:pt x="1823745" y="75374"/>
                  </a:lnTo>
                  <a:lnTo>
                    <a:pt x="1411249" y="89725"/>
                  </a:lnTo>
                  <a:lnTo>
                    <a:pt x="1408150" y="84353"/>
                  </a:lnTo>
                  <a:lnTo>
                    <a:pt x="1404823" y="78613"/>
                  </a:lnTo>
                  <a:lnTo>
                    <a:pt x="1820075" y="35331"/>
                  </a:lnTo>
                  <a:lnTo>
                    <a:pt x="1814893" y="44323"/>
                  </a:lnTo>
                  <a:lnTo>
                    <a:pt x="1866061" y="443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" name="object 35">
              <a:extLst>
                <a:ext uri="{FF2B5EF4-FFF2-40B4-BE49-F238E27FC236}">
                  <a16:creationId xmlns:a16="http://schemas.microsoft.com/office/drawing/2014/main" id="{10779E85-9B31-4A04-88ED-4350191EBFD7}"/>
                </a:ext>
              </a:extLst>
            </p:cNvPr>
            <p:cNvSpPr/>
            <p:nvPr/>
          </p:nvSpPr>
          <p:spPr>
            <a:xfrm>
              <a:off x="649376" y="765580"/>
              <a:ext cx="1866264" cy="544830"/>
            </a:xfrm>
            <a:custGeom>
              <a:avLst/>
              <a:gdLst/>
              <a:ahLst/>
              <a:cxnLst/>
              <a:rect l="l" t="t" r="r" b="b"/>
              <a:pathLst>
                <a:path w="1866264" h="544830">
                  <a:moveTo>
                    <a:pt x="1860829" y="265976"/>
                  </a:moveTo>
                  <a:lnTo>
                    <a:pt x="1859216" y="258064"/>
                  </a:lnTo>
                  <a:lnTo>
                    <a:pt x="1855724" y="252869"/>
                  </a:lnTo>
                  <a:lnTo>
                    <a:pt x="1854860" y="251599"/>
                  </a:lnTo>
                  <a:lnTo>
                    <a:pt x="1853565" y="250736"/>
                  </a:lnTo>
                  <a:lnTo>
                    <a:pt x="1853565" y="258737"/>
                  </a:lnTo>
                  <a:lnTo>
                    <a:pt x="1853565" y="273215"/>
                  </a:lnTo>
                  <a:lnTo>
                    <a:pt x="1847710" y="279069"/>
                  </a:lnTo>
                  <a:lnTo>
                    <a:pt x="1846630" y="279082"/>
                  </a:lnTo>
                  <a:lnTo>
                    <a:pt x="1844179" y="279082"/>
                  </a:lnTo>
                  <a:lnTo>
                    <a:pt x="1840471" y="279082"/>
                  </a:lnTo>
                  <a:lnTo>
                    <a:pt x="1833245" y="279069"/>
                  </a:lnTo>
                  <a:lnTo>
                    <a:pt x="1827390" y="273215"/>
                  </a:lnTo>
                  <a:lnTo>
                    <a:pt x="1827390" y="270065"/>
                  </a:lnTo>
                  <a:lnTo>
                    <a:pt x="1840598" y="269595"/>
                  </a:lnTo>
                  <a:lnTo>
                    <a:pt x="1840344" y="262356"/>
                  </a:lnTo>
                  <a:lnTo>
                    <a:pt x="1827390" y="262813"/>
                  </a:lnTo>
                  <a:lnTo>
                    <a:pt x="1827390" y="258737"/>
                  </a:lnTo>
                  <a:lnTo>
                    <a:pt x="1833245" y="252882"/>
                  </a:lnTo>
                  <a:lnTo>
                    <a:pt x="1844179" y="252882"/>
                  </a:lnTo>
                  <a:lnTo>
                    <a:pt x="1847710" y="252882"/>
                  </a:lnTo>
                  <a:lnTo>
                    <a:pt x="1853565" y="258737"/>
                  </a:lnTo>
                  <a:lnTo>
                    <a:pt x="1853565" y="250736"/>
                  </a:lnTo>
                  <a:lnTo>
                    <a:pt x="1848383" y="247230"/>
                  </a:lnTo>
                  <a:lnTo>
                    <a:pt x="1840471" y="245630"/>
                  </a:lnTo>
                  <a:lnTo>
                    <a:pt x="1832546" y="247230"/>
                  </a:lnTo>
                  <a:lnTo>
                    <a:pt x="1826082" y="251599"/>
                  </a:lnTo>
                  <a:lnTo>
                    <a:pt x="1821713" y="258064"/>
                  </a:lnTo>
                  <a:lnTo>
                    <a:pt x="1820710" y="263042"/>
                  </a:lnTo>
                  <a:lnTo>
                    <a:pt x="1406232" y="277469"/>
                  </a:lnTo>
                  <a:lnTo>
                    <a:pt x="1405496" y="273824"/>
                  </a:lnTo>
                  <a:lnTo>
                    <a:pt x="1402003" y="268630"/>
                  </a:lnTo>
                  <a:lnTo>
                    <a:pt x="1401140" y="267360"/>
                  </a:lnTo>
                  <a:lnTo>
                    <a:pt x="1399844" y="266496"/>
                  </a:lnTo>
                  <a:lnTo>
                    <a:pt x="1399844" y="274497"/>
                  </a:lnTo>
                  <a:lnTo>
                    <a:pt x="1399844" y="277685"/>
                  </a:lnTo>
                  <a:lnTo>
                    <a:pt x="1386230" y="278155"/>
                  </a:lnTo>
                  <a:lnTo>
                    <a:pt x="1373657" y="279996"/>
                  </a:lnTo>
                  <a:lnTo>
                    <a:pt x="1373657" y="274497"/>
                  </a:lnTo>
                  <a:lnTo>
                    <a:pt x="1379512" y="268643"/>
                  </a:lnTo>
                  <a:lnTo>
                    <a:pt x="1390459" y="268643"/>
                  </a:lnTo>
                  <a:lnTo>
                    <a:pt x="1393990" y="268643"/>
                  </a:lnTo>
                  <a:lnTo>
                    <a:pt x="1399844" y="274497"/>
                  </a:lnTo>
                  <a:lnTo>
                    <a:pt x="1399844" y="266496"/>
                  </a:lnTo>
                  <a:lnTo>
                    <a:pt x="1394663" y="262991"/>
                  </a:lnTo>
                  <a:lnTo>
                    <a:pt x="1386751" y="261391"/>
                  </a:lnTo>
                  <a:lnTo>
                    <a:pt x="1378826" y="262991"/>
                  </a:lnTo>
                  <a:lnTo>
                    <a:pt x="1372362" y="267360"/>
                  </a:lnTo>
                  <a:lnTo>
                    <a:pt x="1367993" y="273824"/>
                  </a:lnTo>
                  <a:lnTo>
                    <a:pt x="1366545" y="281038"/>
                  </a:lnTo>
                  <a:lnTo>
                    <a:pt x="952068" y="341503"/>
                  </a:lnTo>
                  <a:lnTo>
                    <a:pt x="951776" y="340029"/>
                  </a:lnTo>
                  <a:lnTo>
                    <a:pt x="948270" y="334835"/>
                  </a:lnTo>
                  <a:lnTo>
                    <a:pt x="947407" y="333565"/>
                  </a:lnTo>
                  <a:lnTo>
                    <a:pt x="946124" y="332701"/>
                  </a:lnTo>
                  <a:lnTo>
                    <a:pt x="946124" y="340702"/>
                  </a:lnTo>
                  <a:lnTo>
                    <a:pt x="946124" y="342366"/>
                  </a:lnTo>
                  <a:lnTo>
                    <a:pt x="946124" y="349694"/>
                  </a:lnTo>
                  <a:lnTo>
                    <a:pt x="946124" y="355180"/>
                  </a:lnTo>
                  <a:lnTo>
                    <a:pt x="940269" y="361035"/>
                  </a:lnTo>
                  <a:lnTo>
                    <a:pt x="939190" y="361048"/>
                  </a:lnTo>
                  <a:lnTo>
                    <a:pt x="936739" y="361048"/>
                  </a:lnTo>
                  <a:lnTo>
                    <a:pt x="933030" y="361048"/>
                  </a:lnTo>
                  <a:lnTo>
                    <a:pt x="925791" y="361035"/>
                  </a:lnTo>
                  <a:lnTo>
                    <a:pt x="919937" y="355180"/>
                  </a:lnTo>
                  <a:lnTo>
                    <a:pt x="919937" y="353936"/>
                  </a:lnTo>
                  <a:lnTo>
                    <a:pt x="933602" y="351510"/>
                  </a:lnTo>
                  <a:lnTo>
                    <a:pt x="946124" y="349694"/>
                  </a:lnTo>
                  <a:lnTo>
                    <a:pt x="946124" y="342366"/>
                  </a:lnTo>
                  <a:lnTo>
                    <a:pt x="932510" y="344347"/>
                  </a:lnTo>
                  <a:lnTo>
                    <a:pt x="919937" y="346583"/>
                  </a:lnTo>
                  <a:lnTo>
                    <a:pt x="919937" y="340702"/>
                  </a:lnTo>
                  <a:lnTo>
                    <a:pt x="925791" y="334848"/>
                  </a:lnTo>
                  <a:lnTo>
                    <a:pt x="936739" y="334848"/>
                  </a:lnTo>
                  <a:lnTo>
                    <a:pt x="940269" y="334848"/>
                  </a:lnTo>
                  <a:lnTo>
                    <a:pt x="946124" y="340702"/>
                  </a:lnTo>
                  <a:lnTo>
                    <a:pt x="946124" y="332701"/>
                  </a:lnTo>
                  <a:lnTo>
                    <a:pt x="940943" y="329196"/>
                  </a:lnTo>
                  <a:lnTo>
                    <a:pt x="933030" y="327596"/>
                  </a:lnTo>
                  <a:lnTo>
                    <a:pt x="925106" y="329196"/>
                  </a:lnTo>
                  <a:lnTo>
                    <a:pt x="918641" y="333565"/>
                  </a:lnTo>
                  <a:lnTo>
                    <a:pt x="914273" y="340029"/>
                  </a:lnTo>
                  <a:lnTo>
                    <a:pt x="912698" y="347865"/>
                  </a:lnTo>
                  <a:lnTo>
                    <a:pt x="498221" y="421297"/>
                  </a:lnTo>
                  <a:lnTo>
                    <a:pt x="498055" y="420408"/>
                  </a:lnTo>
                  <a:lnTo>
                    <a:pt x="494550" y="415213"/>
                  </a:lnTo>
                  <a:lnTo>
                    <a:pt x="493687" y="413931"/>
                  </a:lnTo>
                  <a:lnTo>
                    <a:pt x="492404" y="413067"/>
                  </a:lnTo>
                  <a:lnTo>
                    <a:pt x="492404" y="421081"/>
                  </a:lnTo>
                  <a:lnTo>
                    <a:pt x="492404" y="422325"/>
                  </a:lnTo>
                  <a:lnTo>
                    <a:pt x="492404" y="429679"/>
                  </a:lnTo>
                  <a:lnTo>
                    <a:pt x="492404" y="435559"/>
                  </a:lnTo>
                  <a:lnTo>
                    <a:pt x="486549" y="441413"/>
                  </a:lnTo>
                  <a:lnTo>
                    <a:pt x="485470" y="441426"/>
                  </a:lnTo>
                  <a:lnTo>
                    <a:pt x="483019" y="441426"/>
                  </a:lnTo>
                  <a:lnTo>
                    <a:pt x="479310" y="441426"/>
                  </a:lnTo>
                  <a:lnTo>
                    <a:pt x="472071" y="441413"/>
                  </a:lnTo>
                  <a:lnTo>
                    <a:pt x="466217" y="435559"/>
                  </a:lnTo>
                  <a:lnTo>
                    <a:pt x="466217" y="434797"/>
                  </a:lnTo>
                  <a:lnTo>
                    <a:pt x="479996" y="431876"/>
                  </a:lnTo>
                  <a:lnTo>
                    <a:pt x="492404" y="429679"/>
                  </a:lnTo>
                  <a:lnTo>
                    <a:pt x="492404" y="422325"/>
                  </a:lnTo>
                  <a:lnTo>
                    <a:pt x="478675" y="424751"/>
                  </a:lnTo>
                  <a:lnTo>
                    <a:pt x="466217" y="427393"/>
                  </a:lnTo>
                  <a:lnTo>
                    <a:pt x="466217" y="421081"/>
                  </a:lnTo>
                  <a:lnTo>
                    <a:pt x="472071" y="415226"/>
                  </a:lnTo>
                  <a:lnTo>
                    <a:pt x="483019" y="415226"/>
                  </a:lnTo>
                  <a:lnTo>
                    <a:pt x="486549" y="415226"/>
                  </a:lnTo>
                  <a:lnTo>
                    <a:pt x="492404" y="421081"/>
                  </a:lnTo>
                  <a:lnTo>
                    <a:pt x="492404" y="413067"/>
                  </a:lnTo>
                  <a:lnTo>
                    <a:pt x="487222" y="409575"/>
                  </a:lnTo>
                  <a:lnTo>
                    <a:pt x="479310" y="407962"/>
                  </a:lnTo>
                  <a:lnTo>
                    <a:pt x="471385" y="409575"/>
                  </a:lnTo>
                  <a:lnTo>
                    <a:pt x="464921" y="413931"/>
                  </a:lnTo>
                  <a:lnTo>
                    <a:pt x="460552" y="420408"/>
                  </a:lnTo>
                  <a:lnTo>
                    <a:pt x="458965" y="428320"/>
                  </a:lnTo>
                  <a:lnTo>
                    <a:pt x="459079" y="428904"/>
                  </a:lnTo>
                  <a:lnTo>
                    <a:pt x="44373" y="516788"/>
                  </a:lnTo>
                  <a:lnTo>
                    <a:pt x="44335" y="516559"/>
                  </a:lnTo>
                  <a:lnTo>
                    <a:pt x="40830" y="511365"/>
                  </a:lnTo>
                  <a:lnTo>
                    <a:pt x="39966" y="510082"/>
                  </a:lnTo>
                  <a:lnTo>
                    <a:pt x="38684" y="509219"/>
                  </a:lnTo>
                  <a:lnTo>
                    <a:pt x="38684" y="517232"/>
                  </a:lnTo>
                  <a:lnTo>
                    <a:pt x="38684" y="518007"/>
                  </a:lnTo>
                  <a:lnTo>
                    <a:pt x="24841" y="520928"/>
                  </a:lnTo>
                  <a:lnTo>
                    <a:pt x="26339" y="528015"/>
                  </a:lnTo>
                  <a:lnTo>
                    <a:pt x="38684" y="525411"/>
                  </a:lnTo>
                  <a:lnTo>
                    <a:pt x="38684" y="531710"/>
                  </a:lnTo>
                  <a:lnTo>
                    <a:pt x="32829" y="537565"/>
                  </a:lnTo>
                  <a:lnTo>
                    <a:pt x="31750" y="537578"/>
                  </a:lnTo>
                  <a:lnTo>
                    <a:pt x="29298" y="537578"/>
                  </a:lnTo>
                  <a:lnTo>
                    <a:pt x="25590" y="537578"/>
                  </a:lnTo>
                  <a:lnTo>
                    <a:pt x="18351" y="537565"/>
                  </a:lnTo>
                  <a:lnTo>
                    <a:pt x="12496" y="531710"/>
                  </a:lnTo>
                  <a:lnTo>
                    <a:pt x="12496" y="517232"/>
                  </a:lnTo>
                  <a:lnTo>
                    <a:pt x="18351" y="511378"/>
                  </a:lnTo>
                  <a:lnTo>
                    <a:pt x="29298" y="511378"/>
                  </a:lnTo>
                  <a:lnTo>
                    <a:pt x="32829" y="511378"/>
                  </a:lnTo>
                  <a:lnTo>
                    <a:pt x="38684" y="517232"/>
                  </a:lnTo>
                  <a:lnTo>
                    <a:pt x="38684" y="509219"/>
                  </a:lnTo>
                  <a:lnTo>
                    <a:pt x="33502" y="505726"/>
                  </a:lnTo>
                  <a:lnTo>
                    <a:pt x="25590" y="504113"/>
                  </a:lnTo>
                  <a:lnTo>
                    <a:pt x="17665" y="505726"/>
                  </a:lnTo>
                  <a:lnTo>
                    <a:pt x="11201" y="510082"/>
                  </a:lnTo>
                  <a:lnTo>
                    <a:pt x="6832" y="516559"/>
                  </a:lnTo>
                  <a:lnTo>
                    <a:pt x="5232" y="524471"/>
                  </a:lnTo>
                  <a:lnTo>
                    <a:pt x="6832" y="532396"/>
                  </a:lnTo>
                  <a:lnTo>
                    <a:pt x="11201" y="538861"/>
                  </a:lnTo>
                  <a:lnTo>
                    <a:pt x="17665" y="543229"/>
                  </a:lnTo>
                  <a:lnTo>
                    <a:pt x="25590" y="544830"/>
                  </a:lnTo>
                  <a:lnTo>
                    <a:pt x="33502" y="543229"/>
                  </a:lnTo>
                  <a:lnTo>
                    <a:pt x="39966" y="538861"/>
                  </a:lnTo>
                  <a:lnTo>
                    <a:pt x="40830" y="537578"/>
                  </a:lnTo>
                  <a:lnTo>
                    <a:pt x="44335" y="532396"/>
                  </a:lnTo>
                  <a:lnTo>
                    <a:pt x="45935" y="524471"/>
                  </a:lnTo>
                  <a:lnTo>
                    <a:pt x="45808" y="523887"/>
                  </a:lnTo>
                  <a:lnTo>
                    <a:pt x="460502" y="436016"/>
                  </a:lnTo>
                  <a:lnTo>
                    <a:pt x="460552" y="436245"/>
                  </a:lnTo>
                  <a:lnTo>
                    <a:pt x="464921" y="442709"/>
                  </a:lnTo>
                  <a:lnTo>
                    <a:pt x="471385" y="447078"/>
                  </a:lnTo>
                  <a:lnTo>
                    <a:pt x="479310" y="448665"/>
                  </a:lnTo>
                  <a:lnTo>
                    <a:pt x="487222" y="447078"/>
                  </a:lnTo>
                  <a:lnTo>
                    <a:pt x="493687" y="442709"/>
                  </a:lnTo>
                  <a:lnTo>
                    <a:pt x="494550" y="441426"/>
                  </a:lnTo>
                  <a:lnTo>
                    <a:pt x="498055" y="436245"/>
                  </a:lnTo>
                  <a:lnTo>
                    <a:pt x="499630" y="428396"/>
                  </a:lnTo>
                  <a:lnTo>
                    <a:pt x="914082" y="354977"/>
                  </a:lnTo>
                  <a:lnTo>
                    <a:pt x="914273" y="355866"/>
                  </a:lnTo>
                  <a:lnTo>
                    <a:pt x="918641" y="362331"/>
                  </a:lnTo>
                  <a:lnTo>
                    <a:pt x="925106" y="366699"/>
                  </a:lnTo>
                  <a:lnTo>
                    <a:pt x="933030" y="368300"/>
                  </a:lnTo>
                  <a:lnTo>
                    <a:pt x="940943" y="366699"/>
                  </a:lnTo>
                  <a:lnTo>
                    <a:pt x="947407" y="362331"/>
                  </a:lnTo>
                  <a:lnTo>
                    <a:pt x="948270" y="361048"/>
                  </a:lnTo>
                  <a:lnTo>
                    <a:pt x="951776" y="355866"/>
                  </a:lnTo>
                  <a:lnTo>
                    <a:pt x="953223" y="348653"/>
                  </a:lnTo>
                  <a:lnTo>
                    <a:pt x="1367688" y="288188"/>
                  </a:lnTo>
                  <a:lnTo>
                    <a:pt x="1367993" y="289661"/>
                  </a:lnTo>
                  <a:lnTo>
                    <a:pt x="1372362" y="296125"/>
                  </a:lnTo>
                  <a:lnTo>
                    <a:pt x="1378826" y="300494"/>
                  </a:lnTo>
                  <a:lnTo>
                    <a:pt x="1386751" y="302082"/>
                  </a:lnTo>
                  <a:lnTo>
                    <a:pt x="1394663" y="300494"/>
                  </a:lnTo>
                  <a:lnTo>
                    <a:pt x="1401140" y="296125"/>
                  </a:lnTo>
                  <a:lnTo>
                    <a:pt x="1402003" y="294843"/>
                  </a:lnTo>
                  <a:lnTo>
                    <a:pt x="1392910" y="294843"/>
                  </a:lnTo>
                  <a:lnTo>
                    <a:pt x="1390459" y="294843"/>
                  </a:lnTo>
                  <a:lnTo>
                    <a:pt x="1386751" y="294843"/>
                  </a:lnTo>
                  <a:lnTo>
                    <a:pt x="1379512" y="294830"/>
                  </a:lnTo>
                  <a:lnTo>
                    <a:pt x="1373657" y="288975"/>
                  </a:lnTo>
                  <a:lnTo>
                    <a:pt x="1373657" y="287324"/>
                  </a:lnTo>
                  <a:lnTo>
                    <a:pt x="1387081" y="285356"/>
                  </a:lnTo>
                  <a:lnTo>
                    <a:pt x="1399844" y="284924"/>
                  </a:lnTo>
                  <a:lnTo>
                    <a:pt x="1399844" y="288975"/>
                  </a:lnTo>
                  <a:lnTo>
                    <a:pt x="1393990" y="294830"/>
                  </a:lnTo>
                  <a:lnTo>
                    <a:pt x="1392910" y="294843"/>
                  </a:lnTo>
                  <a:lnTo>
                    <a:pt x="1402003" y="294830"/>
                  </a:lnTo>
                  <a:lnTo>
                    <a:pt x="1405496" y="289661"/>
                  </a:lnTo>
                  <a:lnTo>
                    <a:pt x="1406499" y="284683"/>
                  </a:lnTo>
                  <a:lnTo>
                    <a:pt x="1820976" y="270281"/>
                  </a:lnTo>
                  <a:lnTo>
                    <a:pt x="1821713" y="273900"/>
                  </a:lnTo>
                  <a:lnTo>
                    <a:pt x="1826082" y="280365"/>
                  </a:lnTo>
                  <a:lnTo>
                    <a:pt x="1832546" y="284734"/>
                  </a:lnTo>
                  <a:lnTo>
                    <a:pt x="1840471" y="286321"/>
                  </a:lnTo>
                  <a:lnTo>
                    <a:pt x="1848383" y="284734"/>
                  </a:lnTo>
                  <a:lnTo>
                    <a:pt x="1854860" y="280365"/>
                  </a:lnTo>
                  <a:lnTo>
                    <a:pt x="1855724" y="279082"/>
                  </a:lnTo>
                  <a:lnTo>
                    <a:pt x="1859216" y="273900"/>
                  </a:lnTo>
                  <a:lnTo>
                    <a:pt x="1860829" y="265976"/>
                  </a:lnTo>
                  <a:close/>
                </a:path>
                <a:path w="1866264" h="544830">
                  <a:moveTo>
                    <a:pt x="1866061" y="44323"/>
                  </a:moveTo>
                  <a:lnTo>
                    <a:pt x="1861870" y="37071"/>
                  </a:lnTo>
                  <a:lnTo>
                    <a:pt x="1853501" y="22580"/>
                  </a:lnTo>
                  <a:lnTo>
                    <a:pt x="1853501" y="37071"/>
                  </a:lnTo>
                  <a:lnTo>
                    <a:pt x="1827441" y="37071"/>
                  </a:lnTo>
                  <a:lnTo>
                    <a:pt x="1828990" y="34391"/>
                  </a:lnTo>
                  <a:lnTo>
                    <a:pt x="1840852" y="33147"/>
                  </a:lnTo>
                  <a:lnTo>
                    <a:pt x="1840103" y="25946"/>
                  </a:lnTo>
                  <a:lnTo>
                    <a:pt x="1833460" y="26644"/>
                  </a:lnTo>
                  <a:lnTo>
                    <a:pt x="1840471" y="14503"/>
                  </a:lnTo>
                  <a:lnTo>
                    <a:pt x="1853501" y="37071"/>
                  </a:lnTo>
                  <a:lnTo>
                    <a:pt x="1853501" y="22580"/>
                  </a:lnTo>
                  <a:lnTo>
                    <a:pt x="1840471" y="0"/>
                  </a:lnTo>
                  <a:lnTo>
                    <a:pt x="1837334" y="5435"/>
                  </a:lnTo>
                  <a:lnTo>
                    <a:pt x="1824558" y="27571"/>
                  </a:lnTo>
                  <a:lnTo>
                    <a:pt x="1400898" y="71805"/>
                  </a:lnTo>
                  <a:lnTo>
                    <a:pt x="1399781" y="69875"/>
                  </a:lnTo>
                  <a:lnTo>
                    <a:pt x="1399781" y="84353"/>
                  </a:lnTo>
                  <a:lnTo>
                    <a:pt x="1376133" y="84353"/>
                  </a:lnTo>
                  <a:lnTo>
                    <a:pt x="1387551" y="80391"/>
                  </a:lnTo>
                  <a:lnTo>
                    <a:pt x="1396923" y="79425"/>
                  </a:lnTo>
                  <a:lnTo>
                    <a:pt x="1399781" y="84353"/>
                  </a:lnTo>
                  <a:lnTo>
                    <a:pt x="1399781" y="69875"/>
                  </a:lnTo>
                  <a:lnTo>
                    <a:pt x="1392999" y="58115"/>
                  </a:lnTo>
                  <a:lnTo>
                    <a:pt x="1392999" y="72631"/>
                  </a:lnTo>
                  <a:lnTo>
                    <a:pt x="1385570" y="73406"/>
                  </a:lnTo>
                  <a:lnTo>
                    <a:pt x="1378648" y="75819"/>
                  </a:lnTo>
                  <a:lnTo>
                    <a:pt x="1386751" y="61785"/>
                  </a:lnTo>
                  <a:lnTo>
                    <a:pt x="1392999" y="72631"/>
                  </a:lnTo>
                  <a:lnTo>
                    <a:pt x="1392999" y="58115"/>
                  </a:lnTo>
                  <a:lnTo>
                    <a:pt x="1386751" y="47282"/>
                  </a:lnTo>
                  <a:lnTo>
                    <a:pt x="1383614" y="52717"/>
                  </a:lnTo>
                  <a:lnTo>
                    <a:pt x="1368171" y="79451"/>
                  </a:lnTo>
                  <a:lnTo>
                    <a:pt x="946061" y="226098"/>
                  </a:lnTo>
                  <a:lnTo>
                    <a:pt x="946061" y="241973"/>
                  </a:lnTo>
                  <a:lnTo>
                    <a:pt x="920000" y="241973"/>
                  </a:lnTo>
                  <a:lnTo>
                    <a:pt x="920673" y="240804"/>
                  </a:lnTo>
                  <a:lnTo>
                    <a:pt x="934212" y="237883"/>
                  </a:lnTo>
                  <a:lnTo>
                    <a:pt x="942111" y="235140"/>
                  </a:lnTo>
                  <a:lnTo>
                    <a:pt x="946061" y="241973"/>
                  </a:lnTo>
                  <a:lnTo>
                    <a:pt x="946061" y="226098"/>
                  </a:lnTo>
                  <a:lnTo>
                    <a:pt x="945388" y="226326"/>
                  </a:lnTo>
                  <a:lnTo>
                    <a:pt x="938415" y="214249"/>
                  </a:lnTo>
                  <a:lnTo>
                    <a:pt x="938415" y="228752"/>
                  </a:lnTo>
                  <a:lnTo>
                    <a:pt x="932053" y="230962"/>
                  </a:lnTo>
                  <a:lnTo>
                    <a:pt x="925537" y="232371"/>
                  </a:lnTo>
                  <a:lnTo>
                    <a:pt x="933030" y="219405"/>
                  </a:lnTo>
                  <a:lnTo>
                    <a:pt x="938415" y="228752"/>
                  </a:lnTo>
                  <a:lnTo>
                    <a:pt x="938415" y="214249"/>
                  </a:lnTo>
                  <a:lnTo>
                    <a:pt x="933030" y="204901"/>
                  </a:lnTo>
                  <a:lnTo>
                    <a:pt x="929894" y="210337"/>
                  </a:lnTo>
                  <a:lnTo>
                    <a:pt x="915974" y="234429"/>
                  </a:lnTo>
                  <a:lnTo>
                    <a:pt x="492569" y="325628"/>
                  </a:lnTo>
                  <a:lnTo>
                    <a:pt x="492340" y="325234"/>
                  </a:lnTo>
                  <a:lnTo>
                    <a:pt x="492340" y="339699"/>
                  </a:lnTo>
                  <a:lnTo>
                    <a:pt x="466280" y="339699"/>
                  </a:lnTo>
                  <a:lnTo>
                    <a:pt x="467055" y="338353"/>
                  </a:lnTo>
                  <a:lnTo>
                    <a:pt x="480021" y="335737"/>
                  </a:lnTo>
                  <a:lnTo>
                    <a:pt x="488937" y="333819"/>
                  </a:lnTo>
                  <a:lnTo>
                    <a:pt x="492340" y="339699"/>
                  </a:lnTo>
                  <a:lnTo>
                    <a:pt x="492340" y="325234"/>
                  </a:lnTo>
                  <a:lnTo>
                    <a:pt x="485127" y="312724"/>
                  </a:lnTo>
                  <a:lnTo>
                    <a:pt x="485127" y="327228"/>
                  </a:lnTo>
                  <a:lnTo>
                    <a:pt x="478561" y="328637"/>
                  </a:lnTo>
                  <a:lnTo>
                    <a:pt x="471881" y="329984"/>
                  </a:lnTo>
                  <a:lnTo>
                    <a:pt x="479310" y="317131"/>
                  </a:lnTo>
                  <a:lnTo>
                    <a:pt x="485127" y="327228"/>
                  </a:lnTo>
                  <a:lnTo>
                    <a:pt x="485127" y="312724"/>
                  </a:lnTo>
                  <a:lnTo>
                    <a:pt x="479310" y="302628"/>
                  </a:lnTo>
                  <a:lnTo>
                    <a:pt x="476173" y="308063"/>
                  </a:lnTo>
                  <a:lnTo>
                    <a:pt x="462407" y="331901"/>
                  </a:lnTo>
                  <a:lnTo>
                    <a:pt x="222961" y="380149"/>
                  </a:lnTo>
                  <a:lnTo>
                    <a:pt x="169265" y="383692"/>
                  </a:lnTo>
                  <a:lnTo>
                    <a:pt x="169265" y="390969"/>
                  </a:lnTo>
                  <a:lnTo>
                    <a:pt x="38963" y="417220"/>
                  </a:lnTo>
                  <a:lnTo>
                    <a:pt x="38620" y="416636"/>
                  </a:lnTo>
                  <a:lnTo>
                    <a:pt x="38620" y="431114"/>
                  </a:lnTo>
                  <a:lnTo>
                    <a:pt x="12560" y="431114"/>
                  </a:lnTo>
                  <a:lnTo>
                    <a:pt x="22707" y="413537"/>
                  </a:lnTo>
                  <a:lnTo>
                    <a:pt x="28460" y="413537"/>
                  </a:lnTo>
                  <a:lnTo>
                    <a:pt x="31457" y="418731"/>
                  </a:lnTo>
                  <a:lnTo>
                    <a:pt x="24866" y="420052"/>
                  </a:lnTo>
                  <a:lnTo>
                    <a:pt x="26301" y="427151"/>
                  </a:lnTo>
                  <a:lnTo>
                    <a:pt x="35280" y="425348"/>
                  </a:lnTo>
                  <a:lnTo>
                    <a:pt x="38620" y="431114"/>
                  </a:lnTo>
                  <a:lnTo>
                    <a:pt x="38620" y="416636"/>
                  </a:lnTo>
                  <a:lnTo>
                    <a:pt x="35255" y="410794"/>
                  </a:lnTo>
                  <a:lnTo>
                    <a:pt x="39979" y="406069"/>
                  </a:lnTo>
                  <a:lnTo>
                    <a:pt x="34315" y="400418"/>
                  </a:lnTo>
                  <a:lnTo>
                    <a:pt x="42316" y="400418"/>
                  </a:lnTo>
                  <a:lnTo>
                    <a:pt x="42316" y="399338"/>
                  </a:lnTo>
                  <a:lnTo>
                    <a:pt x="169265" y="390969"/>
                  </a:lnTo>
                  <a:lnTo>
                    <a:pt x="169265" y="383692"/>
                  </a:lnTo>
                  <a:lnTo>
                    <a:pt x="34975" y="392544"/>
                  </a:lnTo>
                  <a:lnTo>
                    <a:pt x="39979" y="387540"/>
                  </a:lnTo>
                  <a:lnTo>
                    <a:pt x="34861" y="382409"/>
                  </a:lnTo>
                  <a:lnTo>
                    <a:pt x="29210" y="388061"/>
                  </a:lnTo>
                  <a:lnTo>
                    <a:pt x="29210" y="380072"/>
                  </a:lnTo>
                  <a:lnTo>
                    <a:pt x="21958" y="380072"/>
                  </a:lnTo>
                  <a:lnTo>
                    <a:pt x="21958" y="388061"/>
                  </a:lnTo>
                  <a:lnTo>
                    <a:pt x="25590" y="391680"/>
                  </a:lnTo>
                  <a:lnTo>
                    <a:pt x="21958" y="388061"/>
                  </a:lnTo>
                  <a:lnTo>
                    <a:pt x="16319" y="382409"/>
                  </a:lnTo>
                  <a:lnTo>
                    <a:pt x="11201" y="387540"/>
                  </a:lnTo>
                  <a:lnTo>
                    <a:pt x="16827" y="393179"/>
                  </a:lnTo>
                  <a:lnTo>
                    <a:pt x="8864" y="393179"/>
                  </a:lnTo>
                  <a:lnTo>
                    <a:pt x="8864" y="400418"/>
                  </a:lnTo>
                  <a:lnTo>
                    <a:pt x="16852" y="400418"/>
                  </a:lnTo>
                  <a:lnTo>
                    <a:pt x="11201" y="406069"/>
                  </a:lnTo>
                  <a:lnTo>
                    <a:pt x="15913" y="410794"/>
                  </a:lnTo>
                  <a:lnTo>
                    <a:pt x="0" y="438365"/>
                  </a:lnTo>
                  <a:lnTo>
                    <a:pt x="51181" y="438365"/>
                  </a:lnTo>
                  <a:lnTo>
                    <a:pt x="46990" y="431114"/>
                  </a:lnTo>
                  <a:lnTo>
                    <a:pt x="42773" y="423837"/>
                  </a:lnTo>
                  <a:lnTo>
                    <a:pt x="223812" y="387362"/>
                  </a:lnTo>
                  <a:lnTo>
                    <a:pt x="469938" y="371106"/>
                  </a:lnTo>
                  <a:lnTo>
                    <a:pt x="464921" y="376123"/>
                  </a:lnTo>
                  <a:lnTo>
                    <a:pt x="470052" y="381241"/>
                  </a:lnTo>
                  <a:lnTo>
                    <a:pt x="475678" y="375615"/>
                  </a:lnTo>
                  <a:lnTo>
                    <a:pt x="475678" y="383590"/>
                  </a:lnTo>
                  <a:lnTo>
                    <a:pt x="482930" y="383590"/>
                  </a:lnTo>
                  <a:lnTo>
                    <a:pt x="482930" y="375589"/>
                  </a:lnTo>
                  <a:lnTo>
                    <a:pt x="482930" y="370001"/>
                  </a:lnTo>
                  <a:lnTo>
                    <a:pt x="482942" y="375615"/>
                  </a:lnTo>
                  <a:lnTo>
                    <a:pt x="488581" y="381241"/>
                  </a:lnTo>
                  <a:lnTo>
                    <a:pt x="493699" y="376123"/>
                  </a:lnTo>
                  <a:lnTo>
                    <a:pt x="488048" y="370471"/>
                  </a:lnTo>
                  <a:lnTo>
                    <a:pt x="496036" y="370471"/>
                  </a:lnTo>
                  <a:lnTo>
                    <a:pt x="496036" y="368084"/>
                  </a:lnTo>
                  <a:lnTo>
                    <a:pt x="922743" y="305816"/>
                  </a:lnTo>
                  <a:lnTo>
                    <a:pt x="918641" y="309918"/>
                  </a:lnTo>
                  <a:lnTo>
                    <a:pt x="923772" y="315036"/>
                  </a:lnTo>
                  <a:lnTo>
                    <a:pt x="929398" y="309410"/>
                  </a:lnTo>
                  <a:lnTo>
                    <a:pt x="929398" y="304850"/>
                  </a:lnTo>
                  <a:lnTo>
                    <a:pt x="929411" y="309397"/>
                  </a:lnTo>
                  <a:lnTo>
                    <a:pt x="929411" y="317385"/>
                  </a:lnTo>
                  <a:lnTo>
                    <a:pt x="936663" y="317385"/>
                  </a:lnTo>
                  <a:lnTo>
                    <a:pt x="936650" y="309397"/>
                  </a:lnTo>
                  <a:lnTo>
                    <a:pt x="942301" y="315036"/>
                  </a:lnTo>
                  <a:lnTo>
                    <a:pt x="947420" y="309918"/>
                  </a:lnTo>
                  <a:lnTo>
                    <a:pt x="940320" y="302844"/>
                  </a:lnTo>
                  <a:lnTo>
                    <a:pt x="941781" y="304279"/>
                  </a:lnTo>
                  <a:lnTo>
                    <a:pt x="949756" y="304279"/>
                  </a:lnTo>
                  <a:lnTo>
                    <a:pt x="949756" y="300875"/>
                  </a:lnTo>
                  <a:lnTo>
                    <a:pt x="1375587" y="212115"/>
                  </a:lnTo>
                  <a:lnTo>
                    <a:pt x="1372362" y="215341"/>
                  </a:lnTo>
                  <a:lnTo>
                    <a:pt x="1377492" y="220472"/>
                  </a:lnTo>
                  <a:lnTo>
                    <a:pt x="1383118" y="214833"/>
                  </a:lnTo>
                  <a:lnTo>
                    <a:pt x="1383118" y="210540"/>
                  </a:lnTo>
                  <a:lnTo>
                    <a:pt x="1383131" y="214833"/>
                  </a:lnTo>
                  <a:lnTo>
                    <a:pt x="1383131" y="222821"/>
                  </a:lnTo>
                  <a:lnTo>
                    <a:pt x="1390383" y="222821"/>
                  </a:lnTo>
                  <a:lnTo>
                    <a:pt x="1390370" y="214833"/>
                  </a:lnTo>
                  <a:lnTo>
                    <a:pt x="1396022" y="220472"/>
                  </a:lnTo>
                  <a:lnTo>
                    <a:pt x="1401140" y="215341"/>
                  </a:lnTo>
                  <a:lnTo>
                    <a:pt x="1394002" y="208229"/>
                  </a:lnTo>
                  <a:lnTo>
                    <a:pt x="1395501" y="209702"/>
                  </a:lnTo>
                  <a:lnTo>
                    <a:pt x="1403477" y="209702"/>
                  </a:lnTo>
                  <a:lnTo>
                    <a:pt x="1403477" y="206184"/>
                  </a:lnTo>
                  <a:lnTo>
                    <a:pt x="1829206" y="114490"/>
                  </a:lnTo>
                  <a:lnTo>
                    <a:pt x="1826082" y="117614"/>
                  </a:lnTo>
                  <a:lnTo>
                    <a:pt x="1831213" y="122745"/>
                  </a:lnTo>
                  <a:lnTo>
                    <a:pt x="1836839" y="117106"/>
                  </a:lnTo>
                  <a:lnTo>
                    <a:pt x="1836839" y="112852"/>
                  </a:lnTo>
                  <a:lnTo>
                    <a:pt x="1836851" y="117106"/>
                  </a:lnTo>
                  <a:lnTo>
                    <a:pt x="1836851" y="125095"/>
                  </a:lnTo>
                  <a:lnTo>
                    <a:pt x="1844103" y="125095"/>
                  </a:lnTo>
                  <a:lnTo>
                    <a:pt x="1844090" y="117106"/>
                  </a:lnTo>
                  <a:lnTo>
                    <a:pt x="1849742" y="122745"/>
                  </a:lnTo>
                  <a:lnTo>
                    <a:pt x="1854860" y="117614"/>
                  </a:lnTo>
                  <a:lnTo>
                    <a:pt x="1849208" y="111975"/>
                  </a:lnTo>
                  <a:lnTo>
                    <a:pt x="1857197" y="111975"/>
                  </a:lnTo>
                  <a:lnTo>
                    <a:pt x="1857197" y="104736"/>
                  </a:lnTo>
                  <a:lnTo>
                    <a:pt x="1849208" y="104736"/>
                  </a:lnTo>
                  <a:lnTo>
                    <a:pt x="1854860" y="99085"/>
                  </a:lnTo>
                  <a:lnTo>
                    <a:pt x="1849742" y="93967"/>
                  </a:lnTo>
                  <a:lnTo>
                    <a:pt x="1844103" y="99606"/>
                  </a:lnTo>
                  <a:lnTo>
                    <a:pt x="1844103" y="106857"/>
                  </a:lnTo>
                  <a:lnTo>
                    <a:pt x="1844103" y="109855"/>
                  </a:lnTo>
                  <a:lnTo>
                    <a:pt x="1844090" y="106857"/>
                  </a:lnTo>
                  <a:lnTo>
                    <a:pt x="1844103" y="99606"/>
                  </a:lnTo>
                  <a:lnTo>
                    <a:pt x="1844103" y="91630"/>
                  </a:lnTo>
                  <a:lnTo>
                    <a:pt x="1836851" y="91630"/>
                  </a:lnTo>
                  <a:lnTo>
                    <a:pt x="1836851" y="99618"/>
                  </a:lnTo>
                  <a:lnTo>
                    <a:pt x="1836851" y="105435"/>
                  </a:lnTo>
                  <a:lnTo>
                    <a:pt x="1836839" y="99606"/>
                  </a:lnTo>
                  <a:lnTo>
                    <a:pt x="1831213" y="93967"/>
                  </a:lnTo>
                  <a:lnTo>
                    <a:pt x="1826082" y="99085"/>
                  </a:lnTo>
                  <a:lnTo>
                    <a:pt x="1831721" y="104736"/>
                  </a:lnTo>
                  <a:lnTo>
                    <a:pt x="1823745" y="104736"/>
                  </a:lnTo>
                  <a:lnTo>
                    <a:pt x="1823745" y="108254"/>
                  </a:lnTo>
                  <a:lnTo>
                    <a:pt x="1397990" y="199961"/>
                  </a:lnTo>
                  <a:lnTo>
                    <a:pt x="1401140" y="196811"/>
                  </a:lnTo>
                  <a:lnTo>
                    <a:pt x="1396022" y="191693"/>
                  </a:lnTo>
                  <a:lnTo>
                    <a:pt x="1390383" y="197332"/>
                  </a:lnTo>
                  <a:lnTo>
                    <a:pt x="1388567" y="199148"/>
                  </a:lnTo>
                  <a:lnTo>
                    <a:pt x="1388567" y="209397"/>
                  </a:lnTo>
                  <a:lnTo>
                    <a:pt x="1386751" y="211213"/>
                  </a:lnTo>
                  <a:lnTo>
                    <a:pt x="1388554" y="209397"/>
                  </a:lnTo>
                  <a:lnTo>
                    <a:pt x="1388567" y="199148"/>
                  </a:lnTo>
                  <a:lnTo>
                    <a:pt x="1386751" y="200964"/>
                  </a:lnTo>
                  <a:lnTo>
                    <a:pt x="1390370" y="197332"/>
                  </a:lnTo>
                  <a:lnTo>
                    <a:pt x="1390383" y="189357"/>
                  </a:lnTo>
                  <a:lnTo>
                    <a:pt x="1383131" y="189357"/>
                  </a:lnTo>
                  <a:lnTo>
                    <a:pt x="1383131" y="197332"/>
                  </a:lnTo>
                  <a:lnTo>
                    <a:pt x="1383131" y="203136"/>
                  </a:lnTo>
                  <a:lnTo>
                    <a:pt x="1383118" y="197332"/>
                  </a:lnTo>
                  <a:lnTo>
                    <a:pt x="1377492" y="191693"/>
                  </a:lnTo>
                  <a:lnTo>
                    <a:pt x="1372362" y="196811"/>
                  </a:lnTo>
                  <a:lnTo>
                    <a:pt x="1378000" y="202463"/>
                  </a:lnTo>
                  <a:lnTo>
                    <a:pt x="1370025" y="202463"/>
                  </a:lnTo>
                  <a:lnTo>
                    <a:pt x="1370025" y="205879"/>
                  </a:lnTo>
                  <a:lnTo>
                    <a:pt x="944181" y="294627"/>
                  </a:lnTo>
                  <a:lnTo>
                    <a:pt x="947420" y="291388"/>
                  </a:lnTo>
                  <a:lnTo>
                    <a:pt x="942301" y="286258"/>
                  </a:lnTo>
                  <a:lnTo>
                    <a:pt x="936663" y="291896"/>
                  </a:lnTo>
                  <a:lnTo>
                    <a:pt x="936663" y="283921"/>
                  </a:lnTo>
                  <a:lnTo>
                    <a:pt x="929411" y="283921"/>
                  </a:lnTo>
                  <a:lnTo>
                    <a:pt x="929411" y="291909"/>
                  </a:lnTo>
                  <a:lnTo>
                    <a:pt x="929411" y="297522"/>
                  </a:lnTo>
                  <a:lnTo>
                    <a:pt x="929398" y="291896"/>
                  </a:lnTo>
                  <a:lnTo>
                    <a:pt x="923772" y="286258"/>
                  </a:lnTo>
                  <a:lnTo>
                    <a:pt x="918641" y="291388"/>
                  </a:lnTo>
                  <a:lnTo>
                    <a:pt x="924280" y="297040"/>
                  </a:lnTo>
                  <a:lnTo>
                    <a:pt x="916305" y="297040"/>
                  </a:lnTo>
                  <a:lnTo>
                    <a:pt x="916305" y="299427"/>
                  </a:lnTo>
                  <a:lnTo>
                    <a:pt x="489585" y="361696"/>
                  </a:lnTo>
                  <a:lnTo>
                    <a:pt x="493699" y="357581"/>
                  </a:lnTo>
                  <a:lnTo>
                    <a:pt x="488581" y="352463"/>
                  </a:lnTo>
                  <a:lnTo>
                    <a:pt x="482942" y="358101"/>
                  </a:lnTo>
                  <a:lnTo>
                    <a:pt x="482942" y="362661"/>
                  </a:lnTo>
                  <a:lnTo>
                    <a:pt x="482930" y="358114"/>
                  </a:lnTo>
                  <a:lnTo>
                    <a:pt x="482930" y="350126"/>
                  </a:lnTo>
                  <a:lnTo>
                    <a:pt x="475678" y="350126"/>
                  </a:lnTo>
                  <a:lnTo>
                    <a:pt x="475678" y="358101"/>
                  </a:lnTo>
                  <a:lnTo>
                    <a:pt x="470052" y="352463"/>
                  </a:lnTo>
                  <a:lnTo>
                    <a:pt x="464921" y="357581"/>
                  </a:lnTo>
                  <a:lnTo>
                    <a:pt x="470560" y="363232"/>
                  </a:lnTo>
                  <a:lnTo>
                    <a:pt x="462584" y="363232"/>
                  </a:lnTo>
                  <a:lnTo>
                    <a:pt x="462584" y="364324"/>
                  </a:lnTo>
                  <a:lnTo>
                    <a:pt x="277507" y="376542"/>
                  </a:lnTo>
                  <a:lnTo>
                    <a:pt x="457581" y="340258"/>
                  </a:lnTo>
                  <a:lnTo>
                    <a:pt x="453720" y="346951"/>
                  </a:lnTo>
                  <a:lnTo>
                    <a:pt x="504901" y="346951"/>
                  </a:lnTo>
                  <a:lnTo>
                    <a:pt x="500710" y="339699"/>
                  </a:lnTo>
                  <a:lnTo>
                    <a:pt x="496379" y="332219"/>
                  </a:lnTo>
                  <a:lnTo>
                    <a:pt x="911110" y="242862"/>
                  </a:lnTo>
                  <a:lnTo>
                    <a:pt x="907440" y="249224"/>
                  </a:lnTo>
                  <a:lnTo>
                    <a:pt x="958621" y="249224"/>
                  </a:lnTo>
                  <a:lnTo>
                    <a:pt x="954430" y="241973"/>
                  </a:lnTo>
                  <a:lnTo>
                    <a:pt x="949083" y="232727"/>
                  </a:lnTo>
                  <a:lnTo>
                    <a:pt x="1362633" y="89052"/>
                  </a:lnTo>
                  <a:lnTo>
                    <a:pt x="1361160" y="91605"/>
                  </a:lnTo>
                  <a:lnTo>
                    <a:pt x="1412341" y="91605"/>
                  </a:lnTo>
                  <a:lnTo>
                    <a:pt x="1408150" y="84353"/>
                  </a:lnTo>
                  <a:lnTo>
                    <a:pt x="1404823" y="78600"/>
                  </a:lnTo>
                  <a:lnTo>
                    <a:pt x="1820087" y="35318"/>
                  </a:lnTo>
                  <a:lnTo>
                    <a:pt x="1814893" y="44323"/>
                  </a:lnTo>
                  <a:lnTo>
                    <a:pt x="1866061" y="44323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" name="object 36">
              <a:extLst>
                <a:ext uri="{FF2B5EF4-FFF2-40B4-BE49-F238E27FC236}">
                  <a16:creationId xmlns:a16="http://schemas.microsoft.com/office/drawing/2014/main" id="{A8C8FE82-73F8-4829-8EFC-9DF15CEC358C}"/>
                </a:ext>
              </a:extLst>
            </p:cNvPr>
            <p:cNvSpPr/>
            <p:nvPr/>
          </p:nvSpPr>
          <p:spPr>
            <a:xfrm>
              <a:off x="649376" y="1080820"/>
              <a:ext cx="1866264" cy="444500"/>
            </a:xfrm>
            <a:custGeom>
              <a:avLst/>
              <a:gdLst/>
              <a:ahLst/>
              <a:cxnLst/>
              <a:rect l="l" t="t" r="r" b="b"/>
              <a:pathLst>
                <a:path w="1866264" h="444500">
                  <a:moveTo>
                    <a:pt x="1854860" y="196811"/>
                  </a:moveTo>
                  <a:lnTo>
                    <a:pt x="1849742" y="191693"/>
                  </a:lnTo>
                  <a:lnTo>
                    <a:pt x="1844103" y="197332"/>
                  </a:lnTo>
                  <a:lnTo>
                    <a:pt x="1844103" y="204584"/>
                  </a:lnTo>
                  <a:lnTo>
                    <a:pt x="1844103" y="207581"/>
                  </a:lnTo>
                  <a:lnTo>
                    <a:pt x="1844090" y="204584"/>
                  </a:lnTo>
                  <a:lnTo>
                    <a:pt x="1844103" y="197332"/>
                  </a:lnTo>
                  <a:lnTo>
                    <a:pt x="1844103" y="189357"/>
                  </a:lnTo>
                  <a:lnTo>
                    <a:pt x="1836851" y="189357"/>
                  </a:lnTo>
                  <a:lnTo>
                    <a:pt x="1836851" y="197345"/>
                  </a:lnTo>
                  <a:lnTo>
                    <a:pt x="1836851" y="202844"/>
                  </a:lnTo>
                  <a:lnTo>
                    <a:pt x="1836839" y="197332"/>
                  </a:lnTo>
                  <a:lnTo>
                    <a:pt x="1831213" y="191693"/>
                  </a:lnTo>
                  <a:lnTo>
                    <a:pt x="1826082" y="196811"/>
                  </a:lnTo>
                  <a:lnTo>
                    <a:pt x="1831721" y="202463"/>
                  </a:lnTo>
                  <a:lnTo>
                    <a:pt x="1823745" y="202463"/>
                  </a:lnTo>
                  <a:lnTo>
                    <a:pt x="1823745" y="204292"/>
                  </a:lnTo>
                  <a:lnTo>
                    <a:pt x="1396619" y="251777"/>
                  </a:lnTo>
                  <a:lnTo>
                    <a:pt x="1401140" y="247256"/>
                  </a:lnTo>
                  <a:lnTo>
                    <a:pt x="1396022" y="242125"/>
                  </a:lnTo>
                  <a:lnTo>
                    <a:pt x="1390383" y="247764"/>
                  </a:lnTo>
                  <a:lnTo>
                    <a:pt x="1390383" y="239788"/>
                  </a:lnTo>
                  <a:lnTo>
                    <a:pt x="1383131" y="239788"/>
                  </a:lnTo>
                  <a:lnTo>
                    <a:pt x="1383131" y="247777"/>
                  </a:lnTo>
                  <a:lnTo>
                    <a:pt x="1383131" y="253149"/>
                  </a:lnTo>
                  <a:lnTo>
                    <a:pt x="1383118" y="247764"/>
                  </a:lnTo>
                  <a:lnTo>
                    <a:pt x="1377492" y="242125"/>
                  </a:lnTo>
                  <a:lnTo>
                    <a:pt x="1372362" y="247256"/>
                  </a:lnTo>
                  <a:lnTo>
                    <a:pt x="1378000" y="252907"/>
                  </a:lnTo>
                  <a:lnTo>
                    <a:pt x="1370025" y="252907"/>
                  </a:lnTo>
                  <a:lnTo>
                    <a:pt x="1370025" y="254050"/>
                  </a:lnTo>
                  <a:lnTo>
                    <a:pt x="942428" y="283768"/>
                  </a:lnTo>
                  <a:lnTo>
                    <a:pt x="947420" y="278777"/>
                  </a:lnTo>
                  <a:lnTo>
                    <a:pt x="942301" y="273646"/>
                  </a:lnTo>
                  <a:lnTo>
                    <a:pt x="936663" y="279285"/>
                  </a:lnTo>
                  <a:lnTo>
                    <a:pt x="936663" y="271310"/>
                  </a:lnTo>
                  <a:lnTo>
                    <a:pt x="929411" y="271310"/>
                  </a:lnTo>
                  <a:lnTo>
                    <a:pt x="929411" y="279298"/>
                  </a:lnTo>
                  <a:lnTo>
                    <a:pt x="929411" y="284797"/>
                  </a:lnTo>
                  <a:lnTo>
                    <a:pt x="929398" y="279285"/>
                  </a:lnTo>
                  <a:lnTo>
                    <a:pt x="923772" y="273646"/>
                  </a:lnTo>
                  <a:lnTo>
                    <a:pt x="918641" y="278777"/>
                  </a:lnTo>
                  <a:lnTo>
                    <a:pt x="924280" y="284429"/>
                  </a:lnTo>
                  <a:lnTo>
                    <a:pt x="916305" y="284429"/>
                  </a:lnTo>
                  <a:lnTo>
                    <a:pt x="916305" y="286207"/>
                  </a:lnTo>
                  <a:lnTo>
                    <a:pt x="489115" y="332219"/>
                  </a:lnTo>
                  <a:lnTo>
                    <a:pt x="493699" y="327634"/>
                  </a:lnTo>
                  <a:lnTo>
                    <a:pt x="488581" y="322516"/>
                  </a:lnTo>
                  <a:lnTo>
                    <a:pt x="482942" y="328155"/>
                  </a:lnTo>
                  <a:lnTo>
                    <a:pt x="482942" y="332879"/>
                  </a:lnTo>
                  <a:lnTo>
                    <a:pt x="482930" y="328168"/>
                  </a:lnTo>
                  <a:lnTo>
                    <a:pt x="482930" y="320179"/>
                  </a:lnTo>
                  <a:lnTo>
                    <a:pt x="475678" y="320179"/>
                  </a:lnTo>
                  <a:lnTo>
                    <a:pt x="475678" y="328155"/>
                  </a:lnTo>
                  <a:lnTo>
                    <a:pt x="470052" y="322516"/>
                  </a:lnTo>
                  <a:lnTo>
                    <a:pt x="464921" y="327634"/>
                  </a:lnTo>
                  <a:lnTo>
                    <a:pt x="470560" y="333286"/>
                  </a:lnTo>
                  <a:lnTo>
                    <a:pt x="462584" y="333286"/>
                  </a:lnTo>
                  <a:lnTo>
                    <a:pt x="462584" y="334441"/>
                  </a:lnTo>
                  <a:lnTo>
                    <a:pt x="34988" y="364159"/>
                  </a:lnTo>
                  <a:lnTo>
                    <a:pt x="39979" y="359168"/>
                  </a:lnTo>
                  <a:lnTo>
                    <a:pt x="34861" y="354037"/>
                  </a:lnTo>
                  <a:lnTo>
                    <a:pt x="29210" y="359689"/>
                  </a:lnTo>
                  <a:lnTo>
                    <a:pt x="29210" y="351701"/>
                  </a:lnTo>
                  <a:lnTo>
                    <a:pt x="21958" y="351701"/>
                  </a:lnTo>
                  <a:lnTo>
                    <a:pt x="21958" y="359689"/>
                  </a:lnTo>
                  <a:lnTo>
                    <a:pt x="16319" y="354037"/>
                  </a:lnTo>
                  <a:lnTo>
                    <a:pt x="11201" y="359168"/>
                  </a:lnTo>
                  <a:lnTo>
                    <a:pt x="16840" y="364820"/>
                  </a:lnTo>
                  <a:lnTo>
                    <a:pt x="8864" y="364820"/>
                  </a:lnTo>
                  <a:lnTo>
                    <a:pt x="8864" y="372059"/>
                  </a:lnTo>
                  <a:lnTo>
                    <a:pt x="16827" y="372059"/>
                  </a:lnTo>
                  <a:lnTo>
                    <a:pt x="20459" y="368439"/>
                  </a:lnTo>
                  <a:lnTo>
                    <a:pt x="11201" y="377698"/>
                  </a:lnTo>
                  <a:lnTo>
                    <a:pt x="16319" y="382816"/>
                  </a:lnTo>
                  <a:lnTo>
                    <a:pt x="21958" y="377177"/>
                  </a:lnTo>
                  <a:lnTo>
                    <a:pt x="21958" y="385165"/>
                  </a:lnTo>
                  <a:lnTo>
                    <a:pt x="29210" y="385165"/>
                  </a:lnTo>
                  <a:lnTo>
                    <a:pt x="29210" y="377177"/>
                  </a:lnTo>
                  <a:lnTo>
                    <a:pt x="34861" y="382816"/>
                  </a:lnTo>
                  <a:lnTo>
                    <a:pt x="39979" y="377698"/>
                  </a:lnTo>
                  <a:lnTo>
                    <a:pt x="33769" y="371500"/>
                  </a:lnTo>
                  <a:lnTo>
                    <a:pt x="34340" y="372059"/>
                  </a:lnTo>
                  <a:lnTo>
                    <a:pt x="42316" y="372059"/>
                  </a:lnTo>
                  <a:lnTo>
                    <a:pt x="42316" y="370903"/>
                  </a:lnTo>
                  <a:lnTo>
                    <a:pt x="469887" y="341198"/>
                  </a:lnTo>
                  <a:lnTo>
                    <a:pt x="464921" y="346176"/>
                  </a:lnTo>
                  <a:lnTo>
                    <a:pt x="470052" y="351294"/>
                  </a:lnTo>
                  <a:lnTo>
                    <a:pt x="475678" y="345668"/>
                  </a:lnTo>
                  <a:lnTo>
                    <a:pt x="475678" y="353644"/>
                  </a:lnTo>
                  <a:lnTo>
                    <a:pt x="482930" y="353644"/>
                  </a:lnTo>
                  <a:lnTo>
                    <a:pt x="482930" y="345643"/>
                  </a:lnTo>
                  <a:lnTo>
                    <a:pt x="482930" y="340169"/>
                  </a:lnTo>
                  <a:lnTo>
                    <a:pt x="482942" y="345668"/>
                  </a:lnTo>
                  <a:lnTo>
                    <a:pt x="488581" y="351294"/>
                  </a:lnTo>
                  <a:lnTo>
                    <a:pt x="493699" y="346176"/>
                  </a:lnTo>
                  <a:lnTo>
                    <a:pt x="488048" y="340525"/>
                  </a:lnTo>
                  <a:lnTo>
                    <a:pt x="496036" y="340525"/>
                  </a:lnTo>
                  <a:lnTo>
                    <a:pt x="496036" y="338759"/>
                  </a:lnTo>
                  <a:lnTo>
                    <a:pt x="923188" y="292760"/>
                  </a:lnTo>
                  <a:lnTo>
                    <a:pt x="918641" y="297307"/>
                  </a:lnTo>
                  <a:lnTo>
                    <a:pt x="923772" y="302437"/>
                  </a:lnTo>
                  <a:lnTo>
                    <a:pt x="929398" y="296811"/>
                  </a:lnTo>
                  <a:lnTo>
                    <a:pt x="929398" y="292087"/>
                  </a:lnTo>
                  <a:lnTo>
                    <a:pt x="929411" y="296799"/>
                  </a:lnTo>
                  <a:lnTo>
                    <a:pt x="929411" y="304774"/>
                  </a:lnTo>
                  <a:lnTo>
                    <a:pt x="936663" y="304774"/>
                  </a:lnTo>
                  <a:lnTo>
                    <a:pt x="936650" y="296799"/>
                  </a:lnTo>
                  <a:lnTo>
                    <a:pt x="942301" y="302437"/>
                  </a:lnTo>
                  <a:lnTo>
                    <a:pt x="947420" y="297307"/>
                  </a:lnTo>
                  <a:lnTo>
                    <a:pt x="941209" y="291109"/>
                  </a:lnTo>
                  <a:lnTo>
                    <a:pt x="941781" y="291668"/>
                  </a:lnTo>
                  <a:lnTo>
                    <a:pt x="949756" y="291668"/>
                  </a:lnTo>
                  <a:lnTo>
                    <a:pt x="949756" y="290525"/>
                  </a:lnTo>
                  <a:lnTo>
                    <a:pt x="1377340" y="260807"/>
                  </a:lnTo>
                  <a:lnTo>
                    <a:pt x="1372362" y="265785"/>
                  </a:lnTo>
                  <a:lnTo>
                    <a:pt x="1377492" y="270903"/>
                  </a:lnTo>
                  <a:lnTo>
                    <a:pt x="1383118" y="265277"/>
                  </a:lnTo>
                  <a:lnTo>
                    <a:pt x="1383118" y="260413"/>
                  </a:lnTo>
                  <a:lnTo>
                    <a:pt x="1383131" y="265264"/>
                  </a:lnTo>
                  <a:lnTo>
                    <a:pt x="1383131" y="273253"/>
                  </a:lnTo>
                  <a:lnTo>
                    <a:pt x="1390383" y="273253"/>
                  </a:lnTo>
                  <a:lnTo>
                    <a:pt x="1390370" y="265264"/>
                  </a:lnTo>
                  <a:lnTo>
                    <a:pt x="1396022" y="270903"/>
                  </a:lnTo>
                  <a:lnTo>
                    <a:pt x="1401140" y="265785"/>
                  </a:lnTo>
                  <a:lnTo>
                    <a:pt x="1394637" y="259295"/>
                  </a:lnTo>
                  <a:lnTo>
                    <a:pt x="1395501" y="260146"/>
                  </a:lnTo>
                  <a:lnTo>
                    <a:pt x="1403477" y="260146"/>
                  </a:lnTo>
                  <a:lnTo>
                    <a:pt x="1403477" y="258318"/>
                  </a:lnTo>
                  <a:lnTo>
                    <a:pt x="1830578" y="210845"/>
                  </a:lnTo>
                  <a:lnTo>
                    <a:pt x="1826082" y="215341"/>
                  </a:lnTo>
                  <a:lnTo>
                    <a:pt x="1831213" y="220472"/>
                  </a:lnTo>
                  <a:lnTo>
                    <a:pt x="1836839" y="214833"/>
                  </a:lnTo>
                  <a:lnTo>
                    <a:pt x="1836839" y="210146"/>
                  </a:lnTo>
                  <a:lnTo>
                    <a:pt x="1836851" y="214833"/>
                  </a:lnTo>
                  <a:lnTo>
                    <a:pt x="1836851" y="222821"/>
                  </a:lnTo>
                  <a:lnTo>
                    <a:pt x="1844103" y="222821"/>
                  </a:lnTo>
                  <a:lnTo>
                    <a:pt x="1844090" y="214833"/>
                  </a:lnTo>
                  <a:lnTo>
                    <a:pt x="1849742" y="220472"/>
                  </a:lnTo>
                  <a:lnTo>
                    <a:pt x="1854860" y="215341"/>
                  </a:lnTo>
                  <a:lnTo>
                    <a:pt x="1845589" y="206082"/>
                  </a:lnTo>
                  <a:lnTo>
                    <a:pt x="1854860" y="196811"/>
                  </a:lnTo>
                  <a:close/>
                </a:path>
                <a:path w="1866264" h="444500">
                  <a:moveTo>
                    <a:pt x="1857197" y="202463"/>
                  </a:moveTo>
                  <a:lnTo>
                    <a:pt x="1849221" y="202463"/>
                  </a:lnTo>
                  <a:lnTo>
                    <a:pt x="1845589" y="206082"/>
                  </a:lnTo>
                  <a:lnTo>
                    <a:pt x="1849221" y="209702"/>
                  </a:lnTo>
                  <a:lnTo>
                    <a:pt x="1857197" y="209702"/>
                  </a:lnTo>
                  <a:lnTo>
                    <a:pt x="1857197" y="202463"/>
                  </a:lnTo>
                  <a:close/>
                </a:path>
                <a:path w="1866264" h="444500">
                  <a:moveTo>
                    <a:pt x="1860829" y="313258"/>
                  </a:moveTo>
                  <a:lnTo>
                    <a:pt x="1859216" y="305346"/>
                  </a:lnTo>
                  <a:lnTo>
                    <a:pt x="1855724" y="300151"/>
                  </a:lnTo>
                  <a:lnTo>
                    <a:pt x="1854860" y="298881"/>
                  </a:lnTo>
                  <a:lnTo>
                    <a:pt x="1853565" y="298018"/>
                  </a:lnTo>
                  <a:lnTo>
                    <a:pt x="1853565" y="306019"/>
                  </a:lnTo>
                  <a:lnTo>
                    <a:pt x="1853565" y="320497"/>
                  </a:lnTo>
                  <a:lnTo>
                    <a:pt x="1847710" y="326351"/>
                  </a:lnTo>
                  <a:lnTo>
                    <a:pt x="1846630" y="326364"/>
                  </a:lnTo>
                  <a:lnTo>
                    <a:pt x="1844179" y="326364"/>
                  </a:lnTo>
                  <a:lnTo>
                    <a:pt x="1840471" y="326364"/>
                  </a:lnTo>
                  <a:lnTo>
                    <a:pt x="1833245" y="326351"/>
                  </a:lnTo>
                  <a:lnTo>
                    <a:pt x="1827390" y="320497"/>
                  </a:lnTo>
                  <a:lnTo>
                    <a:pt x="1827390" y="317715"/>
                  </a:lnTo>
                  <a:lnTo>
                    <a:pt x="1840699" y="316877"/>
                  </a:lnTo>
                  <a:lnTo>
                    <a:pt x="1840242" y="309651"/>
                  </a:lnTo>
                  <a:lnTo>
                    <a:pt x="1827390" y="310464"/>
                  </a:lnTo>
                  <a:lnTo>
                    <a:pt x="1827390" y="306019"/>
                  </a:lnTo>
                  <a:lnTo>
                    <a:pt x="1833245" y="300164"/>
                  </a:lnTo>
                  <a:lnTo>
                    <a:pt x="1844179" y="300164"/>
                  </a:lnTo>
                  <a:lnTo>
                    <a:pt x="1847710" y="300164"/>
                  </a:lnTo>
                  <a:lnTo>
                    <a:pt x="1853565" y="306019"/>
                  </a:lnTo>
                  <a:lnTo>
                    <a:pt x="1853565" y="298018"/>
                  </a:lnTo>
                  <a:lnTo>
                    <a:pt x="1848383" y="294513"/>
                  </a:lnTo>
                  <a:lnTo>
                    <a:pt x="1840471" y="292912"/>
                  </a:lnTo>
                  <a:lnTo>
                    <a:pt x="1832546" y="294513"/>
                  </a:lnTo>
                  <a:lnTo>
                    <a:pt x="1826082" y="298881"/>
                  </a:lnTo>
                  <a:lnTo>
                    <a:pt x="1821713" y="305346"/>
                  </a:lnTo>
                  <a:lnTo>
                    <a:pt x="1820595" y="310883"/>
                  </a:lnTo>
                  <a:lnTo>
                    <a:pt x="1406118" y="336791"/>
                  </a:lnTo>
                  <a:lnTo>
                    <a:pt x="1405496" y="333717"/>
                  </a:lnTo>
                  <a:lnTo>
                    <a:pt x="1402003" y="328523"/>
                  </a:lnTo>
                  <a:lnTo>
                    <a:pt x="1401140" y="327253"/>
                  </a:lnTo>
                  <a:lnTo>
                    <a:pt x="1399844" y="326390"/>
                  </a:lnTo>
                  <a:lnTo>
                    <a:pt x="1399844" y="334391"/>
                  </a:lnTo>
                  <a:lnTo>
                    <a:pt x="1399844" y="337185"/>
                  </a:lnTo>
                  <a:lnTo>
                    <a:pt x="1386560" y="338010"/>
                  </a:lnTo>
                  <a:lnTo>
                    <a:pt x="1373657" y="338556"/>
                  </a:lnTo>
                  <a:lnTo>
                    <a:pt x="1373657" y="334391"/>
                  </a:lnTo>
                  <a:lnTo>
                    <a:pt x="1379512" y="328536"/>
                  </a:lnTo>
                  <a:lnTo>
                    <a:pt x="1390459" y="328536"/>
                  </a:lnTo>
                  <a:lnTo>
                    <a:pt x="1393990" y="328536"/>
                  </a:lnTo>
                  <a:lnTo>
                    <a:pt x="1399844" y="334391"/>
                  </a:lnTo>
                  <a:lnTo>
                    <a:pt x="1399844" y="326390"/>
                  </a:lnTo>
                  <a:lnTo>
                    <a:pt x="1394663" y="322884"/>
                  </a:lnTo>
                  <a:lnTo>
                    <a:pt x="1386751" y="321284"/>
                  </a:lnTo>
                  <a:lnTo>
                    <a:pt x="1378826" y="322884"/>
                  </a:lnTo>
                  <a:lnTo>
                    <a:pt x="1372362" y="327253"/>
                  </a:lnTo>
                  <a:lnTo>
                    <a:pt x="1367993" y="333717"/>
                  </a:lnTo>
                  <a:lnTo>
                    <a:pt x="1366964" y="338836"/>
                  </a:lnTo>
                  <a:lnTo>
                    <a:pt x="952474" y="356120"/>
                  </a:lnTo>
                  <a:lnTo>
                    <a:pt x="951776" y="352640"/>
                  </a:lnTo>
                  <a:lnTo>
                    <a:pt x="948270" y="347446"/>
                  </a:lnTo>
                  <a:lnTo>
                    <a:pt x="947407" y="346176"/>
                  </a:lnTo>
                  <a:lnTo>
                    <a:pt x="946124" y="345313"/>
                  </a:lnTo>
                  <a:lnTo>
                    <a:pt x="946124" y="353314"/>
                  </a:lnTo>
                  <a:lnTo>
                    <a:pt x="946124" y="356387"/>
                  </a:lnTo>
                  <a:lnTo>
                    <a:pt x="946124" y="363639"/>
                  </a:lnTo>
                  <a:lnTo>
                    <a:pt x="946124" y="367792"/>
                  </a:lnTo>
                  <a:lnTo>
                    <a:pt x="940269" y="373646"/>
                  </a:lnTo>
                  <a:lnTo>
                    <a:pt x="939190" y="373659"/>
                  </a:lnTo>
                  <a:lnTo>
                    <a:pt x="936739" y="373659"/>
                  </a:lnTo>
                  <a:lnTo>
                    <a:pt x="933030" y="373659"/>
                  </a:lnTo>
                  <a:lnTo>
                    <a:pt x="925791" y="373646"/>
                  </a:lnTo>
                  <a:lnTo>
                    <a:pt x="919937" y="367792"/>
                  </a:lnTo>
                  <a:lnTo>
                    <a:pt x="919937" y="364642"/>
                  </a:lnTo>
                  <a:lnTo>
                    <a:pt x="933157" y="364172"/>
                  </a:lnTo>
                  <a:lnTo>
                    <a:pt x="946124" y="363639"/>
                  </a:lnTo>
                  <a:lnTo>
                    <a:pt x="946124" y="356387"/>
                  </a:lnTo>
                  <a:lnTo>
                    <a:pt x="932891" y="356933"/>
                  </a:lnTo>
                  <a:lnTo>
                    <a:pt x="919937" y="357390"/>
                  </a:lnTo>
                  <a:lnTo>
                    <a:pt x="919937" y="353314"/>
                  </a:lnTo>
                  <a:lnTo>
                    <a:pt x="925791" y="347459"/>
                  </a:lnTo>
                  <a:lnTo>
                    <a:pt x="936739" y="347459"/>
                  </a:lnTo>
                  <a:lnTo>
                    <a:pt x="940269" y="347459"/>
                  </a:lnTo>
                  <a:lnTo>
                    <a:pt x="946124" y="353314"/>
                  </a:lnTo>
                  <a:lnTo>
                    <a:pt x="946124" y="345313"/>
                  </a:lnTo>
                  <a:lnTo>
                    <a:pt x="940943" y="341807"/>
                  </a:lnTo>
                  <a:lnTo>
                    <a:pt x="933030" y="340207"/>
                  </a:lnTo>
                  <a:lnTo>
                    <a:pt x="925106" y="341807"/>
                  </a:lnTo>
                  <a:lnTo>
                    <a:pt x="918641" y="346176"/>
                  </a:lnTo>
                  <a:lnTo>
                    <a:pt x="914273" y="352640"/>
                  </a:lnTo>
                  <a:lnTo>
                    <a:pt x="913269" y="357619"/>
                  </a:lnTo>
                  <a:lnTo>
                    <a:pt x="498779" y="372021"/>
                  </a:lnTo>
                  <a:lnTo>
                    <a:pt x="498055" y="368401"/>
                  </a:lnTo>
                  <a:lnTo>
                    <a:pt x="494550" y="363207"/>
                  </a:lnTo>
                  <a:lnTo>
                    <a:pt x="493687" y="361937"/>
                  </a:lnTo>
                  <a:lnTo>
                    <a:pt x="492404" y="361073"/>
                  </a:lnTo>
                  <a:lnTo>
                    <a:pt x="492404" y="369074"/>
                  </a:lnTo>
                  <a:lnTo>
                    <a:pt x="492404" y="372249"/>
                  </a:lnTo>
                  <a:lnTo>
                    <a:pt x="492404" y="379488"/>
                  </a:lnTo>
                  <a:lnTo>
                    <a:pt x="492404" y="383552"/>
                  </a:lnTo>
                  <a:lnTo>
                    <a:pt x="486549" y="389407"/>
                  </a:lnTo>
                  <a:lnTo>
                    <a:pt x="485470" y="389420"/>
                  </a:lnTo>
                  <a:lnTo>
                    <a:pt x="483019" y="389420"/>
                  </a:lnTo>
                  <a:lnTo>
                    <a:pt x="479310" y="389420"/>
                  </a:lnTo>
                  <a:lnTo>
                    <a:pt x="472071" y="389407"/>
                  </a:lnTo>
                  <a:lnTo>
                    <a:pt x="466217" y="383552"/>
                  </a:lnTo>
                  <a:lnTo>
                    <a:pt x="466217" y="381330"/>
                  </a:lnTo>
                  <a:lnTo>
                    <a:pt x="479564" y="379933"/>
                  </a:lnTo>
                  <a:lnTo>
                    <a:pt x="492404" y="379488"/>
                  </a:lnTo>
                  <a:lnTo>
                    <a:pt x="492404" y="372249"/>
                  </a:lnTo>
                  <a:lnTo>
                    <a:pt x="478942" y="372706"/>
                  </a:lnTo>
                  <a:lnTo>
                    <a:pt x="466217" y="374040"/>
                  </a:lnTo>
                  <a:lnTo>
                    <a:pt x="466217" y="369074"/>
                  </a:lnTo>
                  <a:lnTo>
                    <a:pt x="472071" y="363220"/>
                  </a:lnTo>
                  <a:lnTo>
                    <a:pt x="483019" y="363220"/>
                  </a:lnTo>
                  <a:lnTo>
                    <a:pt x="486549" y="363220"/>
                  </a:lnTo>
                  <a:lnTo>
                    <a:pt x="492404" y="369074"/>
                  </a:lnTo>
                  <a:lnTo>
                    <a:pt x="492404" y="361073"/>
                  </a:lnTo>
                  <a:lnTo>
                    <a:pt x="487222" y="357568"/>
                  </a:lnTo>
                  <a:lnTo>
                    <a:pt x="479310" y="355968"/>
                  </a:lnTo>
                  <a:lnTo>
                    <a:pt x="471385" y="357568"/>
                  </a:lnTo>
                  <a:lnTo>
                    <a:pt x="464921" y="361937"/>
                  </a:lnTo>
                  <a:lnTo>
                    <a:pt x="460552" y="368401"/>
                  </a:lnTo>
                  <a:lnTo>
                    <a:pt x="459270" y="374764"/>
                  </a:lnTo>
                  <a:lnTo>
                    <a:pt x="44792" y="417957"/>
                  </a:lnTo>
                  <a:lnTo>
                    <a:pt x="44335" y="415683"/>
                  </a:lnTo>
                  <a:lnTo>
                    <a:pt x="40830" y="410489"/>
                  </a:lnTo>
                  <a:lnTo>
                    <a:pt x="39966" y="409206"/>
                  </a:lnTo>
                  <a:lnTo>
                    <a:pt x="38684" y="408343"/>
                  </a:lnTo>
                  <a:lnTo>
                    <a:pt x="38684" y="416356"/>
                  </a:lnTo>
                  <a:lnTo>
                    <a:pt x="38684" y="418592"/>
                  </a:lnTo>
                  <a:lnTo>
                    <a:pt x="25222" y="419989"/>
                  </a:lnTo>
                  <a:lnTo>
                    <a:pt x="25971" y="427202"/>
                  </a:lnTo>
                  <a:lnTo>
                    <a:pt x="38684" y="425881"/>
                  </a:lnTo>
                  <a:lnTo>
                    <a:pt x="38684" y="430834"/>
                  </a:lnTo>
                  <a:lnTo>
                    <a:pt x="32829" y="436689"/>
                  </a:lnTo>
                  <a:lnTo>
                    <a:pt x="31750" y="436702"/>
                  </a:lnTo>
                  <a:lnTo>
                    <a:pt x="29298" y="436702"/>
                  </a:lnTo>
                  <a:lnTo>
                    <a:pt x="25590" y="436702"/>
                  </a:lnTo>
                  <a:lnTo>
                    <a:pt x="18351" y="436689"/>
                  </a:lnTo>
                  <a:lnTo>
                    <a:pt x="12496" y="430834"/>
                  </a:lnTo>
                  <a:lnTo>
                    <a:pt x="12496" y="416356"/>
                  </a:lnTo>
                  <a:lnTo>
                    <a:pt x="18351" y="410502"/>
                  </a:lnTo>
                  <a:lnTo>
                    <a:pt x="29298" y="410502"/>
                  </a:lnTo>
                  <a:lnTo>
                    <a:pt x="32829" y="410502"/>
                  </a:lnTo>
                  <a:lnTo>
                    <a:pt x="38684" y="416356"/>
                  </a:lnTo>
                  <a:lnTo>
                    <a:pt x="38684" y="408343"/>
                  </a:lnTo>
                  <a:lnTo>
                    <a:pt x="33502" y="404850"/>
                  </a:lnTo>
                  <a:lnTo>
                    <a:pt x="25590" y="403237"/>
                  </a:lnTo>
                  <a:lnTo>
                    <a:pt x="17665" y="404850"/>
                  </a:lnTo>
                  <a:lnTo>
                    <a:pt x="11201" y="409206"/>
                  </a:lnTo>
                  <a:lnTo>
                    <a:pt x="6832" y="415683"/>
                  </a:lnTo>
                  <a:lnTo>
                    <a:pt x="5232" y="423595"/>
                  </a:lnTo>
                  <a:lnTo>
                    <a:pt x="6832" y="431520"/>
                  </a:lnTo>
                  <a:lnTo>
                    <a:pt x="11201" y="437984"/>
                  </a:lnTo>
                  <a:lnTo>
                    <a:pt x="17665" y="442353"/>
                  </a:lnTo>
                  <a:lnTo>
                    <a:pt x="25590" y="443941"/>
                  </a:lnTo>
                  <a:lnTo>
                    <a:pt x="33502" y="442353"/>
                  </a:lnTo>
                  <a:lnTo>
                    <a:pt x="39966" y="437984"/>
                  </a:lnTo>
                  <a:lnTo>
                    <a:pt x="40830" y="436702"/>
                  </a:lnTo>
                  <a:lnTo>
                    <a:pt x="44335" y="431520"/>
                  </a:lnTo>
                  <a:lnTo>
                    <a:pt x="45618" y="425157"/>
                  </a:lnTo>
                  <a:lnTo>
                    <a:pt x="460095" y="381965"/>
                  </a:lnTo>
                  <a:lnTo>
                    <a:pt x="460552" y="384238"/>
                  </a:lnTo>
                  <a:lnTo>
                    <a:pt x="464921" y="390702"/>
                  </a:lnTo>
                  <a:lnTo>
                    <a:pt x="471385" y="395071"/>
                  </a:lnTo>
                  <a:lnTo>
                    <a:pt x="479310" y="396659"/>
                  </a:lnTo>
                  <a:lnTo>
                    <a:pt x="487222" y="395071"/>
                  </a:lnTo>
                  <a:lnTo>
                    <a:pt x="493687" y="390702"/>
                  </a:lnTo>
                  <a:lnTo>
                    <a:pt x="494550" y="389420"/>
                  </a:lnTo>
                  <a:lnTo>
                    <a:pt x="498055" y="384238"/>
                  </a:lnTo>
                  <a:lnTo>
                    <a:pt x="499059" y="379260"/>
                  </a:lnTo>
                  <a:lnTo>
                    <a:pt x="913536" y="364858"/>
                  </a:lnTo>
                  <a:lnTo>
                    <a:pt x="914273" y="368477"/>
                  </a:lnTo>
                  <a:lnTo>
                    <a:pt x="918641" y="374942"/>
                  </a:lnTo>
                  <a:lnTo>
                    <a:pt x="925106" y="379310"/>
                  </a:lnTo>
                  <a:lnTo>
                    <a:pt x="933030" y="380898"/>
                  </a:lnTo>
                  <a:lnTo>
                    <a:pt x="940943" y="379310"/>
                  </a:lnTo>
                  <a:lnTo>
                    <a:pt x="947407" y="374942"/>
                  </a:lnTo>
                  <a:lnTo>
                    <a:pt x="948270" y="373659"/>
                  </a:lnTo>
                  <a:lnTo>
                    <a:pt x="951776" y="368477"/>
                  </a:lnTo>
                  <a:lnTo>
                    <a:pt x="952804" y="363359"/>
                  </a:lnTo>
                  <a:lnTo>
                    <a:pt x="1367294" y="346087"/>
                  </a:lnTo>
                  <a:lnTo>
                    <a:pt x="1367993" y="349554"/>
                  </a:lnTo>
                  <a:lnTo>
                    <a:pt x="1372362" y="356019"/>
                  </a:lnTo>
                  <a:lnTo>
                    <a:pt x="1378826" y="360387"/>
                  </a:lnTo>
                  <a:lnTo>
                    <a:pt x="1386751" y="361975"/>
                  </a:lnTo>
                  <a:lnTo>
                    <a:pt x="1394663" y="360387"/>
                  </a:lnTo>
                  <a:lnTo>
                    <a:pt x="1401140" y="356019"/>
                  </a:lnTo>
                  <a:lnTo>
                    <a:pt x="1402003" y="354736"/>
                  </a:lnTo>
                  <a:lnTo>
                    <a:pt x="1392910" y="354736"/>
                  </a:lnTo>
                  <a:lnTo>
                    <a:pt x="1390459" y="354736"/>
                  </a:lnTo>
                  <a:lnTo>
                    <a:pt x="1386751" y="354736"/>
                  </a:lnTo>
                  <a:lnTo>
                    <a:pt x="1379512" y="354723"/>
                  </a:lnTo>
                  <a:lnTo>
                    <a:pt x="1373657" y="348869"/>
                  </a:lnTo>
                  <a:lnTo>
                    <a:pt x="1373657" y="345821"/>
                  </a:lnTo>
                  <a:lnTo>
                    <a:pt x="1386903" y="345262"/>
                  </a:lnTo>
                  <a:lnTo>
                    <a:pt x="1399844" y="344462"/>
                  </a:lnTo>
                  <a:lnTo>
                    <a:pt x="1399844" y="348869"/>
                  </a:lnTo>
                  <a:lnTo>
                    <a:pt x="1393990" y="354723"/>
                  </a:lnTo>
                  <a:lnTo>
                    <a:pt x="1392910" y="354736"/>
                  </a:lnTo>
                  <a:lnTo>
                    <a:pt x="1402003" y="354723"/>
                  </a:lnTo>
                  <a:lnTo>
                    <a:pt x="1405496" y="349554"/>
                  </a:lnTo>
                  <a:lnTo>
                    <a:pt x="1406613" y="344030"/>
                  </a:lnTo>
                  <a:lnTo>
                    <a:pt x="1821091" y="318109"/>
                  </a:lnTo>
                  <a:lnTo>
                    <a:pt x="1821713" y="321183"/>
                  </a:lnTo>
                  <a:lnTo>
                    <a:pt x="1826082" y="327647"/>
                  </a:lnTo>
                  <a:lnTo>
                    <a:pt x="1832546" y="332016"/>
                  </a:lnTo>
                  <a:lnTo>
                    <a:pt x="1840471" y="333616"/>
                  </a:lnTo>
                  <a:lnTo>
                    <a:pt x="1848383" y="332016"/>
                  </a:lnTo>
                  <a:lnTo>
                    <a:pt x="1854860" y="327647"/>
                  </a:lnTo>
                  <a:lnTo>
                    <a:pt x="1855724" y="326364"/>
                  </a:lnTo>
                  <a:lnTo>
                    <a:pt x="1859216" y="321183"/>
                  </a:lnTo>
                  <a:lnTo>
                    <a:pt x="1860829" y="313258"/>
                  </a:lnTo>
                  <a:close/>
                </a:path>
                <a:path w="1866264" h="444500">
                  <a:moveTo>
                    <a:pt x="1866061" y="44323"/>
                  </a:moveTo>
                  <a:lnTo>
                    <a:pt x="1861870" y="37071"/>
                  </a:lnTo>
                  <a:lnTo>
                    <a:pt x="1853501" y="22580"/>
                  </a:lnTo>
                  <a:lnTo>
                    <a:pt x="1853501" y="37071"/>
                  </a:lnTo>
                  <a:lnTo>
                    <a:pt x="1827441" y="37071"/>
                  </a:lnTo>
                  <a:lnTo>
                    <a:pt x="1828965" y="34429"/>
                  </a:lnTo>
                  <a:lnTo>
                    <a:pt x="1840865" y="33147"/>
                  </a:lnTo>
                  <a:lnTo>
                    <a:pt x="1840090" y="25933"/>
                  </a:lnTo>
                  <a:lnTo>
                    <a:pt x="1833448" y="26657"/>
                  </a:lnTo>
                  <a:lnTo>
                    <a:pt x="1840471" y="14503"/>
                  </a:lnTo>
                  <a:lnTo>
                    <a:pt x="1853501" y="37071"/>
                  </a:lnTo>
                  <a:lnTo>
                    <a:pt x="1853501" y="22580"/>
                  </a:lnTo>
                  <a:lnTo>
                    <a:pt x="1840471" y="0"/>
                  </a:lnTo>
                  <a:lnTo>
                    <a:pt x="1837334" y="5435"/>
                  </a:lnTo>
                  <a:lnTo>
                    <a:pt x="1824532" y="27609"/>
                  </a:lnTo>
                  <a:lnTo>
                    <a:pt x="1400822" y="73253"/>
                  </a:lnTo>
                  <a:lnTo>
                    <a:pt x="1399781" y="71450"/>
                  </a:lnTo>
                  <a:lnTo>
                    <a:pt x="1399781" y="85928"/>
                  </a:lnTo>
                  <a:lnTo>
                    <a:pt x="1373720" y="85928"/>
                  </a:lnTo>
                  <a:lnTo>
                    <a:pt x="1374787" y="84074"/>
                  </a:lnTo>
                  <a:lnTo>
                    <a:pt x="1387246" y="81991"/>
                  </a:lnTo>
                  <a:lnTo>
                    <a:pt x="1396898" y="80962"/>
                  </a:lnTo>
                  <a:lnTo>
                    <a:pt x="1399781" y="85928"/>
                  </a:lnTo>
                  <a:lnTo>
                    <a:pt x="1399781" y="71450"/>
                  </a:lnTo>
                  <a:lnTo>
                    <a:pt x="1392948" y="59613"/>
                  </a:lnTo>
                  <a:lnTo>
                    <a:pt x="1392948" y="74104"/>
                  </a:lnTo>
                  <a:lnTo>
                    <a:pt x="1386154" y="74828"/>
                  </a:lnTo>
                  <a:lnTo>
                    <a:pt x="1379486" y="75946"/>
                  </a:lnTo>
                  <a:lnTo>
                    <a:pt x="1386751" y="63360"/>
                  </a:lnTo>
                  <a:lnTo>
                    <a:pt x="1392948" y="74104"/>
                  </a:lnTo>
                  <a:lnTo>
                    <a:pt x="1392948" y="59613"/>
                  </a:lnTo>
                  <a:lnTo>
                    <a:pt x="1386751" y="48856"/>
                  </a:lnTo>
                  <a:lnTo>
                    <a:pt x="1383614" y="54292"/>
                  </a:lnTo>
                  <a:lnTo>
                    <a:pt x="1370215" y="77495"/>
                  </a:lnTo>
                  <a:lnTo>
                    <a:pt x="946645" y="148120"/>
                  </a:lnTo>
                  <a:lnTo>
                    <a:pt x="946061" y="147116"/>
                  </a:lnTo>
                  <a:lnTo>
                    <a:pt x="946061" y="161594"/>
                  </a:lnTo>
                  <a:lnTo>
                    <a:pt x="920000" y="161594"/>
                  </a:lnTo>
                  <a:lnTo>
                    <a:pt x="921524" y="158940"/>
                  </a:lnTo>
                  <a:lnTo>
                    <a:pt x="933627" y="157632"/>
                  </a:lnTo>
                  <a:lnTo>
                    <a:pt x="942873" y="156095"/>
                  </a:lnTo>
                  <a:lnTo>
                    <a:pt x="946061" y="161594"/>
                  </a:lnTo>
                  <a:lnTo>
                    <a:pt x="946061" y="147116"/>
                  </a:lnTo>
                  <a:lnTo>
                    <a:pt x="939012" y="134899"/>
                  </a:lnTo>
                  <a:lnTo>
                    <a:pt x="939012" y="149402"/>
                  </a:lnTo>
                  <a:lnTo>
                    <a:pt x="932548" y="150469"/>
                  </a:lnTo>
                  <a:lnTo>
                    <a:pt x="926007" y="151180"/>
                  </a:lnTo>
                  <a:lnTo>
                    <a:pt x="933030" y="139026"/>
                  </a:lnTo>
                  <a:lnTo>
                    <a:pt x="939012" y="149402"/>
                  </a:lnTo>
                  <a:lnTo>
                    <a:pt x="939012" y="134899"/>
                  </a:lnTo>
                  <a:lnTo>
                    <a:pt x="933030" y="124523"/>
                  </a:lnTo>
                  <a:lnTo>
                    <a:pt x="929894" y="129959"/>
                  </a:lnTo>
                  <a:lnTo>
                    <a:pt x="917079" y="152146"/>
                  </a:lnTo>
                  <a:lnTo>
                    <a:pt x="493382" y="197777"/>
                  </a:lnTo>
                  <a:lnTo>
                    <a:pt x="492340" y="195973"/>
                  </a:lnTo>
                  <a:lnTo>
                    <a:pt x="492340" y="210451"/>
                  </a:lnTo>
                  <a:lnTo>
                    <a:pt x="466280" y="210451"/>
                  </a:lnTo>
                  <a:lnTo>
                    <a:pt x="468122" y="207264"/>
                  </a:lnTo>
                  <a:lnTo>
                    <a:pt x="479704" y="206527"/>
                  </a:lnTo>
                  <a:lnTo>
                    <a:pt x="489458" y="205486"/>
                  </a:lnTo>
                  <a:lnTo>
                    <a:pt x="492340" y="210451"/>
                  </a:lnTo>
                  <a:lnTo>
                    <a:pt x="492340" y="195973"/>
                  </a:lnTo>
                  <a:lnTo>
                    <a:pt x="485495" y="184111"/>
                  </a:lnTo>
                  <a:lnTo>
                    <a:pt x="485495" y="198615"/>
                  </a:lnTo>
                  <a:lnTo>
                    <a:pt x="479005" y="199313"/>
                  </a:lnTo>
                  <a:lnTo>
                    <a:pt x="472465" y="199732"/>
                  </a:lnTo>
                  <a:lnTo>
                    <a:pt x="479310" y="187883"/>
                  </a:lnTo>
                  <a:lnTo>
                    <a:pt x="485495" y="198615"/>
                  </a:lnTo>
                  <a:lnTo>
                    <a:pt x="485495" y="184111"/>
                  </a:lnTo>
                  <a:lnTo>
                    <a:pt x="479310" y="173380"/>
                  </a:lnTo>
                  <a:lnTo>
                    <a:pt x="476173" y="178816"/>
                  </a:lnTo>
                  <a:lnTo>
                    <a:pt x="463778" y="200266"/>
                  </a:lnTo>
                  <a:lnTo>
                    <a:pt x="40017" y="226758"/>
                  </a:lnTo>
                  <a:lnTo>
                    <a:pt x="38620" y="224345"/>
                  </a:lnTo>
                  <a:lnTo>
                    <a:pt x="38620" y="238823"/>
                  </a:lnTo>
                  <a:lnTo>
                    <a:pt x="12560" y="238823"/>
                  </a:lnTo>
                  <a:lnTo>
                    <a:pt x="25590" y="216255"/>
                  </a:lnTo>
                  <a:lnTo>
                    <a:pt x="31940" y="227266"/>
                  </a:lnTo>
                  <a:lnTo>
                    <a:pt x="25361" y="227672"/>
                  </a:lnTo>
                  <a:lnTo>
                    <a:pt x="25819" y="234911"/>
                  </a:lnTo>
                  <a:lnTo>
                    <a:pt x="35991" y="234276"/>
                  </a:lnTo>
                  <a:lnTo>
                    <a:pt x="38620" y="238823"/>
                  </a:lnTo>
                  <a:lnTo>
                    <a:pt x="38620" y="224345"/>
                  </a:lnTo>
                  <a:lnTo>
                    <a:pt x="25590" y="201752"/>
                  </a:lnTo>
                  <a:lnTo>
                    <a:pt x="22453" y="207187"/>
                  </a:lnTo>
                  <a:lnTo>
                    <a:pt x="0" y="246075"/>
                  </a:lnTo>
                  <a:lnTo>
                    <a:pt x="51181" y="246075"/>
                  </a:lnTo>
                  <a:lnTo>
                    <a:pt x="46990" y="238823"/>
                  </a:lnTo>
                  <a:lnTo>
                    <a:pt x="44069" y="233781"/>
                  </a:lnTo>
                  <a:lnTo>
                    <a:pt x="459435" y="207797"/>
                  </a:lnTo>
                  <a:lnTo>
                    <a:pt x="453720" y="217703"/>
                  </a:lnTo>
                  <a:lnTo>
                    <a:pt x="504901" y="217703"/>
                  </a:lnTo>
                  <a:lnTo>
                    <a:pt x="500710" y="210451"/>
                  </a:lnTo>
                  <a:lnTo>
                    <a:pt x="497344" y="204635"/>
                  </a:lnTo>
                  <a:lnTo>
                    <a:pt x="912596" y="159905"/>
                  </a:lnTo>
                  <a:lnTo>
                    <a:pt x="907440" y="168846"/>
                  </a:lnTo>
                  <a:lnTo>
                    <a:pt x="958621" y="168846"/>
                  </a:lnTo>
                  <a:lnTo>
                    <a:pt x="954430" y="161594"/>
                  </a:lnTo>
                  <a:lnTo>
                    <a:pt x="950506" y="154825"/>
                  </a:lnTo>
                  <a:lnTo>
                    <a:pt x="1365529" y="85623"/>
                  </a:lnTo>
                  <a:lnTo>
                    <a:pt x="1361160" y="93179"/>
                  </a:lnTo>
                  <a:lnTo>
                    <a:pt x="1412341" y="93179"/>
                  </a:lnTo>
                  <a:lnTo>
                    <a:pt x="1408150" y="85928"/>
                  </a:lnTo>
                  <a:lnTo>
                    <a:pt x="1404785" y="80111"/>
                  </a:lnTo>
                  <a:lnTo>
                    <a:pt x="1820037" y="35394"/>
                  </a:lnTo>
                  <a:lnTo>
                    <a:pt x="1814893" y="44323"/>
                  </a:lnTo>
                  <a:lnTo>
                    <a:pt x="1866061" y="4432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5" name="object 37">
              <a:extLst>
                <a:ext uri="{FF2B5EF4-FFF2-40B4-BE49-F238E27FC236}">
                  <a16:creationId xmlns:a16="http://schemas.microsoft.com/office/drawing/2014/main" id="{CBA91711-845B-4FC7-8CBD-F8A07BDE4BD1}"/>
                </a:ext>
              </a:extLst>
            </p:cNvPr>
            <p:cNvSpPr/>
            <p:nvPr/>
          </p:nvSpPr>
          <p:spPr>
            <a:xfrm>
              <a:off x="2044560" y="1716671"/>
              <a:ext cx="375285" cy="247015"/>
            </a:xfrm>
            <a:custGeom>
              <a:avLst/>
              <a:gdLst/>
              <a:ahLst/>
              <a:cxnLst/>
              <a:rect l="l" t="t" r="r" b="b"/>
              <a:pathLst>
                <a:path w="375285" h="247014">
                  <a:moveTo>
                    <a:pt x="39662" y="85394"/>
                  </a:moveTo>
                  <a:lnTo>
                    <a:pt x="27978" y="85394"/>
                  </a:lnTo>
                  <a:lnTo>
                    <a:pt x="36233" y="77139"/>
                  </a:lnTo>
                  <a:lnTo>
                    <a:pt x="33286" y="74180"/>
                  </a:lnTo>
                  <a:lnTo>
                    <a:pt x="25019" y="82448"/>
                  </a:lnTo>
                  <a:lnTo>
                    <a:pt x="25019" y="70764"/>
                  </a:lnTo>
                  <a:lnTo>
                    <a:pt x="20840" y="70764"/>
                  </a:lnTo>
                  <a:lnTo>
                    <a:pt x="20840" y="82448"/>
                  </a:lnTo>
                  <a:lnTo>
                    <a:pt x="12585" y="74180"/>
                  </a:lnTo>
                  <a:lnTo>
                    <a:pt x="9626" y="77139"/>
                  </a:lnTo>
                  <a:lnTo>
                    <a:pt x="17868" y="85394"/>
                  </a:lnTo>
                  <a:lnTo>
                    <a:pt x="6210" y="85394"/>
                  </a:lnTo>
                  <a:lnTo>
                    <a:pt x="6210" y="89573"/>
                  </a:lnTo>
                  <a:lnTo>
                    <a:pt x="17894" y="89573"/>
                  </a:lnTo>
                  <a:lnTo>
                    <a:pt x="9626" y="97840"/>
                  </a:lnTo>
                  <a:lnTo>
                    <a:pt x="12585" y="100799"/>
                  </a:lnTo>
                  <a:lnTo>
                    <a:pt x="20840" y="92544"/>
                  </a:lnTo>
                  <a:lnTo>
                    <a:pt x="20840" y="104228"/>
                  </a:lnTo>
                  <a:lnTo>
                    <a:pt x="25019" y="104228"/>
                  </a:lnTo>
                  <a:lnTo>
                    <a:pt x="25019" y="92544"/>
                  </a:lnTo>
                  <a:lnTo>
                    <a:pt x="33286" y="100799"/>
                  </a:lnTo>
                  <a:lnTo>
                    <a:pt x="36233" y="97840"/>
                  </a:lnTo>
                  <a:lnTo>
                    <a:pt x="27965" y="89573"/>
                  </a:lnTo>
                  <a:lnTo>
                    <a:pt x="39662" y="89573"/>
                  </a:lnTo>
                  <a:lnTo>
                    <a:pt x="39662" y="85394"/>
                  </a:lnTo>
                  <a:close/>
                </a:path>
                <a:path w="375285" h="247014">
                  <a:moveTo>
                    <a:pt x="41744" y="18821"/>
                  </a:moveTo>
                  <a:lnTo>
                    <a:pt x="40259" y="11506"/>
                  </a:lnTo>
                  <a:lnTo>
                    <a:pt x="37553" y="7493"/>
                  </a:lnTo>
                  <a:lnTo>
                    <a:pt x="37553" y="10744"/>
                  </a:lnTo>
                  <a:lnTo>
                    <a:pt x="37553" y="26898"/>
                  </a:lnTo>
                  <a:lnTo>
                    <a:pt x="31013" y="33439"/>
                  </a:lnTo>
                  <a:lnTo>
                    <a:pt x="14846" y="33439"/>
                  </a:lnTo>
                  <a:lnTo>
                    <a:pt x="8305" y="26898"/>
                  </a:lnTo>
                  <a:lnTo>
                    <a:pt x="8305" y="10744"/>
                  </a:lnTo>
                  <a:lnTo>
                    <a:pt x="14846" y="4203"/>
                  </a:lnTo>
                  <a:lnTo>
                    <a:pt x="31013" y="4203"/>
                  </a:lnTo>
                  <a:lnTo>
                    <a:pt x="37553" y="10744"/>
                  </a:lnTo>
                  <a:lnTo>
                    <a:pt x="37553" y="7493"/>
                  </a:lnTo>
                  <a:lnTo>
                    <a:pt x="36233" y="5524"/>
                  </a:lnTo>
                  <a:lnTo>
                    <a:pt x="34290" y="4203"/>
                  </a:lnTo>
                  <a:lnTo>
                    <a:pt x="30251" y="1485"/>
                  </a:lnTo>
                  <a:lnTo>
                    <a:pt x="22936" y="0"/>
                  </a:lnTo>
                  <a:lnTo>
                    <a:pt x="15595" y="1485"/>
                  </a:lnTo>
                  <a:lnTo>
                    <a:pt x="9613" y="5524"/>
                  </a:lnTo>
                  <a:lnTo>
                    <a:pt x="5588" y="11506"/>
                  </a:lnTo>
                  <a:lnTo>
                    <a:pt x="4114" y="18821"/>
                  </a:lnTo>
                  <a:lnTo>
                    <a:pt x="5588" y="26149"/>
                  </a:lnTo>
                  <a:lnTo>
                    <a:pt x="9613" y="32131"/>
                  </a:lnTo>
                  <a:lnTo>
                    <a:pt x="15595" y="36169"/>
                  </a:lnTo>
                  <a:lnTo>
                    <a:pt x="22936" y="37642"/>
                  </a:lnTo>
                  <a:lnTo>
                    <a:pt x="30251" y="36169"/>
                  </a:lnTo>
                  <a:lnTo>
                    <a:pt x="34290" y="33439"/>
                  </a:lnTo>
                  <a:lnTo>
                    <a:pt x="36233" y="32131"/>
                  </a:lnTo>
                  <a:lnTo>
                    <a:pt x="40259" y="26149"/>
                  </a:lnTo>
                  <a:lnTo>
                    <a:pt x="41744" y="18821"/>
                  </a:lnTo>
                  <a:close/>
                </a:path>
                <a:path w="375285" h="247014">
                  <a:moveTo>
                    <a:pt x="45859" y="169392"/>
                  </a:moveTo>
                  <a:lnTo>
                    <a:pt x="43446" y="165214"/>
                  </a:lnTo>
                  <a:lnTo>
                    <a:pt x="38620" y="156857"/>
                  </a:lnTo>
                  <a:lnTo>
                    <a:pt x="38620" y="165214"/>
                  </a:lnTo>
                  <a:lnTo>
                    <a:pt x="7239" y="165214"/>
                  </a:lnTo>
                  <a:lnTo>
                    <a:pt x="22923" y="138036"/>
                  </a:lnTo>
                  <a:lnTo>
                    <a:pt x="38620" y="165214"/>
                  </a:lnTo>
                  <a:lnTo>
                    <a:pt x="38620" y="156857"/>
                  </a:lnTo>
                  <a:lnTo>
                    <a:pt x="22936" y="129679"/>
                  </a:lnTo>
                  <a:lnTo>
                    <a:pt x="21120" y="132816"/>
                  </a:lnTo>
                  <a:lnTo>
                    <a:pt x="0" y="169392"/>
                  </a:lnTo>
                  <a:lnTo>
                    <a:pt x="45859" y="169392"/>
                  </a:lnTo>
                  <a:close/>
                </a:path>
                <a:path w="375285" h="247014">
                  <a:moveTo>
                    <a:pt x="148374" y="72364"/>
                  </a:moveTo>
                  <a:lnTo>
                    <a:pt x="123431" y="72364"/>
                  </a:lnTo>
                  <a:lnTo>
                    <a:pt x="123431" y="108407"/>
                  </a:lnTo>
                  <a:lnTo>
                    <a:pt x="128295" y="108407"/>
                  </a:lnTo>
                  <a:lnTo>
                    <a:pt x="128295" y="92036"/>
                  </a:lnTo>
                  <a:lnTo>
                    <a:pt x="145961" y="92036"/>
                  </a:lnTo>
                  <a:lnTo>
                    <a:pt x="145961" y="87718"/>
                  </a:lnTo>
                  <a:lnTo>
                    <a:pt x="128295" y="87718"/>
                  </a:lnTo>
                  <a:lnTo>
                    <a:pt x="128295" y="76682"/>
                  </a:lnTo>
                  <a:lnTo>
                    <a:pt x="148374" y="76682"/>
                  </a:lnTo>
                  <a:lnTo>
                    <a:pt x="148374" y="72364"/>
                  </a:lnTo>
                  <a:close/>
                </a:path>
                <a:path w="375285" h="247014">
                  <a:moveTo>
                    <a:pt x="150025" y="35433"/>
                  </a:moveTo>
                  <a:lnTo>
                    <a:pt x="128295" y="35433"/>
                  </a:lnTo>
                  <a:lnTo>
                    <a:pt x="128295" y="23380"/>
                  </a:lnTo>
                  <a:lnTo>
                    <a:pt x="148018" y="23380"/>
                  </a:lnTo>
                  <a:lnTo>
                    <a:pt x="148018" y="19062"/>
                  </a:lnTo>
                  <a:lnTo>
                    <a:pt x="128295" y="19062"/>
                  </a:lnTo>
                  <a:lnTo>
                    <a:pt x="128295" y="8026"/>
                  </a:lnTo>
                  <a:lnTo>
                    <a:pt x="149682" y="8026"/>
                  </a:lnTo>
                  <a:lnTo>
                    <a:pt x="149682" y="3708"/>
                  </a:lnTo>
                  <a:lnTo>
                    <a:pt x="123431" y="3708"/>
                  </a:lnTo>
                  <a:lnTo>
                    <a:pt x="123431" y="39751"/>
                  </a:lnTo>
                  <a:lnTo>
                    <a:pt x="150025" y="39751"/>
                  </a:lnTo>
                  <a:lnTo>
                    <a:pt x="150025" y="35433"/>
                  </a:lnTo>
                  <a:close/>
                </a:path>
                <a:path w="375285" h="247014">
                  <a:moveTo>
                    <a:pt x="150228" y="161404"/>
                  </a:moveTo>
                  <a:lnTo>
                    <a:pt x="146723" y="158597"/>
                  </a:lnTo>
                  <a:lnTo>
                    <a:pt x="129654" y="154622"/>
                  </a:lnTo>
                  <a:lnTo>
                    <a:pt x="127495" y="153619"/>
                  </a:lnTo>
                  <a:lnTo>
                    <a:pt x="127495" y="145084"/>
                  </a:lnTo>
                  <a:lnTo>
                    <a:pt x="132664" y="144246"/>
                  </a:lnTo>
                  <a:lnTo>
                    <a:pt x="139788" y="144246"/>
                  </a:lnTo>
                  <a:lnTo>
                    <a:pt x="144411" y="145999"/>
                  </a:lnTo>
                  <a:lnTo>
                    <a:pt x="144665" y="151561"/>
                  </a:lnTo>
                  <a:lnTo>
                    <a:pt x="149225" y="151561"/>
                  </a:lnTo>
                  <a:lnTo>
                    <a:pt x="149021" y="147599"/>
                  </a:lnTo>
                  <a:lnTo>
                    <a:pt x="147777" y="140081"/>
                  </a:lnTo>
                  <a:lnTo>
                    <a:pt x="126441" y="140081"/>
                  </a:lnTo>
                  <a:lnTo>
                    <a:pt x="122770" y="145592"/>
                  </a:lnTo>
                  <a:lnTo>
                    <a:pt x="122770" y="157492"/>
                  </a:lnTo>
                  <a:lnTo>
                    <a:pt x="128092" y="159156"/>
                  </a:lnTo>
                  <a:lnTo>
                    <a:pt x="143751" y="162814"/>
                  </a:lnTo>
                  <a:lnTo>
                    <a:pt x="145503" y="164007"/>
                  </a:lnTo>
                  <a:lnTo>
                    <a:pt x="145503" y="172948"/>
                  </a:lnTo>
                  <a:lnTo>
                    <a:pt x="139585" y="173850"/>
                  </a:lnTo>
                  <a:lnTo>
                    <a:pt x="131457" y="173850"/>
                  </a:lnTo>
                  <a:lnTo>
                    <a:pt x="126136" y="171932"/>
                  </a:lnTo>
                  <a:lnTo>
                    <a:pt x="126136" y="165417"/>
                  </a:lnTo>
                  <a:lnTo>
                    <a:pt x="121577" y="165417"/>
                  </a:lnTo>
                  <a:lnTo>
                    <a:pt x="121577" y="168783"/>
                  </a:lnTo>
                  <a:lnTo>
                    <a:pt x="122174" y="171792"/>
                  </a:lnTo>
                  <a:lnTo>
                    <a:pt x="126834" y="176009"/>
                  </a:lnTo>
                  <a:lnTo>
                    <a:pt x="129451" y="178015"/>
                  </a:lnTo>
                  <a:lnTo>
                    <a:pt x="142303" y="178015"/>
                  </a:lnTo>
                  <a:lnTo>
                    <a:pt x="150228" y="175653"/>
                  </a:lnTo>
                  <a:lnTo>
                    <a:pt x="150228" y="161404"/>
                  </a:lnTo>
                  <a:close/>
                </a:path>
                <a:path w="375285" h="247014">
                  <a:moveTo>
                    <a:pt x="151587" y="209689"/>
                  </a:moveTo>
                  <a:lnTo>
                    <a:pt x="146113" y="209689"/>
                  </a:lnTo>
                  <a:lnTo>
                    <a:pt x="135928" y="240411"/>
                  </a:lnTo>
                  <a:lnTo>
                    <a:pt x="125539" y="209689"/>
                  </a:lnTo>
                  <a:lnTo>
                    <a:pt x="120116" y="209689"/>
                  </a:lnTo>
                  <a:lnTo>
                    <a:pt x="133261" y="245732"/>
                  </a:lnTo>
                  <a:lnTo>
                    <a:pt x="138430" y="245732"/>
                  </a:lnTo>
                  <a:lnTo>
                    <a:pt x="151587" y="209689"/>
                  </a:lnTo>
                  <a:close/>
                </a:path>
                <a:path w="375285" h="247014">
                  <a:moveTo>
                    <a:pt x="160362" y="150812"/>
                  </a:moveTo>
                  <a:lnTo>
                    <a:pt x="155943" y="150812"/>
                  </a:lnTo>
                  <a:lnTo>
                    <a:pt x="155943" y="177050"/>
                  </a:lnTo>
                  <a:lnTo>
                    <a:pt x="160362" y="177050"/>
                  </a:lnTo>
                  <a:lnTo>
                    <a:pt x="160362" y="150812"/>
                  </a:lnTo>
                  <a:close/>
                </a:path>
                <a:path w="375285" h="247014">
                  <a:moveTo>
                    <a:pt x="160362" y="141033"/>
                  </a:moveTo>
                  <a:lnTo>
                    <a:pt x="155943" y="141033"/>
                  </a:lnTo>
                  <a:lnTo>
                    <a:pt x="155943" y="146037"/>
                  </a:lnTo>
                  <a:lnTo>
                    <a:pt x="160362" y="146037"/>
                  </a:lnTo>
                  <a:lnTo>
                    <a:pt x="160362" y="141033"/>
                  </a:lnTo>
                  <a:close/>
                </a:path>
                <a:path w="375285" h="247014">
                  <a:moveTo>
                    <a:pt x="160362" y="13500"/>
                  </a:moveTo>
                  <a:lnTo>
                    <a:pt x="155943" y="13500"/>
                  </a:lnTo>
                  <a:lnTo>
                    <a:pt x="155943" y="39751"/>
                  </a:lnTo>
                  <a:lnTo>
                    <a:pt x="160362" y="39751"/>
                  </a:lnTo>
                  <a:lnTo>
                    <a:pt x="160362" y="13500"/>
                  </a:lnTo>
                  <a:close/>
                </a:path>
                <a:path w="375285" h="247014">
                  <a:moveTo>
                    <a:pt x="160362" y="3721"/>
                  </a:moveTo>
                  <a:lnTo>
                    <a:pt x="155943" y="3721"/>
                  </a:lnTo>
                  <a:lnTo>
                    <a:pt x="155943" y="8737"/>
                  </a:lnTo>
                  <a:lnTo>
                    <a:pt x="160362" y="8737"/>
                  </a:lnTo>
                  <a:lnTo>
                    <a:pt x="160362" y="3721"/>
                  </a:lnTo>
                  <a:close/>
                </a:path>
                <a:path w="375285" h="247014">
                  <a:moveTo>
                    <a:pt x="175920" y="88480"/>
                  </a:moveTo>
                  <a:lnTo>
                    <a:pt x="174155" y="85217"/>
                  </a:lnTo>
                  <a:lnTo>
                    <a:pt x="172110" y="81407"/>
                  </a:lnTo>
                  <a:lnTo>
                    <a:pt x="171348" y="81407"/>
                  </a:lnTo>
                  <a:lnTo>
                    <a:pt x="171348" y="91744"/>
                  </a:lnTo>
                  <a:lnTo>
                    <a:pt x="171348" y="98767"/>
                  </a:lnTo>
                  <a:lnTo>
                    <a:pt x="170053" y="105295"/>
                  </a:lnTo>
                  <a:lnTo>
                    <a:pt x="157391" y="105295"/>
                  </a:lnTo>
                  <a:lnTo>
                    <a:pt x="156095" y="98767"/>
                  </a:lnTo>
                  <a:lnTo>
                    <a:pt x="156095" y="91744"/>
                  </a:lnTo>
                  <a:lnTo>
                    <a:pt x="157391" y="85217"/>
                  </a:lnTo>
                  <a:lnTo>
                    <a:pt x="170053" y="85217"/>
                  </a:lnTo>
                  <a:lnTo>
                    <a:pt x="171348" y="91744"/>
                  </a:lnTo>
                  <a:lnTo>
                    <a:pt x="171348" y="81407"/>
                  </a:lnTo>
                  <a:lnTo>
                    <a:pt x="155333" y="81407"/>
                  </a:lnTo>
                  <a:lnTo>
                    <a:pt x="151523" y="88480"/>
                  </a:lnTo>
                  <a:lnTo>
                    <a:pt x="151523" y="102031"/>
                  </a:lnTo>
                  <a:lnTo>
                    <a:pt x="155333" y="109105"/>
                  </a:lnTo>
                  <a:lnTo>
                    <a:pt x="172110" y="109105"/>
                  </a:lnTo>
                  <a:lnTo>
                    <a:pt x="174155" y="105295"/>
                  </a:lnTo>
                  <a:lnTo>
                    <a:pt x="175920" y="102031"/>
                  </a:lnTo>
                  <a:lnTo>
                    <a:pt x="175920" y="88480"/>
                  </a:lnTo>
                  <a:close/>
                </a:path>
                <a:path w="375285" h="247014">
                  <a:moveTo>
                    <a:pt x="187909" y="226453"/>
                  </a:moveTo>
                  <a:lnTo>
                    <a:pt x="172097" y="226453"/>
                  </a:lnTo>
                  <a:lnTo>
                    <a:pt x="172097" y="230619"/>
                  </a:lnTo>
                  <a:lnTo>
                    <a:pt x="183337" y="230619"/>
                  </a:lnTo>
                  <a:lnTo>
                    <a:pt x="183337" y="234480"/>
                  </a:lnTo>
                  <a:lnTo>
                    <a:pt x="182537" y="237693"/>
                  </a:lnTo>
                  <a:lnTo>
                    <a:pt x="176720" y="242316"/>
                  </a:lnTo>
                  <a:lnTo>
                    <a:pt x="173812" y="242519"/>
                  </a:lnTo>
                  <a:lnTo>
                    <a:pt x="162407" y="242519"/>
                  </a:lnTo>
                  <a:lnTo>
                    <a:pt x="160007" y="234988"/>
                  </a:lnTo>
                  <a:lnTo>
                    <a:pt x="160007" y="218224"/>
                  </a:lnTo>
                  <a:lnTo>
                    <a:pt x="165328" y="213042"/>
                  </a:lnTo>
                  <a:lnTo>
                    <a:pt x="175768" y="213042"/>
                  </a:lnTo>
                  <a:lnTo>
                    <a:pt x="181038" y="214350"/>
                  </a:lnTo>
                  <a:lnTo>
                    <a:pt x="182587" y="220624"/>
                  </a:lnTo>
                  <a:lnTo>
                    <a:pt x="187312" y="220624"/>
                  </a:lnTo>
                  <a:lnTo>
                    <a:pt x="186258" y="212547"/>
                  </a:lnTo>
                  <a:lnTo>
                    <a:pt x="178777" y="208724"/>
                  </a:lnTo>
                  <a:lnTo>
                    <a:pt x="160299" y="208724"/>
                  </a:lnTo>
                  <a:lnTo>
                    <a:pt x="154990" y="218617"/>
                  </a:lnTo>
                  <a:lnTo>
                    <a:pt x="154990" y="231216"/>
                  </a:lnTo>
                  <a:lnTo>
                    <a:pt x="155143" y="237388"/>
                  </a:lnTo>
                  <a:lnTo>
                    <a:pt x="162521" y="244424"/>
                  </a:lnTo>
                  <a:lnTo>
                    <a:pt x="165531" y="246684"/>
                  </a:lnTo>
                  <a:lnTo>
                    <a:pt x="176618" y="246684"/>
                  </a:lnTo>
                  <a:lnTo>
                    <a:pt x="181140" y="244475"/>
                  </a:lnTo>
                  <a:lnTo>
                    <a:pt x="183591" y="241046"/>
                  </a:lnTo>
                  <a:lnTo>
                    <a:pt x="184746" y="245732"/>
                  </a:lnTo>
                  <a:lnTo>
                    <a:pt x="187909" y="245732"/>
                  </a:lnTo>
                  <a:lnTo>
                    <a:pt x="187909" y="226453"/>
                  </a:lnTo>
                  <a:close/>
                </a:path>
                <a:path w="375285" h="247014">
                  <a:moveTo>
                    <a:pt x="188353" y="151714"/>
                  </a:moveTo>
                  <a:lnTo>
                    <a:pt x="183235" y="150050"/>
                  </a:lnTo>
                  <a:lnTo>
                    <a:pt x="174650" y="150050"/>
                  </a:lnTo>
                  <a:lnTo>
                    <a:pt x="172199" y="153111"/>
                  </a:lnTo>
                  <a:lnTo>
                    <a:pt x="171246" y="154520"/>
                  </a:lnTo>
                  <a:lnTo>
                    <a:pt x="171145" y="150812"/>
                  </a:lnTo>
                  <a:lnTo>
                    <a:pt x="166979" y="150812"/>
                  </a:lnTo>
                  <a:lnTo>
                    <a:pt x="166979" y="177050"/>
                  </a:lnTo>
                  <a:lnTo>
                    <a:pt x="171399" y="177050"/>
                  </a:lnTo>
                  <a:lnTo>
                    <a:pt x="171399" y="155613"/>
                  </a:lnTo>
                  <a:lnTo>
                    <a:pt x="175818" y="154012"/>
                  </a:lnTo>
                  <a:lnTo>
                    <a:pt x="182638" y="154012"/>
                  </a:lnTo>
                  <a:lnTo>
                    <a:pt x="183946" y="156324"/>
                  </a:lnTo>
                  <a:lnTo>
                    <a:pt x="183946" y="177050"/>
                  </a:lnTo>
                  <a:lnTo>
                    <a:pt x="188353" y="177050"/>
                  </a:lnTo>
                  <a:lnTo>
                    <a:pt x="188353" y="151714"/>
                  </a:lnTo>
                  <a:close/>
                </a:path>
                <a:path w="375285" h="247014">
                  <a:moveTo>
                    <a:pt x="188760" y="13500"/>
                  </a:moveTo>
                  <a:lnTo>
                    <a:pt x="184594" y="13500"/>
                  </a:lnTo>
                  <a:lnTo>
                    <a:pt x="184594" y="17373"/>
                  </a:lnTo>
                  <a:lnTo>
                    <a:pt x="184543" y="34836"/>
                  </a:lnTo>
                  <a:lnTo>
                    <a:pt x="180174" y="36690"/>
                  </a:lnTo>
                  <a:lnTo>
                    <a:pt x="172542" y="36690"/>
                  </a:lnTo>
                  <a:lnTo>
                    <a:pt x="170294" y="32321"/>
                  </a:lnTo>
                  <a:lnTo>
                    <a:pt x="170294" y="23190"/>
                  </a:lnTo>
                  <a:lnTo>
                    <a:pt x="170637" y="16713"/>
                  </a:lnTo>
                  <a:lnTo>
                    <a:pt x="183845" y="16713"/>
                  </a:lnTo>
                  <a:lnTo>
                    <a:pt x="184492" y="23190"/>
                  </a:lnTo>
                  <a:lnTo>
                    <a:pt x="184543" y="34836"/>
                  </a:lnTo>
                  <a:lnTo>
                    <a:pt x="184543" y="17310"/>
                  </a:lnTo>
                  <a:lnTo>
                    <a:pt x="184137" y="16713"/>
                  </a:lnTo>
                  <a:lnTo>
                    <a:pt x="181432" y="12750"/>
                  </a:lnTo>
                  <a:lnTo>
                    <a:pt x="169684" y="12750"/>
                  </a:lnTo>
                  <a:lnTo>
                    <a:pt x="165722" y="18478"/>
                  </a:lnTo>
                  <a:lnTo>
                    <a:pt x="165773" y="32321"/>
                  </a:lnTo>
                  <a:lnTo>
                    <a:pt x="168338" y="40500"/>
                  </a:lnTo>
                  <a:lnTo>
                    <a:pt x="180784" y="40500"/>
                  </a:lnTo>
                  <a:lnTo>
                    <a:pt x="183083" y="38900"/>
                  </a:lnTo>
                  <a:lnTo>
                    <a:pt x="184353" y="36791"/>
                  </a:lnTo>
                  <a:lnTo>
                    <a:pt x="184302" y="42964"/>
                  </a:lnTo>
                  <a:lnTo>
                    <a:pt x="184188" y="47129"/>
                  </a:lnTo>
                  <a:lnTo>
                    <a:pt x="171742" y="47129"/>
                  </a:lnTo>
                  <a:lnTo>
                    <a:pt x="170942" y="42964"/>
                  </a:lnTo>
                  <a:lnTo>
                    <a:pt x="166522" y="42964"/>
                  </a:lnTo>
                  <a:lnTo>
                    <a:pt x="167386" y="49936"/>
                  </a:lnTo>
                  <a:lnTo>
                    <a:pt x="173456" y="50787"/>
                  </a:lnTo>
                  <a:lnTo>
                    <a:pt x="188709" y="50787"/>
                  </a:lnTo>
                  <a:lnTo>
                    <a:pt x="188722" y="47129"/>
                  </a:lnTo>
                  <a:lnTo>
                    <a:pt x="188760" y="36791"/>
                  </a:lnTo>
                  <a:lnTo>
                    <a:pt x="188760" y="17373"/>
                  </a:lnTo>
                  <a:lnTo>
                    <a:pt x="188760" y="13500"/>
                  </a:lnTo>
                  <a:close/>
                </a:path>
                <a:path w="375285" h="247014">
                  <a:moveTo>
                    <a:pt x="202209" y="82156"/>
                  </a:moveTo>
                  <a:lnTo>
                    <a:pt x="197802" y="82156"/>
                  </a:lnTo>
                  <a:lnTo>
                    <a:pt x="197802" y="100418"/>
                  </a:lnTo>
                  <a:lnTo>
                    <a:pt x="196138" y="105346"/>
                  </a:lnTo>
                  <a:lnTo>
                    <a:pt x="187706" y="105346"/>
                  </a:lnTo>
                  <a:lnTo>
                    <a:pt x="185496" y="103898"/>
                  </a:lnTo>
                  <a:lnTo>
                    <a:pt x="185496" y="82156"/>
                  </a:lnTo>
                  <a:lnTo>
                    <a:pt x="181076" y="82156"/>
                  </a:lnTo>
                  <a:lnTo>
                    <a:pt x="181076" y="107302"/>
                  </a:lnTo>
                  <a:lnTo>
                    <a:pt x="185750" y="109156"/>
                  </a:lnTo>
                  <a:lnTo>
                    <a:pt x="193827" y="109156"/>
                  </a:lnTo>
                  <a:lnTo>
                    <a:pt x="196088" y="107556"/>
                  </a:lnTo>
                  <a:lnTo>
                    <a:pt x="197942" y="104482"/>
                  </a:lnTo>
                  <a:lnTo>
                    <a:pt x="198043" y="108407"/>
                  </a:lnTo>
                  <a:lnTo>
                    <a:pt x="202209" y="108407"/>
                  </a:lnTo>
                  <a:lnTo>
                    <a:pt x="202209" y="82156"/>
                  </a:lnTo>
                  <a:close/>
                </a:path>
                <a:path w="375285" h="247014">
                  <a:moveTo>
                    <a:pt x="216255" y="14401"/>
                  </a:moveTo>
                  <a:lnTo>
                    <a:pt x="211137" y="12750"/>
                  </a:lnTo>
                  <a:lnTo>
                    <a:pt x="202857" y="12750"/>
                  </a:lnTo>
                  <a:lnTo>
                    <a:pt x="200647" y="15354"/>
                  </a:lnTo>
                  <a:lnTo>
                    <a:pt x="199402" y="17018"/>
                  </a:lnTo>
                  <a:lnTo>
                    <a:pt x="199288" y="3708"/>
                  </a:lnTo>
                  <a:lnTo>
                    <a:pt x="194881" y="3708"/>
                  </a:lnTo>
                  <a:lnTo>
                    <a:pt x="194881" y="39751"/>
                  </a:lnTo>
                  <a:lnTo>
                    <a:pt x="199288" y="39751"/>
                  </a:lnTo>
                  <a:lnTo>
                    <a:pt x="199288" y="18821"/>
                  </a:lnTo>
                  <a:lnTo>
                    <a:pt x="203009" y="16713"/>
                  </a:lnTo>
                  <a:lnTo>
                    <a:pt x="210832" y="16713"/>
                  </a:lnTo>
                  <a:lnTo>
                    <a:pt x="211848" y="19011"/>
                  </a:lnTo>
                  <a:lnTo>
                    <a:pt x="211848" y="39751"/>
                  </a:lnTo>
                  <a:lnTo>
                    <a:pt x="216255" y="39751"/>
                  </a:lnTo>
                  <a:lnTo>
                    <a:pt x="216255" y="14401"/>
                  </a:lnTo>
                  <a:close/>
                </a:path>
                <a:path w="375285" h="247014">
                  <a:moveTo>
                    <a:pt x="216662" y="150812"/>
                  </a:moveTo>
                  <a:lnTo>
                    <a:pt x="212496" y="150812"/>
                  </a:lnTo>
                  <a:lnTo>
                    <a:pt x="212496" y="154673"/>
                  </a:lnTo>
                  <a:lnTo>
                    <a:pt x="212445" y="172135"/>
                  </a:lnTo>
                  <a:lnTo>
                    <a:pt x="208076" y="173990"/>
                  </a:lnTo>
                  <a:lnTo>
                    <a:pt x="200456" y="173990"/>
                  </a:lnTo>
                  <a:lnTo>
                    <a:pt x="198183" y="169621"/>
                  </a:lnTo>
                  <a:lnTo>
                    <a:pt x="198183" y="160489"/>
                  </a:lnTo>
                  <a:lnTo>
                    <a:pt x="198539" y="154025"/>
                  </a:lnTo>
                  <a:lnTo>
                    <a:pt x="211747" y="154025"/>
                  </a:lnTo>
                  <a:lnTo>
                    <a:pt x="212394" y="160489"/>
                  </a:lnTo>
                  <a:lnTo>
                    <a:pt x="212445" y="172135"/>
                  </a:lnTo>
                  <a:lnTo>
                    <a:pt x="212445" y="154609"/>
                  </a:lnTo>
                  <a:lnTo>
                    <a:pt x="212051" y="154025"/>
                  </a:lnTo>
                  <a:lnTo>
                    <a:pt x="209334" y="150050"/>
                  </a:lnTo>
                  <a:lnTo>
                    <a:pt x="197586" y="150050"/>
                  </a:lnTo>
                  <a:lnTo>
                    <a:pt x="193624" y="155765"/>
                  </a:lnTo>
                  <a:lnTo>
                    <a:pt x="193675" y="169621"/>
                  </a:lnTo>
                  <a:lnTo>
                    <a:pt x="196240" y="177812"/>
                  </a:lnTo>
                  <a:lnTo>
                    <a:pt x="208686" y="177812"/>
                  </a:lnTo>
                  <a:lnTo>
                    <a:pt x="210985" y="176199"/>
                  </a:lnTo>
                  <a:lnTo>
                    <a:pt x="212242" y="174091"/>
                  </a:lnTo>
                  <a:lnTo>
                    <a:pt x="212191" y="180263"/>
                  </a:lnTo>
                  <a:lnTo>
                    <a:pt x="212090" y="184429"/>
                  </a:lnTo>
                  <a:lnTo>
                    <a:pt x="199644" y="184429"/>
                  </a:lnTo>
                  <a:lnTo>
                    <a:pt x="198843" y="180263"/>
                  </a:lnTo>
                  <a:lnTo>
                    <a:pt x="194424" y="180263"/>
                  </a:lnTo>
                  <a:lnTo>
                    <a:pt x="195275" y="187248"/>
                  </a:lnTo>
                  <a:lnTo>
                    <a:pt x="201345" y="188099"/>
                  </a:lnTo>
                  <a:lnTo>
                    <a:pt x="216611" y="188099"/>
                  </a:lnTo>
                  <a:lnTo>
                    <a:pt x="216623" y="184429"/>
                  </a:lnTo>
                  <a:lnTo>
                    <a:pt x="216662" y="174091"/>
                  </a:lnTo>
                  <a:lnTo>
                    <a:pt x="216662" y="154673"/>
                  </a:lnTo>
                  <a:lnTo>
                    <a:pt x="216662" y="150812"/>
                  </a:lnTo>
                  <a:close/>
                </a:path>
                <a:path w="375285" h="247014">
                  <a:moveTo>
                    <a:pt x="222224" y="81559"/>
                  </a:moveTo>
                  <a:lnTo>
                    <a:pt x="221081" y="81407"/>
                  </a:lnTo>
                  <a:lnTo>
                    <a:pt x="217766" y="81407"/>
                  </a:lnTo>
                  <a:lnTo>
                    <a:pt x="215455" y="83451"/>
                  </a:lnTo>
                  <a:lnTo>
                    <a:pt x="213702" y="86512"/>
                  </a:lnTo>
                  <a:lnTo>
                    <a:pt x="213601" y="82156"/>
                  </a:lnTo>
                  <a:lnTo>
                    <a:pt x="209435" y="82156"/>
                  </a:lnTo>
                  <a:lnTo>
                    <a:pt x="209435" y="108407"/>
                  </a:lnTo>
                  <a:lnTo>
                    <a:pt x="213842" y="108407"/>
                  </a:lnTo>
                  <a:lnTo>
                    <a:pt x="213842" y="89331"/>
                  </a:lnTo>
                  <a:lnTo>
                    <a:pt x="216458" y="86118"/>
                  </a:lnTo>
                  <a:lnTo>
                    <a:pt x="222224" y="86118"/>
                  </a:lnTo>
                  <a:lnTo>
                    <a:pt x="222224" y="81559"/>
                  </a:lnTo>
                  <a:close/>
                </a:path>
                <a:path w="375285" h="247014">
                  <a:moveTo>
                    <a:pt x="226961" y="226453"/>
                  </a:moveTo>
                  <a:lnTo>
                    <a:pt x="211137" y="226453"/>
                  </a:lnTo>
                  <a:lnTo>
                    <a:pt x="211137" y="230619"/>
                  </a:lnTo>
                  <a:lnTo>
                    <a:pt x="222389" y="230619"/>
                  </a:lnTo>
                  <a:lnTo>
                    <a:pt x="222389" y="234480"/>
                  </a:lnTo>
                  <a:lnTo>
                    <a:pt x="221589" y="237693"/>
                  </a:lnTo>
                  <a:lnTo>
                    <a:pt x="215760" y="242316"/>
                  </a:lnTo>
                  <a:lnTo>
                    <a:pt x="212852" y="242519"/>
                  </a:lnTo>
                  <a:lnTo>
                    <a:pt x="201460" y="242519"/>
                  </a:lnTo>
                  <a:lnTo>
                    <a:pt x="199047" y="234988"/>
                  </a:lnTo>
                  <a:lnTo>
                    <a:pt x="199047" y="218224"/>
                  </a:lnTo>
                  <a:lnTo>
                    <a:pt x="204368" y="213042"/>
                  </a:lnTo>
                  <a:lnTo>
                    <a:pt x="214807" y="213042"/>
                  </a:lnTo>
                  <a:lnTo>
                    <a:pt x="220078" y="214350"/>
                  </a:lnTo>
                  <a:lnTo>
                    <a:pt x="221640" y="220624"/>
                  </a:lnTo>
                  <a:lnTo>
                    <a:pt x="226352" y="220624"/>
                  </a:lnTo>
                  <a:lnTo>
                    <a:pt x="225298" y="212547"/>
                  </a:lnTo>
                  <a:lnTo>
                    <a:pt x="217817" y="208724"/>
                  </a:lnTo>
                  <a:lnTo>
                    <a:pt x="199351" y="208724"/>
                  </a:lnTo>
                  <a:lnTo>
                    <a:pt x="194030" y="218617"/>
                  </a:lnTo>
                  <a:lnTo>
                    <a:pt x="194030" y="231216"/>
                  </a:lnTo>
                  <a:lnTo>
                    <a:pt x="194183" y="237388"/>
                  </a:lnTo>
                  <a:lnTo>
                    <a:pt x="201561" y="244424"/>
                  </a:lnTo>
                  <a:lnTo>
                    <a:pt x="204571" y="246684"/>
                  </a:lnTo>
                  <a:lnTo>
                    <a:pt x="215658" y="246684"/>
                  </a:lnTo>
                  <a:lnTo>
                    <a:pt x="220179" y="244475"/>
                  </a:lnTo>
                  <a:lnTo>
                    <a:pt x="222643" y="241046"/>
                  </a:lnTo>
                  <a:lnTo>
                    <a:pt x="223786" y="245732"/>
                  </a:lnTo>
                  <a:lnTo>
                    <a:pt x="226961" y="245732"/>
                  </a:lnTo>
                  <a:lnTo>
                    <a:pt x="226961" y="226453"/>
                  </a:lnTo>
                  <a:close/>
                </a:path>
                <a:path w="375285" h="247014">
                  <a:moveTo>
                    <a:pt x="227279" y="141033"/>
                  </a:moveTo>
                  <a:lnTo>
                    <a:pt x="222872" y="141033"/>
                  </a:lnTo>
                  <a:lnTo>
                    <a:pt x="222872" y="177050"/>
                  </a:lnTo>
                  <a:lnTo>
                    <a:pt x="227279" y="177050"/>
                  </a:lnTo>
                  <a:lnTo>
                    <a:pt x="227279" y="141033"/>
                  </a:lnTo>
                  <a:close/>
                </a:path>
                <a:path w="375285" h="247014">
                  <a:moveTo>
                    <a:pt x="232410" y="13487"/>
                  </a:moveTo>
                  <a:lnTo>
                    <a:pt x="228193" y="13487"/>
                  </a:lnTo>
                  <a:lnTo>
                    <a:pt x="228193" y="6159"/>
                  </a:lnTo>
                  <a:lnTo>
                    <a:pt x="223786" y="6159"/>
                  </a:lnTo>
                  <a:lnTo>
                    <a:pt x="223786" y="13487"/>
                  </a:lnTo>
                  <a:lnTo>
                    <a:pt x="220218" y="13487"/>
                  </a:lnTo>
                  <a:lnTo>
                    <a:pt x="220218" y="17157"/>
                  </a:lnTo>
                  <a:lnTo>
                    <a:pt x="223786" y="17157"/>
                  </a:lnTo>
                  <a:lnTo>
                    <a:pt x="223786" y="37630"/>
                  </a:lnTo>
                  <a:lnTo>
                    <a:pt x="224739" y="40093"/>
                  </a:lnTo>
                  <a:lnTo>
                    <a:pt x="229552" y="40093"/>
                  </a:lnTo>
                  <a:lnTo>
                    <a:pt x="230809" y="39890"/>
                  </a:lnTo>
                  <a:lnTo>
                    <a:pt x="232410" y="39738"/>
                  </a:lnTo>
                  <a:lnTo>
                    <a:pt x="232410" y="36283"/>
                  </a:lnTo>
                  <a:lnTo>
                    <a:pt x="228193" y="36283"/>
                  </a:lnTo>
                  <a:lnTo>
                    <a:pt x="228193" y="17157"/>
                  </a:lnTo>
                  <a:lnTo>
                    <a:pt x="232410" y="17157"/>
                  </a:lnTo>
                  <a:lnTo>
                    <a:pt x="232410" y="13487"/>
                  </a:lnTo>
                  <a:close/>
                </a:path>
                <a:path w="375285" h="247014">
                  <a:moveTo>
                    <a:pt x="248678" y="210451"/>
                  </a:moveTo>
                  <a:lnTo>
                    <a:pt x="245224" y="210451"/>
                  </a:lnTo>
                  <a:lnTo>
                    <a:pt x="243814" y="216217"/>
                  </a:lnTo>
                  <a:lnTo>
                    <a:pt x="241452" y="216776"/>
                  </a:lnTo>
                  <a:lnTo>
                    <a:pt x="235724" y="217170"/>
                  </a:lnTo>
                  <a:lnTo>
                    <a:pt x="235724" y="220675"/>
                  </a:lnTo>
                  <a:lnTo>
                    <a:pt x="243967" y="220675"/>
                  </a:lnTo>
                  <a:lnTo>
                    <a:pt x="243967" y="245732"/>
                  </a:lnTo>
                  <a:lnTo>
                    <a:pt x="248678" y="245732"/>
                  </a:lnTo>
                  <a:lnTo>
                    <a:pt x="248678" y="210451"/>
                  </a:lnTo>
                  <a:close/>
                </a:path>
                <a:path w="375285" h="247014">
                  <a:moveTo>
                    <a:pt x="249224" y="104089"/>
                  </a:moveTo>
                  <a:lnTo>
                    <a:pt x="230962" y="104089"/>
                  </a:lnTo>
                  <a:lnTo>
                    <a:pt x="230962" y="72364"/>
                  </a:lnTo>
                  <a:lnTo>
                    <a:pt x="226098" y="72364"/>
                  </a:lnTo>
                  <a:lnTo>
                    <a:pt x="226098" y="108407"/>
                  </a:lnTo>
                  <a:lnTo>
                    <a:pt x="249224" y="108407"/>
                  </a:lnTo>
                  <a:lnTo>
                    <a:pt x="249224" y="104089"/>
                  </a:lnTo>
                  <a:close/>
                </a:path>
                <a:path w="375285" h="247014">
                  <a:moveTo>
                    <a:pt x="256552" y="156083"/>
                  </a:moveTo>
                  <a:lnTo>
                    <a:pt x="255282" y="154025"/>
                  </a:lnTo>
                  <a:lnTo>
                    <a:pt x="252831" y="150050"/>
                  </a:lnTo>
                  <a:lnTo>
                    <a:pt x="251980" y="150050"/>
                  </a:lnTo>
                  <a:lnTo>
                    <a:pt x="251980" y="161848"/>
                  </a:lnTo>
                  <a:lnTo>
                    <a:pt x="237375" y="161848"/>
                  </a:lnTo>
                  <a:lnTo>
                    <a:pt x="237375" y="157784"/>
                  </a:lnTo>
                  <a:lnTo>
                    <a:pt x="240588" y="154025"/>
                  </a:lnTo>
                  <a:lnTo>
                    <a:pt x="250024" y="154025"/>
                  </a:lnTo>
                  <a:lnTo>
                    <a:pt x="251726" y="157784"/>
                  </a:lnTo>
                  <a:lnTo>
                    <a:pt x="251980" y="161848"/>
                  </a:lnTo>
                  <a:lnTo>
                    <a:pt x="251980" y="150050"/>
                  </a:lnTo>
                  <a:lnTo>
                    <a:pt x="236575" y="150050"/>
                  </a:lnTo>
                  <a:lnTo>
                    <a:pt x="232664" y="156527"/>
                  </a:lnTo>
                  <a:lnTo>
                    <a:pt x="232664" y="172237"/>
                  </a:lnTo>
                  <a:lnTo>
                    <a:pt x="237020" y="177812"/>
                  </a:lnTo>
                  <a:lnTo>
                    <a:pt x="248627" y="177812"/>
                  </a:lnTo>
                  <a:lnTo>
                    <a:pt x="250329" y="176809"/>
                  </a:lnTo>
                  <a:lnTo>
                    <a:pt x="254533" y="173990"/>
                  </a:lnTo>
                  <a:lnTo>
                    <a:pt x="254838" y="173786"/>
                  </a:lnTo>
                  <a:lnTo>
                    <a:pt x="256044" y="170078"/>
                  </a:lnTo>
                  <a:lnTo>
                    <a:pt x="256197" y="168833"/>
                  </a:lnTo>
                  <a:lnTo>
                    <a:pt x="251777" y="168833"/>
                  </a:lnTo>
                  <a:lnTo>
                    <a:pt x="251675" y="170078"/>
                  </a:lnTo>
                  <a:lnTo>
                    <a:pt x="251574" y="170827"/>
                  </a:lnTo>
                  <a:lnTo>
                    <a:pt x="249174" y="173990"/>
                  </a:lnTo>
                  <a:lnTo>
                    <a:pt x="239928" y="173990"/>
                  </a:lnTo>
                  <a:lnTo>
                    <a:pt x="237375" y="170827"/>
                  </a:lnTo>
                  <a:lnTo>
                    <a:pt x="237375" y="165354"/>
                  </a:lnTo>
                  <a:lnTo>
                    <a:pt x="256552" y="165354"/>
                  </a:lnTo>
                  <a:lnTo>
                    <a:pt x="256552" y="161848"/>
                  </a:lnTo>
                  <a:lnTo>
                    <a:pt x="256552" y="156083"/>
                  </a:lnTo>
                  <a:close/>
                </a:path>
                <a:path w="375285" h="247014">
                  <a:moveTo>
                    <a:pt x="260413" y="35433"/>
                  </a:moveTo>
                  <a:lnTo>
                    <a:pt x="242150" y="35433"/>
                  </a:lnTo>
                  <a:lnTo>
                    <a:pt x="242150" y="3708"/>
                  </a:lnTo>
                  <a:lnTo>
                    <a:pt x="237286" y="3708"/>
                  </a:lnTo>
                  <a:lnTo>
                    <a:pt x="237286" y="39751"/>
                  </a:lnTo>
                  <a:lnTo>
                    <a:pt x="260413" y="39751"/>
                  </a:lnTo>
                  <a:lnTo>
                    <a:pt x="260413" y="35433"/>
                  </a:lnTo>
                  <a:close/>
                </a:path>
                <a:path w="375285" h="247014">
                  <a:moveTo>
                    <a:pt x="276072" y="87426"/>
                  </a:moveTo>
                  <a:lnTo>
                    <a:pt x="274802" y="85369"/>
                  </a:lnTo>
                  <a:lnTo>
                    <a:pt x="272364" y="81407"/>
                  </a:lnTo>
                  <a:lnTo>
                    <a:pt x="271513" y="81407"/>
                  </a:lnTo>
                  <a:lnTo>
                    <a:pt x="271513" y="93205"/>
                  </a:lnTo>
                  <a:lnTo>
                    <a:pt x="256908" y="93205"/>
                  </a:lnTo>
                  <a:lnTo>
                    <a:pt x="256908" y="89141"/>
                  </a:lnTo>
                  <a:lnTo>
                    <a:pt x="260121" y="85369"/>
                  </a:lnTo>
                  <a:lnTo>
                    <a:pt x="269557" y="85369"/>
                  </a:lnTo>
                  <a:lnTo>
                    <a:pt x="271259" y="89141"/>
                  </a:lnTo>
                  <a:lnTo>
                    <a:pt x="271513" y="93205"/>
                  </a:lnTo>
                  <a:lnTo>
                    <a:pt x="271513" y="81407"/>
                  </a:lnTo>
                  <a:lnTo>
                    <a:pt x="256095" y="81407"/>
                  </a:lnTo>
                  <a:lnTo>
                    <a:pt x="252183" y="87884"/>
                  </a:lnTo>
                  <a:lnTo>
                    <a:pt x="252183" y="103581"/>
                  </a:lnTo>
                  <a:lnTo>
                    <a:pt x="256552" y="109156"/>
                  </a:lnTo>
                  <a:lnTo>
                    <a:pt x="268147" y="109156"/>
                  </a:lnTo>
                  <a:lnTo>
                    <a:pt x="269849" y="108165"/>
                  </a:lnTo>
                  <a:lnTo>
                    <a:pt x="274078" y="105346"/>
                  </a:lnTo>
                  <a:lnTo>
                    <a:pt x="274370" y="105156"/>
                  </a:lnTo>
                  <a:lnTo>
                    <a:pt x="275577" y="101434"/>
                  </a:lnTo>
                  <a:lnTo>
                    <a:pt x="275729" y="100177"/>
                  </a:lnTo>
                  <a:lnTo>
                    <a:pt x="271310" y="100177"/>
                  </a:lnTo>
                  <a:lnTo>
                    <a:pt x="271208" y="101434"/>
                  </a:lnTo>
                  <a:lnTo>
                    <a:pt x="271106" y="102184"/>
                  </a:lnTo>
                  <a:lnTo>
                    <a:pt x="268706" y="105346"/>
                  </a:lnTo>
                  <a:lnTo>
                    <a:pt x="259461" y="105346"/>
                  </a:lnTo>
                  <a:lnTo>
                    <a:pt x="256908" y="102184"/>
                  </a:lnTo>
                  <a:lnTo>
                    <a:pt x="256908" y="96710"/>
                  </a:lnTo>
                  <a:lnTo>
                    <a:pt x="276072" y="96710"/>
                  </a:lnTo>
                  <a:lnTo>
                    <a:pt x="276072" y="93205"/>
                  </a:lnTo>
                  <a:lnTo>
                    <a:pt x="276072" y="87426"/>
                  </a:lnTo>
                  <a:close/>
                </a:path>
                <a:path w="375285" h="247014">
                  <a:moveTo>
                    <a:pt x="284365" y="221094"/>
                  </a:moveTo>
                  <a:lnTo>
                    <a:pt x="283667" y="214414"/>
                  </a:lnTo>
                  <a:lnTo>
                    <a:pt x="283260" y="210451"/>
                  </a:lnTo>
                  <a:lnTo>
                    <a:pt x="279196" y="210451"/>
                  </a:lnTo>
                  <a:lnTo>
                    <a:pt x="279196" y="217932"/>
                  </a:lnTo>
                  <a:lnTo>
                    <a:pt x="279196" y="228917"/>
                  </a:lnTo>
                  <a:lnTo>
                    <a:pt x="274726" y="229971"/>
                  </a:lnTo>
                  <a:lnTo>
                    <a:pt x="269455" y="229971"/>
                  </a:lnTo>
                  <a:lnTo>
                    <a:pt x="265239" y="229108"/>
                  </a:lnTo>
                  <a:lnTo>
                    <a:pt x="265239" y="217627"/>
                  </a:lnTo>
                  <a:lnTo>
                    <a:pt x="267957" y="214414"/>
                  </a:lnTo>
                  <a:lnTo>
                    <a:pt x="277139" y="214414"/>
                  </a:lnTo>
                  <a:lnTo>
                    <a:pt x="279196" y="217932"/>
                  </a:lnTo>
                  <a:lnTo>
                    <a:pt x="279196" y="210451"/>
                  </a:lnTo>
                  <a:lnTo>
                    <a:pt x="264579" y="210451"/>
                  </a:lnTo>
                  <a:lnTo>
                    <a:pt x="260667" y="216115"/>
                  </a:lnTo>
                  <a:lnTo>
                    <a:pt x="260667" y="229565"/>
                  </a:lnTo>
                  <a:lnTo>
                    <a:pt x="265239" y="233934"/>
                  </a:lnTo>
                  <a:lnTo>
                    <a:pt x="275031" y="233934"/>
                  </a:lnTo>
                  <a:lnTo>
                    <a:pt x="278536" y="232422"/>
                  </a:lnTo>
                  <a:lnTo>
                    <a:pt x="279717" y="229971"/>
                  </a:lnTo>
                  <a:lnTo>
                    <a:pt x="279844" y="229717"/>
                  </a:lnTo>
                  <a:lnTo>
                    <a:pt x="279844" y="230581"/>
                  </a:lnTo>
                  <a:lnTo>
                    <a:pt x="278841" y="238950"/>
                  </a:lnTo>
                  <a:lnTo>
                    <a:pt x="276275" y="243014"/>
                  </a:lnTo>
                  <a:lnTo>
                    <a:pt x="267843" y="243014"/>
                  </a:lnTo>
                  <a:lnTo>
                    <a:pt x="265734" y="240804"/>
                  </a:lnTo>
                  <a:lnTo>
                    <a:pt x="265493" y="237248"/>
                  </a:lnTo>
                  <a:lnTo>
                    <a:pt x="261073" y="237248"/>
                  </a:lnTo>
                  <a:lnTo>
                    <a:pt x="261124" y="240804"/>
                  </a:lnTo>
                  <a:lnTo>
                    <a:pt x="263283" y="246684"/>
                  </a:lnTo>
                  <a:lnTo>
                    <a:pt x="283705" y="246684"/>
                  </a:lnTo>
                  <a:lnTo>
                    <a:pt x="283845" y="243014"/>
                  </a:lnTo>
                  <a:lnTo>
                    <a:pt x="284289" y="232422"/>
                  </a:lnTo>
                  <a:lnTo>
                    <a:pt x="284365" y="229717"/>
                  </a:lnTo>
                  <a:lnTo>
                    <a:pt x="284365" y="221094"/>
                  </a:lnTo>
                  <a:close/>
                </a:path>
                <a:path w="375285" h="247014">
                  <a:moveTo>
                    <a:pt x="285496" y="172732"/>
                  </a:moveTo>
                  <a:lnTo>
                    <a:pt x="267233" y="172732"/>
                  </a:lnTo>
                  <a:lnTo>
                    <a:pt x="267233" y="141020"/>
                  </a:lnTo>
                  <a:lnTo>
                    <a:pt x="262369" y="141020"/>
                  </a:lnTo>
                  <a:lnTo>
                    <a:pt x="262369" y="177050"/>
                  </a:lnTo>
                  <a:lnTo>
                    <a:pt x="285496" y="177050"/>
                  </a:lnTo>
                  <a:lnTo>
                    <a:pt x="285496" y="172732"/>
                  </a:lnTo>
                  <a:close/>
                </a:path>
                <a:path w="375285" h="247014">
                  <a:moveTo>
                    <a:pt x="287261" y="18770"/>
                  </a:moveTo>
                  <a:lnTo>
                    <a:pt x="285991" y="16713"/>
                  </a:lnTo>
                  <a:lnTo>
                    <a:pt x="283552" y="12750"/>
                  </a:lnTo>
                  <a:lnTo>
                    <a:pt x="282702" y="12750"/>
                  </a:lnTo>
                  <a:lnTo>
                    <a:pt x="282702" y="24549"/>
                  </a:lnTo>
                  <a:lnTo>
                    <a:pt x="268097" y="24549"/>
                  </a:lnTo>
                  <a:lnTo>
                    <a:pt x="268097" y="20485"/>
                  </a:lnTo>
                  <a:lnTo>
                    <a:pt x="271310" y="16713"/>
                  </a:lnTo>
                  <a:lnTo>
                    <a:pt x="280733" y="16713"/>
                  </a:lnTo>
                  <a:lnTo>
                    <a:pt x="282448" y="20485"/>
                  </a:lnTo>
                  <a:lnTo>
                    <a:pt x="282702" y="24549"/>
                  </a:lnTo>
                  <a:lnTo>
                    <a:pt x="282702" y="12750"/>
                  </a:lnTo>
                  <a:lnTo>
                    <a:pt x="267284" y="12750"/>
                  </a:lnTo>
                  <a:lnTo>
                    <a:pt x="263372" y="19227"/>
                  </a:lnTo>
                  <a:lnTo>
                    <a:pt x="263372" y="34925"/>
                  </a:lnTo>
                  <a:lnTo>
                    <a:pt x="267741" y="40500"/>
                  </a:lnTo>
                  <a:lnTo>
                    <a:pt x="279336" y="40500"/>
                  </a:lnTo>
                  <a:lnTo>
                    <a:pt x="281038" y="39509"/>
                  </a:lnTo>
                  <a:lnTo>
                    <a:pt x="285254" y="36690"/>
                  </a:lnTo>
                  <a:lnTo>
                    <a:pt x="285559" y="36487"/>
                  </a:lnTo>
                  <a:lnTo>
                    <a:pt x="286766" y="32766"/>
                  </a:lnTo>
                  <a:lnTo>
                    <a:pt x="286918" y="31521"/>
                  </a:lnTo>
                  <a:lnTo>
                    <a:pt x="282498" y="31521"/>
                  </a:lnTo>
                  <a:lnTo>
                    <a:pt x="282397" y="32766"/>
                  </a:lnTo>
                  <a:lnTo>
                    <a:pt x="282295" y="33528"/>
                  </a:lnTo>
                  <a:lnTo>
                    <a:pt x="279882" y="36690"/>
                  </a:lnTo>
                  <a:lnTo>
                    <a:pt x="270649" y="36690"/>
                  </a:lnTo>
                  <a:lnTo>
                    <a:pt x="268097" y="33528"/>
                  </a:lnTo>
                  <a:lnTo>
                    <a:pt x="268097" y="28054"/>
                  </a:lnTo>
                  <a:lnTo>
                    <a:pt x="287261" y="28054"/>
                  </a:lnTo>
                  <a:lnTo>
                    <a:pt x="287261" y="24549"/>
                  </a:lnTo>
                  <a:lnTo>
                    <a:pt x="287261" y="18770"/>
                  </a:lnTo>
                  <a:close/>
                </a:path>
                <a:path w="375285" h="247014">
                  <a:moveTo>
                    <a:pt x="302768" y="82156"/>
                  </a:moveTo>
                  <a:lnTo>
                    <a:pt x="297954" y="82156"/>
                  </a:lnTo>
                  <a:lnTo>
                    <a:pt x="290525" y="103543"/>
                  </a:lnTo>
                  <a:lnTo>
                    <a:pt x="283591" y="82156"/>
                  </a:lnTo>
                  <a:lnTo>
                    <a:pt x="278485" y="82156"/>
                  </a:lnTo>
                  <a:lnTo>
                    <a:pt x="288074" y="108407"/>
                  </a:lnTo>
                  <a:lnTo>
                    <a:pt x="292785" y="108407"/>
                  </a:lnTo>
                  <a:lnTo>
                    <a:pt x="302768" y="82156"/>
                  </a:lnTo>
                  <a:close/>
                </a:path>
                <a:path w="375285" h="247014">
                  <a:moveTo>
                    <a:pt x="312343" y="156083"/>
                  </a:moveTo>
                  <a:lnTo>
                    <a:pt x="311073" y="154025"/>
                  </a:lnTo>
                  <a:lnTo>
                    <a:pt x="308635" y="150050"/>
                  </a:lnTo>
                  <a:lnTo>
                    <a:pt x="307784" y="150050"/>
                  </a:lnTo>
                  <a:lnTo>
                    <a:pt x="307784" y="161848"/>
                  </a:lnTo>
                  <a:lnTo>
                    <a:pt x="293179" y="161848"/>
                  </a:lnTo>
                  <a:lnTo>
                    <a:pt x="293179" y="157784"/>
                  </a:lnTo>
                  <a:lnTo>
                    <a:pt x="296392" y="154025"/>
                  </a:lnTo>
                  <a:lnTo>
                    <a:pt x="305816" y="154025"/>
                  </a:lnTo>
                  <a:lnTo>
                    <a:pt x="307530" y="157784"/>
                  </a:lnTo>
                  <a:lnTo>
                    <a:pt x="307784" y="161848"/>
                  </a:lnTo>
                  <a:lnTo>
                    <a:pt x="307784" y="150050"/>
                  </a:lnTo>
                  <a:lnTo>
                    <a:pt x="292366" y="150050"/>
                  </a:lnTo>
                  <a:lnTo>
                    <a:pt x="288455" y="156527"/>
                  </a:lnTo>
                  <a:lnTo>
                    <a:pt x="288455" y="172237"/>
                  </a:lnTo>
                  <a:lnTo>
                    <a:pt x="292823" y="177812"/>
                  </a:lnTo>
                  <a:lnTo>
                    <a:pt x="304419" y="177812"/>
                  </a:lnTo>
                  <a:lnTo>
                    <a:pt x="306120" y="176809"/>
                  </a:lnTo>
                  <a:lnTo>
                    <a:pt x="310337" y="173990"/>
                  </a:lnTo>
                  <a:lnTo>
                    <a:pt x="310642" y="173786"/>
                  </a:lnTo>
                  <a:lnTo>
                    <a:pt x="311848" y="170078"/>
                  </a:lnTo>
                  <a:lnTo>
                    <a:pt x="312000" y="168833"/>
                  </a:lnTo>
                  <a:lnTo>
                    <a:pt x="307581" y="168833"/>
                  </a:lnTo>
                  <a:lnTo>
                    <a:pt x="307479" y="170078"/>
                  </a:lnTo>
                  <a:lnTo>
                    <a:pt x="307378" y="170827"/>
                  </a:lnTo>
                  <a:lnTo>
                    <a:pt x="304977" y="173990"/>
                  </a:lnTo>
                  <a:lnTo>
                    <a:pt x="295732" y="173990"/>
                  </a:lnTo>
                  <a:lnTo>
                    <a:pt x="293179" y="170827"/>
                  </a:lnTo>
                  <a:lnTo>
                    <a:pt x="293179" y="165354"/>
                  </a:lnTo>
                  <a:lnTo>
                    <a:pt x="312343" y="165354"/>
                  </a:lnTo>
                  <a:lnTo>
                    <a:pt x="312343" y="161848"/>
                  </a:lnTo>
                  <a:lnTo>
                    <a:pt x="312343" y="156083"/>
                  </a:lnTo>
                  <a:close/>
                </a:path>
                <a:path w="375285" h="247014">
                  <a:moveTo>
                    <a:pt x="313956" y="13487"/>
                  </a:moveTo>
                  <a:lnTo>
                    <a:pt x="309143" y="13487"/>
                  </a:lnTo>
                  <a:lnTo>
                    <a:pt x="301713" y="34874"/>
                  </a:lnTo>
                  <a:lnTo>
                    <a:pt x="294779" y="13487"/>
                  </a:lnTo>
                  <a:lnTo>
                    <a:pt x="289674" y="13487"/>
                  </a:lnTo>
                  <a:lnTo>
                    <a:pt x="299250" y="39738"/>
                  </a:lnTo>
                  <a:lnTo>
                    <a:pt x="303961" y="39738"/>
                  </a:lnTo>
                  <a:lnTo>
                    <a:pt x="313956" y="13487"/>
                  </a:lnTo>
                  <a:close/>
                </a:path>
                <a:path w="375285" h="247014">
                  <a:moveTo>
                    <a:pt x="329069" y="87426"/>
                  </a:moveTo>
                  <a:lnTo>
                    <a:pt x="327787" y="85369"/>
                  </a:lnTo>
                  <a:lnTo>
                    <a:pt x="325348" y="81407"/>
                  </a:lnTo>
                  <a:lnTo>
                    <a:pt x="324497" y="81407"/>
                  </a:lnTo>
                  <a:lnTo>
                    <a:pt x="324497" y="93205"/>
                  </a:lnTo>
                  <a:lnTo>
                    <a:pt x="309892" y="93205"/>
                  </a:lnTo>
                  <a:lnTo>
                    <a:pt x="309892" y="89141"/>
                  </a:lnTo>
                  <a:lnTo>
                    <a:pt x="313105" y="85369"/>
                  </a:lnTo>
                  <a:lnTo>
                    <a:pt x="322541" y="85369"/>
                  </a:lnTo>
                  <a:lnTo>
                    <a:pt x="324243" y="89141"/>
                  </a:lnTo>
                  <a:lnTo>
                    <a:pt x="324497" y="93205"/>
                  </a:lnTo>
                  <a:lnTo>
                    <a:pt x="324497" y="81407"/>
                  </a:lnTo>
                  <a:lnTo>
                    <a:pt x="309092" y="81407"/>
                  </a:lnTo>
                  <a:lnTo>
                    <a:pt x="305181" y="87884"/>
                  </a:lnTo>
                  <a:lnTo>
                    <a:pt x="305181" y="103581"/>
                  </a:lnTo>
                  <a:lnTo>
                    <a:pt x="309537" y="109156"/>
                  </a:lnTo>
                  <a:lnTo>
                    <a:pt x="321144" y="109156"/>
                  </a:lnTo>
                  <a:lnTo>
                    <a:pt x="322846" y="108165"/>
                  </a:lnTo>
                  <a:lnTo>
                    <a:pt x="327063" y="105346"/>
                  </a:lnTo>
                  <a:lnTo>
                    <a:pt x="327355" y="105156"/>
                  </a:lnTo>
                  <a:lnTo>
                    <a:pt x="328561" y="101434"/>
                  </a:lnTo>
                  <a:lnTo>
                    <a:pt x="328714" y="100177"/>
                  </a:lnTo>
                  <a:lnTo>
                    <a:pt x="324294" y="100177"/>
                  </a:lnTo>
                  <a:lnTo>
                    <a:pt x="324192" y="101434"/>
                  </a:lnTo>
                  <a:lnTo>
                    <a:pt x="324091" y="102184"/>
                  </a:lnTo>
                  <a:lnTo>
                    <a:pt x="321691" y="105346"/>
                  </a:lnTo>
                  <a:lnTo>
                    <a:pt x="312445" y="105346"/>
                  </a:lnTo>
                  <a:lnTo>
                    <a:pt x="309892" y="102184"/>
                  </a:lnTo>
                  <a:lnTo>
                    <a:pt x="309892" y="96710"/>
                  </a:lnTo>
                  <a:lnTo>
                    <a:pt x="329069" y="96710"/>
                  </a:lnTo>
                  <a:lnTo>
                    <a:pt x="329069" y="93205"/>
                  </a:lnTo>
                  <a:lnTo>
                    <a:pt x="329069" y="87426"/>
                  </a:lnTo>
                  <a:close/>
                </a:path>
                <a:path w="375285" h="247014">
                  <a:moveTo>
                    <a:pt x="338848" y="72377"/>
                  </a:moveTo>
                  <a:lnTo>
                    <a:pt x="334429" y="72377"/>
                  </a:lnTo>
                  <a:lnTo>
                    <a:pt x="334429" y="108407"/>
                  </a:lnTo>
                  <a:lnTo>
                    <a:pt x="338848" y="108407"/>
                  </a:lnTo>
                  <a:lnTo>
                    <a:pt x="338848" y="72377"/>
                  </a:lnTo>
                  <a:close/>
                </a:path>
                <a:path w="375285" h="247014">
                  <a:moveTo>
                    <a:pt x="339039" y="150812"/>
                  </a:moveTo>
                  <a:lnTo>
                    <a:pt x="334225" y="150812"/>
                  </a:lnTo>
                  <a:lnTo>
                    <a:pt x="326796" y="172199"/>
                  </a:lnTo>
                  <a:lnTo>
                    <a:pt x="319862" y="150812"/>
                  </a:lnTo>
                  <a:lnTo>
                    <a:pt x="314756" y="150812"/>
                  </a:lnTo>
                  <a:lnTo>
                    <a:pt x="324332" y="177050"/>
                  </a:lnTo>
                  <a:lnTo>
                    <a:pt x="329057" y="177050"/>
                  </a:lnTo>
                  <a:lnTo>
                    <a:pt x="339039" y="150812"/>
                  </a:lnTo>
                  <a:close/>
                </a:path>
                <a:path w="375285" h="247014">
                  <a:moveTo>
                    <a:pt x="340245" y="18770"/>
                  </a:moveTo>
                  <a:lnTo>
                    <a:pt x="338975" y="16713"/>
                  </a:lnTo>
                  <a:lnTo>
                    <a:pt x="336537" y="12750"/>
                  </a:lnTo>
                  <a:lnTo>
                    <a:pt x="335686" y="12750"/>
                  </a:lnTo>
                  <a:lnTo>
                    <a:pt x="335686" y="24549"/>
                  </a:lnTo>
                  <a:lnTo>
                    <a:pt x="321081" y="24549"/>
                  </a:lnTo>
                  <a:lnTo>
                    <a:pt x="321081" y="20485"/>
                  </a:lnTo>
                  <a:lnTo>
                    <a:pt x="324294" y="16713"/>
                  </a:lnTo>
                  <a:lnTo>
                    <a:pt x="333730" y="16713"/>
                  </a:lnTo>
                  <a:lnTo>
                    <a:pt x="335432" y="20485"/>
                  </a:lnTo>
                  <a:lnTo>
                    <a:pt x="335686" y="24549"/>
                  </a:lnTo>
                  <a:lnTo>
                    <a:pt x="335686" y="12750"/>
                  </a:lnTo>
                  <a:lnTo>
                    <a:pt x="320281" y="12750"/>
                  </a:lnTo>
                  <a:lnTo>
                    <a:pt x="316369" y="19227"/>
                  </a:lnTo>
                  <a:lnTo>
                    <a:pt x="316369" y="34925"/>
                  </a:lnTo>
                  <a:lnTo>
                    <a:pt x="320725" y="40500"/>
                  </a:lnTo>
                  <a:lnTo>
                    <a:pt x="332320" y="40500"/>
                  </a:lnTo>
                  <a:lnTo>
                    <a:pt x="334035" y="39509"/>
                  </a:lnTo>
                  <a:lnTo>
                    <a:pt x="338239" y="36690"/>
                  </a:lnTo>
                  <a:lnTo>
                    <a:pt x="338543" y="36487"/>
                  </a:lnTo>
                  <a:lnTo>
                    <a:pt x="339750" y="32766"/>
                  </a:lnTo>
                  <a:lnTo>
                    <a:pt x="339902" y="31521"/>
                  </a:lnTo>
                  <a:lnTo>
                    <a:pt x="335483" y="31521"/>
                  </a:lnTo>
                  <a:lnTo>
                    <a:pt x="335381" y="32766"/>
                  </a:lnTo>
                  <a:lnTo>
                    <a:pt x="335280" y="33528"/>
                  </a:lnTo>
                  <a:lnTo>
                    <a:pt x="332879" y="36690"/>
                  </a:lnTo>
                  <a:lnTo>
                    <a:pt x="323634" y="36690"/>
                  </a:lnTo>
                  <a:lnTo>
                    <a:pt x="321081" y="33528"/>
                  </a:lnTo>
                  <a:lnTo>
                    <a:pt x="321081" y="28054"/>
                  </a:lnTo>
                  <a:lnTo>
                    <a:pt x="340245" y="28054"/>
                  </a:lnTo>
                  <a:lnTo>
                    <a:pt x="340245" y="24549"/>
                  </a:lnTo>
                  <a:lnTo>
                    <a:pt x="340245" y="18770"/>
                  </a:lnTo>
                  <a:close/>
                </a:path>
                <a:path w="375285" h="247014">
                  <a:moveTo>
                    <a:pt x="350037" y="3721"/>
                  </a:moveTo>
                  <a:lnTo>
                    <a:pt x="345617" y="3721"/>
                  </a:lnTo>
                  <a:lnTo>
                    <a:pt x="345617" y="39751"/>
                  </a:lnTo>
                  <a:lnTo>
                    <a:pt x="350037" y="39751"/>
                  </a:lnTo>
                  <a:lnTo>
                    <a:pt x="350037" y="3721"/>
                  </a:lnTo>
                  <a:close/>
                </a:path>
                <a:path w="375285" h="247014">
                  <a:moveTo>
                    <a:pt x="365340" y="156083"/>
                  </a:moveTo>
                  <a:lnTo>
                    <a:pt x="364070" y="154025"/>
                  </a:lnTo>
                  <a:lnTo>
                    <a:pt x="361619" y="150050"/>
                  </a:lnTo>
                  <a:lnTo>
                    <a:pt x="360768" y="150050"/>
                  </a:lnTo>
                  <a:lnTo>
                    <a:pt x="360768" y="161848"/>
                  </a:lnTo>
                  <a:lnTo>
                    <a:pt x="346163" y="161848"/>
                  </a:lnTo>
                  <a:lnTo>
                    <a:pt x="346163" y="157784"/>
                  </a:lnTo>
                  <a:lnTo>
                    <a:pt x="349377" y="154025"/>
                  </a:lnTo>
                  <a:lnTo>
                    <a:pt x="358813" y="154025"/>
                  </a:lnTo>
                  <a:lnTo>
                    <a:pt x="360514" y="157784"/>
                  </a:lnTo>
                  <a:lnTo>
                    <a:pt x="360768" y="161848"/>
                  </a:lnTo>
                  <a:lnTo>
                    <a:pt x="360768" y="150050"/>
                  </a:lnTo>
                  <a:lnTo>
                    <a:pt x="345363" y="150050"/>
                  </a:lnTo>
                  <a:lnTo>
                    <a:pt x="341452" y="156527"/>
                  </a:lnTo>
                  <a:lnTo>
                    <a:pt x="341452" y="172237"/>
                  </a:lnTo>
                  <a:lnTo>
                    <a:pt x="345808" y="177812"/>
                  </a:lnTo>
                  <a:lnTo>
                    <a:pt x="357403" y="177812"/>
                  </a:lnTo>
                  <a:lnTo>
                    <a:pt x="359117" y="176809"/>
                  </a:lnTo>
                  <a:lnTo>
                    <a:pt x="363321" y="173990"/>
                  </a:lnTo>
                  <a:lnTo>
                    <a:pt x="363626" y="173786"/>
                  </a:lnTo>
                  <a:lnTo>
                    <a:pt x="364832" y="170078"/>
                  </a:lnTo>
                  <a:lnTo>
                    <a:pt x="364985" y="168833"/>
                  </a:lnTo>
                  <a:lnTo>
                    <a:pt x="360565" y="168833"/>
                  </a:lnTo>
                  <a:lnTo>
                    <a:pt x="360464" y="170078"/>
                  </a:lnTo>
                  <a:lnTo>
                    <a:pt x="360362" y="170827"/>
                  </a:lnTo>
                  <a:lnTo>
                    <a:pt x="357962" y="173990"/>
                  </a:lnTo>
                  <a:lnTo>
                    <a:pt x="348716" y="173990"/>
                  </a:lnTo>
                  <a:lnTo>
                    <a:pt x="346163" y="170827"/>
                  </a:lnTo>
                  <a:lnTo>
                    <a:pt x="346163" y="165354"/>
                  </a:lnTo>
                  <a:lnTo>
                    <a:pt x="365340" y="165354"/>
                  </a:lnTo>
                  <a:lnTo>
                    <a:pt x="365340" y="161848"/>
                  </a:lnTo>
                  <a:lnTo>
                    <a:pt x="365340" y="156083"/>
                  </a:lnTo>
                  <a:close/>
                </a:path>
                <a:path w="375285" h="247014">
                  <a:moveTo>
                    <a:pt x="375107" y="141033"/>
                  </a:moveTo>
                  <a:lnTo>
                    <a:pt x="370700" y="141033"/>
                  </a:lnTo>
                  <a:lnTo>
                    <a:pt x="370700" y="177050"/>
                  </a:lnTo>
                  <a:lnTo>
                    <a:pt x="375107" y="177050"/>
                  </a:lnTo>
                  <a:lnTo>
                    <a:pt x="375107" y="141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6" name="object 38">
              <a:extLst>
                <a:ext uri="{FF2B5EF4-FFF2-40B4-BE49-F238E27FC236}">
                  <a16:creationId xmlns:a16="http://schemas.microsoft.com/office/drawing/2014/main" id="{290E6C65-DED7-439B-8410-72432FD27B63}"/>
                </a:ext>
              </a:extLst>
            </p:cNvPr>
            <p:cNvSpPr/>
            <p:nvPr/>
          </p:nvSpPr>
          <p:spPr>
            <a:xfrm>
              <a:off x="1983854" y="1939899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39" h="3175">
                  <a:moveTo>
                    <a:pt x="167271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67271" y="3175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7" name="object 39">
              <a:extLst>
                <a:ext uri="{FF2B5EF4-FFF2-40B4-BE49-F238E27FC236}">
                  <a16:creationId xmlns:a16="http://schemas.microsoft.com/office/drawing/2014/main" id="{296BAF82-FF38-4F1B-B195-951F37578972}"/>
                </a:ext>
              </a:extLst>
            </p:cNvPr>
            <p:cNvSpPr/>
            <p:nvPr/>
          </p:nvSpPr>
          <p:spPr>
            <a:xfrm>
              <a:off x="2164677" y="1994077"/>
              <a:ext cx="164465" cy="38100"/>
            </a:xfrm>
            <a:custGeom>
              <a:avLst/>
              <a:gdLst/>
              <a:ahLst/>
              <a:cxnLst/>
              <a:rect l="l" t="t" r="r" b="b"/>
              <a:pathLst>
                <a:path w="164464" h="38100">
                  <a:moveTo>
                    <a:pt x="31470" y="952"/>
                  </a:moveTo>
                  <a:lnTo>
                    <a:pt x="25996" y="952"/>
                  </a:lnTo>
                  <a:lnTo>
                    <a:pt x="15811" y="31661"/>
                  </a:lnTo>
                  <a:lnTo>
                    <a:pt x="5422" y="952"/>
                  </a:lnTo>
                  <a:lnTo>
                    <a:pt x="0" y="952"/>
                  </a:lnTo>
                  <a:lnTo>
                    <a:pt x="13144" y="36982"/>
                  </a:lnTo>
                  <a:lnTo>
                    <a:pt x="18313" y="36982"/>
                  </a:lnTo>
                  <a:lnTo>
                    <a:pt x="31470" y="952"/>
                  </a:lnTo>
                  <a:close/>
                </a:path>
                <a:path w="164464" h="38100">
                  <a:moveTo>
                    <a:pt x="67792" y="17703"/>
                  </a:moveTo>
                  <a:lnTo>
                    <a:pt x="51981" y="17703"/>
                  </a:lnTo>
                  <a:lnTo>
                    <a:pt x="51981" y="21869"/>
                  </a:lnTo>
                  <a:lnTo>
                    <a:pt x="63220" y="21869"/>
                  </a:lnTo>
                  <a:lnTo>
                    <a:pt x="63220" y="25742"/>
                  </a:lnTo>
                  <a:lnTo>
                    <a:pt x="62420" y="28956"/>
                  </a:lnTo>
                  <a:lnTo>
                    <a:pt x="56603" y="33566"/>
                  </a:lnTo>
                  <a:lnTo>
                    <a:pt x="53695" y="33769"/>
                  </a:lnTo>
                  <a:lnTo>
                    <a:pt x="42291" y="33769"/>
                  </a:lnTo>
                  <a:lnTo>
                    <a:pt x="39890" y="26238"/>
                  </a:lnTo>
                  <a:lnTo>
                    <a:pt x="39890" y="9486"/>
                  </a:lnTo>
                  <a:lnTo>
                    <a:pt x="45212" y="4318"/>
                  </a:lnTo>
                  <a:lnTo>
                    <a:pt x="55651" y="4318"/>
                  </a:lnTo>
                  <a:lnTo>
                    <a:pt x="60921" y="5613"/>
                  </a:lnTo>
                  <a:lnTo>
                    <a:pt x="62471" y="11887"/>
                  </a:lnTo>
                  <a:lnTo>
                    <a:pt x="67195" y="11887"/>
                  </a:lnTo>
                  <a:lnTo>
                    <a:pt x="66141" y="3810"/>
                  </a:lnTo>
                  <a:lnTo>
                    <a:pt x="58661" y="0"/>
                  </a:lnTo>
                  <a:lnTo>
                    <a:pt x="40182" y="0"/>
                  </a:lnTo>
                  <a:lnTo>
                    <a:pt x="34874" y="9880"/>
                  </a:lnTo>
                  <a:lnTo>
                    <a:pt x="34874" y="22479"/>
                  </a:lnTo>
                  <a:lnTo>
                    <a:pt x="35026" y="28651"/>
                  </a:lnTo>
                  <a:lnTo>
                    <a:pt x="42405" y="35674"/>
                  </a:lnTo>
                  <a:lnTo>
                    <a:pt x="45415" y="37934"/>
                  </a:lnTo>
                  <a:lnTo>
                    <a:pt x="56502" y="37934"/>
                  </a:lnTo>
                  <a:lnTo>
                    <a:pt x="61023" y="35725"/>
                  </a:lnTo>
                  <a:lnTo>
                    <a:pt x="63474" y="32321"/>
                  </a:lnTo>
                  <a:lnTo>
                    <a:pt x="64630" y="36982"/>
                  </a:lnTo>
                  <a:lnTo>
                    <a:pt x="67792" y="36982"/>
                  </a:lnTo>
                  <a:lnTo>
                    <a:pt x="67792" y="17703"/>
                  </a:lnTo>
                  <a:close/>
                </a:path>
                <a:path w="164464" h="38100">
                  <a:moveTo>
                    <a:pt x="106845" y="17703"/>
                  </a:moveTo>
                  <a:lnTo>
                    <a:pt x="91020" y="17703"/>
                  </a:lnTo>
                  <a:lnTo>
                    <a:pt x="91020" y="21869"/>
                  </a:lnTo>
                  <a:lnTo>
                    <a:pt x="102273" y="21869"/>
                  </a:lnTo>
                  <a:lnTo>
                    <a:pt x="102273" y="25742"/>
                  </a:lnTo>
                  <a:lnTo>
                    <a:pt x="101473" y="28956"/>
                  </a:lnTo>
                  <a:lnTo>
                    <a:pt x="95643" y="33566"/>
                  </a:lnTo>
                  <a:lnTo>
                    <a:pt x="92735" y="33769"/>
                  </a:lnTo>
                  <a:lnTo>
                    <a:pt x="81343" y="33769"/>
                  </a:lnTo>
                  <a:lnTo>
                    <a:pt x="78930" y="26238"/>
                  </a:lnTo>
                  <a:lnTo>
                    <a:pt x="78930" y="9486"/>
                  </a:lnTo>
                  <a:lnTo>
                    <a:pt x="84251" y="4318"/>
                  </a:lnTo>
                  <a:lnTo>
                    <a:pt x="94691" y="4318"/>
                  </a:lnTo>
                  <a:lnTo>
                    <a:pt x="99961" y="5613"/>
                  </a:lnTo>
                  <a:lnTo>
                    <a:pt x="101523" y="11887"/>
                  </a:lnTo>
                  <a:lnTo>
                    <a:pt x="106235" y="11887"/>
                  </a:lnTo>
                  <a:lnTo>
                    <a:pt x="105181" y="3810"/>
                  </a:lnTo>
                  <a:lnTo>
                    <a:pt x="97701" y="0"/>
                  </a:lnTo>
                  <a:lnTo>
                    <a:pt x="79235" y="0"/>
                  </a:lnTo>
                  <a:lnTo>
                    <a:pt x="73914" y="9880"/>
                  </a:lnTo>
                  <a:lnTo>
                    <a:pt x="73914" y="22479"/>
                  </a:lnTo>
                  <a:lnTo>
                    <a:pt x="74066" y="28651"/>
                  </a:lnTo>
                  <a:lnTo>
                    <a:pt x="81445" y="35674"/>
                  </a:lnTo>
                  <a:lnTo>
                    <a:pt x="84455" y="37934"/>
                  </a:lnTo>
                  <a:lnTo>
                    <a:pt x="95542" y="37934"/>
                  </a:lnTo>
                  <a:lnTo>
                    <a:pt x="100063" y="35725"/>
                  </a:lnTo>
                  <a:lnTo>
                    <a:pt x="102527" y="32321"/>
                  </a:lnTo>
                  <a:lnTo>
                    <a:pt x="103670" y="36982"/>
                  </a:lnTo>
                  <a:lnTo>
                    <a:pt x="106845" y="36982"/>
                  </a:lnTo>
                  <a:lnTo>
                    <a:pt x="106845" y="17703"/>
                  </a:lnTo>
                  <a:close/>
                </a:path>
                <a:path w="164464" h="38100">
                  <a:moveTo>
                    <a:pt x="128562" y="1689"/>
                  </a:moveTo>
                  <a:lnTo>
                    <a:pt x="125107" y="1689"/>
                  </a:lnTo>
                  <a:lnTo>
                    <a:pt x="123698" y="7480"/>
                  </a:lnTo>
                  <a:lnTo>
                    <a:pt x="121335" y="8026"/>
                  </a:lnTo>
                  <a:lnTo>
                    <a:pt x="115608" y="8432"/>
                  </a:lnTo>
                  <a:lnTo>
                    <a:pt x="115608" y="11938"/>
                  </a:lnTo>
                  <a:lnTo>
                    <a:pt x="123850" y="11938"/>
                  </a:lnTo>
                  <a:lnTo>
                    <a:pt x="123850" y="36982"/>
                  </a:lnTo>
                  <a:lnTo>
                    <a:pt x="128562" y="36982"/>
                  </a:lnTo>
                  <a:lnTo>
                    <a:pt x="128562" y="1689"/>
                  </a:lnTo>
                  <a:close/>
                </a:path>
                <a:path w="164464" h="38100">
                  <a:moveTo>
                    <a:pt x="164452" y="17259"/>
                  </a:moveTo>
                  <a:lnTo>
                    <a:pt x="159880" y="15379"/>
                  </a:lnTo>
                  <a:lnTo>
                    <a:pt x="159880" y="22783"/>
                  </a:lnTo>
                  <a:lnTo>
                    <a:pt x="159880" y="30657"/>
                  </a:lnTo>
                  <a:lnTo>
                    <a:pt x="157162" y="33972"/>
                  </a:lnTo>
                  <a:lnTo>
                    <a:pt x="147777" y="33972"/>
                  </a:lnTo>
                  <a:lnTo>
                    <a:pt x="145516" y="29908"/>
                  </a:lnTo>
                  <a:lnTo>
                    <a:pt x="145516" y="21971"/>
                  </a:lnTo>
                  <a:lnTo>
                    <a:pt x="147637" y="18808"/>
                  </a:lnTo>
                  <a:lnTo>
                    <a:pt x="147878" y="18465"/>
                  </a:lnTo>
                  <a:lnTo>
                    <a:pt x="158216" y="18465"/>
                  </a:lnTo>
                  <a:lnTo>
                    <a:pt x="159880" y="22783"/>
                  </a:lnTo>
                  <a:lnTo>
                    <a:pt x="159880" y="15379"/>
                  </a:lnTo>
                  <a:lnTo>
                    <a:pt x="157721" y="14490"/>
                  </a:lnTo>
                  <a:lnTo>
                    <a:pt x="148590" y="14490"/>
                  </a:lnTo>
                  <a:lnTo>
                    <a:pt x="146126" y="16903"/>
                  </a:lnTo>
                  <a:lnTo>
                    <a:pt x="145021" y="18808"/>
                  </a:lnTo>
                  <a:lnTo>
                    <a:pt x="144995" y="14490"/>
                  </a:lnTo>
                  <a:lnTo>
                    <a:pt x="146380" y="5664"/>
                  </a:lnTo>
                  <a:lnTo>
                    <a:pt x="157124" y="5664"/>
                  </a:lnTo>
                  <a:lnTo>
                    <a:pt x="158826" y="7975"/>
                  </a:lnTo>
                  <a:lnTo>
                    <a:pt x="159372" y="11087"/>
                  </a:lnTo>
                  <a:lnTo>
                    <a:pt x="163690" y="11087"/>
                  </a:lnTo>
                  <a:lnTo>
                    <a:pt x="163334" y="5664"/>
                  </a:lnTo>
                  <a:lnTo>
                    <a:pt x="163233" y="3898"/>
                  </a:lnTo>
                  <a:lnTo>
                    <a:pt x="157467" y="1689"/>
                  </a:lnTo>
                  <a:lnTo>
                    <a:pt x="142862" y="1689"/>
                  </a:lnTo>
                  <a:lnTo>
                    <a:pt x="140360" y="12839"/>
                  </a:lnTo>
                  <a:lnTo>
                    <a:pt x="140360" y="25184"/>
                  </a:lnTo>
                  <a:lnTo>
                    <a:pt x="140957" y="29502"/>
                  </a:lnTo>
                  <a:lnTo>
                    <a:pt x="145567" y="36728"/>
                  </a:lnTo>
                  <a:lnTo>
                    <a:pt x="149440" y="37934"/>
                  </a:lnTo>
                  <a:lnTo>
                    <a:pt x="157124" y="37934"/>
                  </a:lnTo>
                  <a:lnTo>
                    <a:pt x="159232" y="36588"/>
                  </a:lnTo>
                  <a:lnTo>
                    <a:pt x="161594" y="33972"/>
                  </a:lnTo>
                  <a:lnTo>
                    <a:pt x="163487" y="31915"/>
                  </a:lnTo>
                  <a:lnTo>
                    <a:pt x="164376" y="29502"/>
                  </a:lnTo>
                  <a:lnTo>
                    <a:pt x="164452" y="18465"/>
                  </a:lnTo>
                  <a:lnTo>
                    <a:pt x="164452" y="17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8" name="object 40">
              <a:extLst>
                <a:ext uri="{FF2B5EF4-FFF2-40B4-BE49-F238E27FC236}">
                  <a16:creationId xmlns:a16="http://schemas.microsoft.com/office/drawing/2014/main" id="{31185E82-4541-4945-B86C-238490DAC2B3}"/>
                </a:ext>
              </a:extLst>
            </p:cNvPr>
            <p:cNvSpPr/>
            <p:nvPr/>
          </p:nvSpPr>
          <p:spPr>
            <a:xfrm>
              <a:off x="1983854" y="2008555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39" h="3175">
                  <a:moveTo>
                    <a:pt x="167271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67271" y="3175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9" name="object 41">
              <a:extLst>
                <a:ext uri="{FF2B5EF4-FFF2-40B4-BE49-F238E27FC236}">
                  <a16:creationId xmlns:a16="http://schemas.microsoft.com/office/drawing/2014/main" id="{BC0C6D1E-BEDD-4674-8BD2-6BFAD50888B0}"/>
                </a:ext>
              </a:extLst>
            </p:cNvPr>
            <p:cNvSpPr/>
            <p:nvPr/>
          </p:nvSpPr>
          <p:spPr>
            <a:xfrm>
              <a:off x="2165883" y="2062733"/>
              <a:ext cx="102870" cy="38100"/>
            </a:xfrm>
            <a:custGeom>
              <a:avLst/>
              <a:gdLst/>
              <a:ahLst/>
              <a:cxnLst/>
              <a:rect l="l" t="t" r="r" b="b"/>
              <a:pathLst>
                <a:path w="102869" h="38100">
                  <a:moveTo>
                    <a:pt x="31965" y="23736"/>
                  </a:moveTo>
                  <a:lnTo>
                    <a:pt x="27254" y="23736"/>
                  </a:lnTo>
                  <a:lnTo>
                    <a:pt x="25590" y="32118"/>
                  </a:lnTo>
                  <a:lnTo>
                    <a:pt x="20129" y="33616"/>
                  </a:lnTo>
                  <a:lnTo>
                    <a:pt x="8026" y="33616"/>
                  </a:lnTo>
                  <a:lnTo>
                    <a:pt x="5016" y="27101"/>
                  </a:lnTo>
                  <a:lnTo>
                    <a:pt x="5016" y="9131"/>
                  </a:lnTo>
                  <a:lnTo>
                    <a:pt x="10287" y="4318"/>
                  </a:lnTo>
                  <a:lnTo>
                    <a:pt x="20269" y="4318"/>
                  </a:lnTo>
                  <a:lnTo>
                    <a:pt x="25539" y="5473"/>
                  </a:lnTo>
                  <a:lnTo>
                    <a:pt x="26898" y="11798"/>
                  </a:lnTo>
                  <a:lnTo>
                    <a:pt x="31610" y="11798"/>
                  </a:lnTo>
                  <a:lnTo>
                    <a:pt x="30911" y="5765"/>
                  </a:lnTo>
                  <a:lnTo>
                    <a:pt x="26098" y="0"/>
                  </a:lnTo>
                  <a:lnTo>
                    <a:pt x="6324" y="0"/>
                  </a:lnTo>
                  <a:lnTo>
                    <a:pt x="0" y="7670"/>
                  </a:lnTo>
                  <a:lnTo>
                    <a:pt x="0" y="32613"/>
                  </a:lnTo>
                  <a:lnTo>
                    <a:pt x="8026" y="37934"/>
                  </a:lnTo>
                  <a:lnTo>
                    <a:pt x="18910" y="37934"/>
                  </a:lnTo>
                  <a:lnTo>
                    <a:pt x="29959" y="37338"/>
                  </a:lnTo>
                  <a:lnTo>
                    <a:pt x="31965" y="23736"/>
                  </a:lnTo>
                  <a:close/>
                </a:path>
                <a:path w="102869" h="38100">
                  <a:moveTo>
                    <a:pt x="66446" y="952"/>
                  </a:moveTo>
                  <a:lnTo>
                    <a:pt x="61722" y="952"/>
                  </a:lnTo>
                  <a:lnTo>
                    <a:pt x="61722" y="30060"/>
                  </a:lnTo>
                  <a:lnTo>
                    <a:pt x="43599" y="952"/>
                  </a:lnTo>
                  <a:lnTo>
                    <a:pt x="37833" y="952"/>
                  </a:lnTo>
                  <a:lnTo>
                    <a:pt x="37833" y="36982"/>
                  </a:lnTo>
                  <a:lnTo>
                    <a:pt x="42545" y="36982"/>
                  </a:lnTo>
                  <a:lnTo>
                    <a:pt x="42545" y="7874"/>
                  </a:lnTo>
                  <a:lnTo>
                    <a:pt x="60960" y="36982"/>
                  </a:lnTo>
                  <a:lnTo>
                    <a:pt x="66446" y="36982"/>
                  </a:lnTo>
                  <a:lnTo>
                    <a:pt x="66446" y="952"/>
                  </a:lnTo>
                  <a:close/>
                </a:path>
                <a:path w="102869" h="38100">
                  <a:moveTo>
                    <a:pt x="102666" y="952"/>
                  </a:moveTo>
                  <a:lnTo>
                    <a:pt x="97955" y="952"/>
                  </a:lnTo>
                  <a:lnTo>
                    <a:pt x="97955" y="30060"/>
                  </a:lnTo>
                  <a:lnTo>
                    <a:pt x="79832" y="952"/>
                  </a:lnTo>
                  <a:lnTo>
                    <a:pt x="74053" y="952"/>
                  </a:lnTo>
                  <a:lnTo>
                    <a:pt x="74053" y="36982"/>
                  </a:lnTo>
                  <a:lnTo>
                    <a:pt x="78778" y="36982"/>
                  </a:lnTo>
                  <a:lnTo>
                    <a:pt x="78778" y="7874"/>
                  </a:lnTo>
                  <a:lnTo>
                    <a:pt x="97193" y="36982"/>
                  </a:lnTo>
                  <a:lnTo>
                    <a:pt x="102666" y="36982"/>
                  </a:lnTo>
                  <a:lnTo>
                    <a:pt x="102666" y="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0" name="object 42">
              <a:extLst>
                <a:ext uri="{FF2B5EF4-FFF2-40B4-BE49-F238E27FC236}">
                  <a16:creationId xmlns:a16="http://schemas.microsoft.com/office/drawing/2014/main" id="{AD7FA547-A49B-410E-9512-4A9F032B7571}"/>
                </a:ext>
              </a:extLst>
            </p:cNvPr>
            <p:cNvSpPr/>
            <p:nvPr/>
          </p:nvSpPr>
          <p:spPr>
            <a:xfrm>
              <a:off x="1983854" y="2077224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39" h="3175">
                  <a:moveTo>
                    <a:pt x="167271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67271" y="3175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1" name="object 43">
              <a:extLst>
                <a:ext uri="{FF2B5EF4-FFF2-40B4-BE49-F238E27FC236}">
                  <a16:creationId xmlns:a16="http://schemas.microsoft.com/office/drawing/2014/main" id="{B3957D8B-C235-416A-A019-1B95F412F525}"/>
                </a:ext>
              </a:extLst>
            </p:cNvPr>
            <p:cNvSpPr/>
            <p:nvPr/>
          </p:nvSpPr>
          <p:spPr>
            <a:xfrm>
              <a:off x="1965540" y="1692426"/>
              <a:ext cx="480059" cy="429259"/>
            </a:xfrm>
            <a:custGeom>
              <a:avLst/>
              <a:gdLst/>
              <a:ahLst/>
              <a:cxnLst/>
              <a:rect l="l" t="t" r="r" b="b"/>
              <a:pathLst>
                <a:path w="480060" h="429260">
                  <a:moveTo>
                    <a:pt x="479894" y="0"/>
                  </a:moveTo>
                  <a:lnTo>
                    <a:pt x="476719" y="0"/>
                  </a:lnTo>
                  <a:lnTo>
                    <a:pt x="476719" y="2540"/>
                  </a:lnTo>
                  <a:lnTo>
                    <a:pt x="476719" y="426720"/>
                  </a:lnTo>
                  <a:lnTo>
                    <a:pt x="3175" y="426720"/>
                  </a:lnTo>
                  <a:lnTo>
                    <a:pt x="3175" y="2540"/>
                  </a:lnTo>
                  <a:lnTo>
                    <a:pt x="476719" y="2540"/>
                  </a:lnTo>
                  <a:lnTo>
                    <a:pt x="476719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26720"/>
                  </a:lnTo>
                  <a:lnTo>
                    <a:pt x="0" y="429260"/>
                  </a:lnTo>
                  <a:lnTo>
                    <a:pt x="1587" y="429260"/>
                  </a:lnTo>
                  <a:lnTo>
                    <a:pt x="479894" y="429260"/>
                  </a:lnTo>
                  <a:lnTo>
                    <a:pt x="479894" y="427990"/>
                  </a:lnTo>
                  <a:lnTo>
                    <a:pt x="479894" y="426720"/>
                  </a:lnTo>
                  <a:lnTo>
                    <a:pt x="479894" y="2540"/>
                  </a:lnTo>
                  <a:lnTo>
                    <a:pt x="47989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45" name="object 44">
            <a:extLst>
              <a:ext uri="{FF2B5EF4-FFF2-40B4-BE49-F238E27FC236}">
                <a16:creationId xmlns:a16="http://schemas.microsoft.com/office/drawing/2014/main" id="{FECAA225-B186-4044-8E1D-6105C022AE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5441" y="3756703"/>
            <a:ext cx="113191" cy="100655"/>
          </a:xfrm>
          <a:prstGeom prst="rect">
            <a:avLst/>
          </a:prstGeom>
        </p:spPr>
      </p:pic>
      <p:pic>
        <p:nvPicPr>
          <p:cNvPr id="246" name="object 45">
            <a:extLst>
              <a:ext uri="{FF2B5EF4-FFF2-40B4-BE49-F238E27FC236}">
                <a16:creationId xmlns:a16="http://schemas.microsoft.com/office/drawing/2014/main" id="{B0BA4643-9417-4426-AD9A-BE03AFD443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7392" y="3760129"/>
            <a:ext cx="295304" cy="74365"/>
          </a:xfrm>
          <a:prstGeom prst="rect">
            <a:avLst/>
          </a:prstGeom>
        </p:spPr>
      </p:pic>
      <p:grpSp>
        <p:nvGrpSpPr>
          <p:cNvPr id="247" name="object 46">
            <a:extLst>
              <a:ext uri="{FF2B5EF4-FFF2-40B4-BE49-F238E27FC236}">
                <a16:creationId xmlns:a16="http://schemas.microsoft.com/office/drawing/2014/main" id="{78EB0C36-6F0C-45AA-BF82-FAEDD4F27D26}"/>
              </a:ext>
            </a:extLst>
          </p:cNvPr>
          <p:cNvGrpSpPr/>
          <p:nvPr/>
        </p:nvGrpSpPr>
        <p:grpSpPr>
          <a:xfrm>
            <a:off x="2490375" y="2277281"/>
            <a:ext cx="1807721" cy="1413871"/>
            <a:chOff x="2708186" y="730489"/>
            <a:chExt cx="2019935" cy="1598930"/>
          </a:xfrm>
        </p:grpSpPr>
        <p:sp>
          <p:nvSpPr>
            <p:cNvPr id="394" name="object 47">
              <a:extLst>
                <a:ext uri="{FF2B5EF4-FFF2-40B4-BE49-F238E27FC236}">
                  <a16:creationId xmlns:a16="http://schemas.microsoft.com/office/drawing/2014/main" id="{638FCE2B-4D26-44CC-997A-6DB1A8FDF0F3}"/>
                </a:ext>
              </a:extLst>
            </p:cNvPr>
            <p:cNvSpPr/>
            <p:nvPr/>
          </p:nvSpPr>
          <p:spPr>
            <a:xfrm>
              <a:off x="2885922" y="732078"/>
              <a:ext cx="1905" cy="1434465"/>
            </a:xfrm>
            <a:custGeom>
              <a:avLst/>
              <a:gdLst/>
              <a:ahLst/>
              <a:cxnLst/>
              <a:rect l="l" t="t" r="r" b="b"/>
              <a:pathLst>
                <a:path w="1905" h="1434464">
                  <a:moveTo>
                    <a:pt x="1587" y="0"/>
                  </a:moveTo>
                  <a:lnTo>
                    <a:pt x="0" y="0"/>
                  </a:lnTo>
                  <a:lnTo>
                    <a:pt x="0" y="1434350"/>
                  </a:lnTo>
                  <a:lnTo>
                    <a:pt x="1587" y="143435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5" name="object 48">
              <a:extLst>
                <a:ext uri="{FF2B5EF4-FFF2-40B4-BE49-F238E27FC236}">
                  <a16:creationId xmlns:a16="http://schemas.microsoft.com/office/drawing/2014/main" id="{0422D4F6-3DB0-4050-9D1F-8F3A2A2ACCA0}"/>
                </a:ext>
              </a:extLst>
            </p:cNvPr>
            <p:cNvSpPr/>
            <p:nvPr/>
          </p:nvSpPr>
          <p:spPr>
            <a:xfrm>
              <a:off x="2888303" y="732078"/>
              <a:ext cx="0" cy="1433195"/>
            </a:xfrm>
            <a:custGeom>
              <a:avLst/>
              <a:gdLst/>
              <a:ahLst/>
              <a:cxnLst/>
              <a:rect l="l" t="t" r="r" b="b"/>
              <a:pathLst>
                <a:path h="1433195">
                  <a:moveTo>
                    <a:pt x="0" y="0"/>
                  </a:moveTo>
                  <a:lnTo>
                    <a:pt x="0" y="1432763"/>
                  </a:lnTo>
                </a:path>
              </a:pathLst>
            </a:custGeom>
            <a:ln w="3175">
              <a:solidFill>
                <a:srgbClr val="DFDFD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6" name="object 49">
              <a:extLst>
                <a:ext uri="{FF2B5EF4-FFF2-40B4-BE49-F238E27FC236}">
                  <a16:creationId xmlns:a16="http://schemas.microsoft.com/office/drawing/2014/main" id="{5B5DF277-A31D-4689-BD07-058CC72DAA8F}"/>
                </a:ext>
              </a:extLst>
            </p:cNvPr>
            <p:cNvSpPr/>
            <p:nvPr/>
          </p:nvSpPr>
          <p:spPr>
            <a:xfrm>
              <a:off x="3341230" y="732078"/>
              <a:ext cx="454025" cy="1433195"/>
            </a:xfrm>
            <a:custGeom>
              <a:avLst/>
              <a:gdLst/>
              <a:ahLst/>
              <a:cxnLst/>
              <a:rect l="l" t="t" r="r" b="b"/>
              <a:pathLst>
                <a:path w="454025" h="1433195">
                  <a:moveTo>
                    <a:pt x="0" y="0"/>
                  </a:moveTo>
                  <a:lnTo>
                    <a:pt x="0" y="1432763"/>
                  </a:lnTo>
                </a:path>
                <a:path w="454025" h="1433195">
                  <a:moveTo>
                    <a:pt x="453720" y="0"/>
                  </a:moveTo>
                  <a:lnTo>
                    <a:pt x="453720" y="1432763"/>
                  </a:lnTo>
                </a:path>
              </a:pathLst>
            </a:custGeom>
            <a:ln w="3175">
              <a:solidFill>
                <a:srgbClr val="DFDFD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7" name="object 50">
              <a:extLst>
                <a:ext uri="{FF2B5EF4-FFF2-40B4-BE49-F238E27FC236}">
                  <a16:creationId xmlns:a16="http://schemas.microsoft.com/office/drawing/2014/main" id="{0198183C-D785-4181-BE65-0E7B0AC8C7E1}"/>
                </a:ext>
              </a:extLst>
            </p:cNvPr>
            <p:cNvSpPr/>
            <p:nvPr/>
          </p:nvSpPr>
          <p:spPr>
            <a:xfrm>
              <a:off x="4247083" y="2120417"/>
              <a:ext cx="3175" cy="44450"/>
            </a:xfrm>
            <a:custGeom>
              <a:avLst/>
              <a:gdLst/>
              <a:ahLst/>
              <a:cxnLst/>
              <a:rect l="l" t="t" r="r" b="b"/>
              <a:pathLst>
                <a:path w="3175" h="44450">
                  <a:moveTo>
                    <a:pt x="0" y="44424"/>
                  </a:moveTo>
                  <a:lnTo>
                    <a:pt x="3175" y="44424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4442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8" name="object 51">
              <a:extLst>
                <a:ext uri="{FF2B5EF4-FFF2-40B4-BE49-F238E27FC236}">
                  <a16:creationId xmlns:a16="http://schemas.microsoft.com/office/drawing/2014/main" id="{9844FEC3-EE2C-4413-B194-62DC92FBD610}"/>
                </a:ext>
              </a:extLst>
            </p:cNvPr>
            <p:cNvSpPr/>
            <p:nvPr/>
          </p:nvSpPr>
          <p:spPr>
            <a:xfrm>
              <a:off x="4702390" y="732078"/>
              <a:ext cx="1905" cy="1434465"/>
            </a:xfrm>
            <a:custGeom>
              <a:avLst/>
              <a:gdLst/>
              <a:ahLst/>
              <a:cxnLst/>
              <a:rect l="l" t="t" r="r" b="b"/>
              <a:pathLst>
                <a:path w="1904" h="1434464">
                  <a:moveTo>
                    <a:pt x="1587" y="0"/>
                  </a:moveTo>
                  <a:lnTo>
                    <a:pt x="0" y="0"/>
                  </a:lnTo>
                  <a:lnTo>
                    <a:pt x="0" y="1434350"/>
                  </a:lnTo>
                  <a:lnTo>
                    <a:pt x="1587" y="143435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9" name="object 52">
              <a:extLst>
                <a:ext uri="{FF2B5EF4-FFF2-40B4-BE49-F238E27FC236}">
                  <a16:creationId xmlns:a16="http://schemas.microsoft.com/office/drawing/2014/main" id="{E5849246-FDEE-44E3-AD87-11EB95268D5A}"/>
                </a:ext>
              </a:extLst>
            </p:cNvPr>
            <p:cNvSpPr/>
            <p:nvPr/>
          </p:nvSpPr>
          <p:spPr>
            <a:xfrm>
              <a:off x="4701597" y="732078"/>
              <a:ext cx="0" cy="1433195"/>
            </a:xfrm>
            <a:custGeom>
              <a:avLst/>
              <a:gdLst/>
              <a:ahLst/>
              <a:cxnLst/>
              <a:rect l="l" t="t" r="r" b="b"/>
              <a:pathLst>
                <a:path h="1433195">
                  <a:moveTo>
                    <a:pt x="0" y="0"/>
                  </a:moveTo>
                  <a:lnTo>
                    <a:pt x="0" y="1432763"/>
                  </a:lnTo>
                </a:path>
              </a:pathLst>
            </a:custGeom>
            <a:ln w="3175">
              <a:solidFill>
                <a:srgbClr val="DFDFD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0" name="object 53">
              <a:extLst>
                <a:ext uri="{FF2B5EF4-FFF2-40B4-BE49-F238E27FC236}">
                  <a16:creationId xmlns:a16="http://schemas.microsoft.com/office/drawing/2014/main" id="{8690DBB0-F789-489B-B82F-1FC1278CDD65}"/>
                </a:ext>
              </a:extLst>
            </p:cNvPr>
            <p:cNvSpPr/>
            <p:nvPr/>
          </p:nvSpPr>
          <p:spPr>
            <a:xfrm>
              <a:off x="2887510" y="2166429"/>
              <a:ext cx="1815464" cy="1905"/>
            </a:xfrm>
            <a:custGeom>
              <a:avLst/>
              <a:gdLst/>
              <a:ahLst/>
              <a:cxnLst/>
              <a:rect l="l" t="t" r="r" b="b"/>
              <a:pathLst>
                <a:path w="1815464" h="1905">
                  <a:moveTo>
                    <a:pt x="1814880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1814880" y="1587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1" name="object 54">
              <a:extLst>
                <a:ext uri="{FF2B5EF4-FFF2-40B4-BE49-F238E27FC236}">
                  <a16:creationId xmlns:a16="http://schemas.microsoft.com/office/drawing/2014/main" id="{087EDA6C-A03B-4C34-9F9C-78257D0645D2}"/>
                </a:ext>
              </a:extLst>
            </p:cNvPr>
            <p:cNvSpPr/>
            <p:nvPr/>
          </p:nvSpPr>
          <p:spPr>
            <a:xfrm>
              <a:off x="2889097" y="2164841"/>
              <a:ext cx="1812289" cy="1905"/>
            </a:xfrm>
            <a:custGeom>
              <a:avLst/>
              <a:gdLst/>
              <a:ahLst/>
              <a:cxnLst/>
              <a:rect l="l" t="t" r="r" b="b"/>
              <a:pathLst>
                <a:path w="1812289" h="1905">
                  <a:moveTo>
                    <a:pt x="450545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450545" y="1587"/>
                  </a:lnTo>
                  <a:lnTo>
                    <a:pt x="450545" y="0"/>
                  </a:lnTo>
                  <a:close/>
                </a:path>
                <a:path w="1812289" h="1905">
                  <a:moveTo>
                    <a:pt x="904265" y="0"/>
                  </a:moveTo>
                  <a:lnTo>
                    <a:pt x="453720" y="0"/>
                  </a:lnTo>
                  <a:lnTo>
                    <a:pt x="453720" y="1587"/>
                  </a:lnTo>
                  <a:lnTo>
                    <a:pt x="904265" y="1587"/>
                  </a:lnTo>
                  <a:lnTo>
                    <a:pt x="904265" y="0"/>
                  </a:lnTo>
                  <a:close/>
                </a:path>
                <a:path w="1812289" h="1905">
                  <a:moveTo>
                    <a:pt x="1357985" y="0"/>
                  </a:moveTo>
                  <a:lnTo>
                    <a:pt x="907440" y="0"/>
                  </a:lnTo>
                  <a:lnTo>
                    <a:pt x="907440" y="1587"/>
                  </a:lnTo>
                  <a:lnTo>
                    <a:pt x="1357985" y="1587"/>
                  </a:lnTo>
                  <a:lnTo>
                    <a:pt x="1357985" y="0"/>
                  </a:lnTo>
                  <a:close/>
                </a:path>
                <a:path w="1812289" h="1905">
                  <a:moveTo>
                    <a:pt x="1811705" y="0"/>
                  </a:moveTo>
                  <a:lnTo>
                    <a:pt x="1361160" y="0"/>
                  </a:lnTo>
                  <a:lnTo>
                    <a:pt x="1361160" y="1587"/>
                  </a:lnTo>
                  <a:lnTo>
                    <a:pt x="1811705" y="1587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2" name="object 55">
              <a:extLst>
                <a:ext uri="{FF2B5EF4-FFF2-40B4-BE49-F238E27FC236}">
                  <a16:creationId xmlns:a16="http://schemas.microsoft.com/office/drawing/2014/main" id="{D7A9F43F-B5EE-46D0-9B36-CC5D4F2DC890}"/>
                </a:ext>
              </a:extLst>
            </p:cNvPr>
            <p:cNvSpPr/>
            <p:nvPr/>
          </p:nvSpPr>
          <p:spPr>
            <a:xfrm>
              <a:off x="2887510" y="2164841"/>
              <a:ext cx="1815464" cy="1905"/>
            </a:xfrm>
            <a:custGeom>
              <a:avLst/>
              <a:gdLst/>
              <a:ahLst/>
              <a:cxnLst/>
              <a:rect l="l" t="t" r="r" b="b"/>
              <a:pathLst>
                <a:path w="1815464" h="1905">
                  <a:moveTo>
                    <a:pt x="1587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1587" y="1587"/>
                  </a:lnTo>
                  <a:lnTo>
                    <a:pt x="1587" y="0"/>
                  </a:lnTo>
                  <a:close/>
                </a:path>
                <a:path w="1815464" h="1905">
                  <a:moveTo>
                    <a:pt x="455295" y="0"/>
                  </a:moveTo>
                  <a:lnTo>
                    <a:pt x="452132" y="0"/>
                  </a:lnTo>
                  <a:lnTo>
                    <a:pt x="452132" y="1587"/>
                  </a:lnTo>
                  <a:lnTo>
                    <a:pt x="455295" y="1587"/>
                  </a:lnTo>
                  <a:lnTo>
                    <a:pt x="455295" y="0"/>
                  </a:lnTo>
                  <a:close/>
                </a:path>
                <a:path w="1815464" h="1905">
                  <a:moveTo>
                    <a:pt x="909027" y="0"/>
                  </a:moveTo>
                  <a:lnTo>
                    <a:pt x="905852" y="0"/>
                  </a:lnTo>
                  <a:lnTo>
                    <a:pt x="905852" y="1587"/>
                  </a:lnTo>
                  <a:lnTo>
                    <a:pt x="909027" y="1587"/>
                  </a:lnTo>
                  <a:lnTo>
                    <a:pt x="909027" y="0"/>
                  </a:lnTo>
                  <a:close/>
                </a:path>
                <a:path w="1815464" h="1905">
                  <a:moveTo>
                    <a:pt x="1362748" y="0"/>
                  </a:moveTo>
                  <a:lnTo>
                    <a:pt x="1359573" y="0"/>
                  </a:lnTo>
                  <a:lnTo>
                    <a:pt x="1359573" y="1587"/>
                  </a:lnTo>
                  <a:lnTo>
                    <a:pt x="1362748" y="1587"/>
                  </a:lnTo>
                  <a:lnTo>
                    <a:pt x="1362748" y="0"/>
                  </a:lnTo>
                  <a:close/>
                </a:path>
                <a:path w="1815464" h="1905">
                  <a:moveTo>
                    <a:pt x="1814880" y="0"/>
                  </a:moveTo>
                  <a:lnTo>
                    <a:pt x="1813293" y="0"/>
                  </a:lnTo>
                  <a:lnTo>
                    <a:pt x="1813293" y="1587"/>
                  </a:lnTo>
                  <a:lnTo>
                    <a:pt x="1814880" y="1587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3" name="object 56">
              <a:extLst>
                <a:ext uri="{FF2B5EF4-FFF2-40B4-BE49-F238E27FC236}">
                  <a16:creationId xmlns:a16="http://schemas.microsoft.com/office/drawing/2014/main" id="{214A14CA-36F6-403A-916F-67B0C988EECE}"/>
                </a:ext>
              </a:extLst>
            </p:cNvPr>
            <p:cNvSpPr/>
            <p:nvPr/>
          </p:nvSpPr>
          <p:spPr>
            <a:xfrm>
              <a:off x="2889097" y="2007208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290574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290574" y="3175"/>
                  </a:lnTo>
                  <a:lnTo>
                    <a:pt x="1290574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767293" y="0"/>
                  </a:lnTo>
                  <a:lnTo>
                    <a:pt x="1767293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4" name="object 57">
              <a:extLst>
                <a:ext uri="{FF2B5EF4-FFF2-40B4-BE49-F238E27FC236}">
                  <a16:creationId xmlns:a16="http://schemas.microsoft.com/office/drawing/2014/main" id="{46AF72A4-F168-45FE-840D-0559ED83D942}"/>
                </a:ext>
              </a:extLst>
            </p:cNvPr>
            <p:cNvSpPr/>
            <p:nvPr/>
          </p:nvSpPr>
          <p:spPr>
            <a:xfrm>
              <a:off x="2887510" y="2007208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5" name="object 58">
              <a:extLst>
                <a:ext uri="{FF2B5EF4-FFF2-40B4-BE49-F238E27FC236}">
                  <a16:creationId xmlns:a16="http://schemas.microsoft.com/office/drawing/2014/main" id="{26F5FC50-71A1-4370-9633-168C8A7B5124}"/>
                </a:ext>
              </a:extLst>
            </p:cNvPr>
            <p:cNvSpPr/>
            <p:nvPr/>
          </p:nvSpPr>
          <p:spPr>
            <a:xfrm>
              <a:off x="2889097" y="1849589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290574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290574" y="3175"/>
                  </a:lnTo>
                  <a:lnTo>
                    <a:pt x="1290574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767293" y="0"/>
                  </a:lnTo>
                  <a:lnTo>
                    <a:pt x="1767293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6" name="object 59">
              <a:extLst>
                <a:ext uri="{FF2B5EF4-FFF2-40B4-BE49-F238E27FC236}">
                  <a16:creationId xmlns:a16="http://schemas.microsoft.com/office/drawing/2014/main" id="{C39FE40A-A3DF-4856-B111-8B64D90FE2FC}"/>
                </a:ext>
              </a:extLst>
            </p:cNvPr>
            <p:cNvSpPr/>
            <p:nvPr/>
          </p:nvSpPr>
          <p:spPr>
            <a:xfrm>
              <a:off x="2887510" y="1849602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62"/>
                  </a:lnTo>
                  <a:lnTo>
                    <a:pt x="1587" y="3162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62"/>
                  </a:lnTo>
                  <a:lnTo>
                    <a:pt x="455295" y="3162"/>
                  </a:lnTo>
                  <a:lnTo>
                    <a:pt x="455295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62"/>
                  </a:lnTo>
                  <a:lnTo>
                    <a:pt x="909027" y="3162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62"/>
                  </a:lnTo>
                  <a:lnTo>
                    <a:pt x="1814880" y="3162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7" name="object 60">
              <a:extLst>
                <a:ext uri="{FF2B5EF4-FFF2-40B4-BE49-F238E27FC236}">
                  <a16:creationId xmlns:a16="http://schemas.microsoft.com/office/drawing/2014/main" id="{A9F177D2-33FF-40E1-BAE6-C12EED3803A4}"/>
                </a:ext>
              </a:extLst>
            </p:cNvPr>
            <p:cNvSpPr/>
            <p:nvPr/>
          </p:nvSpPr>
          <p:spPr>
            <a:xfrm>
              <a:off x="2889097" y="732078"/>
              <a:ext cx="1812289" cy="963294"/>
            </a:xfrm>
            <a:custGeom>
              <a:avLst/>
              <a:gdLst/>
              <a:ahLst/>
              <a:cxnLst/>
              <a:rect l="l" t="t" r="r" b="b"/>
              <a:pathLst>
                <a:path w="1812289" h="963294">
                  <a:moveTo>
                    <a:pt x="450545" y="959891"/>
                  </a:moveTo>
                  <a:lnTo>
                    <a:pt x="0" y="959891"/>
                  </a:lnTo>
                  <a:lnTo>
                    <a:pt x="0" y="963066"/>
                  </a:lnTo>
                  <a:lnTo>
                    <a:pt x="450545" y="963066"/>
                  </a:lnTo>
                  <a:lnTo>
                    <a:pt x="450545" y="959891"/>
                  </a:lnTo>
                  <a:close/>
                </a:path>
                <a:path w="1812289" h="963294">
                  <a:moveTo>
                    <a:pt x="904265" y="959891"/>
                  </a:moveTo>
                  <a:lnTo>
                    <a:pt x="453720" y="959891"/>
                  </a:lnTo>
                  <a:lnTo>
                    <a:pt x="453720" y="963066"/>
                  </a:lnTo>
                  <a:lnTo>
                    <a:pt x="904265" y="963066"/>
                  </a:lnTo>
                  <a:lnTo>
                    <a:pt x="904265" y="959891"/>
                  </a:lnTo>
                  <a:close/>
                </a:path>
                <a:path w="1812289" h="963294">
                  <a:moveTo>
                    <a:pt x="1357985" y="959891"/>
                  </a:moveTo>
                  <a:lnTo>
                    <a:pt x="907440" y="959891"/>
                  </a:lnTo>
                  <a:lnTo>
                    <a:pt x="907440" y="961809"/>
                  </a:lnTo>
                  <a:lnTo>
                    <a:pt x="907440" y="963066"/>
                  </a:lnTo>
                  <a:lnTo>
                    <a:pt x="1357985" y="963066"/>
                  </a:lnTo>
                  <a:lnTo>
                    <a:pt x="1357985" y="961809"/>
                  </a:lnTo>
                  <a:lnTo>
                    <a:pt x="1357985" y="959891"/>
                  </a:lnTo>
                  <a:close/>
                </a:path>
                <a:path w="1812289" h="963294">
                  <a:moveTo>
                    <a:pt x="1361160" y="805446"/>
                  </a:moveTo>
                  <a:lnTo>
                    <a:pt x="1357985" y="805446"/>
                  </a:lnTo>
                  <a:lnTo>
                    <a:pt x="1357985" y="959891"/>
                  </a:lnTo>
                  <a:lnTo>
                    <a:pt x="1361160" y="959891"/>
                  </a:lnTo>
                  <a:lnTo>
                    <a:pt x="1361160" y="805446"/>
                  </a:lnTo>
                  <a:close/>
                </a:path>
                <a:path w="1812289" h="963294">
                  <a:moveTo>
                    <a:pt x="1361160" y="647827"/>
                  </a:moveTo>
                  <a:lnTo>
                    <a:pt x="1357985" y="647827"/>
                  </a:lnTo>
                  <a:lnTo>
                    <a:pt x="1357985" y="802271"/>
                  </a:lnTo>
                  <a:lnTo>
                    <a:pt x="1361160" y="802271"/>
                  </a:lnTo>
                  <a:lnTo>
                    <a:pt x="1361160" y="647827"/>
                  </a:lnTo>
                  <a:close/>
                </a:path>
                <a:path w="1812289" h="963294">
                  <a:moveTo>
                    <a:pt x="1361160" y="490207"/>
                  </a:moveTo>
                  <a:lnTo>
                    <a:pt x="1357985" y="490207"/>
                  </a:lnTo>
                  <a:lnTo>
                    <a:pt x="1357985" y="644652"/>
                  </a:lnTo>
                  <a:lnTo>
                    <a:pt x="1361160" y="644652"/>
                  </a:lnTo>
                  <a:lnTo>
                    <a:pt x="1361160" y="490207"/>
                  </a:lnTo>
                  <a:close/>
                </a:path>
                <a:path w="1812289" h="963294">
                  <a:moveTo>
                    <a:pt x="1361160" y="332587"/>
                  </a:moveTo>
                  <a:lnTo>
                    <a:pt x="1357985" y="332587"/>
                  </a:lnTo>
                  <a:lnTo>
                    <a:pt x="1357985" y="487032"/>
                  </a:lnTo>
                  <a:lnTo>
                    <a:pt x="1361160" y="487032"/>
                  </a:lnTo>
                  <a:lnTo>
                    <a:pt x="1361160" y="332587"/>
                  </a:lnTo>
                  <a:close/>
                </a:path>
                <a:path w="1812289" h="963294">
                  <a:moveTo>
                    <a:pt x="1361160" y="174967"/>
                  </a:moveTo>
                  <a:lnTo>
                    <a:pt x="1357985" y="174967"/>
                  </a:lnTo>
                  <a:lnTo>
                    <a:pt x="1357985" y="329412"/>
                  </a:lnTo>
                  <a:lnTo>
                    <a:pt x="1361160" y="329412"/>
                  </a:lnTo>
                  <a:lnTo>
                    <a:pt x="1361160" y="174967"/>
                  </a:lnTo>
                  <a:close/>
                </a:path>
                <a:path w="1812289" h="963294">
                  <a:moveTo>
                    <a:pt x="1361160" y="17348"/>
                  </a:moveTo>
                  <a:lnTo>
                    <a:pt x="1357985" y="17348"/>
                  </a:lnTo>
                  <a:lnTo>
                    <a:pt x="1357985" y="171792"/>
                  </a:lnTo>
                  <a:lnTo>
                    <a:pt x="1361160" y="171792"/>
                  </a:lnTo>
                  <a:lnTo>
                    <a:pt x="1361160" y="17348"/>
                  </a:lnTo>
                  <a:close/>
                </a:path>
                <a:path w="1812289" h="963294">
                  <a:moveTo>
                    <a:pt x="1361160" y="0"/>
                  </a:moveTo>
                  <a:lnTo>
                    <a:pt x="1357985" y="0"/>
                  </a:lnTo>
                  <a:lnTo>
                    <a:pt x="1357985" y="14173"/>
                  </a:lnTo>
                  <a:lnTo>
                    <a:pt x="1361160" y="14173"/>
                  </a:lnTo>
                  <a:lnTo>
                    <a:pt x="1361160" y="0"/>
                  </a:lnTo>
                  <a:close/>
                </a:path>
                <a:path w="1812289" h="963294">
                  <a:moveTo>
                    <a:pt x="1811705" y="959891"/>
                  </a:moveTo>
                  <a:lnTo>
                    <a:pt x="1361160" y="959891"/>
                  </a:lnTo>
                  <a:lnTo>
                    <a:pt x="1361160" y="961809"/>
                  </a:lnTo>
                  <a:lnTo>
                    <a:pt x="1361160" y="963066"/>
                  </a:lnTo>
                  <a:lnTo>
                    <a:pt x="1811705" y="963066"/>
                  </a:lnTo>
                  <a:lnTo>
                    <a:pt x="1811705" y="961809"/>
                  </a:lnTo>
                  <a:lnTo>
                    <a:pt x="1811705" y="959891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8" name="object 61">
              <a:extLst>
                <a:ext uri="{FF2B5EF4-FFF2-40B4-BE49-F238E27FC236}">
                  <a16:creationId xmlns:a16="http://schemas.microsoft.com/office/drawing/2014/main" id="{F8E3FF6C-84B2-4A7C-AAB5-324DD83ABC79}"/>
                </a:ext>
              </a:extLst>
            </p:cNvPr>
            <p:cNvSpPr/>
            <p:nvPr/>
          </p:nvSpPr>
          <p:spPr>
            <a:xfrm>
              <a:off x="2887510" y="1691969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1917"/>
                  </a:lnTo>
                  <a:lnTo>
                    <a:pt x="1362748" y="1917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9" name="object 62">
              <a:extLst>
                <a:ext uri="{FF2B5EF4-FFF2-40B4-BE49-F238E27FC236}">
                  <a16:creationId xmlns:a16="http://schemas.microsoft.com/office/drawing/2014/main" id="{4AA7180F-5CD3-411E-A0BA-FF80D15998E1}"/>
                </a:ext>
              </a:extLst>
            </p:cNvPr>
            <p:cNvSpPr/>
            <p:nvPr/>
          </p:nvSpPr>
          <p:spPr>
            <a:xfrm>
              <a:off x="2889097" y="1534349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0" name="object 63">
              <a:extLst>
                <a:ext uri="{FF2B5EF4-FFF2-40B4-BE49-F238E27FC236}">
                  <a16:creationId xmlns:a16="http://schemas.microsoft.com/office/drawing/2014/main" id="{19EDFCD6-DF74-4D94-BEB0-1D7AF7A8DA12}"/>
                </a:ext>
              </a:extLst>
            </p:cNvPr>
            <p:cNvSpPr/>
            <p:nvPr/>
          </p:nvSpPr>
          <p:spPr>
            <a:xfrm>
              <a:off x="2887510" y="1534349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1" name="object 64">
              <a:extLst>
                <a:ext uri="{FF2B5EF4-FFF2-40B4-BE49-F238E27FC236}">
                  <a16:creationId xmlns:a16="http://schemas.microsoft.com/office/drawing/2014/main" id="{A4C4B890-99B6-41A6-8C52-6A252A4544CE}"/>
                </a:ext>
              </a:extLst>
            </p:cNvPr>
            <p:cNvSpPr/>
            <p:nvPr/>
          </p:nvSpPr>
          <p:spPr>
            <a:xfrm>
              <a:off x="2889097" y="1376730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2" name="object 65">
              <a:extLst>
                <a:ext uri="{FF2B5EF4-FFF2-40B4-BE49-F238E27FC236}">
                  <a16:creationId xmlns:a16="http://schemas.microsoft.com/office/drawing/2014/main" id="{3CAE4333-AAB4-4C23-9D40-98C4BD2B6007}"/>
                </a:ext>
              </a:extLst>
            </p:cNvPr>
            <p:cNvSpPr/>
            <p:nvPr/>
          </p:nvSpPr>
          <p:spPr>
            <a:xfrm>
              <a:off x="2887510" y="1376730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3" name="object 66">
              <a:extLst>
                <a:ext uri="{FF2B5EF4-FFF2-40B4-BE49-F238E27FC236}">
                  <a16:creationId xmlns:a16="http://schemas.microsoft.com/office/drawing/2014/main" id="{32179D53-8B22-40E9-9624-8DE53FA37B8B}"/>
                </a:ext>
              </a:extLst>
            </p:cNvPr>
            <p:cNvSpPr/>
            <p:nvPr/>
          </p:nvSpPr>
          <p:spPr>
            <a:xfrm>
              <a:off x="2889097" y="1219110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4" name="object 67">
              <a:extLst>
                <a:ext uri="{FF2B5EF4-FFF2-40B4-BE49-F238E27FC236}">
                  <a16:creationId xmlns:a16="http://schemas.microsoft.com/office/drawing/2014/main" id="{F3E40D49-E2C3-4C41-B62F-5699B97B00B0}"/>
                </a:ext>
              </a:extLst>
            </p:cNvPr>
            <p:cNvSpPr/>
            <p:nvPr/>
          </p:nvSpPr>
          <p:spPr>
            <a:xfrm>
              <a:off x="2887510" y="1219123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62"/>
                  </a:lnTo>
                  <a:lnTo>
                    <a:pt x="1587" y="3162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62"/>
                  </a:lnTo>
                  <a:lnTo>
                    <a:pt x="455295" y="3162"/>
                  </a:lnTo>
                  <a:lnTo>
                    <a:pt x="455295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62"/>
                  </a:lnTo>
                  <a:lnTo>
                    <a:pt x="909027" y="3162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62"/>
                  </a:lnTo>
                  <a:lnTo>
                    <a:pt x="1362748" y="3162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62"/>
                  </a:lnTo>
                  <a:lnTo>
                    <a:pt x="1814880" y="3162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5" name="object 68">
              <a:extLst>
                <a:ext uri="{FF2B5EF4-FFF2-40B4-BE49-F238E27FC236}">
                  <a16:creationId xmlns:a16="http://schemas.microsoft.com/office/drawing/2014/main" id="{E653589F-39CD-4A8D-BBD1-566B45680D84}"/>
                </a:ext>
              </a:extLst>
            </p:cNvPr>
            <p:cNvSpPr/>
            <p:nvPr/>
          </p:nvSpPr>
          <p:spPr>
            <a:xfrm>
              <a:off x="2889097" y="1061490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6" name="object 69">
              <a:extLst>
                <a:ext uri="{FF2B5EF4-FFF2-40B4-BE49-F238E27FC236}">
                  <a16:creationId xmlns:a16="http://schemas.microsoft.com/office/drawing/2014/main" id="{A8535890-ABEE-480F-BDAB-33EDB9EF1580}"/>
                </a:ext>
              </a:extLst>
            </p:cNvPr>
            <p:cNvSpPr/>
            <p:nvPr/>
          </p:nvSpPr>
          <p:spPr>
            <a:xfrm>
              <a:off x="2887510" y="1061503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62"/>
                  </a:lnTo>
                  <a:lnTo>
                    <a:pt x="1587" y="3162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62"/>
                  </a:lnTo>
                  <a:lnTo>
                    <a:pt x="455295" y="3162"/>
                  </a:lnTo>
                  <a:lnTo>
                    <a:pt x="455295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62"/>
                  </a:lnTo>
                  <a:lnTo>
                    <a:pt x="909027" y="3162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62"/>
                  </a:lnTo>
                  <a:lnTo>
                    <a:pt x="1362748" y="3162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62"/>
                  </a:lnTo>
                  <a:lnTo>
                    <a:pt x="1814880" y="3162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7" name="object 70">
              <a:extLst>
                <a:ext uri="{FF2B5EF4-FFF2-40B4-BE49-F238E27FC236}">
                  <a16:creationId xmlns:a16="http://schemas.microsoft.com/office/drawing/2014/main" id="{D223ABDD-34AD-480F-B05A-128124CD26FB}"/>
                </a:ext>
              </a:extLst>
            </p:cNvPr>
            <p:cNvSpPr/>
            <p:nvPr/>
          </p:nvSpPr>
          <p:spPr>
            <a:xfrm>
              <a:off x="2889097" y="903871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8" name="object 71">
              <a:extLst>
                <a:ext uri="{FF2B5EF4-FFF2-40B4-BE49-F238E27FC236}">
                  <a16:creationId xmlns:a16="http://schemas.microsoft.com/office/drawing/2014/main" id="{6FEE918C-B4F8-444F-BB59-7D36F6C71B5E}"/>
                </a:ext>
              </a:extLst>
            </p:cNvPr>
            <p:cNvSpPr/>
            <p:nvPr/>
          </p:nvSpPr>
          <p:spPr>
            <a:xfrm>
              <a:off x="2887510" y="903871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9" name="object 72">
              <a:extLst>
                <a:ext uri="{FF2B5EF4-FFF2-40B4-BE49-F238E27FC236}">
                  <a16:creationId xmlns:a16="http://schemas.microsoft.com/office/drawing/2014/main" id="{A77520B2-B4A0-4180-8354-1995D2ADFCC5}"/>
                </a:ext>
              </a:extLst>
            </p:cNvPr>
            <p:cNvSpPr/>
            <p:nvPr/>
          </p:nvSpPr>
          <p:spPr>
            <a:xfrm>
              <a:off x="2889097" y="746251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89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89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89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89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0" name="object 73">
              <a:extLst>
                <a:ext uri="{FF2B5EF4-FFF2-40B4-BE49-F238E27FC236}">
                  <a16:creationId xmlns:a16="http://schemas.microsoft.com/office/drawing/2014/main" id="{0755C4D1-6293-46B7-8381-9AC7CAA75A14}"/>
                </a:ext>
              </a:extLst>
            </p:cNvPr>
            <p:cNvSpPr/>
            <p:nvPr/>
          </p:nvSpPr>
          <p:spPr>
            <a:xfrm>
              <a:off x="2887510" y="746251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4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4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4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4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4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1" name="object 74">
              <a:extLst>
                <a:ext uri="{FF2B5EF4-FFF2-40B4-BE49-F238E27FC236}">
                  <a16:creationId xmlns:a16="http://schemas.microsoft.com/office/drawing/2014/main" id="{C98FFA1C-338D-4068-B445-C88E112F36E1}"/>
                </a:ext>
              </a:extLst>
            </p:cNvPr>
            <p:cNvSpPr/>
            <p:nvPr/>
          </p:nvSpPr>
          <p:spPr>
            <a:xfrm>
              <a:off x="2787815" y="730490"/>
              <a:ext cx="1927225" cy="1598930"/>
            </a:xfrm>
            <a:custGeom>
              <a:avLst/>
              <a:gdLst/>
              <a:ahLst/>
              <a:cxnLst/>
              <a:rect l="l" t="t" r="r" b="b"/>
              <a:pathLst>
                <a:path w="1927225" h="1598930">
                  <a:moveTo>
                    <a:pt x="26898" y="1431696"/>
                  </a:moveTo>
                  <a:lnTo>
                    <a:pt x="25514" y="1424101"/>
                  </a:lnTo>
                  <a:lnTo>
                    <a:pt x="24726" y="1419694"/>
                  </a:lnTo>
                  <a:lnTo>
                    <a:pt x="21653" y="1419694"/>
                  </a:lnTo>
                  <a:lnTo>
                    <a:pt x="21653" y="1430020"/>
                  </a:lnTo>
                  <a:lnTo>
                    <a:pt x="21653" y="1449666"/>
                  </a:lnTo>
                  <a:lnTo>
                    <a:pt x="19088" y="1455585"/>
                  </a:lnTo>
                  <a:lnTo>
                    <a:pt x="7823" y="1455585"/>
                  </a:lnTo>
                  <a:lnTo>
                    <a:pt x="5245" y="1449666"/>
                  </a:lnTo>
                  <a:lnTo>
                    <a:pt x="5245" y="1430020"/>
                  </a:lnTo>
                  <a:lnTo>
                    <a:pt x="7823" y="1424101"/>
                  </a:lnTo>
                  <a:lnTo>
                    <a:pt x="19088" y="1424101"/>
                  </a:lnTo>
                  <a:lnTo>
                    <a:pt x="21653" y="1430020"/>
                  </a:lnTo>
                  <a:lnTo>
                    <a:pt x="21653" y="1419694"/>
                  </a:lnTo>
                  <a:lnTo>
                    <a:pt x="2184" y="1419694"/>
                  </a:lnTo>
                  <a:lnTo>
                    <a:pt x="0" y="1431696"/>
                  </a:lnTo>
                  <a:lnTo>
                    <a:pt x="0" y="1447990"/>
                  </a:lnTo>
                  <a:lnTo>
                    <a:pt x="2184" y="1459992"/>
                  </a:lnTo>
                  <a:lnTo>
                    <a:pt x="24726" y="1459992"/>
                  </a:lnTo>
                  <a:lnTo>
                    <a:pt x="25514" y="1455585"/>
                  </a:lnTo>
                  <a:lnTo>
                    <a:pt x="26898" y="1447990"/>
                  </a:lnTo>
                  <a:lnTo>
                    <a:pt x="26898" y="1431696"/>
                  </a:lnTo>
                  <a:close/>
                </a:path>
                <a:path w="1927225" h="1598930">
                  <a:moveTo>
                    <a:pt x="26898" y="1274076"/>
                  </a:moveTo>
                  <a:lnTo>
                    <a:pt x="25514" y="1266482"/>
                  </a:lnTo>
                  <a:lnTo>
                    <a:pt x="24726" y="1262062"/>
                  </a:lnTo>
                  <a:lnTo>
                    <a:pt x="21653" y="1262062"/>
                  </a:lnTo>
                  <a:lnTo>
                    <a:pt x="21653" y="1272400"/>
                  </a:lnTo>
                  <a:lnTo>
                    <a:pt x="21653" y="1292047"/>
                  </a:lnTo>
                  <a:lnTo>
                    <a:pt x="19088" y="1297965"/>
                  </a:lnTo>
                  <a:lnTo>
                    <a:pt x="7823" y="1297965"/>
                  </a:lnTo>
                  <a:lnTo>
                    <a:pt x="5245" y="1292047"/>
                  </a:lnTo>
                  <a:lnTo>
                    <a:pt x="5245" y="1272400"/>
                  </a:lnTo>
                  <a:lnTo>
                    <a:pt x="7823" y="1266482"/>
                  </a:lnTo>
                  <a:lnTo>
                    <a:pt x="19088" y="1266482"/>
                  </a:lnTo>
                  <a:lnTo>
                    <a:pt x="21653" y="1272400"/>
                  </a:lnTo>
                  <a:lnTo>
                    <a:pt x="21653" y="1262062"/>
                  </a:lnTo>
                  <a:lnTo>
                    <a:pt x="2184" y="1262062"/>
                  </a:lnTo>
                  <a:lnTo>
                    <a:pt x="0" y="1274076"/>
                  </a:lnTo>
                  <a:lnTo>
                    <a:pt x="0" y="1290370"/>
                  </a:lnTo>
                  <a:lnTo>
                    <a:pt x="2184" y="1302359"/>
                  </a:lnTo>
                  <a:lnTo>
                    <a:pt x="24726" y="1302359"/>
                  </a:lnTo>
                  <a:lnTo>
                    <a:pt x="25514" y="1297965"/>
                  </a:lnTo>
                  <a:lnTo>
                    <a:pt x="26898" y="1290370"/>
                  </a:lnTo>
                  <a:lnTo>
                    <a:pt x="26898" y="1274076"/>
                  </a:lnTo>
                  <a:close/>
                </a:path>
                <a:path w="1927225" h="1598930">
                  <a:moveTo>
                    <a:pt x="26898" y="1116457"/>
                  </a:moveTo>
                  <a:lnTo>
                    <a:pt x="25514" y="1108862"/>
                  </a:lnTo>
                  <a:lnTo>
                    <a:pt x="24726" y="1104442"/>
                  </a:lnTo>
                  <a:lnTo>
                    <a:pt x="21653" y="1104442"/>
                  </a:lnTo>
                  <a:lnTo>
                    <a:pt x="21653" y="1114780"/>
                  </a:lnTo>
                  <a:lnTo>
                    <a:pt x="21653" y="1134427"/>
                  </a:lnTo>
                  <a:lnTo>
                    <a:pt x="19088" y="1140345"/>
                  </a:lnTo>
                  <a:lnTo>
                    <a:pt x="7823" y="1140345"/>
                  </a:lnTo>
                  <a:lnTo>
                    <a:pt x="5245" y="1134427"/>
                  </a:lnTo>
                  <a:lnTo>
                    <a:pt x="5245" y="1114780"/>
                  </a:lnTo>
                  <a:lnTo>
                    <a:pt x="7823" y="1108862"/>
                  </a:lnTo>
                  <a:lnTo>
                    <a:pt x="19088" y="1108862"/>
                  </a:lnTo>
                  <a:lnTo>
                    <a:pt x="21653" y="1114780"/>
                  </a:lnTo>
                  <a:lnTo>
                    <a:pt x="21653" y="1104442"/>
                  </a:lnTo>
                  <a:lnTo>
                    <a:pt x="2184" y="1104442"/>
                  </a:lnTo>
                  <a:lnTo>
                    <a:pt x="0" y="1116457"/>
                  </a:lnTo>
                  <a:lnTo>
                    <a:pt x="0" y="1132751"/>
                  </a:lnTo>
                  <a:lnTo>
                    <a:pt x="2184" y="1144739"/>
                  </a:lnTo>
                  <a:lnTo>
                    <a:pt x="24726" y="1144739"/>
                  </a:lnTo>
                  <a:lnTo>
                    <a:pt x="25514" y="1140345"/>
                  </a:lnTo>
                  <a:lnTo>
                    <a:pt x="26898" y="1132751"/>
                  </a:lnTo>
                  <a:lnTo>
                    <a:pt x="26898" y="1116457"/>
                  </a:lnTo>
                  <a:close/>
                </a:path>
                <a:path w="1927225" h="1598930">
                  <a:moveTo>
                    <a:pt x="26898" y="958837"/>
                  </a:moveTo>
                  <a:lnTo>
                    <a:pt x="25514" y="951242"/>
                  </a:lnTo>
                  <a:lnTo>
                    <a:pt x="24726" y="946835"/>
                  </a:lnTo>
                  <a:lnTo>
                    <a:pt x="21653" y="946835"/>
                  </a:lnTo>
                  <a:lnTo>
                    <a:pt x="21653" y="957160"/>
                  </a:lnTo>
                  <a:lnTo>
                    <a:pt x="21653" y="976807"/>
                  </a:lnTo>
                  <a:lnTo>
                    <a:pt x="19088" y="982713"/>
                  </a:lnTo>
                  <a:lnTo>
                    <a:pt x="7823" y="982713"/>
                  </a:lnTo>
                  <a:lnTo>
                    <a:pt x="5245" y="976807"/>
                  </a:lnTo>
                  <a:lnTo>
                    <a:pt x="5245" y="957160"/>
                  </a:lnTo>
                  <a:lnTo>
                    <a:pt x="7823" y="951242"/>
                  </a:lnTo>
                  <a:lnTo>
                    <a:pt x="19088" y="951242"/>
                  </a:lnTo>
                  <a:lnTo>
                    <a:pt x="21653" y="957160"/>
                  </a:lnTo>
                  <a:lnTo>
                    <a:pt x="21653" y="946835"/>
                  </a:lnTo>
                  <a:lnTo>
                    <a:pt x="2184" y="946835"/>
                  </a:lnTo>
                  <a:lnTo>
                    <a:pt x="0" y="958837"/>
                  </a:lnTo>
                  <a:lnTo>
                    <a:pt x="0" y="975131"/>
                  </a:lnTo>
                  <a:lnTo>
                    <a:pt x="2184" y="987132"/>
                  </a:lnTo>
                  <a:lnTo>
                    <a:pt x="24726" y="987132"/>
                  </a:lnTo>
                  <a:lnTo>
                    <a:pt x="25514" y="982713"/>
                  </a:lnTo>
                  <a:lnTo>
                    <a:pt x="26898" y="975131"/>
                  </a:lnTo>
                  <a:lnTo>
                    <a:pt x="26898" y="958837"/>
                  </a:lnTo>
                  <a:close/>
                </a:path>
                <a:path w="1927225" h="1598930">
                  <a:moveTo>
                    <a:pt x="26898" y="801217"/>
                  </a:moveTo>
                  <a:lnTo>
                    <a:pt x="25514" y="793623"/>
                  </a:lnTo>
                  <a:lnTo>
                    <a:pt x="24726" y="789216"/>
                  </a:lnTo>
                  <a:lnTo>
                    <a:pt x="21653" y="789216"/>
                  </a:lnTo>
                  <a:lnTo>
                    <a:pt x="21653" y="799541"/>
                  </a:lnTo>
                  <a:lnTo>
                    <a:pt x="21653" y="819188"/>
                  </a:lnTo>
                  <a:lnTo>
                    <a:pt x="19088" y="825106"/>
                  </a:lnTo>
                  <a:lnTo>
                    <a:pt x="7823" y="825106"/>
                  </a:lnTo>
                  <a:lnTo>
                    <a:pt x="5245" y="819188"/>
                  </a:lnTo>
                  <a:lnTo>
                    <a:pt x="5245" y="799541"/>
                  </a:lnTo>
                  <a:lnTo>
                    <a:pt x="7823" y="793623"/>
                  </a:lnTo>
                  <a:lnTo>
                    <a:pt x="19088" y="793623"/>
                  </a:lnTo>
                  <a:lnTo>
                    <a:pt x="21653" y="799541"/>
                  </a:lnTo>
                  <a:lnTo>
                    <a:pt x="21653" y="789216"/>
                  </a:lnTo>
                  <a:lnTo>
                    <a:pt x="2184" y="789216"/>
                  </a:lnTo>
                  <a:lnTo>
                    <a:pt x="0" y="801217"/>
                  </a:lnTo>
                  <a:lnTo>
                    <a:pt x="0" y="817511"/>
                  </a:lnTo>
                  <a:lnTo>
                    <a:pt x="2184" y="829513"/>
                  </a:lnTo>
                  <a:lnTo>
                    <a:pt x="24726" y="829513"/>
                  </a:lnTo>
                  <a:lnTo>
                    <a:pt x="25514" y="825106"/>
                  </a:lnTo>
                  <a:lnTo>
                    <a:pt x="26898" y="817511"/>
                  </a:lnTo>
                  <a:lnTo>
                    <a:pt x="26898" y="801217"/>
                  </a:lnTo>
                  <a:close/>
                </a:path>
                <a:path w="1927225" h="1598930">
                  <a:moveTo>
                    <a:pt x="26898" y="643597"/>
                  </a:moveTo>
                  <a:lnTo>
                    <a:pt x="25514" y="636003"/>
                  </a:lnTo>
                  <a:lnTo>
                    <a:pt x="24726" y="631596"/>
                  </a:lnTo>
                  <a:lnTo>
                    <a:pt x="21653" y="631596"/>
                  </a:lnTo>
                  <a:lnTo>
                    <a:pt x="21653" y="641921"/>
                  </a:lnTo>
                  <a:lnTo>
                    <a:pt x="21653" y="661568"/>
                  </a:lnTo>
                  <a:lnTo>
                    <a:pt x="19088" y="667473"/>
                  </a:lnTo>
                  <a:lnTo>
                    <a:pt x="7823" y="667473"/>
                  </a:lnTo>
                  <a:lnTo>
                    <a:pt x="5245" y="661568"/>
                  </a:lnTo>
                  <a:lnTo>
                    <a:pt x="5245" y="641921"/>
                  </a:lnTo>
                  <a:lnTo>
                    <a:pt x="7823" y="636003"/>
                  </a:lnTo>
                  <a:lnTo>
                    <a:pt x="19088" y="636003"/>
                  </a:lnTo>
                  <a:lnTo>
                    <a:pt x="21653" y="641921"/>
                  </a:lnTo>
                  <a:lnTo>
                    <a:pt x="21653" y="631596"/>
                  </a:lnTo>
                  <a:lnTo>
                    <a:pt x="2184" y="631596"/>
                  </a:lnTo>
                  <a:lnTo>
                    <a:pt x="0" y="643597"/>
                  </a:lnTo>
                  <a:lnTo>
                    <a:pt x="0" y="659892"/>
                  </a:lnTo>
                  <a:lnTo>
                    <a:pt x="2184" y="671893"/>
                  </a:lnTo>
                  <a:lnTo>
                    <a:pt x="24726" y="671893"/>
                  </a:lnTo>
                  <a:lnTo>
                    <a:pt x="25514" y="667473"/>
                  </a:lnTo>
                  <a:lnTo>
                    <a:pt x="26898" y="659892"/>
                  </a:lnTo>
                  <a:lnTo>
                    <a:pt x="26898" y="643597"/>
                  </a:lnTo>
                  <a:close/>
                </a:path>
                <a:path w="1927225" h="1598930">
                  <a:moveTo>
                    <a:pt x="26898" y="485978"/>
                  </a:moveTo>
                  <a:lnTo>
                    <a:pt x="25514" y="478383"/>
                  </a:lnTo>
                  <a:lnTo>
                    <a:pt x="24726" y="473976"/>
                  </a:lnTo>
                  <a:lnTo>
                    <a:pt x="21653" y="473976"/>
                  </a:lnTo>
                  <a:lnTo>
                    <a:pt x="21653" y="484301"/>
                  </a:lnTo>
                  <a:lnTo>
                    <a:pt x="21653" y="503948"/>
                  </a:lnTo>
                  <a:lnTo>
                    <a:pt x="19088" y="509854"/>
                  </a:lnTo>
                  <a:lnTo>
                    <a:pt x="7823" y="509854"/>
                  </a:lnTo>
                  <a:lnTo>
                    <a:pt x="5245" y="503948"/>
                  </a:lnTo>
                  <a:lnTo>
                    <a:pt x="5245" y="484301"/>
                  </a:lnTo>
                  <a:lnTo>
                    <a:pt x="7823" y="478383"/>
                  </a:lnTo>
                  <a:lnTo>
                    <a:pt x="19088" y="478383"/>
                  </a:lnTo>
                  <a:lnTo>
                    <a:pt x="21653" y="484301"/>
                  </a:lnTo>
                  <a:lnTo>
                    <a:pt x="21653" y="473976"/>
                  </a:lnTo>
                  <a:lnTo>
                    <a:pt x="2184" y="473976"/>
                  </a:lnTo>
                  <a:lnTo>
                    <a:pt x="0" y="485978"/>
                  </a:lnTo>
                  <a:lnTo>
                    <a:pt x="0" y="502272"/>
                  </a:lnTo>
                  <a:lnTo>
                    <a:pt x="2184" y="514273"/>
                  </a:lnTo>
                  <a:lnTo>
                    <a:pt x="24726" y="514273"/>
                  </a:lnTo>
                  <a:lnTo>
                    <a:pt x="25514" y="509854"/>
                  </a:lnTo>
                  <a:lnTo>
                    <a:pt x="26898" y="502272"/>
                  </a:lnTo>
                  <a:lnTo>
                    <a:pt x="26898" y="485978"/>
                  </a:lnTo>
                  <a:close/>
                </a:path>
                <a:path w="1927225" h="1598930">
                  <a:moveTo>
                    <a:pt x="26898" y="328358"/>
                  </a:moveTo>
                  <a:lnTo>
                    <a:pt x="25514" y="320763"/>
                  </a:lnTo>
                  <a:lnTo>
                    <a:pt x="24726" y="316357"/>
                  </a:lnTo>
                  <a:lnTo>
                    <a:pt x="21653" y="316357"/>
                  </a:lnTo>
                  <a:lnTo>
                    <a:pt x="21653" y="326682"/>
                  </a:lnTo>
                  <a:lnTo>
                    <a:pt x="21653" y="346329"/>
                  </a:lnTo>
                  <a:lnTo>
                    <a:pt x="19088" y="352247"/>
                  </a:lnTo>
                  <a:lnTo>
                    <a:pt x="7823" y="352247"/>
                  </a:lnTo>
                  <a:lnTo>
                    <a:pt x="5245" y="346329"/>
                  </a:lnTo>
                  <a:lnTo>
                    <a:pt x="5245" y="326682"/>
                  </a:lnTo>
                  <a:lnTo>
                    <a:pt x="7823" y="320763"/>
                  </a:lnTo>
                  <a:lnTo>
                    <a:pt x="19088" y="320763"/>
                  </a:lnTo>
                  <a:lnTo>
                    <a:pt x="21653" y="326682"/>
                  </a:lnTo>
                  <a:lnTo>
                    <a:pt x="21653" y="316357"/>
                  </a:lnTo>
                  <a:lnTo>
                    <a:pt x="2184" y="316357"/>
                  </a:lnTo>
                  <a:lnTo>
                    <a:pt x="0" y="328358"/>
                  </a:lnTo>
                  <a:lnTo>
                    <a:pt x="0" y="344652"/>
                  </a:lnTo>
                  <a:lnTo>
                    <a:pt x="2184" y="356654"/>
                  </a:lnTo>
                  <a:lnTo>
                    <a:pt x="24726" y="356654"/>
                  </a:lnTo>
                  <a:lnTo>
                    <a:pt x="25514" y="352247"/>
                  </a:lnTo>
                  <a:lnTo>
                    <a:pt x="26898" y="344652"/>
                  </a:lnTo>
                  <a:lnTo>
                    <a:pt x="26898" y="328358"/>
                  </a:lnTo>
                  <a:close/>
                </a:path>
                <a:path w="1927225" h="1598930">
                  <a:moveTo>
                    <a:pt x="39598" y="1453019"/>
                  </a:moveTo>
                  <a:lnTo>
                    <a:pt x="33794" y="1453019"/>
                  </a:lnTo>
                  <a:lnTo>
                    <a:pt x="33794" y="1458937"/>
                  </a:lnTo>
                  <a:lnTo>
                    <a:pt x="39598" y="1458937"/>
                  </a:lnTo>
                  <a:lnTo>
                    <a:pt x="39598" y="1453019"/>
                  </a:lnTo>
                  <a:close/>
                </a:path>
                <a:path w="1927225" h="1598930">
                  <a:moveTo>
                    <a:pt x="39598" y="1295412"/>
                  </a:moveTo>
                  <a:lnTo>
                    <a:pt x="33794" y="1295412"/>
                  </a:lnTo>
                  <a:lnTo>
                    <a:pt x="33794" y="1301305"/>
                  </a:lnTo>
                  <a:lnTo>
                    <a:pt x="39598" y="1301305"/>
                  </a:lnTo>
                  <a:lnTo>
                    <a:pt x="39598" y="1295412"/>
                  </a:lnTo>
                  <a:close/>
                </a:path>
                <a:path w="1927225" h="1598930">
                  <a:moveTo>
                    <a:pt x="39598" y="1137780"/>
                  </a:moveTo>
                  <a:lnTo>
                    <a:pt x="33794" y="1137780"/>
                  </a:lnTo>
                  <a:lnTo>
                    <a:pt x="33794" y="1143685"/>
                  </a:lnTo>
                  <a:lnTo>
                    <a:pt x="39598" y="1143685"/>
                  </a:lnTo>
                  <a:lnTo>
                    <a:pt x="39598" y="1137780"/>
                  </a:lnTo>
                  <a:close/>
                </a:path>
                <a:path w="1927225" h="1598930">
                  <a:moveTo>
                    <a:pt x="39598" y="980160"/>
                  </a:moveTo>
                  <a:lnTo>
                    <a:pt x="33794" y="980160"/>
                  </a:lnTo>
                  <a:lnTo>
                    <a:pt x="33794" y="986066"/>
                  </a:lnTo>
                  <a:lnTo>
                    <a:pt x="39598" y="986066"/>
                  </a:lnTo>
                  <a:lnTo>
                    <a:pt x="39598" y="980160"/>
                  </a:lnTo>
                  <a:close/>
                </a:path>
                <a:path w="1927225" h="1598930">
                  <a:moveTo>
                    <a:pt x="39598" y="822540"/>
                  </a:moveTo>
                  <a:lnTo>
                    <a:pt x="33794" y="822540"/>
                  </a:lnTo>
                  <a:lnTo>
                    <a:pt x="33794" y="828446"/>
                  </a:lnTo>
                  <a:lnTo>
                    <a:pt x="39598" y="828446"/>
                  </a:lnTo>
                  <a:lnTo>
                    <a:pt x="39598" y="822540"/>
                  </a:lnTo>
                  <a:close/>
                </a:path>
                <a:path w="1927225" h="1598930">
                  <a:moveTo>
                    <a:pt x="39598" y="664921"/>
                  </a:moveTo>
                  <a:lnTo>
                    <a:pt x="33794" y="664921"/>
                  </a:lnTo>
                  <a:lnTo>
                    <a:pt x="33794" y="670826"/>
                  </a:lnTo>
                  <a:lnTo>
                    <a:pt x="39598" y="670826"/>
                  </a:lnTo>
                  <a:lnTo>
                    <a:pt x="39598" y="664921"/>
                  </a:lnTo>
                  <a:close/>
                </a:path>
                <a:path w="1927225" h="1598930">
                  <a:moveTo>
                    <a:pt x="39598" y="507301"/>
                  </a:moveTo>
                  <a:lnTo>
                    <a:pt x="33794" y="507301"/>
                  </a:lnTo>
                  <a:lnTo>
                    <a:pt x="33794" y="513207"/>
                  </a:lnTo>
                  <a:lnTo>
                    <a:pt x="39598" y="513207"/>
                  </a:lnTo>
                  <a:lnTo>
                    <a:pt x="39598" y="507301"/>
                  </a:lnTo>
                  <a:close/>
                </a:path>
                <a:path w="1927225" h="1598930">
                  <a:moveTo>
                    <a:pt x="39598" y="349681"/>
                  </a:moveTo>
                  <a:lnTo>
                    <a:pt x="33794" y="349681"/>
                  </a:lnTo>
                  <a:lnTo>
                    <a:pt x="33794" y="355587"/>
                  </a:lnTo>
                  <a:lnTo>
                    <a:pt x="39598" y="355587"/>
                  </a:lnTo>
                  <a:lnTo>
                    <a:pt x="39598" y="349681"/>
                  </a:lnTo>
                  <a:close/>
                </a:path>
                <a:path w="1927225" h="1598930">
                  <a:moveTo>
                    <a:pt x="64477" y="1419694"/>
                  </a:moveTo>
                  <a:lnTo>
                    <a:pt x="60629" y="1419694"/>
                  </a:lnTo>
                  <a:lnTo>
                    <a:pt x="59067" y="1426121"/>
                  </a:lnTo>
                  <a:lnTo>
                    <a:pt x="56438" y="1426718"/>
                  </a:lnTo>
                  <a:lnTo>
                    <a:pt x="50076" y="1427175"/>
                  </a:lnTo>
                  <a:lnTo>
                    <a:pt x="50076" y="1431074"/>
                  </a:lnTo>
                  <a:lnTo>
                    <a:pt x="59232" y="1431074"/>
                  </a:lnTo>
                  <a:lnTo>
                    <a:pt x="59232" y="1458937"/>
                  </a:lnTo>
                  <a:lnTo>
                    <a:pt x="64477" y="1458937"/>
                  </a:lnTo>
                  <a:lnTo>
                    <a:pt x="64477" y="1419694"/>
                  </a:lnTo>
                  <a:close/>
                </a:path>
                <a:path w="1927225" h="1598930">
                  <a:moveTo>
                    <a:pt x="72732" y="1266482"/>
                  </a:moveTo>
                  <a:lnTo>
                    <a:pt x="67271" y="1262075"/>
                  </a:lnTo>
                  <a:lnTo>
                    <a:pt x="56222" y="1262075"/>
                  </a:lnTo>
                  <a:lnTo>
                    <a:pt x="46901" y="1263357"/>
                  </a:lnTo>
                  <a:lnTo>
                    <a:pt x="46901" y="1276134"/>
                  </a:lnTo>
                  <a:lnTo>
                    <a:pt x="51803" y="1276134"/>
                  </a:lnTo>
                  <a:lnTo>
                    <a:pt x="52311" y="1266482"/>
                  </a:lnTo>
                  <a:lnTo>
                    <a:pt x="65481" y="1266482"/>
                  </a:lnTo>
                  <a:lnTo>
                    <a:pt x="67487" y="1270444"/>
                  </a:lnTo>
                  <a:lnTo>
                    <a:pt x="67487" y="1278699"/>
                  </a:lnTo>
                  <a:lnTo>
                    <a:pt x="64477" y="1280325"/>
                  </a:lnTo>
                  <a:lnTo>
                    <a:pt x="49860" y="1288808"/>
                  </a:lnTo>
                  <a:lnTo>
                    <a:pt x="46177" y="1293164"/>
                  </a:lnTo>
                  <a:lnTo>
                    <a:pt x="45897" y="1301305"/>
                  </a:lnTo>
                  <a:lnTo>
                    <a:pt x="72732" y="1301305"/>
                  </a:lnTo>
                  <a:lnTo>
                    <a:pt x="72732" y="1296670"/>
                  </a:lnTo>
                  <a:lnTo>
                    <a:pt x="51422" y="1296670"/>
                  </a:lnTo>
                  <a:lnTo>
                    <a:pt x="51638" y="1295171"/>
                  </a:lnTo>
                  <a:lnTo>
                    <a:pt x="52819" y="1292098"/>
                  </a:lnTo>
                  <a:lnTo>
                    <a:pt x="58166" y="1289138"/>
                  </a:lnTo>
                  <a:lnTo>
                    <a:pt x="68110" y="1283792"/>
                  </a:lnTo>
                  <a:lnTo>
                    <a:pt x="72732" y="1280820"/>
                  </a:lnTo>
                  <a:lnTo>
                    <a:pt x="72732" y="1266482"/>
                  </a:lnTo>
                  <a:close/>
                </a:path>
                <a:path w="1927225" h="1598930">
                  <a:moveTo>
                    <a:pt x="73126" y="807631"/>
                  </a:moveTo>
                  <a:lnTo>
                    <a:pt x="66598" y="803173"/>
                  </a:lnTo>
                  <a:lnTo>
                    <a:pt x="56718" y="803173"/>
                  </a:lnTo>
                  <a:lnTo>
                    <a:pt x="54317" y="804341"/>
                  </a:lnTo>
                  <a:lnTo>
                    <a:pt x="52641" y="805624"/>
                  </a:lnTo>
                  <a:lnTo>
                    <a:pt x="54317" y="794854"/>
                  </a:lnTo>
                  <a:lnTo>
                    <a:pt x="70954" y="794854"/>
                  </a:lnTo>
                  <a:lnTo>
                    <a:pt x="70954" y="790054"/>
                  </a:lnTo>
                  <a:lnTo>
                    <a:pt x="50634" y="790054"/>
                  </a:lnTo>
                  <a:lnTo>
                    <a:pt x="47675" y="811098"/>
                  </a:lnTo>
                  <a:lnTo>
                    <a:pt x="51917" y="811314"/>
                  </a:lnTo>
                  <a:lnTo>
                    <a:pt x="53759" y="808913"/>
                  </a:lnTo>
                  <a:lnTo>
                    <a:pt x="56324" y="807580"/>
                  </a:lnTo>
                  <a:lnTo>
                    <a:pt x="64033" y="807580"/>
                  </a:lnTo>
                  <a:lnTo>
                    <a:pt x="67881" y="810641"/>
                  </a:lnTo>
                  <a:lnTo>
                    <a:pt x="67881" y="821194"/>
                  </a:lnTo>
                  <a:lnTo>
                    <a:pt x="64706" y="825271"/>
                  </a:lnTo>
                  <a:lnTo>
                    <a:pt x="55206" y="825271"/>
                  </a:lnTo>
                  <a:lnTo>
                    <a:pt x="51803" y="823264"/>
                  </a:lnTo>
                  <a:lnTo>
                    <a:pt x="51308" y="818680"/>
                  </a:lnTo>
                  <a:lnTo>
                    <a:pt x="46228" y="818680"/>
                  </a:lnTo>
                  <a:lnTo>
                    <a:pt x="47180" y="827443"/>
                  </a:lnTo>
                  <a:lnTo>
                    <a:pt x="53759" y="829513"/>
                  </a:lnTo>
                  <a:lnTo>
                    <a:pt x="71170" y="829513"/>
                  </a:lnTo>
                  <a:lnTo>
                    <a:pt x="73126" y="820077"/>
                  </a:lnTo>
                  <a:lnTo>
                    <a:pt x="73126" y="807631"/>
                  </a:lnTo>
                  <a:close/>
                </a:path>
                <a:path w="1927225" h="1598930">
                  <a:moveTo>
                    <a:pt x="73291" y="341299"/>
                  </a:moveTo>
                  <a:lnTo>
                    <a:pt x="72224" y="337172"/>
                  </a:lnTo>
                  <a:lnTo>
                    <a:pt x="72174" y="336943"/>
                  </a:lnTo>
                  <a:lnTo>
                    <a:pt x="68046" y="335203"/>
                  </a:lnTo>
                  <a:lnTo>
                    <a:pt x="68046" y="339509"/>
                  </a:lnTo>
                  <a:lnTo>
                    <a:pt x="68046" y="350951"/>
                  </a:lnTo>
                  <a:lnTo>
                    <a:pt x="63754" y="352234"/>
                  </a:lnTo>
                  <a:lnTo>
                    <a:pt x="53365" y="352234"/>
                  </a:lnTo>
                  <a:lnTo>
                    <a:pt x="51803" y="347548"/>
                  </a:lnTo>
                  <a:lnTo>
                    <a:pt x="51803" y="340791"/>
                  </a:lnTo>
                  <a:lnTo>
                    <a:pt x="54381" y="337172"/>
                  </a:lnTo>
                  <a:lnTo>
                    <a:pt x="64363" y="337172"/>
                  </a:lnTo>
                  <a:lnTo>
                    <a:pt x="68046" y="339509"/>
                  </a:lnTo>
                  <a:lnTo>
                    <a:pt x="68046" y="335203"/>
                  </a:lnTo>
                  <a:lnTo>
                    <a:pt x="66878" y="334708"/>
                  </a:lnTo>
                  <a:lnTo>
                    <a:pt x="70281" y="332930"/>
                  </a:lnTo>
                  <a:lnTo>
                    <a:pt x="71894" y="332092"/>
                  </a:lnTo>
                  <a:lnTo>
                    <a:pt x="71894" y="321868"/>
                  </a:lnTo>
                  <a:lnTo>
                    <a:pt x="71208" y="320763"/>
                  </a:lnTo>
                  <a:lnTo>
                    <a:pt x="68491" y="316344"/>
                  </a:lnTo>
                  <a:lnTo>
                    <a:pt x="66827" y="316344"/>
                  </a:lnTo>
                  <a:lnTo>
                    <a:pt x="66827" y="324218"/>
                  </a:lnTo>
                  <a:lnTo>
                    <a:pt x="66827" y="330187"/>
                  </a:lnTo>
                  <a:lnTo>
                    <a:pt x="64084" y="332930"/>
                  </a:lnTo>
                  <a:lnTo>
                    <a:pt x="56273" y="332930"/>
                  </a:lnTo>
                  <a:lnTo>
                    <a:pt x="52984" y="330631"/>
                  </a:lnTo>
                  <a:lnTo>
                    <a:pt x="53035" y="324218"/>
                  </a:lnTo>
                  <a:lnTo>
                    <a:pt x="54267" y="320763"/>
                  </a:lnTo>
                  <a:lnTo>
                    <a:pt x="65265" y="320763"/>
                  </a:lnTo>
                  <a:lnTo>
                    <a:pt x="66827" y="324218"/>
                  </a:lnTo>
                  <a:lnTo>
                    <a:pt x="66827" y="316344"/>
                  </a:lnTo>
                  <a:lnTo>
                    <a:pt x="50419" y="316344"/>
                  </a:lnTo>
                  <a:lnTo>
                    <a:pt x="47904" y="323049"/>
                  </a:lnTo>
                  <a:lnTo>
                    <a:pt x="47904" y="330809"/>
                  </a:lnTo>
                  <a:lnTo>
                    <a:pt x="49860" y="333489"/>
                  </a:lnTo>
                  <a:lnTo>
                    <a:pt x="53200" y="334772"/>
                  </a:lnTo>
                  <a:lnTo>
                    <a:pt x="49072" y="336435"/>
                  </a:lnTo>
                  <a:lnTo>
                    <a:pt x="46558" y="339509"/>
                  </a:lnTo>
                  <a:lnTo>
                    <a:pt x="46558" y="350443"/>
                  </a:lnTo>
                  <a:lnTo>
                    <a:pt x="53708" y="356082"/>
                  </a:lnTo>
                  <a:lnTo>
                    <a:pt x="57835" y="356641"/>
                  </a:lnTo>
                  <a:lnTo>
                    <a:pt x="69278" y="356641"/>
                  </a:lnTo>
                  <a:lnTo>
                    <a:pt x="72174" y="352234"/>
                  </a:lnTo>
                  <a:lnTo>
                    <a:pt x="73291" y="350558"/>
                  </a:lnTo>
                  <a:lnTo>
                    <a:pt x="73291" y="341299"/>
                  </a:lnTo>
                  <a:close/>
                </a:path>
                <a:path w="1927225" h="1598930">
                  <a:moveTo>
                    <a:pt x="73355" y="648906"/>
                  </a:moveTo>
                  <a:lnTo>
                    <a:pt x="68275" y="646823"/>
                  </a:lnTo>
                  <a:lnTo>
                    <a:pt x="68275" y="655040"/>
                  </a:lnTo>
                  <a:lnTo>
                    <a:pt x="68275" y="663803"/>
                  </a:lnTo>
                  <a:lnTo>
                    <a:pt x="65265" y="667486"/>
                  </a:lnTo>
                  <a:lnTo>
                    <a:pt x="54825" y="667486"/>
                  </a:lnTo>
                  <a:lnTo>
                    <a:pt x="52311" y="662965"/>
                  </a:lnTo>
                  <a:lnTo>
                    <a:pt x="52311" y="654151"/>
                  </a:lnTo>
                  <a:lnTo>
                    <a:pt x="54673" y="650633"/>
                  </a:lnTo>
                  <a:lnTo>
                    <a:pt x="54940" y="650240"/>
                  </a:lnTo>
                  <a:lnTo>
                    <a:pt x="66433" y="650240"/>
                  </a:lnTo>
                  <a:lnTo>
                    <a:pt x="68275" y="655040"/>
                  </a:lnTo>
                  <a:lnTo>
                    <a:pt x="68275" y="646823"/>
                  </a:lnTo>
                  <a:lnTo>
                    <a:pt x="65874" y="645833"/>
                  </a:lnTo>
                  <a:lnTo>
                    <a:pt x="55714" y="645833"/>
                  </a:lnTo>
                  <a:lnTo>
                    <a:pt x="52984" y="648512"/>
                  </a:lnTo>
                  <a:lnTo>
                    <a:pt x="51752" y="650633"/>
                  </a:lnTo>
                  <a:lnTo>
                    <a:pt x="51739" y="645693"/>
                  </a:lnTo>
                  <a:lnTo>
                    <a:pt x="53263" y="636016"/>
                  </a:lnTo>
                  <a:lnTo>
                    <a:pt x="65201" y="636016"/>
                  </a:lnTo>
                  <a:lnTo>
                    <a:pt x="67106" y="638581"/>
                  </a:lnTo>
                  <a:lnTo>
                    <a:pt x="67716" y="642035"/>
                  </a:lnTo>
                  <a:lnTo>
                    <a:pt x="72517" y="642035"/>
                  </a:lnTo>
                  <a:lnTo>
                    <a:pt x="72123" y="636016"/>
                  </a:lnTo>
                  <a:lnTo>
                    <a:pt x="72009" y="634060"/>
                  </a:lnTo>
                  <a:lnTo>
                    <a:pt x="65595" y="631596"/>
                  </a:lnTo>
                  <a:lnTo>
                    <a:pt x="61074" y="631596"/>
                  </a:lnTo>
                  <a:lnTo>
                    <a:pt x="53860" y="633679"/>
                  </a:lnTo>
                  <a:lnTo>
                    <a:pt x="49415" y="638873"/>
                  </a:lnTo>
                  <a:lnTo>
                    <a:pt x="47167" y="645693"/>
                  </a:lnTo>
                  <a:lnTo>
                    <a:pt x="46558" y="652589"/>
                  </a:lnTo>
                  <a:lnTo>
                    <a:pt x="46558" y="657720"/>
                  </a:lnTo>
                  <a:lnTo>
                    <a:pt x="47231" y="662520"/>
                  </a:lnTo>
                  <a:lnTo>
                    <a:pt x="52362" y="670560"/>
                  </a:lnTo>
                  <a:lnTo>
                    <a:pt x="56667" y="671893"/>
                  </a:lnTo>
                  <a:lnTo>
                    <a:pt x="65201" y="671893"/>
                  </a:lnTo>
                  <a:lnTo>
                    <a:pt x="67551" y="670394"/>
                  </a:lnTo>
                  <a:lnTo>
                    <a:pt x="70167" y="667486"/>
                  </a:lnTo>
                  <a:lnTo>
                    <a:pt x="72288" y="665200"/>
                  </a:lnTo>
                  <a:lnTo>
                    <a:pt x="73266" y="662520"/>
                  </a:lnTo>
                  <a:lnTo>
                    <a:pt x="73355" y="650240"/>
                  </a:lnTo>
                  <a:lnTo>
                    <a:pt x="73355" y="648906"/>
                  </a:lnTo>
                  <a:close/>
                </a:path>
                <a:path w="1927225" h="1598930">
                  <a:moveTo>
                    <a:pt x="73571" y="1126883"/>
                  </a:moveTo>
                  <a:lnTo>
                    <a:pt x="70840" y="1124204"/>
                  </a:lnTo>
                  <a:lnTo>
                    <a:pt x="67043" y="1122972"/>
                  </a:lnTo>
                  <a:lnTo>
                    <a:pt x="69164" y="1122184"/>
                  </a:lnTo>
                  <a:lnTo>
                    <a:pt x="72072" y="1119797"/>
                  </a:lnTo>
                  <a:lnTo>
                    <a:pt x="72072" y="1108798"/>
                  </a:lnTo>
                  <a:lnTo>
                    <a:pt x="67551" y="1104442"/>
                  </a:lnTo>
                  <a:lnTo>
                    <a:pt x="49631" y="1104442"/>
                  </a:lnTo>
                  <a:lnTo>
                    <a:pt x="47282" y="1111542"/>
                  </a:lnTo>
                  <a:lnTo>
                    <a:pt x="47282" y="1117282"/>
                  </a:lnTo>
                  <a:lnTo>
                    <a:pt x="52082" y="1117282"/>
                  </a:lnTo>
                  <a:lnTo>
                    <a:pt x="52755" y="1108862"/>
                  </a:lnTo>
                  <a:lnTo>
                    <a:pt x="65595" y="1108862"/>
                  </a:lnTo>
                  <a:lnTo>
                    <a:pt x="66992" y="1112697"/>
                  </a:lnTo>
                  <a:lnTo>
                    <a:pt x="66992" y="1119962"/>
                  </a:lnTo>
                  <a:lnTo>
                    <a:pt x="63309" y="1121473"/>
                  </a:lnTo>
                  <a:lnTo>
                    <a:pt x="59512" y="1121473"/>
                  </a:lnTo>
                  <a:lnTo>
                    <a:pt x="56946" y="1121359"/>
                  </a:lnTo>
                  <a:lnTo>
                    <a:pt x="56946" y="1125601"/>
                  </a:lnTo>
                  <a:lnTo>
                    <a:pt x="62522" y="1125537"/>
                  </a:lnTo>
                  <a:lnTo>
                    <a:pt x="68326" y="1126159"/>
                  </a:lnTo>
                  <a:lnTo>
                    <a:pt x="68326" y="1137259"/>
                  </a:lnTo>
                  <a:lnTo>
                    <a:pt x="64808" y="1140333"/>
                  </a:lnTo>
                  <a:lnTo>
                    <a:pt x="52476" y="1140333"/>
                  </a:lnTo>
                  <a:lnTo>
                    <a:pt x="51587" y="1135367"/>
                  </a:lnTo>
                  <a:lnTo>
                    <a:pt x="51422" y="1131671"/>
                  </a:lnTo>
                  <a:lnTo>
                    <a:pt x="46342" y="1131671"/>
                  </a:lnTo>
                  <a:lnTo>
                    <a:pt x="46672" y="1136205"/>
                  </a:lnTo>
                  <a:lnTo>
                    <a:pt x="47840" y="1140714"/>
                  </a:lnTo>
                  <a:lnTo>
                    <a:pt x="54102" y="1144016"/>
                  </a:lnTo>
                  <a:lnTo>
                    <a:pt x="56553" y="1144739"/>
                  </a:lnTo>
                  <a:lnTo>
                    <a:pt x="69443" y="1144739"/>
                  </a:lnTo>
                  <a:lnTo>
                    <a:pt x="73571" y="1138555"/>
                  </a:lnTo>
                  <a:lnTo>
                    <a:pt x="73571" y="1126883"/>
                  </a:lnTo>
                  <a:close/>
                </a:path>
                <a:path w="1927225" h="1598930">
                  <a:moveTo>
                    <a:pt x="73634" y="972286"/>
                  </a:moveTo>
                  <a:lnTo>
                    <a:pt x="67881" y="972286"/>
                  </a:lnTo>
                  <a:lnTo>
                    <a:pt x="67881" y="954481"/>
                  </a:lnTo>
                  <a:lnTo>
                    <a:pt x="67881" y="946835"/>
                  </a:lnTo>
                  <a:lnTo>
                    <a:pt x="63804" y="946835"/>
                  </a:lnTo>
                  <a:lnTo>
                    <a:pt x="62966" y="948004"/>
                  </a:lnTo>
                  <a:lnTo>
                    <a:pt x="62966" y="954481"/>
                  </a:lnTo>
                  <a:lnTo>
                    <a:pt x="62966" y="972286"/>
                  </a:lnTo>
                  <a:lnTo>
                    <a:pt x="50355" y="972286"/>
                  </a:lnTo>
                  <a:lnTo>
                    <a:pt x="62865" y="954481"/>
                  </a:lnTo>
                  <a:lnTo>
                    <a:pt x="62966" y="948004"/>
                  </a:lnTo>
                  <a:lnTo>
                    <a:pt x="45834" y="971727"/>
                  </a:lnTo>
                  <a:lnTo>
                    <a:pt x="45834" y="976528"/>
                  </a:lnTo>
                  <a:lnTo>
                    <a:pt x="62966" y="976528"/>
                  </a:lnTo>
                  <a:lnTo>
                    <a:pt x="62966" y="986066"/>
                  </a:lnTo>
                  <a:lnTo>
                    <a:pt x="67881" y="986066"/>
                  </a:lnTo>
                  <a:lnTo>
                    <a:pt x="67881" y="976528"/>
                  </a:lnTo>
                  <a:lnTo>
                    <a:pt x="73634" y="976528"/>
                  </a:lnTo>
                  <a:lnTo>
                    <a:pt x="73634" y="972286"/>
                  </a:lnTo>
                  <a:close/>
                </a:path>
                <a:path w="1927225" h="1598930">
                  <a:moveTo>
                    <a:pt x="73634" y="474814"/>
                  </a:moveTo>
                  <a:lnTo>
                    <a:pt x="46507" y="474814"/>
                  </a:lnTo>
                  <a:lnTo>
                    <a:pt x="46507" y="479615"/>
                  </a:lnTo>
                  <a:lnTo>
                    <a:pt x="68110" y="479615"/>
                  </a:lnTo>
                  <a:lnTo>
                    <a:pt x="62611" y="487057"/>
                  </a:lnTo>
                  <a:lnTo>
                    <a:pt x="57772" y="495668"/>
                  </a:lnTo>
                  <a:lnTo>
                    <a:pt x="54089" y="504659"/>
                  </a:lnTo>
                  <a:lnTo>
                    <a:pt x="52082" y="513219"/>
                  </a:lnTo>
                  <a:lnTo>
                    <a:pt x="57505" y="513219"/>
                  </a:lnTo>
                  <a:lnTo>
                    <a:pt x="60667" y="501078"/>
                  </a:lnTo>
                  <a:lnTo>
                    <a:pt x="65163" y="491121"/>
                  </a:lnTo>
                  <a:lnTo>
                    <a:pt x="69862" y="483704"/>
                  </a:lnTo>
                  <a:lnTo>
                    <a:pt x="73634" y="479107"/>
                  </a:lnTo>
                  <a:lnTo>
                    <a:pt x="73634" y="474814"/>
                  </a:lnTo>
                  <a:close/>
                </a:path>
                <a:path w="1927225" h="1598930">
                  <a:moveTo>
                    <a:pt x="112102" y="1499971"/>
                  </a:moveTo>
                  <a:lnTo>
                    <a:pt x="109372" y="1497291"/>
                  </a:lnTo>
                  <a:lnTo>
                    <a:pt x="105575" y="1496060"/>
                  </a:lnTo>
                  <a:lnTo>
                    <a:pt x="107696" y="1495285"/>
                  </a:lnTo>
                  <a:lnTo>
                    <a:pt x="110591" y="1492885"/>
                  </a:lnTo>
                  <a:lnTo>
                    <a:pt x="110591" y="1481886"/>
                  </a:lnTo>
                  <a:lnTo>
                    <a:pt x="106070" y="1477530"/>
                  </a:lnTo>
                  <a:lnTo>
                    <a:pt x="88163" y="1477530"/>
                  </a:lnTo>
                  <a:lnTo>
                    <a:pt x="85813" y="1484630"/>
                  </a:lnTo>
                  <a:lnTo>
                    <a:pt x="85813" y="1490370"/>
                  </a:lnTo>
                  <a:lnTo>
                    <a:pt x="90614" y="1490370"/>
                  </a:lnTo>
                  <a:lnTo>
                    <a:pt x="91287" y="1481950"/>
                  </a:lnTo>
                  <a:lnTo>
                    <a:pt x="104127" y="1481950"/>
                  </a:lnTo>
                  <a:lnTo>
                    <a:pt x="105511" y="1485798"/>
                  </a:lnTo>
                  <a:lnTo>
                    <a:pt x="105511" y="1493050"/>
                  </a:lnTo>
                  <a:lnTo>
                    <a:pt x="101828" y="1494561"/>
                  </a:lnTo>
                  <a:lnTo>
                    <a:pt x="98044" y="1494561"/>
                  </a:lnTo>
                  <a:lnTo>
                    <a:pt x="95465" y="1494447"/>
                  </a:lnTo>
                  <a:lnTo>
                    <a:pt x="95465" y="1498688"/>
                  </a:lnTo>
                  <a:lnTo>
                    <a:pt x="101053" y="1498638"/>
                  </a:lnTo>
                  <a:lnTo>
                    <a:pt x="106857" y="1499247"/>
                  </a:lnTo>
                  <a:lnTo>
                    <a:pt x="106857" y="1510347"/>
                  </a:lnTo>
                  <a:lnTo>
                    <a:pt x="103339" y="1513433"/>
                  </a:lnTo>
                  <a:lnTo>
                    <a:pt x="91008" y="1513433"/>
                  </a:lnTo>
                  <a:lnTo>
                    <a:pt x="90119" y="1508455"/>
                  </a:lnTo>
                  <a:lnTo>
                    <a:pt x="89941" y="1504772"/>
                  </a:lnTo>
                  <a:lnTo>
                    <a:pt x="84861" y="1504772"/>
                  </a:lnTo>
                  <a:lnTo>
                    <a:pt x="85204" y="1509293"/>
                  </a:lnTo>
                  <a:lnTo>
                    <a:pt x="86372" y="1513814"/>
                  </a:lnTo>
                  <a:lnTo>
                    <a:pt x="92621" y="1517116"/>
                  </a:lnTo>
                  <a:lnTo>
                    <a:pt x="95084" y="1517827"/>
                  </a:lnTo>
                  <a:lnTo>
                    <a:pt x="107975" y="1517827"/>
                  </a:lnTo>
                  <a:lnTo>
                    <a:pt x="112102" y="1511642"/>
                  </a:lnTo>
                  <a:lnTo>
                    <a:pt x="112102" y="1499971"/>
                  </a:lnTo>
                  <a:close/>
                </a:path>
                <a:path w="1927225" h="1598930">
                  <a:moveTo>
                    <a:pt x="565873" y="1502981"/>
                  </a:moveTo>
                  <a:lnTo>
                    <a:pt x="560120" y="1502981"/>
                  </a:lnTo>
                  <a:lnTo>
                    <a:pt x="560120" y="1485188"/>
                  </a:lnTo>
                  <a:lnTo>
                    <a:pt x="560120" y="1477530"/>
                  </a:lnTo>
                  <a:lnTo>
                    <a:pt x="556056" y="1477530"/>
                  </a:lnTo>
                  <a:lnTo>
                    <a:pt x="555218" y="1478699"/>
                  </a:lnTo>
                  <a:lnTo>
                    <a:pt x="555218" y="1485188"/>
                  </a:lnTo>
                  <a:lnTo>
                    <a:pt x="555218" y="1502981"/>
                  </a:lnTo>
                  <a:lnTo>
                    <a:pt x="542594" y="1502981"/>
                  </a:lnTo>
                  <a:lnTo>
                    <a:pt x="555104" y="1485188"/>
                  </a:lnTo>
                  <a:lnTo>
                    <a:pt x="555218" y="1478699"/>
                  </a:lnTo>
                  <a:lnTo>
                    <a:pt x="538073" y="1502422"/>
                  </a:lnTo>
                  <a:lnTo>
                    <a:pt x="538073" y="1507223"/>
                  </a:lnTo>
                  <a:lnTo>
                    <a:pt x="555218" y="1507223"/>
                  </a:lnTo>
                  <a:lnTo>
                    <a:pt x="555218" y="1516773"/>
                  </a:lnTo>
                  <a:lnTo>
                    <a:pt x="560120" y="1516773"/>
                  </a:lnTo>
                  <a:lnTo>
                    <a:pt x="560120" y="1507223"/>
                  </a:lnTo>
                  <a:lnTo>
                    <a:pt x="565873" y="1507223"/>
                  </a:lnTo>
                  <a:lnTo>
                    <a:pt x="565873" y="1502981"/>
                  </a:lnTo>
                  <a:close/>
                </a:path>
                <a:path w="1927225" h="1598930">
                  <a:moveTo>
                    <a:pt x="887907" y="1553527"/>
                  </a:moveTo>
                  <a:lnTo>
                    <a:pt x="882142" y="1553527"/>
                  </a:lnTo>
                  <a:lnTo>
                    <a:pt x="882142" y="1589151"/>
                  </a:lnTo>
                  <a:lnTo>
                    <a:pt x="882015" y="1589151"/>
                  </a:lnTo>
                  <a:lnTo>
                    <a:pt x="859967" y="1553527"/>
                  </a:lnTo>
                  <a:lnTo>
                    <a:pt x="852906" y="1553527"/>
                  </a:lnTo>
                  <a:lnTo>
                    <a:pt x="852906" y="1597621"/>
                  </a:lnTo>
                  <a:lnTo>
                    <a:pt x="858672" y="1597621"/>
                  </a:lnTo>
                  <a:lnTo>
                    <a:pt x="858672" y="1561998"/>
                  </a:lnTo>
                  <a:lnTo>
                    <a:pt x="858799" y="1561998"/>
                  </a:lnTo>
                  <a:lnTo>
                    <a:pt x="881227" y="1597621"/>
                  </a:lnTo>
                  <a:lnTo>
                    <a:pt x="887907" y="1597621"/>
                  </a:lnTo>
                  <a:lnTo>
                    <a:pt x="887907" y="1553527"/>
                  </a:lnTo>
                  <a:close/>
                </a:path>
                <a:path w="1927225" h="1598930">
                  <a:moveTo>
                    <a:pt x="924521" y="1573250"/>
                  </a:moveTo>
                  <a:lnTo>
                    <a:pt x="922362" y="1569250"/>
                  </a:lnTo>
                  <a:lnTo>
                    <a:pt x="919848" y="1564576"/>
                  </a:lnTo>
                  <a:lnTo>
                    <a:pt x="918933" y="1564576"/>
                  </a:lnTo>
                  <a:lnTo>
                    <a:pt x="918933" y="1577238"/>
                  </a:lnTo>
                  <a:lnTo>
                    <a:pt x="918933" y="1585836"/>
                  </a:lnTo>
                  <a:lnTo>
                    <a:pt x="917333" y="1593824"/>
                  </a:lnTo>
                  <a:lnTo>
                    <a:pt x="901852" y="1593824"/>
                  </a:lnTo>
                  <a:lnTo>
                    <a:pt x="900252" y="1585836"/>
                  </a:lnTo>
                  <a:lnTo>
                    <a:pt x="900252" y="1577238"/>
                  </a:lnTo>
                  <a:lnTo>
                    <a:pt x="901852" y="1569250"/>
                  </a:lnTo>
                  <a:lnTo>
                    <a:pt x="917333" y="1569250"/>
                  </a:lnTo>
                  <a:lnTo>
                    <a:pt x="918933" y="1577238"/>
                  </a:lnTo>
                  <a:lnTo>
                    <a:pt x="918933" y="1564576"/>
                  </a:lnTo>
                  <a:lnTo>
                    <a:pt x="899337" y="1564576"/>
                  </a:lnTo>
                  <a:lnTo>
                    <a:pt x="894664" y="1573250"/>
                  </a:lnTo>
                  <a:lnTo>
                    <a:pt x="894664" y="1589824"/>
                  </a:lnTo>
                  <a:lnTo>
                    <a:pt x="899337" y="1598498"/>
                  </a:lnTo>
                  <a:lnTo>
                    <a:pt x="919848" y="1598498"/>
                  </a:lnTo>
                  <a:lnTo>
                    <a:pt x="922362" y="1593824"/>
                  </a:lnTo>
                  <a:lnTo>
                    <a:pt x="924521" y="1589824"/>
                  </a:lnTo>
                  <a:lnTo>
                    <a:pt x="924521" y="1573250"/>
                  </a:lnTo>
                  <a:close/>
                </a:path>
                <a:path w="1927225" h="1598930">
                  <a:moveTo>
                    <a:pt x="989063" y="1575574"/>
                  </a:moveTo>
                  <a:lnTo>
                    <a:pt x="988009" y="1567929"/>
                  </a:lnTo>
                  <a:lnTo>
                    <a:pt x="984478" y="1560398"/>
                  </a:lnTo>
                  <a:lnTo>
                    <a:pt x="982916" y="1559052"/>
                  </a:lnTo>
                  <a:lnTo>
                    <a:pt x="982916" y="1565198"/>
                  </a:lnTo>
                  <a:lnTo>
                    <a:pt x="982916" y="1585963"/>
                  </a:lnTo>
                  <a:lnTo>
                    <a:pt x="977138" y="1593507"/>
                  </a:lnTo>
                  <a:lnTo>
                    <a:pt x="957973" y="1593507"/>
                  </a:lnTo>
                  <a:lnTo>
                    <a:pt x="952195" y="1585963"/>
                  </a:lnTo>
                  <a:lnTo>
                    <a:pt x="952195" y="1565198"/>
                  </a:lnTo>
                  <a:lnTo>
                    <a:pt x="957973" y="1557642"/>
                  </a:lnTo>
                  <a:lnTo>
                    <a:pt x="977138" y="1557642"/>
                  </a:lnTo>
                  <a:lnTo>
                    <a:pt x="982916" y="1565198"/>
                  </a:lnTo>
                  <a:lnTo>
                    <a:pt x="982916" y="1559052"/>
                  </a:lnTo>
                  <a:lnTo>
                    <a:pt x="981303" y="1557642"/>
                  </a:lnTo>
                  <a:lnTo>
                    <a:pt x="977861" y="1554657"/>
                  </a:lnTo>
                  <a:lnTo>
                    <a:pt x="967562" y="1552359"/>
                  </a:lnTo>
                  <a:lnTo>
                    <a:pt x="957249" y="1554657"/>
                  </a:lnTo>
                  <a:lnTo>
                    <a:pt x="950633" y="1560398"/>
                  </a:lnTo>
                  <a:lnTo>
                    <a:pt x="947102" y="1567929"/>
                  </a:lnTo>
                  <a:lnTo>
                    <a:pt x="946061" y="1575574"/>
                  </a:lnTo>
                  <a:lnTo>
                    <a:pt x="947102" y="1583232"/>
                  </a:lnTo>
                  <a:lnTo>
                    <a:pt x="950633" y="1590763"/>
                  </a:lnTo>
                  <a:lnTo>
                    <a:pt x="957249" y="1596504"/>
                  </a:lnTo>
                  <a:lnTo>
                    <a:pt x="967562" y="1598790"/>
                  </a:lnTo>
                  <a:lnTo>
                    <a:pt x="977861" y="1596504"/>
                  </a:lnTo>
                  <a:lnTo>
                    <a:pt x="981303" y="1593507"/>
                  </a:lnTo>
                  <a:lnTo>
                    <a:pt x="984478" y="1590763"/>
                  </a:lnTo>
                  <a:lnTo>
                    <a:pt x="988009" y="1583232"/>
                  </a:lnTo>
                  <a:lnTo>
                    <a:pt x="989063" y="1575574"/>
                  </a:lnTo>
                  <a:close/>
                </a:path>
                <a:path w="1927225" h="1598930">
                  <a:moveTo>
                    <a:pt x="1007478" y="1553032"/>
                  </a:moveTo>
                  <a:lnTo>
                    <a:pt x="1005027" y="1552905"/>
                  </a:lnTo>
                  <a:lnTo>
                    <a:pt x="999744" y="1552905"/>
                  </a:lnTo>
                  <a:lnTo>
                    <a:pt x="996657" y="1555127"/>
                  </a:lnTo>
                  <a:lnTo>
                    <a:pt x="996657" y="1565503"/>
                  </a:lnTo>
                  <a:lnTo>
                    <a:pt x="992238" y="1565503"/>
                  </a:lnTo>
                  <a:lnTo>
                    <a:pt x="992238" y="1569986"/>
                  </a:lnTo>
                  <a:lnTo>
                    <a:pt x="996657" y="1569986"/>
                  </a:lnTo>
                  <a:lnTo>
                    <a:pt x="996657" y="1597621"/>
                  </a:lnTo>
                  <a:lnTo>
                    <a:pt x="1002068" y="1597621"/>
                  </a:lnTo>
                  <a:lnTo>
                    <a:pt x="1002068" y="1569986"/>
                  </a:lnTo>
                  <a:lnTo>
                    <a:pt x="1007478" y="1569986"/>
                  </a:lnTo>
                  <a:lnTo>
                    <a:pt x="1007478" y="1565503"/>
                  </a:lnTo>
                  <a:lnTo>
                    <a:pt x="1002068" y="1565503"/>
                  </a:lnTo>
                  <a:lnTo>
                    <a:pt x="1002068" y="1558937"/>
                  </a:lnTo>
                  <a:lnTo>
                    <a:pt x="1002931" y="1557769"/>
                  </a:lnTo>
                  <a:lnTo>
                    <a:pt x="1005255" y="1557769"/>
                  </a:lnTo>
                  <a:lnTo>
                    <a:pt x="1007478" y="1557896"/>
                  </a:lnTo>
                  <a:lnTo>
                    <a:pt x="1007478" y="1553032"/>
                  </a:lnTo>
                  <a:close/>
                </a:path>
                <a:path w="1927225" h="1598930">
                  <a:moveTo>
                    <a:pt x="1019098" y="1495958"/>
                  </a:moveTo>
                  <a:lnTo>
                    <a:pt x="1012558" y="1491488"/>
                  </a:lnTo>
                  <a:lnTo>
                    <a:pt x="1002690" y="1491488"/>
                  </a:lnTo>
                  <a:lnTo>
                    <a:pt x="1000290" y="1492669"/>
                  </a:lnTo>
                  <a:lnTo>
                    <a:pt x="998626" y="1493939"/>
                  </a:lnTo>
                  <a:lnTo>
                    <a:pt x="1000290" y="1483182"/>
                  </a:lnTo>
                  <a:lnTo>
                    <a:pt x="1016927" y="1483182"/>
                  </a:lnTo>
                  <a:lnTo>
                    <a:pt x="1016927" y="1478381"/>
                  </a:lnTo>
                  <a:lnTo>
                    <a:pt x="996607" y="1478381"/>
                  </a:lnTo>
                  <a:lnTo>
                    <a:pt x="993648" y="1499412"/>
                  </a:lnTo>
                  <a:lnTo>
                    <a:pt x="997889" y="1499641"/>
                  </a:lnTo>
                  <a:lnTo>
                    <a:pt x="999744" y="1497241"/>
                  </a:lnTo>
                  <a:lnTo>
                    <a:pt x="1002296" y="1495907"/>
                  </a:lnTo>
                  <a:lnTo>
                    <a:pt x="1010005" y="1495907"/>
                  </a:lnTo>
                  <a:lnTo>
                    <a:pt x="1013853" y="1498968"/>
                  </a:lnTo>
                  <a:lnTo>
                    <a:pt x="1013853" y="1509522"/>
                  </a:lnTo>
                  <a:lnTo>
                    <a:pt x="1010678" y="1513586"/>
                  </a:lnTo>
                  <a:lnTo>
                    <a:pt x="1001179" y="1513586"/>
                  </a:lnTo>
                  <a:lnTo>
                    <a:pt x="997775" y="1511579"/>
                  </a:lnTo>
                  <a:lnTo>
                    <a:pt x="997280" y="1507007"/>
                  </a:lnTo>
                  <a:lnTo>
                    <a:pt x="992200" y="1507007"/>
                  </a:lnTo>
                  <a:lnTo>
                    <a:pt x="993140" y="1515770"/>
                  </a:lnTo>
                  <a:lnTo>
                    <a:pt x="999744" y="1517827"/>
                  </a:lnTo>
                  <a:lnTo>
                    <a:pt x="1017155" y="1517827"/>
                  </a:lnTo>
                  <a:lnTo>
                    <a:pt x="1019098" y="1508404"/>
                  </a:lnTo>
                  <a:lnTo>
                    <a:pt x="1019098" y="1495958"/>
                  </a:lnTo>
                  <a:close/>
                </a:path>
                <a:path w="1927225" h="1598930">
                  <a:moveTo>
                    <a:pt x="1066888" y="1574965"/>
                  </a:moveTo>
                  <a:lnTo>
                    <a:pt x="1065606" y="1566252"/>
                  </a:lnTo>
                  <a:lnTo>
                    <a:pt x="1061923" y="1559483"/>
                  </a:lnTo>
                  <a:lnTo>
                    <a:pt x="1060780" y="1558620"/>
                  </a:lnTo>
                  <a:lnTo>
                    <a:pt x="1060742" y="1564220"/>
                  </a:lnTo>
                  <a:lnTo>
                    <a:pt x="1060742" y="1586458"/>
                  </a:lnTo>
                  <a:lnTo>
                    <a:pt x="1055712" y="1592529"/>
                  </a:lnTo>
                  <a:lnTo>
                    <a:pt x="1036421" y="1592529"/>
                  </a:lnTo>
                  <a:lnTo>
                    <a:pt x="1036421" y="1558620"/>
                  </a:lnTo>
                  <a:lnTo>
                    <a:pt x="1055649" y="1558620"/>
                  </a:lnTo>
                  <a:lnTo>
                    <a:pt x="1060742" y="1564220"/>
                  </a:lnTo>
                  <a:lnTo>
                    <a:pt x="1060742" y="1558594"/>
                  </a:lnTo>
                  <a:lnTo>
                    <a:pt x="1056081" y="1555089"/>
                  </a:lnTo>
                  <a:lnTo>
                    <a:pt x="1048346" y="1553527"/>
                  </a:lnTo>
                  <a:lnTo>
                    <a:pt x="1030465" y="1553527"/>
                  </a:lnTo>
                  <a:lnTo>
                    <a:pt x="1030465" y="1597621"/>
                  </a:lnTo>
                  <a:lnTo>
                    <a:pt x="1048092" y="1597621"/>
                  </a:lnTo>
                  <a:lnTo>
                    <a:pt x="1057148" y="1595475"/>
                  </a:lnTo>
                  <a:lnTo>
                    <a:pt x="1060259" y="1592529"/>
                  </a:lnTo>
                  <a:lnTo>
                    <a:pt x="1062926" y="1590014"/>
                  </a:lnTo>
                  <a:lnTo>
                    <a:pt x="1065987" y="1582686"/>
                  </a:lnTo>
                  <a:lnTo>
                    <a:pt x="1066888" y="1574965"/>
                  </a:lnTo>
                  <a:close/>
                </a:path>
                <a:path w="1927225" h="1598930">
                  <a:moveTo>
                    <a:pt x="1079284" y="1565503"/>
                  </a:moveTo>
                  <a:lnTo>
                    <a:pt x="1073873" y="1565503"/>
                  </a:lnTo>
                  <a:lnTo>
                    <a:pt x="1073873" y="1597621"/>
                  </a:lnTo>
                  <a:lnTo>
                    <a:pt x="1079284" y="1597621"/>
                  </a:lnTo>
                  <a:lnTo>
                    <a:pt x="1079284" y="1565503"/>
                  </a:lnTo>
                  <a:close/>
                </a:path>
                <a:path w="1927225" h="1598930">
                  <a:moveTo>
                    <a:pt x="1079284" y="1553527"/>
                  </a:moveTo>
                  <a:lnTo>
                    <a:pt x="1073873" y="1553527"/>
                  </a:lnTo>
                  <a:lnTo>
                    <a:pt x="1073873" y="1559661"/>
                  </a:lnTo>
                  <a:lnTo>
                    <a:pt x="1079284" y="1559661"/>
                  </a:lnTo>
                  <a:lnTo>
                    <a:pt x="1079284" y="1553527"/>
                  </a:lnTo>
                  <a:close/>
                </a:path>
                <a:path w="1927225" h="1598930">
                  <a:moveTo>
                    <a:pt x="1130617" y="1566367"/>
                  </a:moveTo>
                  <a:lnTo>
                    <a:pt x="1124115" y="1564576"/>
                  </a:lnTo>
                  <a:lnTo>
                    <a:pt x="1115682" y="1564576"/>
                  </a:lnTo>
                  <a:lnTo>
                    <a:pt x="1113548" y="1566799"/>
                  </a:lnTo>
                  <a:lnTo>
                    <a:pt x="1110843" y="1569796"/>
                  </a:lnTo>
                  <a:lnTo>
                    <a:pt x="1108075" y="1564576"/>
                  </a:lnTo>
                  <a:lnTo>
                    <a:pt x="1096530" y="1564576"/>
                  </a:lnTo>
                  <a:lnTo>
                    <a:pt x="1093762" y="1568335"/>
                  </a:lnTo>
                  <a:lnTo>
                    <a:pt x="1092593" y="1570050"/>
                  </a:lnTo>
                  <a:lnTo>
                    <a:pt x="1092466" y="1570050"/>
                  </a:lnTo>
                  <a:lnTo>
                    <a:pt x="1092466" y="1565503"/>
                  </a:lnTo>
                  <a:lnTo>
                    <a:pt x="1087374" y="1565503"/>
                  </a:lnTo>
                  <a:lnTo>
                    <a:pt x="1087374" y="1597621"/>
                  </a:lnTo>
                  <a:lnTo>
                    <a:pt x="1092784" y="1597621"/>
                  </a:lnTo>
                  <a:lnTo>
                    <a:pt x="1092784" y="1571396"/>
                  </a:lnTo>
                  <a:lnTo>
                    <a:pt x="1098194" y="1569440"/>
                  </a:lnTo>
                  <a:lnTo>
                    <a:pt x="1105242" y="1569440"/>
                  </a:lnTo>
                  <a:lnTo>
                    <a:pt x="1106297" y="1572691"/>
                  </a:lnTo>
                  <a:lnTo>
                    <a:pt x="1106297" y="1597621"/>
                  </a:lnTo>
                  <a:lnTo>
                    <a:pt x="1111694" y="1597621"/>
                  </a:lnTo>
                  <a:lnTo>
                    <a:pt x="1111694" y="1573733"/>
                  </a:lnTo>
                  <a:lnTo>
                    <a:pt x="1114704" y="1569440"/>
                  </a:lnTo>
                  <a:lnTo>
                    <a:pt x="1123861" y="1569440"/>
                  </a:lnTo>
                  <a:lnTo>
                    <a:pt x="1125207" y="1572437"/>
                  </a:lnTo>
                  <a:lnTo>
                    <a:pt x="1125207" y="1597621"/>
                  </a:lnTo>
                  <a:lnTo>
                    <a:pt x="1130617" y="1597621"/>
                  </a:lnTo>
                  <a:lnTo>
                    <a:pt x="1130617" y="1566367"/>
                  </a:lnTo>
                  <a:close/>
                </a:path>
                <a:path w="1927225" h="1598930">
                  <a:moveTo>
                    <a:pt x="1162964" y="1583563"/>
                  </a:moveTo>
                  <a:lnTo>
                    <a:pt x="1160640" y="1581111"/>
                  </a:lnTo>
                  <a:lnTo>
                    <a:pt x="1144346" y="1577047"/>
                  </a:lnTo>
                  <a:lnTo>
                    <a:pt x="1142695" y="1576438"/>
                  </a:lnTo>
                  <a:lnTo>
                    <a:pt x="1142695" y="1569796"/>
                  </a:lnTo>
                  <a:lnTo>
                    <a:pt x="1147419" y="1569250"/>
                  </a:lnTo>
                  <a:lnTo>
                    <a:pt x="1155903" y="1569250"/>
                  </a:lnTo>
                  <a:lnTo>
                    <a:pt x="1156639" y="1572628"/>
                  </a:lnTo>
                  <a:lnTo>
                    <a:pt x="1156703" y="1574660"/>
                  </a:lnTo>
                  <a:lnTo>
                    <a:pt x="1161923" y="1574660"/>
                  </a:lnTo>
                  <a:lnTo>
                    <a:pt x="1161923" y="1573060"/>
                  </a:lnTo>
                  <a:lnTo>
                    <a:pt x="1161135" y="1564576"/>
                  </a:lnTo>
                  <a:lnTo>
                    <a:pt x="1143304" y="1564576"/>
                  </a:lnTo>
                  <a:lnTo>
                    <a:pt x="1137475" y="1567776"/>
                  </a:lnTo>
                  <a:lnTo>
                    <a:pt x="1137475" y="1579257"/>
                  </a:lnTo>
                  <a:lnTo>
                    <a:pt x="1140421" y="1581543"/>
                  </a:lnTo>
                  <a:lnTo>
                    <a:pt x="1155788" y="1585353"/>
                  </a:lnTo>
                  <a:lnTo>
                    <a:pt x="1157554" y="1586204"/>
                  </a:lnTo>
                  <a:lnTo>
                    <a:pt x="1157554" y="1592338"/>
                  </a:lnTo>
                  <a:lnTo>
                    <a:pt x="1154061" y="1593888"/>
                  </a:lnTo>
                  <a:lnTo>
                    <a:pt x="1142580" y="1593888"/>
                  </a:lnTo>
                  <a:lnTo>
                    <a:pt x="1141831" y="1589824"/>
                  </a:lnTo>
                  <a:lnTo>
                    <a:pt x="1141653" y="1587309"/>
                  </a:lnTo>
                  <a:lnTo>
                    <a:pt x="1136434" y="1587309"/>
                  </a:lnTo>
                  <a:lnTo>
                    <a:pt x="1136611" y="1591183"/>
                  </a:lnTo>
                  <a:lnTo>
                    <a:pt x="1137539" y="1598561"/>
                  </a:lnTo>
                  <a:lnTo>
                    <a:pt x="1157490" y="1598561"/>
                  </a:lnTo>
                  <a:lnTo>
                    <a:pt x="1162964" y="1594561"/>
                  </a:lnTo>
                  <a:lnTo>
                    <a:pt x="1162964" y="1583563"/>
                  </a:lnTo>
                  <a:close/>
                </a:path>
                <a:path w="1927225" h="1598930">
                  <a:moveTo>
                    <a:pt x="1473034" y="1494840"/>
                  </a:moveTo>
                  <a:lnTo>
                    <a:pt x="1467954" y="1492770"/>
                  </a:lnTo>
                  <a:lnTo>
                    <a:pt x="1467954" y="1500974"/>
                  </a:lnTo>
                  <a:lnTo>
                    <a:pt x="1467954" y="1509750"/>
                  </a:lnTo>
                  <a:lnTo>
                    <a:pt x="1464945" y="1513433"/>
                  </a:lnTo>
                  <a:lnTo>
                    <a:pt x="1454505" y="1513433"/>
                  </a:lnTo>
                  <a:lnTo>
                    <a:pt x="1452003" y="1508899"/>
                  </a:lnTo>
                  <a:lnTo>
                    <a:pt x="1452003" y="1500085"/>
                  </a:lnTo>
                  <a:lnTo>
                    <a:pt x="1454353" y="1496568"/>
                  </a:lnTo>
                  <a:lnTo>
                    <a:pt x="1454619" y="1496174"/>
                  </a:lnTo>
                  <a:lnTo>
                    <a:pt x="1466113" y="1496174"/>
                  </a:lnTo>
                  <a:lnTo>
                    <a:pt x="1467954" y="1500974"/>
                  </a:lnTo>
                  <a:lnTo>
                    <a:pt x="1467954" y="1492770"/>
                  </a:lnTo>
                  <a:lnTo>
                    <a:pt x="1465554" y="1491780"/>
                  </a:lnTo>
                  <a:lnTo>
                    <a:pt x="1455394" y="1491780"/>
                  </a:lnTo>
                  <a:lnTo>
                    <a:pt x="1452676" y="1494447"/>
                  </a:lnTo>
                  <a:lnTo>
                    <a:pt x="1451432" y="1496568"/>
                  </a:lnTo>
                  <a:lnTo>
                    <a:pt x="1451432" y="1491627"/>
                  </a:lnTo>
                  <a:lnTo>
                    <a:pt x="1452943" y="1481950"/>
                  </a:lnTo>
                  <a:lnTo>
                    <a:pt x="1464894" y="1481950"/>
                  </a:lnTo>
                  <a:lnTo>
                    <a:pt x="1466786" y="1484515"/>
                  </a:lnTo>
                  <a:lnTo>
                    <a:pt x="1467408" y="1487982"/>
                  </a:lnTo>
                  <a:lnTo>
                    <a:pt x="1472196" y="1487982"/>
                  </a:lnTo>
                  <a:lnTo>
                    <a:pt x="1471815" y="1481950"/>
                  </a:lnTo>
                  <a:lnTo>
                    <a:pt x="1471701" y="1479994"/>
                  </a:lnTo>
                  <a:lnTo>
                    <a:pt x="1465275" y="1477530"/>
                  </a:lnTo>
                  <a:lnTo>
                    <a:pt x="1460754" y="1477530"/>
                  </a:lnTo>
                  <a:lnTo>
                    <a:pt x="1453540" y="1479613"/>
                  </a:lnTo>
                  <a:lnTo>
                    <a:pt x="1449095" y="1484807"/>
                  </a:lnTo>
                  <a:lnTo>
                    <a:pt x="1446860" y="1491627"/>
                  </a:lnTo>
                  <a:lnTo>
                    <a:pt x="1446250" y="1498523"/>
                  </a:lnTo>
                  <a:lnTo>
                    <a:pt x="1446250" y="1503654"/>
                  </a:lnTo>
                  <a:lnTo>
                    <a:pt x="1446923" y="1508455"/>
                  </a:lnTo>
                  <a:lnTo>
                    <a:pt x="1452054" y="1516494"/>
                  </a:lnTo>
                  <a:lnTo>
                    <a:pt x="1456347" y="1517827"/>
                  </a:lnTo>
                  <a:lnTo>
                    <a:pt x="1464894" y="1517827"/>
                  </a:lnTo>
                  <a:lnTo>
                    <a:pt x="1467231" y="1516329"/>
                  </a:lnTo>
                  <a:lnTo>
                    <a:pt x="1469834" y="1513433"/>
                  </a:lnTo>
                  <a:lnTo>
                    <a:pt x="1471968" y="1511134"/>
                  </a:lnTo>
                  <a:lnTo>
                    <a:pt x="1472946" y="1508455"/>
                  </a:lnTo>
                  <a:lnTo>
                    <a:pt x="1473034" y="1496174"/>
                  </a:lnTo>
                  <a:lnTo>
                    <a:pt x="1473034" y="1494840"/>
                  </a:lnTo>
                  <a:close/>
                </a:path>
                <a:path w="1927225" h="1598930">
                  <a:moveTo>
                    <a:pt x="1916163" y="0"/>
                  </a:moveTo>
                  <a:lnTo>
                    <a:pt x="1912988" y="0"/>
                  </a:lnTo>
                  <a:lnTo>
                    <a:pt x="1912988" y="3175"/>
                  </a:lnTo>
                  <a:lnTo>
                    <a:pt x="1912988" y="15760"/>
                  </a:lnTo>
                  <a:lnTo>
                    <a:pt x="1894840" y="15760"/>
                  </a:lnTo>
                  <a:lnTo>
                    <a:pt x="1894840" y="18935"/>
                  </a:lnTo>
                  <a:lnTo>
                    <a:pt x="1912988" y="18935"/>
                  </a:lnTo>
                  <a:lnTo>
                    <a:pt x="1912988" y="21323"/>
                  </a:lnTo>
                  <a:lnTo>
                    <a:pt x="1912988" y="173380"/>
                  </a:lnTo>
                  <a:lnTo>
                    <a:pt x="1894840" y="173380"/>
                  </a:lnTo>
                  <a:lnTo>
                    <a:pt x="1894840" y="176555"/>
                  </a:lnTo>
                  <a:lnTo>
                    <a:pt x="1912988" y="176555"/>
                  </a:lnTo>
                  <a:lnTo>
                    <a:pt x="1912988" y="331012"/>
                  </a:lnTo>
                  <a:lnTo>
                    <a:pt x="1894840" y="331012"/>
                  </a:lnTo>
                  <a:lnTo>
                    <a:pt x="1894840" y="334175"/>
                  </a:lnTo>
                  <a:lnTo>
                    <a:pt x="1912988" y="334175"/>
                  </a:lnTo>
                  <a:lnTo>
                    <a:pt x="1912988" y="488632"/>
                  </a:lnTo>
                  <a:lnTo>
                    <a:pt x="1894840" y="488632"/>
                  </a:lnTo>
                  <a:lnTo>
                    <a:pt x="1894840" y="491794"/>
                  </a:lnTo>
                  <a:lnTo>
                    <a:pt x="1912988" y="491794"/>
                  </a:lnTo>
                  <a:lnTo>
                    <a:pt x="1912988" y="646239"/>
                  </a:lnTo>
                  <a:lnTo>
                    <a:pt x="1894840" y="646239"/>
                  </a:lnTo>
                  <a:lnTo>
                    <a:pt x="1894840" y="649414"/>
                  </a:lnTo>
                  <a:lnTo>
                    <a:pt x="1912988" y="649414"/>
                  </a:lnTo>
                  <a:lnTo>
                    <a:pt x="1912988" y="803859"/>
                  </a:lnTo>
                  <a:lnTo>
                    <a:pt x="1894840" y="803859"/>
                  </a:lnTo>
                  <a:lnTo>
                    <a:pt x="1894840" y="807034"/>
                  </a:lnTo>
                  <a:lnTo>
                    <a:pt x="1912988" y="807034"/>
                  </a:lnTo>
                  <a:lnTo>
                    <a:pt x="1912988" y="961478"/>
                  </a:lnTo>
                  <a:lnTo>
                    <a:pt x="1894840" y="961478"/>
                  </a:lnTo>
                  <a:lnTo>
                    <a:pt x="1894840" y="964653"/>
                  </a:lnTo>
                  <a:lnTo>
                    <a:pt x="1912988" y="964653"/>
                  </a:lnTo>
                  <a:lnTo>
                    <a:pt x="1912988" y="1119111"/>
                  </a:lnTo>
                  <a:lnTo>
                    <a:pt x="1894840" y="1119111"/>
                  </a:lnTo>
                  <a:lnTo>
                    <a:pt x="1894840" y="1122273"/>
                  </a:lnTo>
                  <a:lnTo>
                    <a:pt x="1912988" y="1122273"/>
                  </a:lnTo>
                  <a:lnTo>
                    <a:pt x="1912988" y="1276718"/>
                  </a:lnTo>
                  <a:lnTo>
                    <a:pt x="1894840" y="1276718"/>
                  </a:lnTo>
                  <a:lnTo>
                    <a:pt x="1894840" y="1279893"/>
                  </a:lnTo>
                  <a:lnTo>
                    <a:pt x="1912988" y="1279893"/>
                  </a:lnTo>
                  <a:lnTo>
                    <a:pt x="1912988" y="1416189"/>
                  </a:lnTo>
                  <a:lnTo>
                    <a:pt x="1912988" y="1434338"/>
                  </a:lnTo>
                  <a:lnTo>
                    <a:pt x="1894840" y="1434338"/>
                  </a:lnTo>
                  <a:lnTo>
                    <a:pt x="1462443" y="1434338"/>
                  </a:lnTo>
                  <a:lnTo>
                    <a:pt x="1462443" y="1416189"/>
                  </a:lnTo>
                  <a:lnTo>
                    <a:pt x="1459268" y="1416189"/>
                  </a:lnTo>
                  <a:lnTo>
                    <a:pt x="1459268" y="1434338"/>
                  </a:lnTo>
                  <a:lnTo>
                    <a:pt x="1008722" y="1434338"/>
                  </a:lnTo>
                  <a:lnTo>
                    <a:pt x="1008722" y="1416189"/>
                  </a:lnTo>
                  <a:lnTo>
                    <a:pt x="1005547" y="1416189"/>
                  </a:lnTo>
                  <a:lnTo>
                    <a:pt x="1005547" y="1434338"/>
                  </a:lnTo>
                  <a:lnTo>
                    <a:pt x="554990" y="1434338"/>
                  </a:lnTo>
                  <a:lnTo>
                    <a:pt x="554990" y="1416189"/>
                  </a:lnTo>
                  <a:lnTo>
                    <a:pt x="551827" y="1416189"/>
                  </a:lnTo>
                  <a:lnTo>
                    <a:pt x="551827" y="1434338"/>
                  </a:lnTo>
                  <a:lnTo>
                    <a:pt x="119430" y="1434338"/>
                  </a:lnTo>
                  <a:lnTo>
                    <a:pt x="101282" y="1434338"/>
                  </a:lnTo>
                  <a:lnTo>
                    <a:pt x="101282" y="1416189"/>
                  </a:lnTo>
                  <a:lnTo>
                    <a:pt x="101282" y="1279893"/>
                  </a:lnTo>
                  <a:lnTo>
                    <a:pt x="119430" y="1279893"/>
                  </a:lnTo>
                  <a:lnTo>
                    <a:pt x="119430" y="1276718"/>
                  </a:lnTo>
                  <a:lnTo>
                    <a:pt x="101282" y="1276718"/>
                  </a:lnTo>
                  <a:lnTo>
                    <a:pt x="101282" y="1122273"/>
                  </a:lnTo>
                  <a:lnTo>
                    <a:pt x="119430" y="1122273"/>
                  </a:lnTo>
                  <a:lnTo>
                    <a:pt x="119430" y="1119111"/>
                  </a:lnTo>
                  <a:lnTo>
                    <a:pt x="101282" y="1119111"/>
                  </a:lnTo>
                  <a:lnTo>
                    <a:pt x="101282" y="964653"/>
                  </a:lnTo>
                  <a:lnTo>
                    <a:pt x="119430" y="964653"/>
                  </a:lnTo>
                  <a:lnTo>
                    <a:pt x="119430" y="961478"/>
                  </a:lnTo>
                  <a:lnTo>
                    <a:pt x="101282" y="961478"/>
                  </a:lnTo>
                  <a:lnTo>
                    <a:pt x="101282" y="807034"/>
                  </a:lnTo>
                  <a:lnTo>
                    <a:pt x="119430" y="807034"/>
                  </a:lnTo>
                  <a:lnTo>
                    <a:pt x="119430" y="803859"/>
                  </a:lnTo>
                  <a:lnTo>
                    <a:pt x="101282" y="803859"/>
                  </a:lnTo>
                  <a:lnTo>
                    <a:pt x="101282" y="649414"/>
                  </a:lnTo>
                  <a:lnTo>
                    <a:pt x="119430" y="649414"/>
                  </a:lnTo>
                  <a:lnTo>
                    <a:pt x="119430" y="646239"/>
                  </a:lnTo>
                  <a:lnTo>
                    <a:pt x="101282" y="646239"/>
                  </a:lnTo>
                  <a:lnTo>
                    <a:pt x="101282" y="491794"/>
                  </a:lnTo>
                  <a:lnTo>
                    <a:pt x="119430" y="491794"/>
                  </a:lnTo>
                  <a:lnTo>
                    <a:pt x="119430" y="488632"/>
                  </a:lnTo>
                  <a:lnTo>
                    <a:pt x="101282" y="488632"/>
                  </a:lnTo>
                  <a:lnTo>
                    <a:pt x="101282" y="334175"/>
                  </a:lnTo>
                  <a:lnTo>
                    <a:pt x="119430" y="334175"/>
                  </a:lnTo>
                  <a:lnTo>
                    <a:pt x="119430" y="331012"/>
                  </a:lnTo>
                  <a:lnTo>
                    <a:pt x="101282" y="331012"/>
                  </a:lnTo>
                  <a:lnTo>
                    <a:pt x="101282" y="176555"/>
                  </a:lnTo>
                  <a:lnTo>
                    <a:pt x="119430" y="176555"/>
                  </a:lnTo>
                  <a:lnTo>
                    <a:pt x="119430" y="173380"/>
                  </a:lnTo>
                  <a:lnTo>
                    <a:pt x="101282" y="173380"/>
                  </a:lnTo>
                  <a:lnTo>
                    <a:pt x="101282" y="21323"/>
                  </a:lnTo>
                  <a:lnTo>
                    <a:pt x="101282" y="18935"/>
                  </a:lnTo>
                  <a:lnTo>
                    <a:pt x="119430" y="18935"/>
                  </a:lnTo>
                  <a:lnTo>
                    <a:pt x="119430" y="15760"/>
                  </a:lnTo>
                  <a:lnTo>
                    <a:pt x="101282" y="15760"/>
                  </a:lnTo>
                  <a:lnTo>
                    <a:pt x="101282" y="3175"/>
                  </a:lnTo>
                  <a:lnTo>
                    <a:pt x="551827" y="3175"/>
                  </a:lnTo>
                  <a:lnTo>
                    <a:pt x="551827" y="21323"/>
                  </a:lnTo>
                  <a:lnTo>
                    <a:pt x="554990" y="21323"/>
                  </a:lnTo>
                  <a:lnTo>
                    <a:pt x="554990" y="3175"/>
                  </a:lnTo>
                  <a:lnTo>
                    <a:pt x="1005547" y="3175"/>
                  </a:lnTo>
                  <a:lnTo>
                    <a:pt x="1005547" y="21323"/>
                  </a:lnTo>
                  <a:lnTo>
                    <a:pt x="1008722" y="21323"/>
                  </a:lnTo>
                  <a:lnTo>
                    <a:pt x="1008722" y="3175"/>
                  </a:lnTo>
                  <a:lnTo>
                    <a:pt x="1459268" y="3175"/>
                  </a:lnTo>
                  <a:lnTo>
                    <a:pt x="1459268" y="21323"/>
                  </a:lnTo>
                  <a:lnTo>
                    <a:pt x="1462443" y="21323"/>
                  </a:lnTo>
                  <a:lnTo>
                    <a:pt x="1462443" y="3175"/>
                  </a:lnTo>
                  <a:lnTo>
                    <a:pt x="1912988" y="3175"/>
                  </a:lnTo>
                  <a:lnTo>
                    <a:pt x="1912988" y="12"/>
                  </a:lnTo>
                  <a:lnTo>
                    <a:pt x="1462443" y="12"/>
                  </a:lnTo>
                  <a:lnTo>
                    <a:pt x="1459268" y="0"/>
                  </a:lnTo>
                  <a:lnTo>
                    <a:pt x="1008722" y="12"/>
                  </a:lnTo>
                  <a:lnTo>
                    <a:pt x="1005547" y="0"/>
                  </a:lnTo>
                  <a:lnTo>
                    <a:pt x="554990" y="12"/>
                  </a:lnTo>
                  <a:lnTo>
                    <a:pt x="551827" y="0"/>
                  </a:lnTo>
                  <a:lnTo>
                    <a:pt x="101282" y="12"/>
                  </a:lnTo>
                  <a:lnTo>
                    <a:pt x="98107" y="0"/>
                  </a:lnTo>
                  <a:lnTo>
                    <a:pt x="98107" y="1437513"/>
                  </a:lnTo>
                  <a:lnTo>
                    <a:pt x="101282" y="1437513"/>
                  </a:lnTo>
                  <a:lnTo>
                    <a:pt x="1916163" y="1437513"/>
                  </a:lnTo>
                  <a:lnTo>
                    <a:pt x="1916163" y="1434338"/>
                  </a:lnTo>
                  <a:lnTo>
                    <a:pt x="1916163" y="12"/>
                  </a:lnTo>
                  <a:close/>
                </a:path>
                <a:path w="1927225" h="1598930">
                  <a:moveTo>
                    <a:pt x="1927034" y="1478381"/>
                  </a:moveTo>
                  <a:lnTo>
                    <a:pt x="1899920" y="1478381"/>
                  </a:lnTo>
                  <a:lnTo>
                    <a:pt x="1899920" y="1483182"/>
                  </a:lnTo>
                  <a:lnTo>
                    <a:pt x="1921522" y="1483182"/>
                  </a:lnTo>
                  <a:lnTo>
                    <a:pt x="1916023" y="1490611"/>
                  </a:lnTo>
                  <a:lnTo>
                    <a:pt x="1911184" y="1499222"/>
                  </a:lnTo>
                  <a:lnTo>
                    <a:pt x="1907501" y="1508213"/>
                  </a:lnTo>
                  <a:lnTo>
                    <a:pt x="1905508" y="1516773"/>
                  </a:lnTo>
                  <a:lnTo>
                    <a:pt x="1910918" y="1516773"/>
                  </a:lnTo>
                  <a:lnTo>
                    <a:pt x="1914080" y="1504632"/>
                  </a:lnTo>
                  <a:lnTo>
                    <a:pt x="1918576" y="1494688"/>
                  </a:lnTo>
                  <a:lnTo>
                    <a:pt x="1923275" y="1487258"/>
                  </a:lnTo>
                  <a:lnTo>
                    <a:pt x="1927034" y="1482674"/>
                  </a:lnTo>
                  <a:lnTo>
                    <a:pt x="1927034" y="1478381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2" name="object 75">
              <a:extLst>
                <a:ext uri="{FF2B5EF4-FFF2-40B4-BE49-F238E27FC236}">
                  <a16:creationId xmlns:a16="http://schemas.microsoft.com/office/drawing/2014/main" id="{5E8242B6-8470-4C49-8A78-316652F1D0B8}"/>
                </a:ext>
              </a:extLst>
            </p:cNvPr>
            <p:cNvSpPr/>
            <p:nvPr/>
          </p:nvSpPr>
          <p:spPr>
            <a:xfrm>
              <a:off x="2708186" y="731608"/>
              <a:ext cx="153035" cy="844550"/>
            </a:xfrm>
            <a:custGeom>
              <a:avLst/>
              <a:gdLst/>
              <a:ahLst/>
              <a:cxnLst/>
              <a:rect l="l" t="t" r="r" b="b"/>
              <a:pathLst>
                <a:path w="153035" h="844550">
                  <a:moveTo>
                    <a:pt x="44107" y="805027"/>
                  </a:moveTo>
                  <a:lnTo>
                    <a:pt x="25984" y="811593"/>
                  </a:lnTo>
                  <a:lnTo>
                    <a:pt x="25984" y="818045"/>
                  </a:lnTo>
                  <a:lnTo>
                    <a:pt x="25984" y="831748"/>
                  </a:lnTo>
                  <a:lnTo>
                    <a:pt x="6565" y="824674"/>
                  </a:lnTo>
                  <a:lnTo>
                    <a:pt x="25984" y="818045"/>
                  </a:lnTo>
                  <a:lnTo>
                    <a:pt x="25984" y="811593"/>
                  </a:lnTo>
                  <a:lnTo>
                    <a:pt x="0" y="820991"/>
                  </a:lnTo>
                  <a:lnTo>
                    <a:pt x="0" y="827760"/>
                  </a:lnTo>
                  <a:lnTo>
                    <a:pt x="44107" y="844334"/>
                  </a:lnTo>
                  <a:lnTo>
                    <a:pt x="44107" y="838200"/>
                  </a:lnTo>
                  <a:lnTo>
                    <a:pt x="31267" y="833589"/>
                  </a:lnTo>
                  <a:lnTo>
                    <a:pt x="31267" y="831748"/>
                  </a:lnTo>
                  <a:lnTo>
                    <a:pt x="31267" y="818045"/>
                  </a:lnTo>
                  <a:lnTo>
                    <a:pt x="31267" y="815898"/>
                  </a:lnTo>
                  <a:lnTo>
                    <a:pt x="44107" y="811530"/>
                  </a:lnTo>
                  <a:lnTo>
                    <a:pt x="44107" y="805027"/>
                  </a:lnTo>
                  <a:close/>
                </a:path>
                <a:path w="153035" h="844550">
                  <a:moveTo>
                    <a:pt x="44107" y="698715"/>
                  </a:moveTo>
                  <a:lnTo>
                    <a:pt x="20764" y="698715"/>
                  </a:lnTo>
                  <a:lnTo>
                    <a:pt x="16840" y="695515"/>
                  </a:lnTo>
                  <a:lnTo>
                    <a:pt x="16840" y="688454"/>
                  </a:lnTo>
                  <a:lnTo>
                    <a:pt x="11239" y="688454"/>
                  </a:lnTo>
                  <a:lnTo>
                    <a:pt x="11049" y="689876"/>
                  </a:lnTo>
                  <a:lnTo>
                    <a:pt x="11049" y="693928"/>
                  </a:lnTo>
                  <a:lnTo>
                    <a:pt x="13576" y="696747"/>
                  </a:lnTo>
                  <a:lnTo>
                    <a:pt x="17322" y="698906"/>
                  </a:lnTo>
                  <a:lnTo>
                    <a:pt x="11976" y="699020"/>
                  </a:lnTo>
                  <a:lnTo>
                    <a:pt x="11976" y="704126"/>
                  </a:lnTo>
                  <a:lnTo>
                    <a:pt x="44107" y="704126"/>
                  </a:lnTo>
                  <a:lnTo>
                    <a:pt x="44107" y="698715"/>
                  </a:lnTo>
                  <a:close/>
                </a:path>
                <a:path w="153035" h="844550">
                  <a:moveTo>
                    <a:pt x="45034" y="778675"/>
                  </a:moveTo>
                  <a:lnTo>
                    <a:pt x="37846" y="775538"/>
                  </a:lnTo>
                  <a:lnTo>
                    <a:pt x="32740" y="774992"/>
                  </a:lnTo>
                  <a:lnTo>
                    <a:pt x="32740" y="780211"/>
                  </a:lnTo>
                  <a:lnTo>
                    <a:pt x="37655" y="781126"/>
                  </a:lnTo>
                  <a:lnTo>
                    <a:pt x="40360" y="784263"/>
                  </a:lnTo>
                  <a:lnTo>
                    <a:pt x="40360" y="795324"/>
                  </a:lnTo>
                  <a:lnTo>
                    <a:pt x="33540" y="796671"/>
                  </a:lnTo>
                  <a:lnTo>
                    <a:pt x="22301" y="796671"/>
                  </a:lnTo>
                  <a:lnTo>
                    <a:pt x="15913" y="794524"/>
                  </a:lnTo>
                  <a:lnTo>
                    <a:pt x="15913" y="783285"/>
                  </a:lnTo>
                  <a:lnTo>
                    <a:pt x="18491" y="780884"/>
                  </a:lnTo>
                  <a:lnTo>
                    <a:pt x="22796" y="780211"/>
                  </a:lnTo>
                  <a:lnTo>
                    <a:pt x="22796" y="774992"/>
                  </a:lnTo>
                  <a:lnTo>
                    <a:pt x="17195" y="775423"/>
                  </a:lnTo>
                  <a:lnTo>
                    <a:pt x="11049" y="778611"/>
                  </a:lnTo>
                  <a:lnTo>
                    <a:pt x="11049" y="797648"/>
                  </a:lnTo>
                  <a:lnTo>
                    <a:pt x="18973" y="802449"/>
                  </a:lnTo>
                  <a:lnTo>
                    <a:pt x="38214" y="802449"/>
                  </a:lnTo>
                  <a:lnTo>
                    <a:pt x="45034" y="797102"/>
                  </a:lnTo>
                  <a:lnTo>
                    <a:pt x="45034" y="778675"/>
                  </a:lnTo>
                  <a:close/>
                </a:path>
                <a:path w="153035" h="844550">
                  <a:moveTo>
                    <a:pt x="45034" y="748004"/>
                  </a:moveTo>
                  <a:lnTo>
                    <a:pt x="37846" y="744867"/>
                  </a:lnTo>
                  <a:lnTo>
                    <a:pt x="32740" y="744321"/>
                  </a:lnTo>
                  <a:lnTo>
                    <a:pt x="32740" y="749541"/>
                  </a:lnTo>
                  <a:lnTo>
                    <a:pt x="37655" y="750455"/>
                  </a:lnTo>
                  <a:lnTo>
                    <a:pt x="40360" y="753592"/>
                  </a:lnTo>
                  <a:lnTo>
                    <a:pt x="40360" y="764654"/>
                  </a:lnTo>
                  <a:lnTo>
                    <a:pt x="33540" y="766000"/>
                  </a:lnTo>
                  <a:lnTo>
                    <a:pt x="22301" y="766000"/>
                  </a:lnTo>
                  <a:lnTo>
                    <a:pt x="15913" y="763854"/>
                  </a:lnTo>
                  <a:lnTo>
                    <a:pt x="15913" y="752614"/>
                  </a:lnTo>
                  <a:lnTo>
                    <a:pt x="18491" y="750214"/>
                  </a:lnTo>
                  <a:lnTo>
                    <a:pt x="22796" y="749541"/>
                  </a:lnTo>
                  <a:lnTo>
                    <a:pt x="22796" y="744321"/>
                  </a:lnTo>
                  <a:lnTo>
                    <a:pt x="17195" y="744740"/>
                  </a:lnTo>
                  <a:lnTo>
                    <a:pt x="11049" y="747941"/>
                  </a:lnTo>
                  <a:lnTo>
                    <a:pt x="11049" y="766991"/>
                  </a:lnTo>
                  <a:lnTo>
                    <a:pt x="18973" y="771779"/>
                  </a:lnTo>
                  <a:lnTo>
                    <a:pt x="38214" y="771779"/>
                  </a:lnTo>
                  <a:lnTo>
                    <a:pt x="45034" y="766432"/>
                  </a:lnTo>
                  <a:lnTo>
                    <a:pt x="45034" y="748004"/>
                  </a:lnTo>
                  <a:close/>
                </a:path>
                <a:path w="153035" h="844550">
                  <a:moveTo>
                    <a:pt x="45034" y="723176"/>
                  </a:moveTo>
                  <a:lnTo>
                    <a:pt x="43065" y="720420"/>
                  </a:lnTo>
                  <a:lnTo>
                    <a:pt x="39319" y="718146"/>
                  </a:lnTo>
                  <a:lnTo>
                    <a:pt x="39433" y="718019"/>
                  </a:lnTo>
                  <a:lnTo>
                    <a:pt x="44107" y="718019"/>
                  </a:lnTo>
                  <a:lnTo>
                    <a:pt x="44107" y="712927"/>
                  </a:lnTo>
                  <a:lnTo>
                    <a:pt x="11976" y="712927"/>
                  </a:lnTo>
                  <a:lnTo>
                    <a:pt x="11976" y="718324"/>
                  </a:lnTo>
                  <a:lnTo>
                    <a:pt x="34340" y="718324"/>
                  </a:lnTo>
                  <a:lnTo>
                    <a:pt x="40360" y="720356"/>
                  </a:lnTo>
                  <a:lnTo>
                    <a:pt x="40360" y="730681"/>
                  </a:lnTo>
                  <a:lnTo>
                    <a:pt x="38569" y="733386"/>
                  </a:lnTo>
                  <a:lnTo>
                    <a:pt x="11976" y="733386"/>
                  </a:lnTo>
                  <a:lnTo>
                    <a:pt x="11976" y="738784"/>
                  </a:lnTo>
                  <a:lnTo>
                    <a:pt x="42760" y="738784"/>
                  </a:lnTo>
                  <a:lnTo>
                    <a:pt x="45034" y="733069"/>
                  </a:lnTo>
                  <a:lnTo>
                    <a:pt x="45034" y="723176"/>
                  </a:lnTo>
                  <a:close/>
                </a:path>
                <a:path w="153035" h="844550">
                  <a:moveTo>
                    <a:pt x="45034" y="680631"/>
                  </a:moveTo>
                  <a:lnTo>
                    <a:pt x="44907" y="669759"/>
                  </a:lnTo>
                  <a:lnTo>
                    <a:pt x="42075" y="666623"/>
                  </a:lnTo>
                  <a:lnTo>
                    <a:pt x="40538" y="665213"/>
                  </a:lnTo>
                  <a:lnTo>
                    <a:pt x="40538" y="669759"/>
                  </a:lnTo>
                  <a:lnTo>
                    <a:pt x="40538" y="678853"/>
                  </a:lnTo>
                  <a:lnTo>
                    <a:pt x="38455" y="680631"/>
                  </a:lnTo>
                  <a:lnTo>
                    <a:pt x="30899" y="680631"/>
                  </a:lnTo>
                  <a:lnTo>
                    <a:pt x="30099" y="676389"/>
                  </a:lnTo>
                  <a:lnTo>
                    <a:pt x="29730" y="673747"/>
                  </a:lnTo>
                  <a:lnTo>
                    <a:pt x="28867" y="667054"/>
                  </a:lnTo>
                  <a:lnTo>
                    <a:pt x="28384" y="665708"/>
                  </a:lnTo>
                  <a:lnTo>
                    <a:pt x="27698" y="664845"/>
                  </a:lnTo>
                  <a:lnTo>
                    <a:pt x="37287" y="664845"/>
                  </a:lnTo>
                  <a:lnTo>
                    <a:pt x="40538" y="669759"/>
                  </a:lnTo>
                  <a:lnTo>
                    <a:pt x="40538" y="665213"/>
                  </a:lnTo>
                  <a:lnTo>
                    <a:pt x="40144" y="664845"/>
                  </a:lnTo>
                  <a:lnTo>
                    <a:pt x="40005" y="664718"/>
                  </a:lnTo>
                  <a:lnTo>
                    <a:pt x="39814" y="664540"/>
                  </a:lnTo>
                  <a:lnTo>
                    <a:pt x="42265" y="664349"/>
                  </a:lnTo>
                  <a:lnTo>
                    <a:pt x="44716" y="663613"/>
                  </a:lnTo>
                  <a:lnTo>
                    <a:pt x="44716" y="657593"/>
                  </a:lnTo>
                  <a:lnTo>
                    <a:pt x="44348" y="656793"/>
                  </a:lnTo>
                  <a:lnTo>
                    <a:pt x="44107" y="655878"/>
                  </a:lnTo>
                  <a:lnTo>
                    <a:pt x="40170" y="655878"/>
                  </a:lnTo>
                  <a:lnTo>
                    <a:pt x="40297" y="656793"/>
                  </a:lnTo>
                  <a:lnTo>
                    <a:pt x="40424" y="658761"/>
                  </a:lnTo>
                  <a:lnTo>
                    <a:pt x="39865" y="659434"/>
                  </a:lnTo>
                  <a:lnTo>
                    <a:pt x="11798" y="659434"/>
                  </a:lnTo>
                  <a:lnTo>
                    <a:pt x="11137" y="667550"/>
                  </a:lnTo>
                  <a:lnTo>
                    <a:pt x="11049" y="679284"/>
                  </a:lnTo>
                  <a:lnTo>
                    <a:pt x="14071" y="684377"/>
                  </a:lnTo>
                  <a:lnTo>
                    <a:pt x="21742" y="684631"/>
                  </a:lnTo>
                  <a:lnTo>
                    <a:pt x="21742" y="679640"/>
                  </a:lnTo>
                  <a:lnTo>
                    <a:pt x="19291" y="679284"/>
                  </a:lnTo>
                  <a:lnTo>
                    <a:pt x="15544" y="678421"/>
                  </a:lnTo>
                  <a:lnTo>
                    <a:pt x="15633" y="667054"/>
                  </a:lnTo>
                  <a:lnTo>
                    <a:pt x="17386" y="664718"/>
                  </a:lnTo>
                  <a:lnTo>
                    <a:pt x="23964" y="664718"/>
                  </a:lnTo>
                  <a:lnTo>
                    <a:pt x="24447" y="666254"/>
                  </a:lnTo>
                  <a:lnTo>
                    <a:pt x="24574" y="667550"/>
                  </a:lnTo>
                  <a:lnTo>
                    <a:pt x="26784" y="685431"/>
                  </a:lnTo>
                  <a:lnTo>
                    <a:pt x="33045" y="686219"/>
                  </a:lnTo>
                  <a:lnTo>
                    <a:pt x="41275" y="686219"/>
                  </a:lnTo>
                  <a:lnTo>
                    <a:pt x="45034" y="682053"/>
                  </a:lnTo>
                  <a:lnTo>
                    <a:pt x="45034" y="680631"/>
                  </a:lnTo>
                  <a:close/>
                </a:path>
                <a:path w="153035" h="844550">
                  <a:moveTo>
                    <a:pt x="45034" y="628713"/>
                  </a:moveTo>
                  <a:lnTo>
                    <a:pt x="37846" y="625576"/>
                  </a:lnTo>
                  <a:lnTo>
                    <a:pt x="32740" y="625030"/>
                  </a:lnTo>
                  <a:lnTo>
                    <a:pt x="32740" y="630250"/>
                  </a:lnTo>
                  <a:lnTo>
                    <a:pt x="37655" y="631164"/>
                  </a:lnTo>
                  <a:lnTo>
                    <a:pt x="40360" y="634301"/>
                  </a:lnTo>
                  <a:lnTo>
                    <a:pt x="40360" y="645363"/>
                  </a:lnTo>
                  <a:lnTo>
                    <a:pt x="33540" y="646709"/>
                  </a:lnTo>
                  <a:lnTo>
                    <a:pt x="22301" y="646709"/>
                  </a:lnTo>
                  <a:lnTo>
                    <a:pt x="15913" y="644563"/>
                  </a:lnTo>
                  <a:lnTo>
                    <a:pt x="15913" y="633323"/>
                  </a:lnTo>
                  <a:lnTo>
                    <a:pt x="18491" y="630923"/>
                  </a:lnTo>
                  <a:lnTo>
                    <a:pt x="22796" y="630250"/>
                  </a:lnTo>
                  <a:lnTo>
                    <a:pt x="22796" y="625030"/>
                  </a:lnTo>
                  <a:lnTo>
                    <a:pt x="17195" y="625449"/>
                  </a:lnTo>
                  <a:lnTo>
                    <a:pt x="11049" y="628650"/>
                  </a:lnTo>
                  <a:lnTo>
                    <a:pt x="11049" y="647687"/>
                  </a:lnTo>
                  <a:lnTo>
                    <a:pt x="18973" y="652487"/>
                  </a:lnTo>
                  <a:lnTo>
                    <a:pt x="38214" y="652487"/>
                  </a:lnTo>
                  <a:lnTo>
                    <a:pt x="45034" y="647141"/>
                  </a:lnTo>
                  <a:lnTo>
                    <a:pt x="45034" y="628713"/>
                  </a:lnTo>
                  <a:close/>
                </a:path>
                <a:path w="153035" h="844550">
                  <a:moveTo>
                    <a:pt x="57251" y="610819"/>
                  </a:moveTo>
                  <a:lnTo>
                    <a:pt x="56515" y="610260"/>
                  </a:lnTo>
                  <a:lnTo>
                    <a:pt x="35610" y="602157"/>
                  </a:lnTo>
                  <a:lnTo>
                    <a:pt x="27724" y="599262"/>
                  </a:lnTo>
                  <a:lnTo>
                    <a:pt x="11976" y="593623"/>
                  </a:lnTo>
                  <a:lnTo>
                    <a:pt x="11976" y="599579"/>
                  </a:lnTo>
                  <a:lnTo>
                    <a:pt x="38150" y="608177"/>
                  </a:lnTo>
                  <a:lnTo>
                    <a:pt x="38150" y="608304"/>
                  </a:lnTo>
                  <a:lnTo>
                    <a:pt x="11976" y="616839"/>
                  </a:lnTo>
                  <a:lnTo>
                    <a:pt x="11976" y="622985"/>
                  </a:lnTo>
                  <a:lnTo>
                    <a:pt x="44970" y="611060"/>
                  </a:lnTo>
                  <a:lnTo>
                    <a:pt x="52400" y="613956"/>
                  </a:lnTo>
                  <a:lnTo>
                    <a:pt x="52400" y="618248"/>
                  </a:lnTo>
                  <a:lnTo>
                    <a:pt x="51841" y="620039"/>
                  </a:lnTo>
                  <a:lnTo>
                    <a:pt x="56769" y="620039"/>
                  </a:lnTo>
                  <a:lnTo>
                    <a:pt x="57251" y="617766"/>
                  </a:lnTo>
                  <a:lnTo>
                    <a:pt x="57251" y="610819"/>
                  </a:lnTo>
                  <a:close/>
                </a:path>
                <a:path w="153035" h="844550">
                  <a:moveTo>
                    <a:pt x="106527" y="169621"/>
                  </a:moveTo>
                  <a:lnTo>
                    <a:pt x="105143" y="162026"/>
                  </a:lnTo>
                  <a:lnTo>
                    <a:pt x="104355" y="157619"/>
                  </a:lnTo>
                  <a:lnTo>
                    <a:pt x="101282" y="157619"/>
                  </a:lnTo>
                  <a:lnTo>
                    <a:pt x="101282" y="167944"/>
                  </a:lnTo>
                  <a:lnTo>
                    <a:pt x="101282" y="187591"/>
                  </a:lnTo>
                  <a:lnTo>
                    <a:pt x="98717" y="193497"/>
                  </a:lnTo>
                  <a:lnTo>
                    <a:pt x="87452" y="193497"/>
                  </a:lnTo>
                  <a:lnTo>
                    <a:pt x="84874" y="187591"/>
                  </a:lnTo>
                  <a:lnTo>
                    <a:pt x="84874" y="167944"/>
                  </a:lnTo>
                  <a:lnTo>
                    <a:pt x="87452" y="162026"/>
                  </a:lnTo>
                  <a:lnTo>
                    <a:pt x="98717" y="162026"/>
                  </a:lnTo>
                  <a:lnTo>
                    <a:pt x="101282" y="167944"/>
                  </a:lnTo>
                  <a:lnTo>
                    <a:pt x="101282" y="157619"/>
                  </a:lnTo>
                  <a:lnTo>
                    <a:pt x="81813" y="157619"/>
                  </a:lnTo>
                  <a:lnTo>
                    <a:pt x="79629" y="169621"/>
                  </a:lnTo>
                  <a:lnTo>
                    <a:pt x="79629" y="185915"/>
                  </a:lnTo>
                  <a:lnTo>
                    <a:pt x="81813" y="197916"/>
                  </a:lnTo>
                  <a:lnTo>
                    <a:pt x="104355" y="197916"/>
                  </a:lnTo>
                  <a:lnTo>
                    <a:pt x="105143" y="193497"/>
                  </a:lnTo>
                  <a:lnTo>
                    <a:pt x="106527" y="185915"/>
                  </a:lnTo>
                  <a:lnTo>
                    <a:pt x="106527" y="169621"/>
                  </a:lnTo>
                  <a:close/>
                </a:path>
                <a:path w="153035" h="844550">
                  <a:moveTo>
                    <a:pt x="119227" y="190944"/>
                  </a:moveTo>
                  <a:lnTo>
                    <a:pt x="113423" y="190944"/>
                  </a:lnTo>
                  <a:lnTo>
                    <a:pt x="113423" y="196850"/>
                  </a:lnTo>
                  <a:lnTo>
                    <a:pt x="119227" y="196850"/>
                  </a:lnTo>
                  <a:lnTo>
                    <a:pt x="119227" y="190944"/>
                  </a:lnTo>
                  <a:close/>
                </a:path>
                <a:path w="153035" h="844550">
                  <a:moveTo>
                    <a:pt x="143598" y="0"/>
                  </a:moveTo>
                  <a:lnTo>
                    <a:pt x="139750" y="0"/>
                  </a:lnTo>
                  <a:lnTo>
                    <a:pt x="138188" y="6413"/>
                  </a:lnTo>
                  <a:lnTo>
                    <a:pt x="135572" y="7023"/>
                  </a:lnTo>
                  <a:lnTo>
                    <a:pt x="129209" y="7480"/>
                  </a:lnTo>
                  <a:lnTo>
                    <a:pt x="129209" y="11379"/>
                  </a:lnTo>
                  <a:lnTo>
                    <a:pt x="138353" y="11379"/>
                  </a:lnTo>
                  <a:lnTo>
                    <a:pt x="138353" y="39230"/>
                  </a:lnTo>
                  <a:lnTo>
                    <a:pt x="143598" y="39230"/>
                  </a:lnTo>
                  <a:lnTo>
                    <a:pt x="143598" y="0"/>
                  </a:lnTo>
                  <a:close/>
                </a:path>
                <a:path w="153035" h="844550">
                  <a:moveTo>
                    <a:pt x="152755" y="169443"/>
                  </a:moveTo>
                  <a:lnTo>
                    <a:pt x="151980" y="162026"/>
                  </a:lnTo>
                  <a:lnTo>
                    <a:pt x="151523" y="157619"/>
                  </a:lnTo>
                  <a:lnTo>
                    <a:pt x="147015" y="157619"/>
                  </a:lnTo>
                  <a:lnTo>
                    <a:pt x="147015" y="165925"/>
                  </a:lnTo>
                  <a:lnTo>
                    <a:pt x="147015" y="178155"/>
                  </a:lnTo>
                  <a:lnTo>
                    <a:pt x="142036" y="179324"/>
                  </a:lnTo>
                  <a:lnTo>
                    <a:pt x="136182" y="179324"/>
                  </a:lnTo>
                  <a:lnTo>
                    <a:pt x="131495" y="178371"/>
                  </a:lnTo>
                  <a:lnTo>
                    <a:pt x="131495" y="165595"/>
                  </a:lnTo>
                  <a:lnTo>
                    <a:pt x="134505" y="162026"/>
                  </a:lnTo>
                  <a:lnTo>
                    <a:pt x="144716" y="162026"/>
                  </a:lnTo>
                  <a:lnTo>
                    <a:pt x="147015" y="165925"/>
                  </a:lnTo>
                  <a:lnTo>
                    <a:pt x="147015" y="157619"/>
                  </a:lnTo>
                  <a:lnTo>
                    <a:pt x="130771" y="157619"/>
                  </a:lnTo>
                  <a:lnTo>
                    <a:pt x="126415" y="163918"/>
                  </a:lnTo>
                  <a:lnTo>
                    <a:pt x="126415" y="178879"/>
                  </a:lnTo>
                  <a:lnTo>
                    <a:pt x="131495" y="183730"/>
                  </a:lnTo>
                  <a:lnTo>
                    <a:pt x="142379" y="183730"/>
                  </a:lnTo>
                  <a:lnTo>
                    <a:pt x="146278" y="182054"/>
                  </a:lnTo>
                  <a:lnTo>
                    <a:pt x="147599" y="179324"/>
                  </a:lnTo>
                  <a:lnTo>
                    <a:pt x="147739" y="179044"/>
                  </a:lnTo>
                  <a:lnTo>
                    <a:pt x="147815" y="179324"/>
                  </a:lnTo>
                  <a:lnTo>
                    <a:pt x="146621" y="189318"/>
                  </a:lnTo>
                  <a:lnTo>
                    <a:pt x="143776" y="193840"/>
                  </a:lnTo>
                  <a:lnTo>
                    <a:pt x="134391" y="193840"/>
                  </a:lnTo>
                  <a:lnTo>
                    <a:pt x="132054" y="191376"/>
                  </a:lnTo>
                  <a:lnTo>
                    <a:pt x="131775" y="187413"/>
                  </a:lnTo>
                  <a:lnTo>
                    <a:pt x="126860" y="187413"/>
                  </a:lnTo>
                  <a:lnTo>
                    <a:pt x="126911" y="191376"/>
                  </a:lnTo>
                  <a:lnTo>
                    <a:pt x="129311" y="197916"/>
                  </a:lnTo>
                  <a:lnTo>
                    <a:pt x="138531" y="197916"/>
                  </a:lnTo>
                  <a:lnTo>
                    <a:pt x="146443" y="195059"/>
                  </a:lnTo>
                  <a:lnTo>
                    <a:pt x="147218" y="193840"/>
                  </a:lnTo>
                  <a:lnTo>
                    <a:pt x="150698" y="188442"/>
                  </a:lnTo>
                  <a:lnTo>
                    <a:pt x="152425" y="181038"/>
                  </a:lnTo>
                  <a:lnTo>
                    <a:pt x="152552" y="179044"/>
                  </a:lnTo>
                  <a:lnTo>
                    <a:pt x="152755" y="175806"/>
                  </a:lnTo>
                  <a:lnTo>
                    <a:pt x="152755" y="169443"/>
                  </a:lnTo>
                  <a:close/>
                </a:path>
                <a:path w="153035" h="844550">
                  <a:moveTo>
                    <a:pt x="152920" y="340182"/>
                  </a:moveTo>
                  <a:lnTo>
                    <a:pt x="151853" y="336054"/>
                  </a:lnTo>
                  <a:lnTo>
                    <a:pt x="151803" y="335826"/>
                  </a:lnTo>
                  <a:lnTo>
                    <a:pt x="147675" y="334086"/>
                  </a:lnTo>
                  <a:lnTo>
                    <a:pt x="147675" y="338391"/>
                  </a:lnTo>
                  <a:lnTo>
                    <a:pt x="147675" y="349834"/>
                  </a:lnTo>
                  <a:lnTo>
                    <a:pt x="143383" y="351116"/>
                  </a:lnTo>
                  <a:lnTo>
                    <a:pt x="132994" y="351116"/>
                  </a:lnTo>
                  <a:lnTo>
                    <a:pt x="131432" y="346430"/>
                  </a:lnTo>
                  <a:lnTo>
                    <a:pt x="131432" y="339674"/>
                  </a:lnTo>
                  <a:lnTo>
                    <a:pt x="134010" y="336054"/>
                  </a:lnTo>
                  <a:lnTo>
                    <a:pt x="143992" y="336054"/>
                  </a:lnTo>
                  <a:lnTo>
                    <a:pt x="147675" y="338391"/>
                  </a:lnTo>
                  <a:lnTo>
                    <a:pt x="147675" y="334086"/>
                  </a:lnTo>
                  <a:lnTo>
                    <a:pt x="146507" y="333590"/>
                  </a:lnTo>
                  <a:lnTo>
                    <a:pt x="149910" y="331812"/>
                  </a:lnTo>
                  <a:lnTo>
                    <a:pt x="151523" y="330974"/>
                  </a:lnTo>
                  <a:lnTo>
                    <a:pt x="151523" y="320751"/>
                  </a:lnTo>
                  <a:lnTo>
                    <a:pt x="150837" y="319646"/>
                  </a:lnTo>
                  <a:lnTo>
                    <a:pt x="148120" y="315226"/>
                  </a:lnTo>
                  <a:lnTo>
                    <a:pt x="146456" y="315226"/>
                  </a:lnTo>
                  <a:lnTo>
                    <a:pt x="146456" y="323100"/>
                  </a:lnTo>
                  <a:lnTo>
                    <a:pt x="146456" y="329069"/>
                  </a:lnTo>
                  <a:lnTo>
                    <a:pt x="143713" y="331812"/>
                  </a:lnTo>
                  <a:lnTo>
                    <a:pt x="135902" y="331812"/>
                  </a:lnTo>
                  <a:lnTo>
                    <a:pt x="132613" y="329514"/>
                  </a:lnTo>
                  <a:lnTo>
                    <a:pt x="132664" y="323100"/>
                  </a:lnTo>
                  <a:lnTo>
                    <a:pt x="133896" y="319646"/>
                  </a:lnTo>
                  <a:lnTo>
                    <a:pt x="144894" y="319646"/>
                  </a:lnTo>
                  <a:lnTo>
                    <a:pt x="146456" y="323100"/>
                  </a:lnTo>
                  <a:lnTo>
                    <a:pt x="146456" y="315226"/>
                  </a:lnTo>
                  <a:lnTo>
                    <a:pt x="130048" y="315226"/>
                  </a:lnTo>
                  <a:lnTo>
                    <a:pt x="127533" y="321932"/>
                  </a:lnTo>
                  <a:lnTo>
                    <a:pt x="127533" y="329692"/>
                  </a:lnTo>
                  <a:lnTo>
                    <a:pt x="129489" y="332371"/>
                  </a:lnTo>
                  <a:lnTo>
                    <a:pt x="132829" y="333654"/>
                  </a:lnTo>
                  <a:lnTo>
                    <a:pt x="128701" y="335318"/>
                  </a:lnTo>
                  <a:lnTo>
                    <a:pt x="126187" y="338391"/>
                  </a:lnTo>
                  <a:lnTo>
                    <a:pt x="126187" y="349326"/>
                  </a:lnTo>
                  <a:lnTo>
                    <a:pt x="133337" y="354965"/>
                  </a:lnTo>
                  <a:lnTo>
                    <a:pt x="137464" y="355523"/>
                  </a:lnTo>
                  <a:lnTo>
                    <a:pt x="148907" y="355523"/>
                  </a:lnTo>
                  <a:lnTo>
                    <a:pt x="151803" y="351116"/>
                  </a:lnTo>
                  <a:lnTo>
                    <a:pt x="152920" y="349440"/>
                  </a:lnTo>
                  <a:lnTo>
                    <a:pt x="152920" y="340182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3" name="object 76">
              <a:extLst>
                <a:ext uri="{FF2B5EF4-FFF2-40B4-BE49-F238E27FC236}">
                  <a16:creationId xmlns:a16="http://schemas.microsoft.com/office/drawing/2014/main" id="{D58722FD-00E9-40C9-9886-76BE4D55E0D7}"/>
                </a:ext>
              </a:extLst>
            </p:cNvPr>
            <p:cNvSpPr/>
            <p:nvPr/>
          </p:nvSpPr>
          <p:spPr>
            <a:xfrm>
              <a:off x="2861919" y="875905"/>
              <a:ext cx="1866264" cy="539115"/>
            </a:xfrm>
            <a:custGeom>
              <a:avLst/>
              <a:gdLst/>
              <a:ahLst/>
              <a:cxnLst/>
              <a:rect l="l" t="t" r="r" b="b"/>
              <a:pathLst>
                <a:path w="1866264" h="539115">
                  <a:moveTo>
                    <a:pt x="1854860" y="288239"/>
                  </a:moveTo>
                  <a:lnTo>
                    <a:pt x="1849742" y="283121"/>
                  </a:lnTo>
                  <a:lnTo>
                    <a:pt x="1844103" y="288759"/>
                  </a:lnTo>
                  <a:lnTo>
                    <a:pt x="1844103" y="296011"/>
                  </a:lnTo>
                  <a:lnTo>
                    <a:pt x="1844103" y="299008"/>
                  </a:lnTo>
                  <a:lnTo>
                    <a:pt x="1840471" y="302641"/>
                  </a:lnTo>
                  <a:lnTo>
                    <a:pt x="1844090" y="299008"/>
                  </a:lnTo>
                  <a:lnTo>
                    <a:pt x="1844090" y="296011"/>
                  </a:lnTo>
                  <a:lnTo>
                    <a:pt x="1844103" y="288759"/>
                  </a:lnTo>
                  <a:lnTo>
                    <a:pt x="1840471" y="292392"/>
                  </a:lnTo>
                  <a:lnTo>
                    <a:pt x="1844090" y="288759"/>
                  </a:lnTo>
                  <a:lnTo>
                    <a:pt x="1844103" y="280784"/>
                  </a:lnTo>
                  <a:lnTo>
                    <a:pt x="1836839" y="280784"/>
                  </a:lnTo>
                  <a:lnTo>
                    <a:pt x="1836839" y="288759"/>
                  </a:lnTo>
                  <a:lnTo>
                    <a:pt x="1831213" y="283121"/>
                  </a:lnTo>
                  <a:lnTo>
                    <a:pt x="1826082" y="288239"/>
                  </a:lnTo>
                  <a:lnTo>
                    <a:pt x="1831721" y="293890"/>
                  </a:lnTo>
                  <a:lnTo>
                    <a:pt x="1823745" y="293890"/>
                  </a:lnTo>
                  <a:lnTo>
                    <a:pt x="1823745" y="295046"/>
                  </a:lnTo>
                  <a:lnTo>
                    <a:pt x="1396149" y="324764"/>
                  </a:lnTo>
                  <a:lnTo>
                    <a:pt x="1401140" y="319773"/>
                  </a:lnTo>
                  <a:lnTo>
                    <a:pt x="1396022" y="314642"/>
                  </a:lnTo>
                  <a:lnTo>
                    <a:pt x="1390370" y="320294"/>
                  </a:lnTo>
                  <a:lnTo>
                    <a:pt x="1390370" y="312305"/>
                  </a:lnTo>
                  <a:lnTo>
                    <a:pt x="1383118" y="312305"/>
                  </a:lnTo>
                  <a:lnTo>
                    <a:pt x="1383118" y="320294"/>
                  </a:lnTo>
                  <a:lnTo>
                    <a:pt x="1386751" y="323913"/>
                  </a:lnTo>
                  <a:lnTo>
                    <a:pt x="1383118" y="320294"/>
                  </a:lnTo>
                  <a:lnTo>
                    <a:pt x="1377492" y="314642"/>
                  </a:lnTo>
                  <a:lnTo>
                    <a:pt x="1372362" y="319773"/>
                  </a:lnTo>
                  <a:lnTo>
                    <a:pt x="1377988" y="325412"/>
                  </a:lnTo>
                  <a:lnTo>
                    <a:pt x="1370025" y="325412"/>
                  </a:lnTo>
                  <a:lnTo>
                    <a:pt x="1370025" y="327710"/>
                  </a:lnTo>
                  <a:lnTo>
                    <a:pt x="943216" y="387019"/>
                  </a:lnTo>
                  <a:lnTo>
                    <a:pt x="947420" y="382816"/>
                  </a:lnTo>
                  <a:lnTo>
                    <a:pt x="942301" y="377685"/>
                  </a:lnTo>
                  <a:lnTo>
                    <a:pt x="936650" y="383336"/>
                  </a:lnTo>
                  <a:lnTo>
                    <a:pt x="936650" y="375348"/>
                  </a:lnTo>
                  <a:lnTo>
                    <a:pt x="929398" y="375348"/>
                  </a:lnTo>
                  <a:lnTo>
                    <a:pt x="929398" y="383336"/>
                  </a:lnTo>
                  <a:lnTo>
                    <a:pt x="933030" y="386956"/>
                  </a:lnTo>
                  <a:lnTo>
                    <a:pt x="929398" y="383336"/>
                  </a:lnTo>
                  <a:lnTo>
                    <a:pt x="923772" y="377685"/>
                  </a:lnTo>
                  <a:lnTo>
                    <a:pt x="918641" y="382816"/>
                  </a:lnTo>
                  <a:lnTo>
                    <a:pt x="924280" y="388467"/>
                  </a:lnTo>
                  <a:lnTo>
                    <a:pt x="916305" y="388467"/>
                  </a:lnTo>
                  <a:lnTo>
                    <a:pt x="916305" y="389623"/>
                  </a:lnTo>
                  <a:lnTo>
                    <a:pt x="488708" y="419328"/>
                  </a:lnTo>
                  <a:lnTo>
                    <a:pt x="493699" y="414337"/>
                  </a:lnTo>
                  <a:lnTo>
                    <a:pt x="488581" y="409219"/>
                  </a:lnTo>
                  <a:lnTo>
                    <a:pt x="482930" y="414870"/>
                  </a:lnTo>
                  <a:lnTo>
                    <a:pt x="482930" y="406882"/>
                  </a:lnTo>
                  <a:lnTo>
                    <a:pt x="475691" y="406882"/>
                  </a:lnTo>
                  <a:lnTo>
                    <a:pt x="475691" y="414870"/>
                  </a:lnTo>
                  <a:lnTo>
                    <a:pt x="470052" y="409219"/>
                  </a:lnTo>
                  <a:lnTo>
                    <a:pt x="464921" y="414337"/>
                  </a:lnTo>
                  <a:lnTo>
                    <a:pt x="470560" y="419989"/>
                  </a:lnTo>
                  <a:lnTo>
                    <a:pt x="462584" y="419989"/>
                  </a:lnTo>
                  <a:lnTo>
                    <a:pt x="462584" y="420573"/>
                  </a:lnTo>
                  <a:lnTo>
                    <a:pt x="34645" y="435432"/>
                  </a:lnTo>
                  <a:lnTo>
                    <a:pt x="39979" y="430098"/>
                  </a:lnTo>
                  <a:lnTo>
                    <a:pt x="34861" y="424980"/>
                  </a:lnTo>
                  <a:lnTo>
                    <a:pt x="29210" y="430631"/>
                  </a:lnTo>
                  <a:lnTo>
                    <a:pt x="29210" y="422643"/>
                  </a:lnTo>
                  <a:lnTo>
                    <a:pt x="25590" y="422643"/>
                  </a:lnTo>
                  <a:lnTo>
                    <a:pt x="25590" y="444487"/>
                  </a:lnTo>
                  <a:lnTo>
                    <a:pt x="21958" y="440867"/>
                  </a:lnTo>
                  <a:lnTo>
                    <a:pt x="25590" y="444487"/>
                  </a:lnTo>
                  <a:lnTo>
                    <a:pt x="25590" y="422643"/>
                  </a:lnTo>
                  <a:lnTo>
                    <a:pt x="21958" y="422643"/>
                  </a:lnTo>
                  <a:lnTo>
                    <a:pt x="21958" y="430631"/>
                  </a:lnTo>
                  <a:lnTo>
                    <a:pt x="16319" y="424980"/>
                  </a:lnTo>
                  <a:lnTo>
                    <a:pt x="11201" y="430098"/>
                  </a:lnTo>
                  <a:lnTo>
                    <a:pt x="16840" y="435749"/>
                  </a:lnTo>
                  <a:lnTo>
                    <a:pt x="8864" y="435749"/>
                  </a:lnTo>
                  <a:lnTo>
                    <a:pt x="8864" y="442988"/>
                  </a:lnTo>
                  <a:lnTo>
                    <a:pt x="16840" y="442988"/>
                  </a:lnTo>
                  <a:lnTo>
                    <a:pt x="11201" y="448627"/>
                  </a:lnTo>
                  <a:lnTo>
                    <a:pt x="16319" y="453758"/>
                  </a:lnTo>
                  <a:lnTo>
                    <a:pt x="21958" y="448119"/>
                  </a:lnTo>
                  <a:lnTo>
                    <a:pt x="21958" y="456107"/>
                  </a:lnTo>
                  <a:lnTo>
                    <a:pt x="29210" y="456107"/>
                  </a:lnTo>
                  <a:lnTo>
                    <a:pt x="29210" y="448119"/>
                  </a:lnTo>
                  <a:lnTo>
                    <a:pt x="34861" y="453758"/>
                  </a:lnTo>
                  <a:lnTo>
                    <a:pt x="39979" y="448627"/>
                  </a:lnTo>
                  <a:lnTo>
                    <a:pt x="34328" y="442988"/>
                  </a:lnTo>
                  <a:lnTo>
                    <a:pt x="42303" y="442988"/>
                  </a:lnTo>
                  <a:lnTo>
                    <a:pt x="42303" y="442417"/>
                  </a:lnTo>
                  <a:lnTo>
                    <a:pt x="470230" y="427558"/>
                  </a:lnTo>
                  <a:lnTo>
                    <a:pt x="464921" y="432866"/>
                  </a:lnTo>
                  <a:lnTo>
                    <a:pt x="470052" y="437997"/>
                  </a:lnTo>
                  <a:lnTo>
                    <a:pt x="475691" y="432358"/>
                  </a:lnTo>
                  <a:lnTo>
                    <a:pt x="475691" y="440347"/>
                  </a:lnTo>
                  <a:lnTo>
                    <a:pt x="482930" y="440347"/>
                  </a:lnTo>
                  <a:lnTo>
                    <a:pt x="482930" y="432358"/>
                  </a:lnTo>
                  <a:lnTo>
                    <a:pt x="488581" y="437997"/>
                  </a:lnTo>
                  <a:lnTo>
                    <a:pt x="493699" y="432866"/>
                  </a:lnTo>
                  <a:lnTo>
                    <a:pt x="488048" y="427228"/>
                  </a:lnTo>
                  <a:lnTo>
                    <a:pt x="496036" y="427228"/>
                  </a:lnTo>
                  <a:lnTo>
                    <a:pt x="496036" y="426085"/>
                  </a:lnTo>
                  <a:lnTo>
                    <a:pt x="923620" y="396367"/>
                  </a:lnTo>
                  <a:lnTo>
                    <a:pt x="918641" y="401345"/>
                  </a:lnTo>
                  <a:lnTo>
                    <a:pt x="923772" y="406476"/>
                  </a:lnTo>
                  <a:lnTo>
                    <a:pt x="929398" y="400837"/>
                  </a:lnTo>
                  <a:lnTo>
                    <a:pt x="929398" y="408813"/>
                  </a:lnTo>
                  <a:lnTo>
                    <a:pt x="936650" y="408813"/>
                  </a:lnTo>
                  <a:lnTo>
                    <a:pt x="936650" y="400837"/>
                  </a:lnTo>
                  <a:lnTo>
                    <a:pt x="942301" y="406476"/>
                  </a:lnTo>
                  <a:lnTo>
                    <a:pt x="947420" y="401345"/>
                  </a:lnTo>
                  <a:lnTo>
                    <a:pt x="940727" y="394677"/>
                  </a:lnTo>
                  <a:lnTo>
                    <a:pt x="941781" y="395706"/>
                  </a:lnTo>
                  <a:lnTo>
                    <a:pt x="949756" y="395706"/>
                  </a:lnTo>
                  <a:lnTo>
                    <a:pt x="949756" y="393420"/>
                  </a:lnTo>
                  <a:lnTo>
                    <a:pt x="1376553" y="334111"/>
                  </a:lnTo>
                  <a:lnTo>
                    <a:pt x="1372362" y="338302"/>
                  </a:lnTo>
                  <a:lnTo>
                    <a:pt x="1377492" y="343420"/>
                  </a:lnTo>
                  <a:lnTo>
                    <a:pt x="1383118" y="337794"/>
                  </a:lnTo>
                  <a:lnTo>
                    <a:pt x="1383118" y="345770"/>
                  </a:lnTo>
                  <a:lnTo>
                    <a:pt x="1390370" y="345770"/>
                  </a:lnTo>
                  <a:lnTo>
                    <a:pt x="1390370" y="337794"/>
                  </a:lnTo>
                  <a:lnTo>
                    <a:pt x="1396022" y="343420"/>
                  </a:lnTo>
                  <a:lnTo>
                    <a:pt x="1401140" y="338302"/>
                  </a:lnTo>
                  <a:lnTo>
                    <a:pt x="1394929" y="332105"/>
                  </a:lnTo>
                  <a:lnTo>
                    <a:pt x="1395488" y="332651"/>
                  </a:lnTo>
                  <a:lnTo>
                    <a:pt x="1403477" y="332651"/>
                  </a:lnTo>
                  <a:lnTo>
                    <a:pt x="1403477" y="331508"/>
                  </a:lnTo>
                  <a:lnTo>
                    <a:pt x="1831047" y="301802"/>
                  </a:lnTo>
                  <a:lnTo>
                    <a:pt x="1826082" y="306768"/>
                  </a:lnTo>
                  <a:lnTo>
                    <a:pt x="1831213" y="311899"/>
                  </a:lnTo>
                  <a:lnTo>
                    <a:pt x="1836839" y="306260"/>
                  </a:lnTo>
                  <a:lnTo>
                    <a:pt x="1836839" y="314248"/>
                  </a:lnTo>
                  <a:lnTo>
                    <a:pt x="1844103" y="314248"/>
                  </a:lnTo>
                  <a:lnTo>
                    <a:pt x="1844090" y="306260"/>
                  </a:lnTo>
                  <a:lnTo>
                    <a:pt x="1849742" y="311899"/>
                  </a:lnTo>
                  <a:lnTo>
                    <a:pt x="1854860" y="306768"/>
                  </a:lnTo>
                  <a:lnTo>
                    <a:pt x="1845589" y="297510"/>
                  </a:lnTo>
                  <a:lnTo>
                    <a:pt x="1854860" y="288239"/>
                  </a:lnTo>
                  <a:close/>
                </a:path>
                <a:path w="1866264" h="539115">
                  <a:moveTo>
                    <a:pt x="1857197" y="293890"/>
                  </a:moveTo>
                  <a:lnTo>
                    <a:pt x="1849221" y="293890"/>
                  </a:lnTo>
                  <a:lnTo>
                    <a:pt x="1845589" y="297510"/>
                  </a:lnTo>
                  <a:lnTo>
                    <a:pt x="1849221" y="301129"/>
                  </a:lnTo>
                  <a:lnTo>
                    <a:pt x="1857197" y="301129"/>
                  </a:lnTo>
                  <a:lnTo>
                    <a:pt x="1857197" y="293890"/>
                  </a:lnTo>
                  <a:close/>
                </a:path>
                <a:path w="1866264" h="539115">
                  <a:moveTo>
                    <a:pt x="1860829" y="392074"/>
                  </a:moveTo>
                  <a:lnTo>
                    <a:pt x="1840471" y="371729"/>
                  </a:lnTo>
                  <a:lnTo>
                    <a:pt x="1832546" y="373329"/>
                  </a:lnTo>
                  <a:lnTo>
                    <a:pt x="1826082" y="377698"/>
                  </a:lnTo>
                  <a:lnTo>
                    <a:pt x="1821713" y="384162"/>
                  </a:lnTo>
                  <a:lnTo>
                    <a:pt x="1820684" y="389280"/>
                  </a:lnTo>
                  <a:lnTo>
                    <a:pt x="1406194" y="406565"/>
                  </a:lnTo>
                  <a:lnTo>
                    <a:pt x="1405496" y="403085"/>
                  </a:lnTo>
                  <a:lnTo>
                    <a:pt x="1402003" y="397891"/>
                  </a:lnTo>
                  <a:lnTo>
                    <a:pt x="1401140" y="396608"/>
                  </a:lnTo>
                  <a:lnTo>
                    <a:pt x="1399844" y="395744"/>
                  </a:lnTo>
                  <a:lnTo>
                    <a:pt x="1399844" y="403758"/>
                  </a:lnTo>
                  <a:lnTo>
                    <a:pt x="1399844" y="406831"/>
                  </a:lnTo>
                  <a:lnTo>
                    <a:pt x="1386598" y="407377"/>
                  </a:lnTo>
                  <a:lnTo>
                    <a:pt x="1373657" y="408190"/>
                  </a:lnTo>
                  <a:lnTo>
                    <a:pt x="1373657" y="403758"/>
                  </a:lnTo>
                  <a:lnTo>
                    <a:pt x="1379512" y="397903"/>
                  </a:lnTo>
                  <a:lnTo>
                    <a:pt x="1390459" y="397903"/>
                  </a:lnTo>
                  <a:lnTo>
                    <a:pt x="1393990" y="397903"/>
                  </a:lnTo>
                  <a:lnTo>
                    <a:pt x="1399844" y="403758"/>
                  </a:lnTo>
                  <a:lnTo>
                    <a:pt x="1399844" y="395744"/>
                  </a:lnTo>
                  <a:lnTo>
                    <a:pt x="1394663" y="392252"/>
                  </a:lnTo>
                  <a:lnTo>
                    <a:pt x="1386751" y="390639"/>
                  </a:lnTo>
                  <a:lnTo>
                    <a:pt x="1378826" y="392252"/>
                  </a:lnTo>
                  <a:lnTo>
                    <a:pt x="1372362" y="396608"/>
                  </a:lnTo>
                  <a:lnTo>
                    <a:pt x="1367993" y="403085"/>
                  </a:lnTo>
                  <a:lnTo>
                    <a:pt x="1366875" y="408622"/>
                  </a:lnTo>
                  <a:lnTo>
                    <a:pt x="952398" y="434530"/>
                  </a:lnTo>
                  <a:lnTo>
                    <a:pt x="951776" y="431457"/>
                  </a:lnTo>
                  <a:lnTo>
                    <a:pt x="948283" y="426262"/>
                  </a:lnTo>
                  <a:lnTo>
                    <a:pt x="947420" y="424992"/>
                  </a:lnTo>
                  <a:lnTo>
                    <a:pt x="946124" y="424129"/>
                  </a:lnTo>
                  <a:lnTo>
                    <a:pt x="946124" y="432130"/>
                  </a:lnTo>
                  <a:lnTo>
                    <a:pt x="946124" y="434924"/>
                  </a:lnTo>
                  <a:lnTo>
                    <a:pt x="932675" y="435762"/>
                  </a:lnTo>
                  <a:lnTo>
                    <a:pt x="919937" y="437007"/>
                  </a:lnTo>
                  <a:lnTo>
                    <a:pt x="919937" y="432130"/>
                  </a:lnTo>
                  <a:lnTo>
                    <a:pt x="925791" y="426275"/>
                  </a:lnTo>
                  <a:lnTo>
                    <a:pt x="936739" y="426275"/>
                  </a:lnTo>
                  <a:lnTo>
                    <a:pt x="940269" y="426275"/>
                  </a:lnTo>
                  <a:lnTo>
                    <a:pt x="946124" y="432130"/>
                  </a:lnTo>
                  <a:lnTo>
                    <a:pt x="946124" y="424129"/>
                  </a:lnTo>
                  <a:lnTo>
                    <a:pt x="940943" y="420624"/>
                  </a:lnTo>
                  <a:lnTo>
                    <a:pt x="933030" y="419023"/>
                  </a:lnTo>
                  <a:lnTo>
                    <a:pt x="925106" y="420624"/>
                  </a:lnTo>
                  <a:lnTo>
                    <a:pt x="918641" y="424992"/>
                  </a:lnTo>
                  <a:lnTo>
                    <a:pt x="914273" y="431457"/>
                  </a:lnTo>
                  <a:lnTo>
                    <a:pt x="913015" y="437680"/>
                  </a:lnTo>
                  <a:lnTo>
                    <a:pt x="498538" y="478002"/>
                  </a:lnTo>
                  <a:lnTo>
                    <a:pt x="498055" y="475589"/>
                  </a:lnTo>
                  <a:lnTo>
                    <a:pt x="494563" y="470395"/>
                  </a:lnTo>
                  <a:lnTo>
                    <a:pt x="493699" y="469125"/>
                  </a:lnTo>
                  <a:lnTo>
                    <a:pt x="492404" y="468261"/>
                  </a:lnTo>
                  <a:lnTo>
                    <a:pt x="492404" y="476262"/>
                  </a:lnTo>
                  <a:lnTo>
                    <a:pt x="492404" y="478599"/>
                  </a:lnTo>
                  <a:lnTo>
                    <a:pt x="478993" y="479894"/>
                  </a:lnTo>
                  <a:lnTo>
                    <a:pt x="466217" y="480872"/>
                  </a:lnTo>
                  <a:lnTo>
                    <a:pt x="466217" y="476262"/>
                  </a:lnTo>
                  <a:lnTo>
                    <a:pt x="472071" y="470408"/>
                  </a:lnTo>
                  <a:lnTo>
                    <a:pt x="483019" y="470408"/>
                  </a:lnTo>
                  <a:lnTo>
                    <a:pt x="486549" y="470408"/>
                  </a:lnTo>
                  <a:lnTo>
                    <a:pt x="492404" y="476262"/>
                  </a:lnTo>
                  <a:lnTo>
                    <a:pt x="492404" y="468261"/>
                  </a:lnTo>
                  <a:lnTo>
                    <a:pt x="487222" y="464756"/>
                  </a:lnTo>
                  <a:lnTo>
                    <a:pt x="479310" y="463156"/>
                  </a:lnTo>
                  <a:lnTo>
                    <a:pt x="471385" y="464756"/>
                  </a:lnTo>
                  <a:lnTo>
                    <a:pt x="464921" y="469125"/>
                  </a:lnTo>
                  <a:lnTo>
                    <a:pt x="460552" y="475589"/>
                  </a:lnTo>
                  <a:lnTo>
                    <a:pt x="459384" y="481406"/>
                  </a:lnTo>
                  <a:lnTo>
                    <a:pt x="44894" y="513080"/>
                  </a:lnTo>
                  <a:lnTo>
                    <a:pt x="44335" y="510260"/>
                  </a:lnTo>
                  <a:lnTo>
                    <a:pt x="40830" y="505066"/>
                  </a:lnTo>
                  <a:lnTo>
                    <a:pt x="39966" y="503796"/>
                  </a:lnTo>
                  <a:lnTo>
                    <a:pt x="38684" y="502932"/>
                  </a:lnTo>
                  <a:lnTo>
                    <a:pt x="38684" y="510933"/>
                  </a:lnTo>
                  <a:lnTo>
                    <a:pt x="38684" y="513549"/>
                  </a:lnTo>
                  <a:lnTo>
                    <a:pt x="25311" y="514565"/>
                  </a:lnTo>
                  <a:lnTo>
                    <a:pt x="25869" y="521792"/>
                  </a:lnTo>
                  <a:lnTo>
                    <a:pt x="38684" y="520814"/>
                  </a:lnTo>
                  <a:lnTo>
                    <a:pt x="38684" y="525411"/>
                  </a:lnTo>
                  <a:lnTo>
                    <a:pt x="32829" y="531266"/>
                  </a:lnTo>
                  <a:lnTo>
                    <a:pt x="31750" y="531279"/>
                  </a:lnTo>
                  <a:lnTo>
                    <a:pt x="29298" y="531279"/>
                  </a:lnTo>
                  <a:lnTo>
                    <a:pt x="25590" y="531279"/>
                  </a:lnTo>
                  <a:lnTo>
                    <a:pt x="18351" y="531266"/>
                  </a:lnTo>
                  <a:lnTo>
                    <a:pt x="12496" y="525411"/>
                  </a:lnTo>
                  <a:lnTo>
                    <a:pt x="12496" y="510933"/>
                  </a:lnTo>
                  <a:lnTo>
                    <a:pt x="18351" y="505079"/>
                  </a:lnTo>
                  <a:lnTo>
                    <a:pt x="29298" y="505079"/>
                  </a:lnTo>
                  <a:lnTo>
                    <a:pt x="32829" y="505079"/>
                  </a:lnTo>
                  <a:lnTo>
                    <a:pt x="38684" y="510933"/>
                  </a:lnTo>
                  <a:lnTo>
                    <a:pt x="38684" y="502932"/>
                  </a:lnTo>
                  <a:lnTo>
                    <a:pt x="33502" y="499427"/>
                  </a:lnTo>
                  <a:lnTo>
                    <a:pt x="25590" y="497827"/>
                  </a:lnTo>
                  <a:lnTo>
                    <a:pt x="17665" y="499427"/>
                  </a:lnTo>
                  <a:lnTo>
                    <a:pt x="11201" y="503796"/>
                  </a:lnTo>
                  <a:lnTo>
                    <a:pt x="6832" y="510260"/>
                  </a:lnTo>
                  <a:lnTo>
                    <a:pt x="5245" y="518172"/>
                  </a:lnTo>
                  <a:lnTo>
                    <a:pt x="6832" y="526097"/>
                  </a:lnTo>
                  <a:lnTo>
                    <a:pt x="11201" y="532561"/>
                  </a:lnTo>
                  <a:lnTo>
                    <a:pt x="17665" y="536930"/>
                  </a:lnTo>
                  <a:lnTo>
                    <a:pt x="25590" y="538530"/>
                  </a:lnTo>
                  <a:lnTo>
                    <a:pt x="33502" y="536930"/>
                  </a:lnTo>
                  <a:lnTo>
                    <a:pt x="39966" y="532561"/>
                  </a:lnTo>
                  <a:lnTo>
                    <a:pt x="40830" y="531279"/>
                  </a:lnTo>
                  <a:lnTo>
                    <a:pt x="44335" y="526097"/>
                  </a:lnTo>
                  <a:lnTo>
                    <a:pt x="45504" y="520293"/>
                  </a:lnTo>
                  <a:lnTo>
                    <a:pt x="459981" y="488619"/>
                  </a:lnTo>
                  <a:lnTo>
                    <a:pt x="460552" y="491426"/>
                  </a:lnTo>
                  <a:lnTo>
                    <a:pt x="464921" y="497890"/>
                  </a:lnTo>
                  <a:lnTo>
                    <a:pt x="471385" y="502259"/>
                  </a:lnTo>
                  <a:lnTo>
                    <a:pt x="479310" y="503847"/>
                  </a:lnTo>
                  <a:lnTo>
                    <a:pt x="487222" y="502259"/>
                  </a:lnTo>
                  <a:lnTo>
                    <a:pt x="493699" y="497890"/>
                  </a:lnTo>
                  <a:lnTo>
                    <a:pt x="494563" y="496608"/>
                  </a:lnTo>
                  <a:lnTo>
                    <a:pt x="485470" y="496608"/>
                  </a:lnTo>
                  <a:lnTo>
                    <a:pt x="483019" y="496608"/>
                  </a:lnTo>
                  <a:lnTo>
                    <a:pt x="479310" y="496608"/>
                  </a:lnTo>
                  <a:lnTo>
                    <a:pt x="472071" y="496595"/>
                  </a:lnTo>
                  <a:lnTo>
                    <a:pt x="466217" y="490740"/>
                  </a:lnTo>
                  <a:lnTo>
                    <a:pt x="466217" y="488149"/>
                  </a:lnTo>
                  <a:lnTo>
                    <a:pt x="479590" y="487121"/>
                  </a:lnTo>
                  <a:lnTo>
                    <a:pt x="492404" y="485876"/>
                  </a:lnTo>
                  <a:lnTo>
                    <a:pt x="492404" y="490740"/>
                  </a:lnTo>
                  <a:lnTo>
                    <a:pt x="486549" y="496595"/>
                  </a:lnTo>
                  <a:lnTo>
                    <a:pt x="485470" y="496608"/>
                  </a:lnTo>
                  <a:lnTo>
                    <a:pt x="494563" y="496595"/>
                  </a:lnTo>
                  <a:lnTo>
                    <a:pt x="498055" y="491426"/>
                  </a:lnTo>
                  <a:lnTo>
                    <a:pt x="499313" y="485203"/>
                  </a:lnTo>
                  <a:lnTo>
                    <a:pt x="913777" y="444881"/>
                  </a:lnTo>
                  <a:lnTo>
                    <a:pt x="914273" y="447294"/>
                  </a:lnTo>
                  <a:lnTo>
                    <a:pt x="918641" y="453758"/>
                  </a:lnTo>
                  <a:lnTo>
                    <a:pt x="925106" y="458127"/>
                  </a:lnTo>
                  <a:lnTo>
                    <a:pt x="933030" y="459714"/>
                  </a:lnTo>
                  <a:lnTo>
                    <a:pt x="940943" y="458127"/>
                  </a:lnTo>
                  <a:lnTo>
                    <a:pt x="947420" y="453758"/>
                  </a:lnTo>
                  <a:lnTo>
                    <a:pt x="948283" y="452475"/>
                  </a:lnTo>
                  <a:lnTo>
                    <a:pt x="939190" y="452475"/>
                  </a:lnTo>
                  <a:lnTo>
                    <a:pt x="936739" y="452475"/>
                  </a:lnTo>
                  <a:lnTo>
                    <a:pt x="933030" y="452475"/>
                  </a:lnTo>
                  <a:lnTo>
                    <a:pt x="925791" y="452462"/>
                  </a:lnTo>
                  <a:lnTo>
                    <a:pt x="919937" y="446608"/>
                  </a:lnTo>
                  <a:lnTo>
                    <a:pt x="919937" y="444284"/>
                  </a:lnTo>
                  <a:lnTo>
                    <a:pt x="933323" y="442976"/>
                  </a:lnTo>
                  <a:lnTo>
                    <a:pt x="946124" y="442175"/>
                  </a:lnTo>
                  <a:lnTo>
                    <a:pt x="946124" y="446608"/>
                  </a:lnTo>
                  <a:lnTo>
                    <a:pt x="940269" y="452462"/>
                  </a:lnTo>
                  <a:lnTo>
                    <a:pt x="939190" y="452475"/>
                  </a:lnTo>
                  <a:lnTo>
                    <a:pt x="948283" y="452462"/>
                  </a:lnTo>
                  <a:lnTo>
                    <a:pt x="951776" y="447294"/>
                  </a:lnTo>
                  <a:lnTo>
                    <a:pt x="952893" y="441756"/>
                  </a:lnTo>
                  <a:lnTo>
                    <a:pt x="1367370" y="415848"/>
                  </a:lnTo>
                  <a:lnTo>
                    <a:pt x="1367993" y="418922"/>
                  </a:lnTo>
                  <a:lnTo>
                    <a:pt x="1372362" y="425386"/>
                  </a:lnTo>
                  <a:lnTo>
                    <a:pt x="1378826" y="429755"/>
                  </a:lnTo>
                  <a:lnTo>
                    <a:pt x="1386751" y="431342"/>
                  </a:lnTo>
                  <a:lnTo>
                    <a:pt x="1394663" y="429755"/>
                  </a:lnTo>
                  <a:lnTo>
                    <a:pt x="1401140" y="425386"/>
                  </a:lnTo>
                  <a:lnTo>
                    <a:pt x="1402003" y="424103"/>
                  </a:lnTo>
                  <a:lnTo>
                    <a:pt x="1392910" y="424103"/>
                  </a:lnTo>
                  <a:lnTo>
                    <a:pt x="1390459" y="424103"/>
                  </a:lnTo>
                  <a:lnTo>
                    <a:pt x="1386751" y="424103"/>
                  </a:lnTo>
                  <a:lnTo>
                    <a:pt x="1379512" y="424091"/>
                  </a:lnTo>
                  <a:lnTo>
                    <a:pt x="1373657" y="418236"/>
                  </a:lnTo>
                  <a:lnTo>
                    <a:pt x="1373657" y="415455"/>
                  </a:lnTo>
                  <a:lnTo>
                    <a:pt x="1386941" y="414616"/>
                  </a:lnTo>
                  <a:lnTo>
                    <a:pt x="1399844" y="414083"/>
                  </a:lnTo>
                  <a:lnTo>
                    <a:pt x="1399844" y="418236"/>
                  </a:lnTo>
                  <a:lnTo>
                    <a:pt x="1393990" y="424091"/>
                  </a:lnTo>
                  <a:lnTo>
                    <a:pt x="1392910" y="424103"/>
                  </a:lnTo>
                  <a:lnTo>
                    <a:pt x="1402003" y="424091"/>
                  </a:lnTo>
                  <a:lnTo>
                    <a:pt x="1405496" y="418922"/>
                  </a:lnTo>
                  <a:lnTo>
                    <a:pt x="1406537" y="413804"/>
                  </a:lnTo>
                  <a:lnTo>
                    <a:pt x="1821014" y="396532"/>
                  </a:lnTo>
                  <a:lnTo>
                    <a:pt x="1821713" y="399999"/>
                  </a:lnTo>
                  <a:lnTo>
                    <a:pt x="1826082" y="406463"/>
                  </a:lnTo>
                  <a:lnTo>
                    <a:pt x="1832546" y="410832"/>
                  </a:lnTo>
                  <a:lnTo>
                    <a:pt x="1840471" y="412419"/>
                  </a:lnTo>
                  <a:lnTo>
                    <a:pt x="1848383" y="410832"/>
                  </a:lnTo>
                  <a:lnTo>
                    <a:pt x="1854860" y="406463"/>
                  </a:lnTo>
                  <a:lnTo>
                    <a:pt x="1855724" y="405180"/>
                  </a:lnTo>
                  <a:lnTo>
                    <a:pt x="1846630" y="405180"/>
                  </a:lnTo>
                  <a:lnTo>
                    <a:pt x="1844179" y="405180"/>
                  </a:lnTo>
                  <a:lnTo>
                    <a:pt x="1840471" y="405180"/>
                  </a:lnTo>
                  <a:lnTo>
                    <a:pt x="1833245" y="405168"/>
                  </a:lnTo>
                  <a:lnTo>
                    <a:pt x="1827390" y="399313"/>
                  </a:lnTo>
                  <a:lnTo>
                    <a:pt x="1827390" y="396265"/>
                  </a:lnTo>
                  <a:lnTo>
                    <a:pt x="1840623" y="395706"/>
                  </a:lnTo>
                  <a:lnTo>
                    <a:pt x="1840318" y="388454"/>
                  </a:lnTo>
                  <a:lnTo>
                    <a:pt x="1827390" y="389001"/>
                  </a:lnTo>
                  <a:lnTo>
                    <a:pt x="1827390" y="384835"/>
                  </a:lnTo>
                  <a:lnTo>
                    <a:pt x="1833245" y="378980"/>
                  </a:lnTo>
                  <a:lnTo>
                    <a:pt x="1844179" y="378980"/>
                  </a:lnTo>
                  <a:lnTo>
                    <a:pt x="1847710" y="378980"/>
                  </a:lnTo>
                  <a:lnTo>
                    <a:pt x="1853565" y="384835"/>
                  </a:lnTo>
                  <a:lnTo>
                    <a:pt x="1853565" y="399313"/>
                  </a:lnTo>
                  <a:lnTo>
                    <a:pt x="1847710" y="405168"/>
                  </a:lnTo>
                  <a:lnTo>
                    <a:pt x="1846630" y="405180"/>
                  </a:lnTo>
                  <a:lnTo>
                    <a:pt x="1855724" y="405168"/>
                  </a:lnTo>
                  <a:lnTo>
                    <a:pt x="1859216" y="399999"/>
                  </a:lnTo>
                  <a:lnTo>
                    <a:pt x="1860829" y="392074"/>
                  </a:lnTo>
                  <a:close/>
                </a:path>
                <a:path w="1866264" h="539115">
                  <a:moveTo>
                    <a:pt x="1866061" y="44323"/>
                  </a:moveTo>
                  <a:lnTo>
                    <a:pt x="1861870" y="37071"/>
                  </a:lnTo>
                  <a:lnTo>
                    <a:pt x="1853501" y="22580"/>
                  </a:lnTo>
                  <a:lnTo>
                    <a:pt x="1853501" y="37071"/>
                  </a:lnTo>
                  <a:lnTo>
                    <a:pt x="1827441" y="37071"/>
                  </a:lnTo>
                  <a:lnTo>
                    <a:pt x="1829320" y="33807"/>
                  </a:lnTo>
                  <a:lnTo>
                    <a:pt x="1840674" y="33172"/>
                  </a:lnTo>
                  <a:lnTo>
                    <a:pt x="1840268" y="25946"/>
                  </a:lnTo>
                  <a:lnTo>
                    <a:pt x="1833651" y="26314"/>
                  </a:lnTo>
                  <a:lnTo>
                    <a:pt x="1840471" y="14503"/>
                  </a:lnTo>
                  <a:lnTo>
                    <a:pt x="1853501" y="37071"/>
                  </a:lnTo>
                  <a:lnTo>
                    <a:pt x="1853501" y="22580"/>
                  </a:lnTo>
                  <a:lnTo>
                    <a:pt x="1840471" y="0"/>
                  </a:lnTo>
                  <a:lnTo>
                    <a:pt x="1837334" y="5435"/>
                  </a:lnTo>
                  <a:lnTo>
                    <a:pt x="1824990" y="26797"/>
                  </a:lnTo>
                  <a:lnTo>
                    <a:pt x="1401241" y="50355"/>
                  </a:lnTo>
                  <a:lnTo>
                    <a:pt x="1399781" y="47828"/>
                  </a:lnTo>
                  <a:lnTo>
                    <a:pt x="1399781" y="62293"/>
                  </a:lnTo>
                  <a:lnTo>
                    <a:pt x="1373720" y="62293"/>
                  </a:lnTo>
                  <a:lnTo>
                    <a:pt x="1375333" y="59499"/>
                  </a:lnTo>
                  <a:lnTo>
                    <a:pt x="1387017" y="58394"/>
                  </a:lnTo>
                  <a:lnTo>
                    <a:pt x="1397203" y="57835"/>
                  </a:lnTo>
                  <a:lnTo>
                    <a:pt x="1399781" y="62293"/>
                  </a:lnTo>
                  <a:lnTo>
                    <a:pt x="1399781" y="47828"/>
                  </a:lnTo>
                  <a:lnTo>
                    <a:pt x="1393139" y="36309"/>
                  </a:lnTo>
                  <a:lnTo>
                    <a:pt x="1393139" y="50800"/>
                  </a:lnTo>
                  <a:lnTo>
                    <a:pt x="1386408" y="51168"/>
                  </a:lnTo>
                  <a:lnTo>
                    <a:pt x="1379778" y="51803"/>
                  </a:lnTo>
                  <a:lnTo>
                    <a:pt x="1386751" y="39725"/>
                  </a:lnTo>
                  <a:lnTo>
                    <a:pt x="1393139" y="50800"/>
                  </a:lnTo>
                  <a:lnTo>
                    <a:pt x="1393139" y="36309"/>
                  </a:lnTo>
                  <a:lnTo>
                    <a:pt x="1386751" y="25222"/>
                  </a:lnTo>
                  <a:lnTo>
                    <a:pt x="1383614" y="30657"/>
                  </a:lnTo>
                  <a:lnTo>
                    <a:pt x="1370926" y="52628"/>
                  </a:lnTo>
                  <a:lnTo>
                    <a:pt x="947254" y="92443"/>
                  </a:lnTo>
                  <a:lnTo>
                    <a:pt x="946061" y="90385"/>
                  </a:lnTo>
                  <a:lnTo>
                    <a:pt x="946061" y="104851"/>
                  </a:lnTo>
                  <a:lnTo>
                    <a:pt x="920699" y="104851"/>
                  </a:lnTo>
                  <a:lnTo>
                    <a:pt x="933729" y="100914"/>
                  </a:lnTo>
                  <a:lnTo>
                    <a:pt x="943267" y="100025"/>
                  </a:lnTo>
                  <a:lnTo>
                    <a:pt x="946061" y="104851"/>
                  </a:lnTo>
                  <a:lnTo>
                    <a:pt x="946061" y="90385"/>
                  </a:lnTo>
                  <a:lnTo>
                    <a:pt x="939317" y="78689"/>
                  </a:lnTo>
                  <a:lnTo>
                    <a:pt x="939317" y="93179"/>
                  </a:lnTo>
                  <a:lnTo>
                    <a:pt x="931989" y="93865"/>
                  </a:lnTo>
                  <a:lnTo>
                    <a:pt x="925144" y="95935"/>
                  </a:lnTo>
                  <a:lnTo>
                    <a:pt x="933030" y="82283"/>
                  </a:lnTo>
                  <a:lnTo>
                    <a:pt x="939317" y="93179"/>
                  </a:lnTo>
                  <a:lnTo>
                    <a:pt x="939317" y="78689"/>
                  </a:lnTo>
                  <a:lnTo>
                    <a:pt x="933030" y="67779"/>
                  </a:lnTo>
                  <a:lnTo>
                    <a:pt x="929894" y="73215"/>
                  </a:lnTo>
                  <a:lnTo>
                    <a:pt x="914996" y="99009"/>
                  </a:lnTo>
                  <a:lnTo>
                    <a:pt x="492340" y="226758"/>
                  </a:lnTo>
                  <a:lnTo>
                    <a:pt x="492340" y="241985"/>
                  </a:lnTo>
                  <a:lnTo>
                    <a:pt x="468350" y="241985"/>
                  </a:lnTo>
                  <a:lnTo>
                    <a:pt x="480415" y="237921"/>
                  </a:lnTo>
                  <a:lnTo>
                    <a:pt x="488569" y="235458"/>
                  </a:lnTo>
                  <a:lnTo>
                    <a:pt x="492340" y="241985"/>
                  </a:lnTo>
                  <a:lnTo>
                    <a:pt x="492340" y="226758"/>
                  </a:lnTo>
                  <a:lnTo>
                    <a:pt x="491972" y="226860"/>
                  </a:lnTo>
                  <a:lnTo>
                    <a:pt x="484847" y="214515"/>
                  </a:lnTo>
                  <a:lnTo>
                    <a:pt x="484847" y="229019"/>
                  </a:lnTo>
                  <a:lnTo>
                    <a:pt x="478256" y="231000"/>
                  </a:lnTo>
                  <a:lnTo>
                    <a:pt x="471258" y="233362"/>
                  </a:lnTo>
                  <a:lnTo>
                    <a:pt x="479310" y="219417"/>
                  </a:lnTo>
                  <a:lnTo>
                    <a:pt x="484847" y="229019"/>
                  </a:lnTo>
                  <a:lnTo>
                    <a:pt x="484847" y="214515"/>
                  </a:lnTo>
                  <a:lnTo>
                    <a:pt x="479310" y="204914"/>
                  </a:lnTo>
                  <a:lnTo>
                    <a:pt x="476173" y="210350"/>
                  </a:lnTo>
                  <a:lnTo>
                    <a:pt x="460857" y="236867"/>
                  </a:lnTo>
                  <a:lnTo>
                    <a:pt x="38620" y="379158"/>
                  </a:lnTo>
                  <a:lnTo>
                    <a:pt x="38620" y="394868"/>
                  </a:lnTo>
                  <a:lnTo>
                    <a:pt x="12560" y="394868"/>
                  </a:lnTo>
                  <a:lnTo>
                    <a:pt x="25590" y="372300"/>
                  </a:lnTo>
                  <a:lnTo>
                    <a:pt x="31013" y="381711"/>
                  </a:lnTo>
                  <a:lnTo>
                    <a:pt x="24434" y="383921"/>
                  </a:lnTo>
                  <a:lnTo>
                    <a:pt x="26746" y="390791"/>
                  </a:lnTo>
                  <a:lnTo>
                    <a:pt x="34709" y="388112"/>
                  </a:lnTo>
                  <a:lnTo>
                    <a:pt x="38620" y="394868"/>
                  </a:lnTo>
                  <a:lnTo>
                    <a:pt x="38620" y="379158"/>
                  </a:lnTo>
                  <a:lnTo>
                    <a:pt x="38023" y="379349"/>
                  </a:lnTo>
                  <a:lnTo>
                    <a:pt x="25590" y="357797"/>
                  </a:lnTo>
                  <a:lnTo>
                    <a:pt x="22453" y="363232"/>
                  </a:lnTo>
                  <a:lnTo>
                    <a:pt x="0" y="402120"/>
                  </a:lnTo>
                  <a:lnTo>
                    <a:pt x="51181" y="402120"/>
                  </a:lnTo>
                  <a:lnTo>
                    <a:pt x="46990" y="394868"/>
                  </a:lnTo>
                  <a:lnTo>
                    <a:pt x="41719" y="385749"/>
                  </a:lnTo>
                  <a:lnTo>
                    <a:pt x="455371" y="246367"/>
                  </a:lnTo>
                  <a:lnTo>
                    <a:pt x="453720" y="249237"/>
                  </a:lnTo>
                  <a:lnTo>
                    <a:pt x="504901" y="249237"/>
                  </a:lnTo>
                  <a:lnTo>
                    <a:pt x="500710" y="241985"/>
                  </a:lnTo>
                  <a:lnTo>
                    <a:pt x="495693" y="233311"/>
                  </a:lnTo>
                  <a:lnTo>
                    <a:pt x="909701" y="108178"/>
                  </a:lnTo>
                  <a:lnTo>
                    <a:pt x="907440" y="112102"/>
                  </a:lnTo>
                  <a:lnTo>
                    <a:pt x="958621" y="112102"/>
                  </a:lnTo>
                  <a:lnTo>
                    <a:pt x="954430" y="104851"/>
                  </a:lnTo>
                  <a:lnTo>
                    <a:pt x="951204" y="99275"/>
                  </a:lnTo>
                  <a:lnTo>
                    <a:pt x="1366481" y="60325"/>
                  </a:lnTo>
                  <a:lnTo>
                    <a:pt x="1361160" y="69545"/>
                  </a:lnTo>
                  <a:lnTo>
                    <a:pt x="1412341" y="69545"/>
                  </a:lnTo>
                  <a:lnTo>
                    <a:pt x="1408150" y="62293"/>
                  </a:lnTo>
                  <a:lnTo>
                    <a:pt x="1405305" y="57378"/>
                  </a:lnTo>
                  <a:lnTo>
                    <a:pt x="1820672" y="34290"/>
                  </a:lnTo>
                  <a:lnTo>
                    <a:pt x="1814880" y="44323"/>
                  </a:lnTo>
                  <a:lnTo>
                    <a:pt x="1866061" y="443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4" name="object 77">
              <a:extLst>
                <a:ext uri="{FF2B5EF4-FFF2-40B4-BE49-F238E27FC236}">
                  <a16:creationId xmlns:a16="http://schemas.microsoft.com/office/drawing/2014/main" id="{33D02F00-2D7A-4968-9A87-1D854C0DFCE4}"/>
                </a:ext>
              </a:extLst>
            </p:cNvPr>
            <p:cNvSpPr/>
            <p:nvPr/>
          </p:nvSpPr>
          <p:spPr>
            <a:xfrm>
              <a:off x="2861919" y="954721"/>
              <a:ext cx="1866264" cy="554355"/>
            </a:xfrm>
            <a:custGeom>
              <a:avLst/>
              <a:gdLst/>
              <a:ahLst/>
              <a:cxnLst/>
              <a:rect l="l" t="t" r="r" b="b"/>
              <a:pathLst>
                <a:path w="1866264" h="554355">
                  <a:moveTo>
                    <a:pt x="1854860" y="303999"/>
                  </a:moveTo>
                  <a:lnTo>
                    <a:pt x="1849742" y="298869"/>
                  </a:lnTo>
                  <a:lnTo>
                    <a:pt x="1844103" y="304507"/>
                  </a:lnTo>
                  <a:lnTo>
                    <a:pt x="1844103" y="311772"/>
                  </a:lnTo>
                  <a:lnTo>
                    <a:pt x="1844103" y="314769"/>
                  </a:lnTo>
                  <a:lnTo>
                    <a:pt x="1840471" y="318401"/>
                  </a:lnTo>
                  <a:lnTo>
                    <a:pt x="1844090" y="314769"/>
                  </a:lnTo>
                  <a:lnTo>
                    <a:pt x="1844090" y="311772"/>
                  </a:lnTo>
                  <a:lnTo>
                    <a:pt x="1844103" y="304507"/>
                  </a:lnTo>
                  <a:lnTo>
                    <a:pt x="1844103" y="296532"/>
                  </a:lnTo>
                  <a:lnTo>
                    <a:pt x="1836839" y="296532"/>
                  </a:lnTo>
                  <a:lnTo>
                    <a:pt x="1836839" y="304507"/>
                  </a:lnTo>
                  <a:lnTo>
                    <a:pt x="1831213" y="298869"/>
                  </a:lnTo>
                  <a:lnTo>
                    <a:pt x="1826082" y="303999"/>
                  </a:lnTo>
                  <a:lnTo>
                    <a:pt x="1831721" y="309651"/>
                  </a:lnTo>
                  <a:lnTo>
                    <a:pt x="1823745" y="309651"/>
                  </a:lnTo>
                  <a:lnTo>
                    <a:pt x="1823745" y="310692"/>
                  </a:lnTo>
                  <a:lnTo>
                    <a:pt x="1396085" y="337426"/>
                  </a:lnTo>
                  <a:lnTo>
                    <a:pt x="1401140" y="332371"/>
                  </a:lnTo>
                  <a:lnTo>
                    <a:pt x="1396022" y="327240"/>
                  </a:lnTo>
                  <a:lnTo>
                    <a:pt x="1390370" y="332892"/>
                  </a:lnTo>
                  <a:lnTo>
                    <a:pt x="1390370" y="324904"/>
                  </a:lnTo>
                  <a:lnTo>
                    <a:pt x="1383118" y="324904"/>
                  </a:lnTo>
                  <a:lnTo>
                    <a:pt x="1383118" y="332892"/>
                  </a:lnTo>
                  <a:lnTo>
                    <a:pt x="1386751" y="336511"/>
                  </a:lnTo>
                  <a:lnTo>
                    <a:pt x="1383118" y="332892"/>
                  </a:lnTo>
                  <a:lnTo>
                    <a:pt x="1377492" y="327240"/>
                  </a:lnTo>
                  <a:lnTo>
                    <a:pt x="1372362" y="332371"/>
                  </a:lnTo>
                  <a:lnTo>
                    <a:pt x="1378000" y="338023"/>
                  </a:lnTo>
                  <a:lnTo>
                    <a:pt x="1370025" y="338023"/>
                  </a:lnTo>
                  <a:lnTo>
                    <a:pt x="1370025" y="339572"/>
                  </a:lnTo>
                  <a:lnTo>
                    <a:pt x="942682" y="379666"/>
                  </a:lnTo>
                  <a:lnTo>
                    <a:pt x="947420" y="374929"/>
                  </a:lnTo>
                  <a:lnTo>
                    <a:pt x="942301" y="369798"/>
                  </a:lnTo>
                  <a:lnTo>
                    <a:pt x="936650" y="375450"/>
                  </a:lnTo>
                  <a:lnTo>
                    <a:pt x="936650" y="367461"/>
                  </a:lnTo>
                  <a:lnTo>
                    <a:pt x="929398" y="367461"/>
                  </a:lnTo>
                  <a:lnTo>
                    <a:pt x="929398" y="375450"/>
                  </a:lnTo>
                  <a:lnTo>
                    <a:pt x="933030" y="379069"/>
                  </a:lnTo>
                  <a:lnTo>
                    <a:pt x="929398" y="375450"/>
                  </a:lnTo>
                  <a:lnTo>
                    <a:pt x="923772" y="369798"/>
                  </a:lnTo>
                  <a:lnTo>
                    <a:pt x="918641" y="374929"/>
                  </a:lnTo>
                  <a:lnTo>
                    <a:pt x="924280" y="380580"/>
                  </a:lnTo>
                  <a:lnTo>
                    <a:pt x="916305" y="380580"/>
                  </a:lnTo>
                  <a:lnTo>
                    <a:pt x="916305" y="382143"/>
                  </a:lnTo>
                  <a:lnTo>
                    <a:pt x="488962" y="422224"/>
                  </a:lnTo>
                  <a:lnTo>
                    <a:pt x="493699" y="417487"/>
                  </a:lnTo>
                  <a:lnTo>
                    <a:pt x="488581" y="412356"/>
                  </a:lnTo>
                  <a:lnTo>
                    <a:pt x="482930" y="418007"/>
                  </a:lnTo>
                  <a:lnTo>
                    <a:pt x="482930" y="410019"/>
                  </a:lnTo>
                  <a:lnTo>
                    <a:pt x="475691" y="410019"/>
                  </a:lnTo>
                  <a:lnTo>
                    <a:pt x="475691" y="418007"/>
                  </a:lnTo>
                  <a:lnTo>
                    <a:pt x="470052" y="412356"/>
                  </a:lnTo>
                  <a:lnTo>
                    <a:pt x="464921" y="417487"/>
                  </a:lnTo>
                  <a:lnTo>
                    <a:pt x="470560" y="423138"/>
                  </a:lnTo>
                  <a:lnTo>
                    <a:pt x="462584" y="423138"/>
                  </a:lnTo>
                  <a:lnTo>
                    <a:pt x="462584" y="423608"/>
                  </a:lnTo>
                  <a:lnTo>
                    <a:pt x="34582" y="435495"/>
                  </a:lnTo>
                  <a:lnTo>
                    <a:pt x="39979" y="430098"/>
                  </a:lnTo>
                  <a:lnTo>
                    <a:pt x="34861" y="424967"/>
                  </a:lnTo>
                  <a:lnTo>
                    <a:pt x="29210" y="430618"/>
                  </a:lnTo>
                  <a:lnTo>
                    <a:pt x="29210" y="422630"/>
                  </a:lnTo>
                  <a:lnTo>
                    <a:pt x="21958" y="422630"/>
                  </a:lnTo>
                  <a:lnTo>
                    <a:pt x="21958" y="430618"/>
                  </a:lnTo>
                  <a:lnTo>
                    <a:pt x="25590" y="434238"/>
                  </a:lnTo>
                  <a:lnTo>
                    <a:pt x="25590" y="444487"/>
                  </a:lnTo>
                  <a:lnTo>
                    <a:pt x="21958" y="440867"/>
                  </a:lnTo>
                  <a:lnTo>
                    <a:pt x="21958" y="437870"/>
                  </a:lnTo>
                  <a:lnTo>
                    <a:pt x="21971" y="440867"/>
                  </a:lnTo>
                  <a:lnTo>
                    <a:pt x="25590" y="444487"/>
                  </a:lnTo>
                  <a:lnTo>
                    <a:pt x="25590" y="434238"/>
                  </a:lnTo>
                  <a:lnTo>
                    <a:pt x="21958" y="430618"/>
                  </a:lnTo>
                  <a:lnTo>
                    <a:pt x="16319" y="424967"/>
                  </a:lnTo>
                  <a:lnTo>
                    <a:pt x="11201" y="430098"/>
                  </a:lnTo>
                  <a:lnTo>
                    <a:pt x="16840" y="435749"/>
                  </a:lnTo>
                  <a:lnTo>
                    <a:pt x="8864" y="435749"/>
                  </a:lnTo>
                  <a:lnTo>
                    <a:pt x="8864" y="442988"/>
                  </a:lnTo>
                  <a:lnTo>
                    <a:pt x="16840" y="442988"/>
                  </a:lnTo>
                  <a:lnTo>
                    <a:pt x="11201" y="448627"/>
                  </a:lnTo>
                  <a:lnTo>
                    <a:pt x="16319" y="453745"/>
                  </a:lnTo>
                  <a:lnTo>
                    <a:pt x="21958" y="448106"/>
                  </a:lnTo>
                  <a:lnTo>
                    <a:pt x="21958" y="456095"/>
                  </a:lnTo>
                  <a:lnTo>
                    <a:pt x="29210" y="456095"/>
                  </a:lnTo>
                  <a:lnTo>
                    <a:pt x="29210" y="448106"/>
                  </a:lnTo>
                  <a:lnTo>
                    <a:pt x="34861" y="453745"/>
                  </a:lnTo>
                  <a:lnTo>
                    <a:pt x="39979" y="448627"/>
                  </a:lnTo>
                  <a:lnTo>
                    <a:pt x="34328" y="442988"/>
                  </a:lnTo>
                  <a:lnTo>
                    <a:pt x="42303" y="442988"/>
                  </a:lnTo>
                  <a:lnTo>
                    <a:pt x="42303" y="442531"/>
                  </a:lnTo>
                  <a:lnTo>
                    <a:pt x="470306" y="430631"/>
                  </a:lnTo>
                  <a:lnTo>
                    <a:pt x="464921" y="436016"/>
                  </a:lnTo>
                  <a:lnTo>
                    <a:pt x="470052" y="441147"/>
                  </a:lnTo>
                  <a:lnTo>
                    <a:pt x="475691" y="435508"/>
                  </a:lnTo>
                  <a:lnTo>
                    <a:pt x="475691" y="443484"/>
                  </a:lnTo>
                  <a:lnTo>
                    <a:pt x="482930" y="443484"/>
                  </a:lnTo>
                  <a:lnTo>
                    <a:pt x="482930" y="435508"/>
                  </a:lnTo>
                  <a:lnTo>
                    <a:pt x="488581" y="441147"/>
                  </a:lnTo>
                  <a:lnTo>
                    <a:pt x="493699" y="436016"/>
                  </a:lnTo>
                  <a:lnTo>
                    <a:pt x="487324" y="429653"/>
                  </a:lnTo>
                  <a:lnTo>
                    <a:pt x="488061" y="430377"/>
                  </a:lnTo>
                  <a:lnTo>
                    <a:pt x="496036" y="430377"/>
                  </a:lnTo>
                  <a:lnTo>
                    <a:pt x="496036" y="428828"/>
                  </a:lnTo>
                  <a:lnTo>
                    <a:pt x="923353" y="388747"/>
                  </a:lnTo>
                  <a:lnTo>
                    <a:pt x="918641" y="393458"/>
                  </a:lnTo>
                  <a:lnTo>
                    <a:pt x="923772" y="398589"/>
                  </a:lnTo>
                  <a:lnTo>
                    <a:pt x="929398" y="392950"/>
                  </a:lnTo>
                  <a:lnTo>
                    <a:pt x="929398" y="400926"/>
                  </a:lnTo>
                  <a:lnTo>
                    <a:pt x="936650" y="400926"/>
                  </a:lnTo>
                  <a:lnTo>
                    <a:pt x="936650" y="392950"/>
                  </a:lnTo>
                  <a:lnTo>
                    <a:pt x="942301" y="398589"/>
                  </a:lnTo>
                  <a:lnTo>
                    <a:pt x="947420" y="393458"/>
                  </a:lnTo>
                  <a:lnTo>
                    <a:pt x="941031" y="387096"/>
                  </a:lnTo>
                  <a:lnTo>
                    <a:pt x="941781" y="387819"/>
                  </a:lnTo>
                  <a:lnTo>
                    <a:pt x="949756" y="387819"/>
                  </a:lnTo>
                  <a:lnTo>
                    <a:pt x="949756" y="386270"/>
                  </a:lnTo>
                  <a:lnTo>
                    <a:pt x="1377073" y="346189"/>
                  </a:lnTo>
                  <a:lnTo>
                    <a:pt x="1372362" y="350901"/>
                  </a:lnTo>
                  <a:lnTo>
                    <a:pt x="1377492" y="356031"/>
                  </a:lnTo>
                  <a:lnTo>
                    <a:pt x="1383118" y="350393"/>
                  </a:lnTo>
                  <a:lnTo>
                    <a:pt x="1383118" y="358368"/>
                  </a:lnTo>
                  <a:lnTo>
                    <a:pt x="1390370" y="358368"/>
                  </a:lnTo>
                  <a:lnTo>
                    <a:pt x="1390370" y="350393"/>
                  </a:lnTo>
                  <a:lnTo>
                    <a:pt x="1396022" y="356031"/>
                  </a:lnTo>
                  <a:lnTo>
                    <a:pt x="1401140" y="350901"/>
                  </a:lnTo>
                  <a:lnTo>
                    <a:pt x="1394980" y="344754"/>
                  </a:lnTo>
                  <a:lnTo>
                    <a:pt x="1395501" y="345262"/>
                  </a:lnTo>
                  <a:lnTo>
                    <a:pt x="1403477" y="345262"/>
                  </a:lnTo>
                  <a:lnTo>
                    <a:pt x="1403477" y="344233"/>
                  </a:lnTo>
                  <a:lnTo>
                    <a:pt x="1831111" y="317500"/>
                  </a:lnTo>
                  <a:lnTo>
                    <a:pt x="1826082" y="322529"/>
                  </a:lnTo>
                  <a:lnTo>
                    <a:pt x="1831213" y="327660"/>
                  </a:lnTo>
                  <a:lnTo>
                    <a:pt x="1836839" y="322021"/>
                  </a:lnTo>
                  <a:lnTo>
                    <a:pt x="1836839" y="329996"/>
                  </a:lnTo>
                  <a:lnTo>
                    <a:pt x="1844103" y="329996"/>
                  </a:lnTo>
                  <a:lnTo>
                    <a:pt x="1844090" y="322021"/>
                  </a:lnTo>
                  <a:lnTo>
                    <a:pt x="1849742" y="327660"/>
                  </a:lnTo>
                  <a:lnTo>
                    <a:pt x="1854860" y="322529"/>
                  </a:lnTo>
                  <a:lnTo>
                    <a:pt x="1845589" y="313270"/>
                  </a:lnTo>
                  <a:lnTo>
                    <a:pt x="1854860" y="303999"/>
                  </a:lnTo>
                  <a:close/>
                </a:path>
                <a:path w="1866264" h="554355">
                  <a:moveTo>
                    <a:pt x="1857197" y="309651"/>
                  </a:moveTo>
                  <a:lnTo>
                    <a:pt x="1849221" y="309651"/>
                  </a:lnTo>
                  <a:lnTo>
                    <a:pt x="1845589" y="313270"/>
                  </a:lnTo>
                  <a:lnTo>
                    <a:pt x="1849221" y="316890"/>
                  </a:lnTo>
                  <a:lnTo>
                    <a:pt x="1857197" y="316890"/>
                  </a:lnTo>
                  <a:lnTo>
                    <a:pt x="1857197" y="309651"/>
                  </a:lnTo>
                  <a:close/>
                </a:path>
                <a:path w="1866264" h="554355">
                  <a:moveTo>
                    <a:pt x="1860829" y="423595"/>
                  </a:moveTo>
                  <a:lnTo>
                    <a:pt x="1840471" y="403250"/>
                  </a:lnTo>
                  <a:lnTo>
                    <a:pt x="1832546" y="404850"/>
                  </a:lnTo>
                  <a:lnTo>
                    <a:pt x="1826082" y="409219"/>
                  </a:lnTo>
                  <a:lnTo>
                    <a:pt x="1821713" y="415683"/>
                  </a:lnTo>
                  <a:lnTo>
                    <a:pt x="1820710" y="420662"/>
                  </a:lnTo>
                  <a:lnTo>
                    <a:pt x="1406232" y="435076"/>
                  </a:lnTo>
                  <a:lnTo>
                    <a:pt x="1405496" y="431444"/>
                  </a:lnTo>
                  <a:lnTo>
                    <a:pt x="1402003" y="426250"/>
                  </a:lnTo>
                  <a:lnTo>
                    <a:pt x="1401140" y="424980"/>
                  </a:lnTo>
                  <a:lnTo>
                    <a:pt x="1399844" y="424116"/>
                  </a:lnTo>
                  <a:lnTo>
                    <a:pt x="1399844" y="432117"/>
                  </a:lnTo>
                  <a:lnTo>
                    <a:pt x="1399844" y="435292"/>
                  </a:lnTo>
                  <a:lnTo>
                    <a:pt x="1373657" y="436206"/>
                  </a:lnTo>
                  <a:lnTo>
                    <a:pt x="1373657" y="432117"/>
                  </a:lnTo>
                  <a:lnTo>
                    <a:pt x="1379512" y="426262"/>
                  </a:lnTo>
                  <a:lnTo>
                    <a:pt x="1390459" y="426262"/>
                  </a:lnTo>
                  <a:lnTo>
                    <a:pt x="1393990" y="426262"/>
                  </a:lnTo>
                  <a:lnTo>
                    <a:pt x="1399844" y="432117"/>
                  </a:lnTo>
                  <a:lnTo>
                    <a:pt x="1399844" y="424116"/>
                  </a:lnTo>
                  <a:lnTo>
                    <a:pt x="1394663" y="420611"/>
                  </a:lnTo>
                  <a:lnTo>
                    <a:pt x="1386751" y="419011"/>
                  </a:lnTo>
                  <a:lnTo>
                    <a:pt x="1378826" y="420611"/>
                  </a:lnTo>
                  <a:lnTo>
                    <a:pt x="1372362" y="424980"/>
                  </a:lnTo>
                  <a:lnTo>
                    <a:pt x="1367993" y="431444"/>
                  </a:lnTo>
                  <a:lnTo>
                    <a:pt x="1366989" y="436435"/>
                  </a:lnTo>
                  <a:lnTo>
                    <a:pt x="952512" y="450837"/>
                  </a:lnTo>
                  <a:lnTo>
                    <a:pt x="951776" y="447205"/>
                  </a:lnTo>
                  <a:lnTo>
                    <a:pt x="948283" y="442010"/>
                  </a:lnTo>
                  <a:lnTo>
                    <a:pt x="947420" y="440740"/>
                  </a:lnTo>
                  <a:lnTo>
                    <a:pt x="946124" y="439877"/>
                  </a:lnTo>
                  <a:lnTo>
                    <a:pt x="946124" y="447878"/>
                  </a:lnTo>
                  <a:lnTo>
                    <a:pt x="946124" y="451065"/>
                  </a:lnTo>
                  <a:lnTo>
                    <a:pt x="932649" y="451523"/>
                  </a:lnTo>
                  <a:lnTo>
                    <a:pt x="919937" y="452856"/>
                  </a:lnTo>
                  <a:lnTo>
                    <a:pt x="919937" y="447878"/>
                  </a:lnTo>
                  <a:lnTo>
                    <a:pt x="925791" y="442023"/>
                  </a:lnTo>
                  <a:lnTo>
                    <a:pt x="936739" y="442023"/>
                  </a:lnTo>
                  <a:lnTo>
                    <a:pt x="940269" y="442023"/>
                  </a:lnTo>
                  <a:lnTo>
                    <a:pt x="946124" y="447878"/>
                  </a:lnTo>
                  <a:lnTo>
                    <a:pt x="946124" y="439877"/>
                  </a:lnTo>
                  <a:lnTo>
                    <a:pt x="940943" y="436372"/>
                  </a:lnTo>
                  <a:lnTo>
                    <a:pt x="933030" y="434771"/>
                  </a:lnTo>
                  <a:lnTo>
                    <a:pt x="925106" y="436372"/>
                  </a:lnTo>
                  <a:lnTo>
                    <a:pt x="918641" y="440740"/>
                  </a:lnTo>
                  <a:lnTo>
                    <a:pt x="914273" y="447205"/>
                  </a:lnTo>
                  <a:lnTo>
                    <a:pt x="912990" y="453580"/>
                  </a:lnTo>
                  <a:lnTo>
                    <a:pt x="498513" y="496773"/>
                  </a:lnTo>
                  <a:lnTo>
                    <a:pt x="498055" y="494499"/>
                  </a:lnTo>
                  <a:lnTo>
                    <a:pt x="494563" y="489305"/>
                  </a:lnTo>
                  <a:lnTo>
                    <a:pt x="493699" y="488035"/>
                  </a:lnTo>
                  <a:lnTo>
                    <a:pt x="492404" y="487172"/>
                  </a:lnTo>
                  <a:lnTo>
                    <a:pt x="492404" y="495173"/>
                  </a:lnTo>
                  <a:lnTo>
                    <a:pt x="492404" y="497408"/>
                  </a:lnTo>
                  <a:lnTo>
                    <a:pt x="478993" y="498805"/>
                  </a:lnTo>
                  <a:lnTo>
                    <a:pt x="466217" y="499694"/>
                  </a:lnTo>
                  <a:lnTo>
                    <a:pt x="466217" y="495173"/>
                  </a:lnTo>
                  <a:lnTo>
                    <a:pt x="472071" y="489318"/>
                  </a:lnTo>
                  <a:lnTo>
                    <a:pt x="483019" y="489318"/>
                  </a:lnTo>
                  <a:lnTo>
                    <a:pt x="486549" y="489318"/>
                  </a:lnTo>
                  <a:lnTo>
                    <a:pt x="492404" y="495173"/>
                  </a:lnTo>
                  <a:lnTo>
                    <a:pt x="492404" y="487172"/>
                  </a:lnTo>
                  <a:lnTo>
                    <a:pt x="487222" y="483666"/>
                  </a:lnTo>
                  <a:lnTo>
                    <a:pt x="479310" y="482066"/>
                  </a:lnTo>
                  <a:lnTo>
                    <a:pt x="471385" y="483666"/>
                  </a:lnTo>
                  <a:lnTo>
                    <a:pt x="464921" y="488035"/>
                  </a:lnTo>
                  <a:lnTo>
                    <a:pt x="460552" y="494499"/>
                  </a:lnTo>
                  <a:lnTo>
                    <a:pt x="459409" y="500176"/>
                  </a:lnTo>
                  <a:lnTo>
                    <a:pt x="44919" y="528967"/>
                  </a:lnTo>
                  <a:lnTo>
                    <a:pt x="44335" y="526021"/>
                  </a:lnTo>
                  <a:lnTo>
                    <a:pt x="40830" y="520827"/>
                  </a:lnTo>
                  <a:lnTo>
                    <a:pt x="39966" y="519557"/>
                  </a:lnTo>
                  <a:lnTo>
                    <a:pt x="38684" y="518693"/>
                  </a:lnTo>
                  <a:lnTo>
                    <a:pt x="38684" y="526694"/>
                  </a:lnTo>
                  <a:lnTo>
                    <a:pt x="38684" y="529399"/>
                  </a:lnTo>
                  <a:lnTo>
                    <a:pt x="25336" y="530326"/>
                  </a:lnTo>
                  <a:lnTo>
                    <a:pt x="25844" y="537552"/>
                  </a:lnTo>
                  <a:lnTo>
                    <a:pt x="38684" y="536663"/>
                  </a:lnTo>
                  <a:lnTo>
                    <a:pt x="38684" y="541172"/>
                  </a:lnTo>
                  <a:lnTo>
                    <a:pt x="32829" y="547027"/>
                  </a:lnTo>
                  <a:lnTo>
                    <a:pt x="31750" y="547039"/>
                  </a:lnTo>
                  <a:lnTo>
                    <a:pt x="29298" y="547039"/>
                  </a:lnTo>
                  <a:lnTo>
                    <a:pt x="25590" y="547039"/>
                  </a:lnTo>
                  <a:lnTo>
                    <a:pt x="18351" y="547027"/>
                  </a:lnTo>
                  <a:lnTo>
                    <a:pt x="12496" y="541172"/>
                  </a:lnTo>
                  <a:lnTo>
                    <a:pt x="12496" y="526694"/>
                  </a:lnTo>
                  <a:lnTo>
                    <a:pt x="18351" y="520839"/>
                  </a:lnTo>
                  <a:lnTo>
                    <a:pt x="29298" y="520839"/>
                  </a:lnTo>
                  <a:lnTo>
                    <a:pt x="32829" y="520839"/>
                  </a:lnTo>
                  <a:lnTo>
                    <a:pt x="38684" y="526694"/>
                  </a:lnTo>
                  <a:lnTo>
                    <a:pt x="38684" y="518693"/>
                  </a:lnTo>
                  <a:lnTo>
                    <a:pt x="33502" y="515188"/>
                  </a:lnTo>
                  <a:lnTo>
                    <a:pt x="25590" y="513588"/>
                  </a:lnTo>
                  <a:lnTo>
                    <a:pt x="17665" y="515188"/>
                  </a:lnTo>
                  <a:lnTo>
                    <a:pt x="11201" y="519557"/>
                  </a:lnTo>
                  <a:lnTo>
                    <a:pt x="6832" y="526021"/>
                  </a:lnTo>
                  <a:lnTo>
                    <a:pt x="5245" y="533933"/>
                  </a:lnTo>
                  <a:lnTo>
                    <a:pt x="6832" y="541858"/>
                  </a:lnTo>
                  <a:lnTo>
                    <a:pt x="11201" y="548322"/>
                  </a:lnTo>
                  <a:lnTo>
                    <a:pt x="17665" y="552691"/>
                  </a:lnTo>
                  <a:lnTo>
                    <a:pt x="25590" y="554278"/>
                  </a:lnTo>
                  <a:lnTo>
                    <a:pt x="33502" y="552691"/>
                  </a:lnTo>
                  <a:lnTo>
                    <a:pt x="39966" y="548322"/>
                  </a:lnTo>
                  <a:lnTo>
                    <a:pt x="40830" y="547039"/>
                  </a:lnTo>
                  <a:lnTo>
                    <a:pt x="44335" y="541858"/>
                  </a:lnTo>
                  <a:lnTo>
                    <a:pt x="45478" y="536194"/>
                  </a:lnTo>
                  <a:lnTo>
                    <a:pt x="459955" y="507403"/>
                  </a:lnTo>
                  <a:lnTo>
                    <a:pt x="460552" y="510336"/>
                  </a:lnTo>
                  <a:lnTo>
                    <a:pt x="464921" y="516801"/>
                  </a:lnTo>
                  <a:lnTo>
                    <a:pt x="471385" y="521169"/>
                  </a:lnTo>
                  <a:lnTo>
                    <a:pt x="479310" y="522757"/>
                  </a:lnTo>
                  <a:lnTo>
                    <a:pt x="487222" y="521169"/>
                  </a:lnTo>
                  <a:lnTo>
                    <a:pt x="493699" y="516801"/>
                  </a:lnTo>
                  <a:lnTo>
                    <a:pt x="494563" y="515518"/>
                  </a:lnTo>
                  <a:lnTo>
                    <a:pt x="485470" y="515518"/>
                  </a:lnTo>
                  <a:lnTo>
                    <a:pt x="483019" y="515518"/>
                  </a:lnTo>
                  <a:lnTo>
                    <a:pt x="479310" y="515518"/>
                  </a:lnTo>
                  <a:lnTo>
                    <a:pt x="472071" y="515505"/>
                  </a:lnTo>
                  <a:lnTo>
                    <a:pt x="466217" y="509651"/>
                  </a:lnTo>
                  <a:lnTo>
                    <a:pt x="466217" y="506971"/>
                  </a:lnTo>
                  <a:lnTo>
                    <a:pt x="479564" y="506031"/>
                  </a:lnTo>
                  <a:lnTo>
                    <a:pt x="492404" y="504698"/>
                  </a:lnTo>
                  <a:lnTo>
                    <a:pt x="492404" y="509651"/>
                  </a:lnTo>
                  <a:lnTo>
                    <a:pt x="486549" y="515505"/>
                  </a:lnTo>
                  <a:lnTo>
                    <a:pt x="485470" y="515518"/>
                  </a:lnTo>
                  <a:lnTo>
                    <a:pt x="494563" y="515505"/>
                  </a:lnTo>
                  <a:lnTo>
                    <a:pt x="498055" y="510336"/>
                  </a:lnTo>
                  <a:lnTo>
                    <a:pt x="499351" y="503974"/>
                  </a:lnTo>
                  <a:lnTo>
                    <a:pt x="913815" y="460781"/>
                  </a:lnTo>
                  <a:lnTo>
                    <a:pt x="914273" y="463042"/>
                  </a:lnTo>
                  <a:lnTo>
                    <a:pt x="918641" y="469506"/>
                  </a:lnTo>
                  <a:lnTo>
                    <a:pt x="925106" y="473875"/>
                  </a:lnTo>
                  <a:lnTo>
                    <a:pt x="933030" y="475462"/>
                  </a:lnTo>
                  <a:lnTo>
                    <a:pt x="940943" y="473875"/>
                  </a:lnTo>
                  <a:lnTo>
                    <a:pt x="947420" y="469506"/>
                  </a:lnTo>
                  <a:lnTo>
                    <a:pt x="948283" y="468223"/>
                  </a:lnTo>
                  <a:lnTo>
                    <a:pt x="939190" y="468223"/>
                  </a:lnTo>
                  <a:lnTo>
                    <a:pt x="936739" y="468223"/>
                  </a:lnTo>
                  <a:lnTo>
                    <a:pt x="933030" y="468223"/>
                  </a:lnTo>
                  <a:lnTo>
                    <a:pt x="925791" y="468210"/>
                  </a:lnTo>
                  <a:lnTo>
                    <a:pt x="919937" y="462356"/>
                  </a:lnTo>
                  <a:lnTo>
                    <a:pt x="919937" y="460146"/>
                  </a:lnTo>
                  <a:lnTo>
                    <a:pt x="933284" y="458749"/>
                  </a:lnTo>
                  <a:lnTo>
                    <a:pt x="946124" y="458304"/>
                  </a:lnTo>
                  <a:lnTo>
                    <a:pt x="946124" y="462356"/>
                  </a:lnTo>
                  <a:lnTo>
                    <a:pt x="940269" y="468210"/>
                  </a:lnTo>
                  <a:lnTo>
                    <a:pt x="939190" y="468223"/>
                  </a:lnTo>
                  <a:lnTo>
                    <a:pt x="948283" y="468210"/>
                  </a:lnTo>
                  <a:lnTo>
                    <a:pt x="951776" y="463042"/>
                  </a:lnTo>
                  <a:lnTo>
                    <a:pt x="952779" y="458076"/>
                  </a:lnTo>
                  <a:lnTo>
                    <a:pt x="1367269" y="443674"/>
                  </a:lnTo>
                  <a:lnTo>
                    <a:pt x="1367993" y="447281"/>
                  </a:lnTo>
                  <a:lnTo>
                    <a:pt x="1372362" y="453745"/>
                  </a:lnTo>
                  <a:lnTo>
                    <a:pt x="1378826" y="458114"/>
                  </a:lnTo>
                  <a:lnTo>
                    <a:pt x="1386751" y="459714"/>
                  </a:lnTo>
                  <a:lnTo>
                    <a:pt x="1394663" y="458114"/>
                  </a:lnTo>
                  <a:lnTo>
                    <a:pt x="1401140" y="453745"/>
                  </a:lnTo>
                  <a:lnTo>
                    <a:pt x="1402003" y="452462"/>
                  </a:lnTo>
                  <a:lnTo>
                    <a:pt x="1392910" y="452462"/>
                  </a:lnTo>
                  <a:lnTo>
                    <a:pt x="1390459" y="452462"/>
                  </a:lnTo>
                  <a:lnTo>
                    <a:pt x="1386751" y="452462"/>
                  </a:lnTo>
                  <a:lnTo>
                    <a:pt x="1379512" y="452450"/>
                  </a:lnTo>
                  <a:lnTo>
                    <a:pt x="1373657" y="446595"/>
                  </a:lnTo>
                  <a:lnTo>
                    <a:pt x="1373657" y="443458"/>
                  </a:lnTo>
                  <a:lnTo>
                    <a:pt x="1399844" y="442544"/>
                  </a:lnTo>
                  <a:lnTo>
                    <a:pt x="1399844" y="446595"/>
                  </a:lnTo>
                  <a:lnTo>
                    <a:pt x="1393990" y="452450"/>
                  </a:lnTo>
                  <a:lnTo>
                    <a:pt x="1392910" y="452462"/>
                  </a:lnTo>
                  <a:lnTo>
                    <a:pt x="1402003" y="452450"/>
                  </a:lnTo>
                  <a:lnTo>
                    <a:pt x="1405496" y="447281"/>
                  </a:lnTo>
                  <a:lnTo>
                    <a:pt x="1406499" y="442315"/>
                  </a:lnTo>
                  <a:lnTo>
                    <a:pt x="1820989" y="427913"/>
                  </a:lnTo>
                  <a:lnTo>
                    <a:pt x="1821713" y="431520"/>
                  </a:lnTo>
                  <a:lnTo>
                    <a:pt x="1826082" y="437984"/>
                  </a:lnTo>
                  <a:lnTo>
                    <a:pt x="1832546" y="442353"/>
                  </a:lnTo>
                  <a:lnTo>
                    <a:pt x="1840471" y="443941"/>
                  </a:lnTo>
                  <a:lnTo>
                    <a:pt x="1848383" y="442353"/>
                  </a:lnTo>
                  <a:lnTo>
                    <a:pt x="1854860" y="437984"/>
                  </a:lnTo>
                  <a:lnTo>
                    <a:pt x="1855724" y="436702"/>
                  </a:lnTo>
                  <a:lnTo>
                    <a:pt x="1846630" y="436702"/>
                  </a:lnTo>
                  <a:lnTo>
                    <a:pt x="1844179" y="436702"/>
                  </a:lnTo>
                  <a:lnTo>
                    <a:pt x="1840471" y="436702"/>
                  </a:lnTo>
                  <a:lnTo>
                    <a:pt x="1833245" y="436689"/>
                  </a:lnTo>
                  <a:lnTo>
                    <a:pt x="1827390" y="430834"/>
                  </a:lnTo>
                  <a:lnTo>
                    <a:pt x="1827390" y="427697"/>
                  </a:lnTo>
                  <a:lnTo>
                    <a:pt x="1840598" y="427228"/>
                  </a:lnTo>
                  <a:lnTo>
                    <a:pt x="1840344" y="419976"/>
                  </a:lnTo>
                  <a:lnTo>
                    <a:pt x="1827390" y="420433"/>
                  </a:lnTo>
                  <a:lnTo>
                    <a:pt x="1827390" y="416356"/>
                  </a:lnTo>
                  <a:lnTo>
                    <a:pt x="1833245" y="410502"/>
                  </a:lnTo>
                  <a:lnTo>
                    <a:pt x="1844179" y="410502"/>
                  </a:lnTo>
                  <a:lnTo>
                    <a:pt x="1847710" y="410502"/>
                  </a:lnTo>
                  <a:lnTo>
                    <a:pt x="1853565" y="416356"/>
                  </a:lnTo>
                  <a:lnTo>
                    <a:pt x="1853565" y="430834"/>
                  </a:lnTo>
                  <a:lnTo>
                    <a:pt x="1847710" y="436689"/>
                  </a:lnTo>
                  <a:lnTo>
                    <a:pt x="1846630" y="436702"/>
                  </a:lnTo>
                  <a:lnTo>
                    <a:pt x="1855724" y="436689"/>
                  </a:lnTo>
                  <a:lnTo>
                    <a:pt x="1859216" y="431520"/>
                  </a:lnTo>
                  <a:lnTo>
                    <a:pt x="1860829" y="423595"/>
                  </a:lnTo>
                  <a:close/>
                </a:path>
                <a:path w="1866264" h="554355">
                  <a:moveTo>
                    <a:pt x="1866061" y="44323"/>
                  </a:moveTo>
                  <a:lnTo>
                    <a:pt x="1861870" y="37071"/>
                  </a:lnTo>
                  <a:lnTo>
                    <a:pt x="1853501" y="22580"/>
                  </a:lnTo>
                  <a:lnTo>
                    <a:pt x="1853501" y="37071"/>
                  </a:lnTo>
                  <a:lnTo>
                    <a:pt x="1827441" y="37071"/>
                  </a:lnTo>
                  <a:lnTo>
                    <a:pt x="1828723" y="34848"/>
                  </a:lnTo>
                  <a:lnTo>
                    <a:pt x="1840979" y="33134"/>
                  </a:lnTo>
                  <a:lnTo>
                    <a:pt x="1839976" y="25958"/>
                  </a:lnTo>
                  <a:lnTo>
                    <a:pt x="1833321" y="26885"/>
                  </a:lnTo>
                  <a:lnTo>
                    <a:pt x="1840471" y="14503"/>
                  </a:lnTo>
                  <a:lnTo>
                    <a:pt x="1853501" y="37071"/>
                  </a:lnTo>
                  <a:lnTo>
                    <a:pt x="1853501" y="22580"/>
                  </a:lnTo>
                  <a:lnTo>
                    <a:pt x="1840471" y="0"/>
                  </a:lnTo>
                  <a:lnTo>
                    <a:pt x="1837334" y="5435"/>
                  </a:lnTo>
                  <a:lnTo>
                    <a:pt x="1824215" y="28155"/>
                  </a:lnTo>
                  <a:lnTo>
                    <a:pt x="1400581" y="87020"/>
                  </a:lnTo>
                  <a:lnTo>
                    <a:pt x="1399781" y="85636"/>
                  </a:lnTo>
                  <a:lnTo>
                    <a:pt x="1399781" y="100114"/>
                  </a:lnTo>
                  <a:lnTo>
                    <a:pt x="1373720" y="100114"/>
                  </a:lnTo>
                  <a:lnTo>
                    <a:pt x="1374724" y="98374"/>
                  </a:lnTo>
                  <a:lnTo>
                    <a:pt x="1387309" y="96177"/>
                  </a:lnTo>
                  <a:lnTo>
                    <a:pt x="1396746" y="94869"/>
                  </a:lnTo>
                  <a:lnTo>
                    <a:pt x="1399781" y="100114"/>
                  </a:lnTo>
                  <a:lnTo>
                    <a:pt x="1399781" y="85636"/>
                  </a:lnTo>
                  <a:lnTo>
                    <a:pt x="1392834" y="73596"/>
                  </a:lnTo>
                  <a:lnTo>
                    <a:pt x="1392834" y="88099"/>
                  </a:lnTo>
                  <a:lnTo>
                    <a:pt x="1386128" y="89027"/>
                  </a:lnTo>
                  <a:lnTo>
                    <a:pt x="1379448" y="90195"/>
                  </a:lnTo>
                  <a:lnTo>
                    <a:pt x="1386751" y="77546"/>
                  </a:lnTo>
                  <a:lnTo>
                    <a:pt x="1392834" y="88099"/>
                  </a:lnTo>
                  <a:lnTo>
                    <a:pt x="1392834" y="73596"/>
                  </a:lnTo>
                  <a:lnTo>
                    <a:pt x="1386751" y="63042"/>
                  </a:lnTo>
                  <a:lnTo>
                    <a:pt x="1383614" y="68478"/>
                  </a:lnTo>
                  <a:lnTo>
                    <a:pt x="1370139" y="91808"/>
                  </a:lnTo>
                  <a:lnTo>
                    <a:pt x="946594" y="165379"/>
                  </a:lnTo>
                  <a:lnTo>
                    <a:pt x="946061" y="164465"/>
                  </a:lnTo>
                  <a:lnTo>
                    <a:pt x="946061" y="178930"/>
                  </a:lnTo>
                  <a:lnTo>
                    <a:pt x="920000" y="178930"/>
                  </a:lnTo>
                  <a:lnTo>
                    <a:pt x="921283" y="176695"/>
                  </a:lnTo>
                  <a:lnTo>
                    <a:pt x="933526" y="174993"/>
                  </a:lnTo>
                  <a:lnTo>
                    <a:pt x="942848" y="173380"/>
                  </a:lnTo>
                  <a:lnTo>
                    <a:pt x="946061" y="178930"/>
                  </a:lnTo>
                  <a:lnTo>
                    <a:pt x="946061" y="164465"/>
                  </a:lnTo>
                  <a:lnTo>
                    <a:pt x="938987" y="152196"/>
                  </a:lnTo>
                  <a:lnTo>
                    <a:pt x="938987" y="166700"/>
                  </a:lnTo>
                  <a:lnTo>
                    <a:pt x="932472" y="167830"/>
                  </a:lnTo>
                  <a:lnTo>
                    <a:pt x="925868" y="168757"/>
                  </a:lnTo>
                  <a:lnTo>
                    <a:pt x="933030" y="156362"/>
                  </a:lnTo>
                  <a:lnTo>
                    <a:pt x="938987" y="166700"/>
                  </a:lnTo>
                  <a:lnTo>
                    <a:pt x="938987" y="152196"/>
                  </a:lnTo>
                  <a:lnTo>
                    <a:pt x="933030" y="141859"/>
                  </a:lnTo>
                  <a:lnTo>
                    <a:pt x="929894" y="147294"/>
                  </a:lnTo>
                  <a:lnTo>
                    <a:pt x="916774" y="170014"/>
                  </a:lnTo>
                  <a:lnTo>
                    <a:pt x="493141" y="228879"/>
                  </a:lnTo>
                  <a:lnTo>
                    <a:pt x="492340" y="227495"/>
                  </a:lnTo>
                  <a:lnTo>
                    <a:pt x="492340" y="241973"/>
                  </a:lnTo>
                  <a:lnTo>
                    <a:pt x="466280" y="241973"/>
                  </a:lnTo>
                  <a:lnTo>
                    <a:pt x="468071" y="238874"/>
                  </a:lnTo>
                  <a:lnTo>
                    <a:pt x="479806" y="238048"/>
                  </a:lnTo>
                  <a:lnTo>
                    <a:pt x="489305" y="236728"/>
                  </a:lnTo>
                  <a:lnTo>
                    <a:pt x="492340" y="241973"/>
                  </a:lnTo>
                  <a:lnTo>
                    <a:pt x="492340" y="227495"/>
                  </a:lnTo>
                  <a:lnTo>
                    <a:pt x="485394" y="215455"/>
                  </a:lnTo>
                  <a:lnTo>
                    <a:pt x="485394" y="229958"/>
                  </a:lnTo>
                  <a:lnTo>
                    <a:pt x="478929" y="230847"/>
                  </a:lnTo>
                  <a:lnTo>
                    <a:pt x="472440" y="231305"/>
                  </a:lnTo>
                  <a:lnTo>
                    <a:pt x="479310" y="219405"/>
                  </a:lnTo>
                  <a:lnTo>
                    <a:pt x="485394" y="229958"/>
                  </a:lnTo>
                  <a:lnTo>
                    <a:pt x="485394" y="215455"/>
                  </a:lnTo>
                  <a:lnTo>
                    <a:pt x="479310" y="204901"/>
                  </a:lnTo>
                  <a:lnTo>
                    <a:pt x="476173" y="210337"/>
                  </a:lnTo>
                  <a:lnTo>
                    <a:pt x="463715" y="231914"/>
                  </a:lnTo>
                  <a:lnTo>
                    <a:pt x="39966" y="261353"/>
                  </a:lnTo>
                  <a:lnTo>
                    <a:pt x="38620" y="259029"/>
                  </a:lnTo>
                  <a:lnTo>
                    <a:pt x="38620" y="273507"/>
                  </a:lnTo>
                  <a:lnTo>
                    <a:pt x="12560" y="273507"/>
                  </a:lnTo>
                  <a:lnTo>
                    <a:pt x="25590" y="250939"/>
                  </a:lnTo>
                  <a:lnTo>
                    <a:pt x="31915" y="261912"/>
                  </a:lnTo>
                  <a:lnTo>
                    <a:pt x="25336" y="262369"/>
                  </a:lnTo>
                  <a:lnTo>
                    <a:pt x="25844" y="269595"/>
                  </a:lnTo>
                  <a:lnTo>
                    <a:pt x="35953" y="268897"/>
                  </a:lnTo>
                  <a:lnTo>
                    <a:pt x="38620" y="273507"/>
                  </a:lnTo>
                  <a:lnTo>
                    <a:pt x="38620" y="259029"/>
                  </a:lnTo>
                  <a:lnTo>
                    <a:pt x="25590" y="236435"/>
                  </a:lnTo>
                  <a:lnTo>
                    <a:pt x="22453" y="241871"/>
                  </a:lnTo>
                  <a:lnTo>
                    <a:pt x="0" y="280758"/>
                  </a:lnTo>
                  <a:lnTo>
                    <a:pt x="51181" y="280758"/>
                  </a:lnTo>
                  <a:lnTo>
                    <a:pt x="46990" y="273507"/>
                  </a:lnTo>
                  <a:lnTo>
                    <a:pt x="43992" y="268338"/>
                  </a:lnTo>
                  <a:lnTo>
                    <a:pt x="459346" y="239471"/>
                  </a:lnTo>
                  <a:lnTo>
                    <a:pt x="453720" y="249224"/>
                  </a:lnTo>
                  <a:lnTo>
                    <a:pt x="504901" y="249224"/>
                  </a:lnTo>
                  <a:lnTo>
                    <a:pt x="500710" y="241973"/>
                  </a:lnTo>
                  <a:lnTo>
                    <a:pt x="497052" y="235661"/>
                  </a:lnTo>
                  <a:lnTo>
                    <a:pt x="912177" y="177965"/>
                  </a:lnTo>
                  <a:lnTo>
                    <a:pt x="907440" y="186182"/>
                  </a:lnTo>
                  <a:lnTo>
                    <a:pt x="958621" y="186182"/>
                  </a:lnTo>
                  <a:lnTo>
                    <a:pt x="954430" y="178930"/>
                  </a:lnTo>
                  <a:lnTo>
                    <a:pt x="950455" y="172059"/>
                  </a:lnTo>
                  <a:lnTo>
                    <a:pt x="1365415" y="99987"/>
                  </a:lnTo>
                  <a:lnTo>
                    <a:pt x="1361160" y="107365"/>
                  </a:lnTo>
                  <a:lnTo>
                    <a:pt x="1412341" y="107365"/>
                  </a:lnTo>
                  <a:lnTo>
                    <a:pt x="1408150" y="100114"/>
                  </a:lnTo>
                  <a:lnTo>
                    <a:pt x="1404493" y="93789"/>
                  </a:lnTo>
                  <a:lnTo>
                    <a:pt x="1819617" y="36106"/>
                  </a:lnTo>
                  <a:lnTo>
                    <a:pt x="1814880" y="44323"/>
                  </a:lnTo>
                  <a:lnTo>
                    <a:pt x="1866061" y="44323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5" name="object 78">
              <a:extLst>
                <a:ext uri="{FF2B5EF4-FFF2-40B4-BE49-F238E27FC236}">
                  <a16:creationId xmlns:a16="http://schemas.microsoft.com/office/drawing/2014/main" id="{6C218C9A-0E69-4957-A2BC-5F6C56032840}"/>
                </a:ext>
              </a:extLst>
            </p:cNvPr>
            <p:cNvSpPr/>
            <p:nvPr/>
          </p:nvSpPr>
          <p:spPr>
            <a:xfrm>
              <a:off x="2861919" y="938961"/>
              <a:ext cx="1866264" cy="601980"/>
            </a:xfrm>
            <a:custGeom>
              <a:avLst/>
              <a:gdLst/>
              <a:ahLst/>
              <a:cxnLst/>
              <a:rect l="l" t="t" r="r" b="b"/>
              <a:pathLst>
                <a:path w="1866264" h="601980">
                  <a:moveTo>
                    <a:pt x="1857197" y="309651"/>
                  </a:moveTo>
                  <a:lnTo>
                    <a:pt x="1849208" y="309651"/>
                  </a:lnTo>
                  <a:lnTo>
                    <a:pt x="1854860" y="303999"/>
                  </a:lnTo>
                  <a:lnTo>
                    <a:pt x="1849742" y="298869"/>
                  </a:lnTo>
                  <a:lnTo>
                    <a:pt x="1844103" y="304507"/>
                  </a:lnTo>
                  <a:lnTo>
                    <a:pt x="1844103" y="311772"/>
                  </a:lnTo>
                  <a:lnTo>
                    <a:pt x="1844103" y="314756"/>
                  </a:lnTo>
                  <a:lnTo>
                    <a:pt x="1844090" y="311772"/>
                  </a:lnTo>
                  <a:lnTo>
                    <a:pt x="1844103" y="304507"/>
                  </a:lnTo>
                  <a:lnTo>
                    <a:pt x="1844103" y="296532"/>
                  </a:lnTo>
                  <a:lnTo>
                    <a:pt x="1836839" y="296532"/>
                  </a:lnTo>
                  <a:lnTo>
                    <a:pt x="1836839" y="304507"/>
                  </a:lnTo>
                  <a:lnTo>
                    <a:pt x="1831213" y="298869"/>
                  </a:lnTo>
                  <a:lnTo>
                    <a:pt x="1826082" y="303999"/>
                  </a:lnTo>
                  <a:lnTo>
                    <a:pt x="1831721" y="309651"/>
                  </a:lnTo>
                  <a:lnTo>
                    <a:pt x="1823745" y="309651"/>
                  </a:lnTo>
                  <a:lnTo>
                    <a:pt x="1823745" y="311378"/>
                  </a:lnTo>
                  <a:lnTo>
                    <a:pt x="1396530" y="355892"/>
                  </a:lnTo>
                  <a:lnTo>
                    <a:pt x="1401140" y="351282"/>
                  </a:lnTo>
                  <a:lnTo>
                    <a:pt x="1396022" y="346163"/>
                  </a:lnTo>
                  <a:lnTo>
                    <a:pt x="1390370" y="351802"/>
                  </a:lnTo>
                  <a:lnTo>
                    <a:pt x="1390370" y="343827"/>
                  </a:lnTo>
                  <a:lnTo>
                    <a:pt x="1383118" y="343827"/>
                  </a:lnTo>
                  <a:lnTo>
                    <a:pt x="1383118" y="351802"/>
                  </a:lnTo>
                  <a:lnTo>
                    <a:pt x="1377492" y="346163"/>
                  </a:lnTo>
                  <a:lnTo>
                    <a:pt x="1372362" y="351282"/>
                  </a:lnTo>
                  <a:lnTo>
                    <a:pt x="1378000" y="356933"/>
                  </a:lnTo>
                  <a:lnTo>
                    <a:pt x="1370025" y="356933"/>
                  </a:lnTo>
                  <a:lnTo>
                    <a:pt x="1370025" y="358381"/>
                  </a:lnTo>
                  <a:lnTo>
                    <a:pt x="942606" y="395503"/>
                  </a:lnTo>
                  <a:lnTo>
                    <a:pt x="947420" y="390690"/>
                  </a:lnTo>
                  <a:lnTo>
                    <a:pt x="942301" y="385559"/>
                  </a:lnTo>
                  <a:lnTo>
                    <a:pt x="936650" y="391210"/>
                  </a:lnTo>
                  <a:lnTo>
                    <a:pt x="936650" y="383222"/>
                  </a:lnTo>
                  <a:lnTo>
                    <a:pt x="929398" y="383222"/>
                  </a:lnTo>
                  <a:lnTo>
                    <a:pt x="929398" y="391210"/>
                  </a:lnTo>
                  <a:lnTo>
                    <a:pt x="933030" y="394830"/>
                  </a:lnTo>
                  <a:lnTo>
                    <a:pt x="929398" y="391210"/>
                  </a:lnTo>
                  <a:lnTo>
                    <a:pt x="923772" y="385559"/>
                  </a:lnTo>
                  <a:lnTo>
                    <a:pt x="918641" y="390690"/>
                  </a:lnTo>
                  <a:lnTo>
                    <a:pt x="924280" y="396341"/>
                  </a:lnTo>
                  <a:lnTo>
                    <a:pt x="916305" y="396341"/>
                  </a:lnTo>
                  <a:lnTo>
                    <a:pt x="916305" y="398411"/>
                  </a:lnTo>
                  <a:lnTo>
                    <a:pt x="489331" y="451802"/>
                  </a:lnTo>
                  <a:lnTo>
                    <a:pt x="493699" y="447433"/>
                  </a:lnTo>
                  <a:lnTo>
                    <a:pt x="488581" y="442302"/>
                  </a:lnTo>
                  <a:lnTo>
                    <a:pt x="482930" y="447954"/>
                  </a:lnTo>
                  <a:lnTo>
                    <a:pt x="482930" y="439966"/>
                  </a:lnTo>
                  <a:lnTo>
                    <a:pt x="475691" y="439966"/>
                  </a:lnTo>
                  <a:lnTo>
                    <a:pt x="475691" y="447954"/>
                  </a:lnTo>
                  <a:lnTo>
                    <a:pt x="470052" y="442302"/>
                  </a:lnTo>
                  <a:lnTo>
                    <a:pt x="464921" y="447433"/>
                  </a:lnTo>
                  <a:lnTo>
                    <a:pt x="470560" y="453085"/>
                  </a:lnTo>
                  <a:lnTo>
                    <a:pt x="462584" y="453085"/>
                  </a:lnTo>
                  <a:lnTo>
                    <a:pt x="462584" y="455320"/>
                  </a:lnTo>
                  <a:lnTo>
                    <a:pt x="35737" y="513143"/>
                  </a:lnTo>
                  <a:lnTo>
                    <a:pt x="39979" y="508901"/>
                  </a:lnTo>
                  <a:lnTo>
                    <a:pt x="34861" y="503783"/>
                  </a:lnTo>
                  <a:lnTo>
                    <a:pt x="29210" y="509435"/>
                  </a:lnTo>
                  <a:lnTo>
                    <a:pt x="29210" y="501446"/>
                  </a:lnTo>
                  <a:lnTo>
                    <a:pt x="21971" y="501446"/>
                  </a:lnTo>
                  <a:lnTo>
                    <a:pt x="21971" y="516674"/>
                  </a:lnTo>
                  <a:lnTo>
                    <a:pt x="21958" y="519671"/>
                  </a:lnTo>
                  <a:lnTo>
                    <a:pt x="21958" y="516674"/>
                  </a:lnTo>
                  <a:lnTo>
                    <a:pt x="21971" y="501446"/>
                  </a:lnTo>
                  <a:lnTo>
                    <a:pt x="21958" y="509435"/>
                  </a:lnTo>
                  <a:lnTo>
                    <a:pt x="16319" y="503783"/>
                  </a:lnTo>
                  <a:lnTo>
                    <a:pt x="11201" y="508901"/>
                  </a:lnTo>
                  <a:lnTo>
                    <a:pt x="16840" y="514553"/>
                  </a:lnTo>
                  <a:lnTo>
                    <a:pt x="8864" y="514553"/>
                  </a:lnTo>
                  <a:lnTo>
                    <a:pt x="8864" y="521792"/>
                  </a:lnTo>
                  <a:lnTo>
                    <a:pt x="16840" y="521792"/>
                  </a:lnTo>
                  <a:lnTo>
                    <a:pt x="11201" y="527431"/>
                  </a:lnTo>
                  <a:lnTo>
                    <a:pt x="16319" y="532561"/>
                  </a:lnTo>
                  <a:lnTo>
                    <a:pt x="21958" y="526923"/>
                  </a:lnTo>
                  <a:lnTo>
                    <a:pt x="21958" y="534911"/>
                  </a:lnTo>
                  <a:lnTo>
                    <a:pt x="29210" y="534911"/>
                  </a:lnTo>
                  <a:lnTo>
                    <a:pt x="29210" y="526923"/>
                  </a:lnTo>
                  <a:lnTo>
                    <a:pt x="34861" y="532561"/>
                  </a:lnTo>
                  <a:lnTo>
                    <a:pt x="39979" y="527431"/>
                  </a:lnTo>
                  <a:lnTo>
                    <a:pt x="34328" y="521792"/>
                  </a:lnTo>
                  <a:lnTo>
                    <a:pt x="42303" y="521792"/>
                  </a:lnTo>
                  <a:lnTo>
                    <a:pt x="42303" y="519569"/>
                  </a:lnTo>
                  <a:lnTo>
                    <a:pt x="469138" y="461746"/>
                  </a:lnTo>
                  <a:lnTo>
                    <a:pt x="464921" y="465963"/>
                  </a:lnTo>
                  <a:lnTo>
                    <a:pt x="470052" y="471093"/>
                  </a:lnTo>
                  <a:lnTo>
                    <a:pt x="475691" y="465455"/>
                  </a:lnTo>
                  <a:lnTo>
                    <a:pt x="475691" y="473430"/>
                  </a:lnTo>
                  <a:lnTo>
                    <a:pt x="482930" y="473430"/>
                  </a:lnTo>
                  <a:lnTo>
                    <a:pt x="482930" y="465455"/>
                  </a:lnTo>
                  <a:lnTo>
                    <a:pt x="488581" y="471093"/>
                  </a:lnTo>
                  <a:lnTo>
                    <a:pt x="493699" y="465963"/>
                  </a:lnTo>
                  <a:lnTo>
                    <a:pt x="487108" y="459384"/>
                  </a:lnTo>
                  <a:lnTo>
                    <a:pt x="488061" y="460324"/>
                  </a:lnTo>
                  <a:lnTo>
                    <a:pt x="496036" y="460324"/>
                  </a:lnTo>
                  <a:lnTo>
                    <a:pt x="496036" y="458266"/>
                  </a:lnTo>
                  <a:lnTo>
                    <a:pt x="922985" y="404876"/>
                  </a:lnTo>
                  <a:lnTo>
                    <a:pt x="918641" y="409219"/>
                  </a:lnTo>
                  <a:lnTo>
                    <a:pt x="923772" y="414350"/>
                  </a:lnTo>
                  <a:lnTo>
                    <a:pt x="929398" y="408711"/>
                  </a:lnTo>
                  <a:lnTo>
                    <a:pt x="929398" y="416687"/>
                  </a:lnTo>
                  <a:lnTo>
                    <a:pt x="936650" y="416687"/>
                  </a:lnTo>
                  <a:lnTo>
                    <a:pt x="936650" y="408711"/>
                  </a:lnTo>
                  <a:lnTo>
                    <a:pt x="942301" y="414350"/>
                  </a:lnTo>
                  <a:lnTo>
                    <a:pt x="947420" y="409219"/>
                  </a:lnTo>
                  <a:lnTo>
                    <a:pt x="941095" y="402907"/>
                  </a:lnTo>
                  <a:lnTo>
                    <a:pt x="941781" y="403580"/>
                  </a:lnTo>
                  <a:lnTo>
                    <a:pt x="949756" y="403580"/>
                  </a:lnTo>
                  <a:lnTo>
                    <a:pt x="949756" y="402158"/>
                  </a:lnTo>
                  <a:lnTo>
                    <a:pt x="1377149" y="365023"/>
                  </a:lnTo>
                  <a:lnTo>
                    <a:pt x="1372362" y="369811"/>
                  </a:lnTo>
                  <a:lnTo>
                    <a:pt x="1377492" y="374942"/>
                  </a:lnTo>
                  <a:lnTo>
                    <a:pt x="1383118" y="369303"/>
                  </a:lnTo>
                  <a:lnTo>
                    <a:pt x="1383118" y="377291"/>
                  </a:lnTo>
                  <a:lnTo>
                    <a:pt x="1390370" y="377291"/>
                  </a:lnTo>
                  <a:lnTo>
                    <a:pt x="1390370" y="369303"/>
                  </a:lnTo>
                  <a:lnTo>
                    <a:pt x="1396022" y="374942"/>
                  </a:lnTo>
                  <a:lnTo>
                    <a:pt x="1401140" y="369811"/>
                  </a:lnTo>
                  <a:lnTo>
                    <a:pt x="1395488" y="364172"/>
                  </a:lnTo>
                  <a:lnTo>
                    <a:pt x="1403477" y="364172"/>
                  </a:lnTo>
                  <a:lnTo>
                    <a:pt x="1403477" y="362458"/>
                  </a:lnTo>
                  <a:lnTo>
                    <a:pt x="1830666" y="317944"/>
                  </a:lnTo>
                  <a:lnTo>
                    <a:pt x="1826082" y="322529"/>
                  </a:lnTo>
                  <a:lnTo>
                    <a:pt x="1831213" y="327647"/>
                  </a:lnTo>
                  <a:lnTo>
                    <a:pt x="1836839" y="322021"/>
                  </a:lnTo>
                  <a:lnTo>
                    <a:pt x="1836839" y="329996"/>
                  </a:lnTo>
                  <a:lnTo>
                    <a:pt x="1844103" y="329996"/>
                  </a:lnTo>
                  <a:lnTo>
                    <a:pt x="1844090" y="322021"/>
                  </a:lnTo>
                  <a:lnTo>
                    <a:pt x="1849742" y="327647"/>
                  </a:lnTo>
                  <a:lnTo>
                    <a:pt x="1854860" y="322529"/>
                  </a:lnTo>
                  <a:lnTo>
                    <a:pt x="1845589" y="313270"/>
                  </a:lnTo>
                  <a:lnTo>
                    <a:pt x="1849221" y="316890"/>
                  </a:lnTo>
                  <a:lnTo>
                    <a:pt x="1857197" y="316890"/>
                  </a:lnTo>
                  <a:lnTo>
                    <a:pt x="1857197" y="309651"/>
                  </a:lnTo>
                  <a:close/>
                </a:path>
                <a:path w="1866264" h="601980">
                  <a:moveTo>
                    <a:pt x="1860829" y="392074"/>
                  </a:moveTo>
                  <a:lnTo>
                    <a:pt x="1840471" y="371729"/>
                  </a:lnTo>
                  <a:lnTo>
                    <a:pt x="1832546" y="373329"/>
                  </a:lnTo>
                  <a:lnTo>
                    <a:pt x="1826082" y="377698"/>
                  </a:lnTo>
                  <a:lnTo>
                    <a:pt x="1821713" y="384162"/>
                  </a:lnTo>
                  <a:lnTo>
                    <a:pt x="1820430" y="390525"/>
                  </a:lnTo>
                  <a:lnTo>
                    <a:pt x="1405953" y="433743"/>
                  </a:lnTo>
                  <a:lnTo>
                    <a:pt x="1405496" y="431444"/>
                  </a:lnTo>
                  <a:lnTo>
                    <a:pt x="1402003" y="426250"/>
                  </a:lnTo>
                  <a:lnTo>
                    <a:pt x="1401140" y="424980"/>
                  </a:lnTo>
                  <a:lnTo>
                    <a:pt x="1399844" y="424116"/>
                  </a:lnTo>
                  <a:lnTo>
                    <a:pt x="1399844" y="432117"/>
                  </a:lnTo>
                  <a:lnTo>
                    <a:pt x="1399844" y="434378"/>
                  </a:lnTo>
                  <a:lnTo>
                    <a:pt x="1386014" y="435813"/>
                  </a:lnTo>
                  <a:lnTo>
                    <a:pt x="1373657" y="438391"/>
                  </a:lnTo>
                  <a:lnTo>
                    <a:pt x="1373657" y="432117"/>
                  </a:lnTo>
                  <a:lnTo>
                    <a:pt x="1379512" y="426262"/>
                  </a:lnTo>
                  <a:lnTo>
                    <a:pt x="1390459" y="426262"/>
                  </a:lnTo>
                  <a:lnTo>
                    <a:pt x="1393990" y="426262"/>
                  </a:lnTo>
                  <a:lnTo>
                    <a:pt x="1399844" y="432117"/>
                  </a:lnTo>
                  <a:lnTo>
                    <a:pt x="1399844" y="424116"/>
                  </a:lnTo>
                  <a:lnTo>
                    <a:pt x="1394663" y="420611"/>
                  </a:lnTo>
                  <a:lnTo>
                    <a:pt x="1386751" y="419011"/>
                  </a:lnTo>
                  <a:lnTo>
                    <a:pt x="1378826" y="420611"/>
                  </a:lnTo>
                  <a:lnTo>
                    <a:pt x="1372362" y="424980"/>
                  </a:lnTo>
                  <a:lnTo>
                    <a:pt x="1367993" y="431444"/>
                  </a:lnTo>
                  <a:lnTo>
                    <a:pt x="1366405" y="439356"/>
                  </a:lnTo>
                  <a:lnTo>
                    <a:pt x="1366507" y="439889"/>
                  </a:lnTo>
                  <a:lnTo>
                    <a:pt x="951826" y="526326"/>
                  </a:lnTo>
                  <a:lnTo>
                    <a:pt x="951776" y="526021"/>
                  </a:lnTo>
                  <a:lnTo>
                    <a:pt x="948283" y="520827"/>
                  </a:lnTo>
                  <a:lnTo>
                    <a:pt x="947420" y="519544"/>
                  </a:lnTo>
                  <a:lnTo>
                    <a:pt x="946124" y="518680"/>
                  </a:lnTo>
                  <a:lnTo>
                    <a:pt x="946124" y="526694"/>
                  </a:lnTo>
                  <a:lnTo>
                    <a:pt x="946124" y="527519"/>
                  </a:lnTo>
                  <a:lnTo>
                    <a:pt x="932599" y="530326"/>
                  </a:lnTo>
                  <a:lnTo>
                    <a:pt x="919937" y="530771"/>
                  </a:lnTo>
                  <a:lnTo>
                    <a:pt x="919937" y="526694"/>
                  </a:lnTo>
                  <a:lnTo>
                    <a:pt x="925791" y="520839"/>
                  </a:lnTo>
                  <a:lnTo>
                    <a:pt x="936739" y="520839"/>
                  </a:lnTo>
                  <a:lnTo>
                    <a:pt x="940269" y="520839"/>
                  </a:lnTo>
                  <a:lnTo>
                    <a:pt x="946124" y="526694"/>
                  </a:lnTo>
                  <a:lnTo>
                    <a:pt x="946124" y="518680"/>
                  </a:lnTo>
                  <a:lnTo>
                    <a:pt x="940943" y="515188"/>
                  </a:lnTo>
                  <a:lnTo>
                    <a:pt x="933030" y="513575"/>
                  </a:lnTo>
                  <a:lnTo>
                    <a:pt x="925106" y="515188"/>
                  </a:lnTo>
                  <a:lnTo>
                    <a:pt x="918641" y="519544"/>
                  </a:lnTo>
                  <a:lnTo>
                    <a:pt x="914273" y="526021"/>
                  </a:lnTo>
                  <a:lnTo>
                    <a:pt x="913269" y="530999"/>
                  </a:lnTo>
                  <a:lnTo>
                    <a:pt x="498779" y="545401"/>
                  </a:lnTo>
                  <a:lnTo>
                    <a:pt x="498055" y="541782"/>
                  </a:lnTo>
                  <a:lnTo>
                    <a:pt x="494563" y="536587"/>
                  </a:lnTo>
                  <a:lnTo>
                    <a:pt x="493699" y="535317"/>
                  </a:lnTo>
                  <a:lnTo>
                    <a:pt x="492404" y="534454"/>
                  </a:lnTo>
                  <a:lnTo>
                    <a:pt x="492404" y="542455"/>
                  </a:lnTo>
                  <a:lnTo>
                    <a:pt x="492404" y="545617"/>
                  </a:lnTo>
                  <a:lnTo>
                    <a:pt x="479183" y="546074"/>
                  </a:lnTo>
                  <a:lnTo>
                    <a:pt x="466217" y="546976"/>
                  </a:lnTo>
                  <a:lnTo>
                    <a:pt x="466217" y="542455"/>
                  </a:lnTo>
                  <a:lnTo>
                    <a:pt x="472071" y="536600"/>
                  </a:lnTo>
                  <a:lnTo>
                    <a:pt x="483019" y="536600"/>
                  </a:lnTo>
                  <a:lnTo>
                    <a:pt x="486549" y="536600"/>
                  </a:lnTo>
                  <a:lnTo>
                    <a:pt x="492404" y="542455"/>
                  </a:lnTo>
                  <a:lnTo>
                    <a:pt x="492404" y="534454"/>
                  </a:lnTo>
                  <a:lnTo>
                    <a:pt x="487222" y="530948"/>
                  </a:lnTo>
                  <a:lnTo>
                    <a:pt x="479310" y="529348"/>
                  </a:lnTo>
                  <a:lnTo>
                    <a:pt x="471385" y="530948"/>
                  </a:lnTo>
                  <a:lnTo>
                    <a:pt x="464921" y="535317"/>
                  </a:lnTo>
                  <a:lnTo>
                    <a:pt x="460552" y="541782"/>
                  </a:lnTo>
                  <a:lnTo>
                    <a:pt x="459409" y="547458"/>
                  </a:lnTo>
                  <a:lnTo>
                    <a:pt x="44919" y="576249"/>
                  </a:lnTo>
                  <a:lnTo>
                    <a:pt x="44335" y="573303"/>
                  </a:lnTo>
                  <a:lnTo>
                    <a:pt x="40830" y="568109"/>
                  </a:lnTo>
                  <a:lnTo>
                    <a:pt x="39966" y="566826"/>
                  </a:lnTo>
                  <a:lnTo>
                    <a:pt x="38684" y="565962"/>
                  </a:lnTo>
                  <a:lnTo>
                    <a:pt x="38684" y="573976"/>
                  </a:lnTo>
                  <a:lnTo>
                    <a:pt x="38684" y="576681"/>
                  </a:lnTo>
                  <a:lnTo>
                    <a:pt x="25336" y="577608"/>
                  </a:lnTo>
                  <a:lnTo>
                    <a:pt x="25844" y="584835"/>
                  </a:lnTo>
                  <a:lnTo>
                    <a:pt x="38684" y="583946"/>
                  </a:lnTo>
                  <a:lnTo>
                    <a:pt x="38684" y="588454"/>
                  </a:lnTo>
                  <a:lnTo>
                    <a:pt x="32829" y="594309"/>
                  </a:lnTo>
                  <a:lnTo>
                    <a:pt x="31750" y="594321"/>
                  </a:lnTo>
                  <a:lnTo>
                    <a:pt x="29298" y="594321"/>
                  </a:lnTo>
                  <a:lnTo>
                    <a:pt x="25590" y="594321"/>
                  </a:lnTo>
                  <a:lnTo>
                    <a:pt x="18351" y="594309"/>
                  </a:lnTo>
                  <a:lnTo>
                    <a:pt x="12496" y="588454"/>
                  </a:lnTo>
                  <a:lnTo>
                    <a:pt x="12496" y="573976"/>
                  </a:lnTo>
                  <a:lnTo>
                    <a:pt x="18351" y="568121"/>
                  </a:lnTo>
                  <a:lnTo>
                    <a:pt x="29298" y="568121"/>
                  </a:lnTo>
                  <a:lnTo>
                    <a:pt x="32829" y="568121"/>
                  </a:lnTo>
                  <a:lnTo>
                    <a:pt x="38684" y="573976"/>
                  </a:lnTo>
                  <a:lnTo>
                    <a:pt x="38684" y="565962"/>
                  </a:lnTo>
                  <a:lnTo>
                    <a:pt x="33502" y="562470"/>
                  </a:lnTo>
                  <a:lnTo>
                    <a:pt x="25590" y="560857"/>
                  </a:lnTo>
                  <a:lnTo>
                    <a:pt x="17665" y="562470"/>
                  </a:lnTo>
                  <a:lnTo>
                    <a:pt x="11201" y="566826"/>
                  </a:lnTo>
                  <a:lnTo>
                    <a:pt x="6832" y="573303"/>
                  </a:lnTo>
                  <a:lnTo>
                    <a:pt x="5245" y="581215"/>
                  </a:lnTo>
                  <a:lnTo>
                    <a:pt x="6832" y="589140"/>
                  </a:lnTo>
                  <a:lnTo>
                    <a:pt x="11201" y="595604"/>
                  </a:lnTo>
                  <a:lnTo>
                    <a:pt x="17665" y="599973"/>
                  </a:lnTo>
                  <a:lnTo>
                    <a:pt x="25590" y="601560"/>
                  </a:lnTo>
                  <a:lnTo>
                    <a:pt x="33502" y="599973"/>
                  </a:lnTo>
                  <a:lnTo>
                    <a:pt x="39966" y="595604"/>
                  </a:lnTo>
                  <a:lnTo>
                    <a:pt x="40830" y="594321"/>
                  </a:lnTo>
                  <a:lnTo>
                    <a:pt x="44335" y="589140"/>
                  </a:lnTo>
                  <a:lnTo>
                    <a:pt x="45478" y="583476"/>
                  </a:lnTo>
                  <a:lnTo>
                    <a:pt x="459955" y="554672"/>
                  </a:lnTo>
                  <a:lnTo>
                    <a:pt x="460552" y="557618"/>
                  </a:lnTo>
                  <a:lnTo>
                    <a:pt x="464921" y="564083"/>
                  </a:lnTo>
                  <a:lnTo>
                    <a:pt x="471385" y="568452"/>
                  </a:lnTo>
                  <a:lnTo>
                    <a:pt x="479310" y="570039"/>
                  </a:lnTo>
                  <a:lnTo>
                    <a:pt x="487222" y="568452"/>
                  </a:lnTo>
                  <a:lnTo>
                    <a:pt x="493699" y="564083"/>
                  </a:lnTo>
                  <a:lnTo>
                    <a:pt x="494563" y="562800"/>
                  </a:lnTo>
                  <a:lnTo>
                    <a:pt x="485470" y="562800"/>
                  </a:lnTo>
                  <a:lnTo>
                    <a:pt x="483019" y="562800"/>
                  </a:lnTo>
                  <a:lnTo>
                    <a:pt x="479310" y="562800"/>
                  </a:lnTo>
                  <a:lnTo>
                    <a:pt x="472071" y="562787"/>
                  </a:lnTo>
                  <a:lnTo>
                    <a:pt x="466217" y="556933"/>
                  </a:lnTo>
                  <a:lnTo>
                    <a:pt x="466217" y="554240"/>
                  </a:lnTo>
                  <a:lnTo>
                    <a:pt x="479501" y="553313"/>
                  </a:lnTo>
                  <a:lnTo>
                    <a:pt x="492404" y="552869"/>
                  </a:lnTo>
                  <a:lnTo>
                    <a:pt x="492404" y="556933"/>
                  </a:lnTo>
                  <a:lnTo>
                    <a:pt x="486549" y="562787"/>
                  </a:lnTo>
                  <a:lnTo>
                    <a:pt x="485470" y="562800"/>
                  </a:lnTo>
                  <a:lnTo>
                    <a:pt x="494563" y="562787"/>
                  </a:lnTo>
                  <a:lnTo>
                    <a:pt x="498055" y="557618"/>
                  </a:lnTo>
                  <a:lnTo>
                    <a:pt x="499059" y="552640"/>
                  </a:lnTo>
                  <a:lnTo>
                    <a:pt x="913536" y="538187"/>
                  </a:lnTo>
                  <a:lnTo>
                    <a:pt x="914273" y="541858"/>
                  </a:lnTo>
                  <a:lnTo>
                    <a:pt x="918641" y="548322"/>
                  </a:lnTo>
                  <a:lnTo>
                    <a:pt x="925106" y="552691"/>
                  </a:lnTo>
                  <a:lnTo>
                    <a:pt x="933030" y="554278"/>
                  </a:lnTo>
                  <a:lnTo>
                    <a:pt x="940943" y="552691"/>
                  </a:lnTo>
                  <a:lnTo>
                    <a:pt x="947420" y="548322"/>
                  </a:lnTo>
                  <a:lnTo>
                    <a:pt x="948283" y="547039"/>
                  </a:lnTo>
                  <a:lnTo>
                    <a:pt x="939190" y="547039"/>
                  </a:lnTo>
                  <a:lnTo>
                    <a:pt x="936739" y="547039"/>
                  </a:lnTo>
                  <a:lnTo>
                    <a:pt x="933030" y="547039"/>
                  </a:lnTo>
                  <a:lnTo>
                    <a:pt x="925791" y="547027"/>
                  </a:lnTo>
                  <a:lnTo>
                    <a:pt x="919937" y="541172"/>
                  </a:lnTo>
                  <a:lnTo>
                    <a:pt x="919937" y="537959"/>
                  </a:lnTo>
                  <a:lnTo>
                    <a:pt x="933767" y="537476"/>
                  </a:lnTo>
                  <a:lnTo>
                    <a:pt x="946124" y="534911"/>
                  </a:lnTo>
                  <a:lnTo>
                    <a:pt x="946124" y="541172"/>
                  </a:lnTo>
                  <a:lnTo>
                    <a:pt x="940269" y="547027"/>
                  </a:lnTo>
                  <a:lnTo>
                    <a:pt x="939190" y="547039"/>
                  </a:lnTo>
                  <a:lnTo>
                    <a:pt x="948283" y="547027"/>
                  </a:lnTo>
                  <a:lnTo>
                    <a:pt x="951776" y="541858"/>
                  </a:lnTo>
                  <a:lnTo>
                    <a:pt x="953389" y="533933"/>
                  </a:lnTo>
                  <a:lnTo>
                    <a:pt x="953274" y="533412"/>
                  </a:lnTo>
                  <a:lnTo>
                    <a:pt x="1367929" y="446989"/>
                  </a:lnTo>
                  <a:lnTo>
                    <a:pt x="1367993" y="447281"/>
                  </a:lnTo>
                  <a:lnTo>
                    <a:pt x="1372362" y="453745"/>
                  </a:lnTo>
                  <a:lnTo>
                    <a:pt x="1378826" y="458114"/>
                  </a:lnTo>
                  <a:lnTo>
                    <a:pt x="1386751" y="459701"/>
                  </a:lnTo>
                  <a:lnTo>
                    <a:pt x="1394663" y="458114"/>
                  </a:lnTo>
                  <a:lnTo>
                    <a:pt x="1401140" y="453745"/>
                  </a:lnTo>
                  <a:lnTo>
                    <a:pt x="1402003" y="452462"/>
                  </a:lnTo>
                  <a:lnTo>
                    <a:pt x="1392910" y="452462"/>
                  </a:lnTo>
                  <a:lnTo>
                    <a:pt x="1390459" y="452462"/>
                  </a:lnTo>
                  <a:lnTo>
                    <a:pt x="1386751" y="452462"/>
                  </a:lnTo>
                  <a:lnTo>
                    <a:pt x="1379512" y="452450"/>
                  </a:lnTo>
                  <a:lnTo>
                    <a:pt x="1373657" y="446595"/>
                  </a:lnTo>
                  <a:lnTo>
                    <a:pt x="1373657" y="445808"/>
                  </a:lnTo>
                  <a:lnTo>
                    <a:pt x="1387309" y="442950"/>
                  </a:lnTo>
                  <a:lnTo>
                    <a:pt x="1399844" y="441655"/>
                  </a:lnTo>
                  <a:lnTo>
                    <a:pt x="1399844" y="446595"/>
                  </a:lnTo>
                  <a:lnTo>
                    <a:pt x="1393990" y="452450"/>
                  </a:lnTo>
                  <a:lnTo>
                    <a:pt x="1392910" y="452462"/>
                  </a:lnTo>
                  <a:lnTo>
                    <a:pt x="1402003" y="452450"/>
                  </a:lnTo>
                  <a:lnTo>
                    <a:pt x="1405496" y="447281"/>
                  </a:lnTo>
                  <a:lnTo>
                    <a:pt x="1406779" y="440931"/>
                  </a:lnTo>
                  <a:lnTo>
                    <a:pt x="1821256" y="397725"/>
                  </a:lnTo>
                  <a:lnTo>
                    <a:pt x="1821713" y="399999"/>
                  </a:lnTo>
                  <a:lnTo>
                    <a:pt x="1826082" y="406463"/>
                  </a:lnTo>
                  <a:lnTo>
                    <a:pt x="1832546" y="410832"/>
                  </a:lnTo>
                  <a:lnTo>
                    <a:pt x="1840471" y="412419"/>
                  </a:lnTo>
                  <a:lnTo>
                    <a:pt x="1848383" y="410832"/>
                  </a:lnTo>
                  <a:lnTo>
                    <a:pt x="1854860" y="406463"/>
                  </a:lnTo>
                  <a:lnTo>
                    <a:pt x="1855724" y="405180"/>
                  </a:lnTo>
                  <a:lnTo>
                    <a:pt x="1846630" y="405180"/>
                  </a:lnTo>
                  <a:lnTo>
                    <a:pt x="1844179" y="405180"/>
                  </a:lnTo>
                  <a:lnTo>
                    <a:pt x="1840471" y="405180"/>
                  </a:lnTo>
                  <a:lnTo>
                    <a:pt x="1833245" y="405168"/>
                  </a:lnTo>
                  <a:lnTo>
                    <a:pt x="1827390" y="399313"/>
                  </a:lnTo>
                  <a:lnTo>
                    <a:pt x="1827390" y="397090"/>
                  </a:lnTo>
                  <a:lnTo>
                    <a:pt x="1840852" y="395681"/>
                  </a:lnTo>
                  <a:lnTo>
                    <a:pt x="1840103" y="388467"/>
                  </a:lnTo>
                  <a:lnTo>
                    <a:pt x="1827390" y="389801"/>
                  </a:lnTo>
                  <a:lnTo>
                    <a:pt x="1827390" y="384835"/>
                  </a:lnTo>
                  <a:lnTo>
                    <a:pt x="1833245" y="378980"/>
                  </a:lnTo>
                  <a:lnTo>
                    <a:pt x="1844179" y="378980"/>
                  </a:lnTo>
                  <a:lnTo>
                    <a:pt x="1847710" y="378980"/>
                  </a:lnTo>
                  <a:lnTo>
                    <a:pt x="1853565" y="384835"/>
                  </a:lnTo>
                  <a:lnTo>
                    <a:pt x="1853565" y="399313"/>
                  </a:lnTo>
                  <a:lnTo>
                    <a:pt x="1847710" y="405168"/>
                  </a:lnTo>
                  <a:lnTo>
                    <a:pt x="1846630" y="405180"/>
                  </a:lnTo>
                  <a:lnTo>
                    <a:pt x="1855724" y="405168"/>
                  </a:lnTo>
                  <a:lnTo>
                    <a:pt x="1859216" y="399999"/>
                  </a:lnTo>
                  <a:lnTo>
                    <a:pt x="1860829" y="392074"/>
                  </a:lnTo>
                  <a:close/>
                </a:path>
                <a:path w="1866264" h="601980">
                  <a:moveTo>
                    <a:pt x="1866061" y="44323"/>
                  </a:moveTo>
                  <a:lnTo>
                    <a:pt x="1861870" y="37071"/>
                  </a:lnTo>
                  <a:lnTo>
                    <a:pt x="1853501" y="22580"/>
                  </a:lnTo>
                  <a:lnTo>
                    <a:pt x="1853501" y="37071"/>
                  </a:lnTo>
                  <a:lnTo>
                    <a:pt x="1827441" y="37071"/>
                  </a:lnTo>
                  <a:lnTo>
                    <a:pt x="1828723" y="34848"/>
                  </a:lnTo>
                  <a:lnTo>
                    <a:pt x="1840979" y="33134"/>
                  </a:lnTo>
                  <a:lnTo>
                    <a:pt x="1839976" y="25958"/>
                  </a:lnTo>
                  <a:lnTo>
                    <a:pt x="1833321" y="26885"/>
                  </a:lnTo>
                  <a:lnTo>
                    <a:pt x="1840471" y="14503"/>
                  </a:lnTo>
                  <a:lnTo>
                    <a:pt x="1853501" y="37071"/>
                  </a:lnTo>
                  <a:lnTo>
                    <a:pt x="1853501" y="22580"/>
                  </a:lnTo>
                  <a:lnTo>
                    <a:pt x="1840471" y="0"/>
                  </a:lnTo>
                  <a:lnTo>
                    <a:pt x="1837334" y="5435"/>
                  </a:lnTo>
                  <a:lnTo>
                    <a:pt x="1824215" y="28155"/>
                  </a:lnTo>
                  <a:lnTo>
                    <a:pt x="1400594" y="87033"/>
                  </a:lnTo>
                  <a:lnTo>
                    <a:pt x="1399781" y="85636"/>
                  </a:lnTo>
                  <a:lnTo>
                    <a:pt x="1399781" y="100114"/>
                  </a:lnTo>
                  <a:lnTo>
                    <a:pt x="1373720" y="100114"/>
                  </a:lnTo>
                  <a:lnTo>
                    <a:pt x="1375003" y="97891"/>
                  </a:lnTo>
                  <a:lnTo>
                    <a:pt x="1396746" y="94869"/>
                  </a:lnTo>
                  <a:lnTo>
                    <a:pt x="1399781" y="100114"/>
                  </a:lnTo>
                  <a:lnTo>
                    <a:pt x="1399781" y="85636"/>
                  </a:lnTo>
                  <a:lnTo>
                    <a:pt x="1392834" y="73596"/>
                  </a:lnTo>
                  <a:lnTo>
                    <a:pt x="1392834" y="88112"/>
                  </a:lnTo>
                  <a:lnTo>
                    <a:pt x="1379588" y="89954"/>
                  </a:lnTo>
                  <a:lnTo>
                    <a:pt x="1386751" y="77546"/>
                  </a:lnTo>
                  <a:lnTo>
                    <a:pt x="1392834" y="88112"/>
                  </a:lnTo>
                  <a:lnTo>
                    <a:pt x="1392834" y="73596"/>
                  </a:lnTo>
                  <a:lnTo>
                    <a:pt x="1386751" y="63042"/>
                  </a:lnTo>
                  <a:lnTo>
                    <a:pt x="1383614" y="68478"/>
                  </a:lnTo>
                  <a:lnTo>
                    <a:pt x="1370482" y="91224"/>
                  </a:lnTo>
                  <a:lnTo>
                    <a:pt x="946873" y="150088"/>
                  </a:lnTo>
                  <a:lnTo>
                    <a:pt x="946061" y="148691"/>
                  </a:lnTo>
                  <a:lnTo>
                    <a:pt x="946061" y="163169"/>
                  </a:lnTo>
                  <a:lnTo>
                    <a:pt x="920000" y="163169"/>
                  </a:lnTo>
                  <a:lnTo>
                    <a:pt x="920102" y="163004"/>
                  </a:lnTo>
                  <a:lnTo>
                    <a:pt x="933767" y="159194"/>
                  </a:lnTo>
                  <a:lnTo>
                    <a:pt x="943013" y="157911"/>
                  </a:lnTo>
                  <a:lnTo>
                    <a:pt x="946061" y="163169"/>
                  </a:lnTo>
                  <a:lnTo>
                    <a:pt x="946061" y="148691"/>
                  </a:lnTo>
                  <a:lnTo>
                    <a:pt x="939126" y="136664"/>
                  </a:lnTo>
                  <a:lnTo>
                    <a:pt x="939126" y="151168"/>
                  </a:lnTo>
                  <a:lnTo>
                    <a:pt x="932065" y="152146"/>
                  </a:lnTo>
                  <a:lnTo>
                    <a:pt x="925271" y="154038"/>
                  </a:lnTo>
                  <a:lnTo>
                    <a:pt x="933030" y="140601"/>
                  </a:lnTo>
                  <a:lnTo>
                    <a:pt x="939126" y="151168"/>
                  </a:lnTo>
                  <a:lnTo>
                    <a:pt x="939126" y="136664"/>
                  </a:lnTo>
                  <a:lnTo>
                    <a:pt x="933030" y="126098"/>
                  </a:lnTo>
                  <a:lnTo>
                    <a:pt x="929894" y="131533"/>
                  </a:lnTo>
                  <a:lnTo>
                    <a:pt x="915301" y="156806"/>
                  </a:lnTo>
                  <a:lnTo>
                    <a:pt x="492340" y="274358"/>
                  </a:lnTo>
                  <a:lnTo>
                    <a:pt x="492340" y="289267"/>
                  </a:lnTo>
                  <a:lnTo>
                    <a:pt x="466280" y="289267"/>
                  </a:lnTo>
                  <a:lnTo>
                    <a:pt x="468122" y="286080"/>
                  </a:lnTo>
                  <a:lnTo>
                    <a:pt x="480275" y="285229"/>
                  </a:lnTo>
                  <a:lnTo>
                    <a:pt x="488657" y="282905"/>
                  </a:lnTo>
                  <a:lnTo>
                    <a:pt x="492340" y="289267"/>
                  </a:lnTo>
                  <a:lnTo>
                    <a:pt x="492340" y="274358"/>
                  </a:lnTo>
                  <a:lnTo>
                    <a:pt x="492125" y="274408"/>
                  </a:lnTo>
                  <a:lnTo>
                    <a:pt x="484911" y="261912"/>
                  </a:lnTo>
                  <a:lnTo>
                    <a:pt x="484911" y="276415"/>
                  </a:lnTo>
                  <a:lnTo>
                    <a:pt x="478688" y="278142"/>
                  </a:lnTo>
                  <a:lnTo>
                    <a:pt x="472452" y="278587"/>
                  </a:lnTo>
                  <a:lnTo>
                    <a:pt x="479310" y="266700"/>
                  </a:lnTo>
                  <a:lnTo>
                    <a:pt x="484911" y="276415"/>
                  </a:lnTo>
                  <a:lnTo>
                    <a:pt x="484911" y="261912"/>
                  </a:lnTo>
                  <a:lnTo>
                    <a:pt x="479310" y="252196"/>
                  </a:lnTo>
                  <a:lnTo>
                    <a:pt x="476173" y="257632"/>
                  </a:lnTo>
                  <a:lnTo>
                    <a:pt x="463727" y="279184"/>
                  </a:lnTo>
                  <a:lnTo>
                    <a:pt x="39966" y="308635"/>
                  </a:lnTo>
                  <a:lnTo>
                    <a:pt x="38620" y="306311"/>
                  </a:lnTo>
                  <a:lnTo>
                    <a:pt x="38620" y="320789"/>
                  </a:lnTo>
                  <a:lnTo>
                    <a:pt x="12560" y="320789"/>
                  </a:lnTo>
                  <a:lnTo>
                    <a:pt x="25590" y="298221"/>
                  </a:lnTo>
                  <a:lnTo>
                    <a:pt x="31915" y="309194"/>
                  </a:lnTo>
                  <a:lnTo>
                    <a:pt x="25336" y="309651"/>
                  </a:lnTo>
                  <a:lnTo>
                    <a:pt x="25844" y="316877"/>
                  </a:lnTo>
                  <a:lnTo>
                    <a:pt x="35953" y="316179"/>
                  </a:lnTo>
                  <a:lnTo>
                    <a:pt x="38620" y="320789"/>
                  </a:lnTo>
                  <a:lnTo>
                    <a:pt x="38620" y="306311"/>
                  </a:lnTo>
                  <a:lnTo>
                    <a:pt x="25590" y="283718"/>
                  </a:lnTo>
                  <a:lnTo>
                    <a:pt x="22453" y="289153"/>
                  </a:lnTo>
                  <a:lnTo>
                    <a:pt x="0" y="328041"/>
                  </a:lnTo>
                  <a:lnTo>
                    <a:pt x="51181" y="328041"/>
                  </a:lnTo>
                  <a:lnTo>
                    <a:pt x="46990" y="320789"/>
                  </a:lnTo>
                  <a:lnTo>
                    <a:pt x="43992" y="315620"/>
                  </a:lnTo>
                  <a:lnTo>
                    <a:pt x="459397" y="286689"/>
                  </a:lnTo>
                  <a:lnTo>
                    <a:pt x="453720" y="296519"/>
                  </a:lnTo>
                  <a:lnTo>
                    <a:pt x="504901" y="296519"/>
                  </a:lnTo>
                  <a:lnTo>
                    <a:pt x="500710" y="289267"/>
                  </a:lnTo>
                  <a:lnTo>
                    <a:pt x="495871" y="280898"/>
                  </a:lnTo>
                  <a:lnTo>
                    <a:pt x="910120" y="165773"/>
                  </a:lnTo>
                  <a:lnTo>
                    <a:pt x="907440" y="170421"/>
                  </a:lnTo>
                  <a:lnTo>
                    <a:pt x="958621" y="170421"/>
                  </a:lnTo>
                  <a:lnTo>
                    <a:pt x="954430" y="163169"/>
                  </a:lnTo>
                  <a:lnTo>
                    <a:pt x="950760" y="156832"/>
                  </a:lnTo>
                  <a:lnTo>
                    <a:pt x="1365897" y="99148"/>
                  </a:lnTo>
                  <a:lnTo>
                    <a:pt x="1361160" y="107365"/>
                  </a:lnTo>
                  <a:lnTo>
                    <a:pt x="1412341" y="107365"/>
                  </a:lnTo>
                  <a:lnTo>
                    <a:pt x="1408150" y="100114"/>
                  </a:lnTo>
                  <a:lnTo>
                    <a:pt x="1404493" y="93789"/>
                  </a:lnTo>
                  <a:lnTo>
                    <a:pt x="1819617" y="36106"/>
                  </a:lnTo>
                  <a:lnTo>
                    <a:pt x="1814880" y="44323"/>
                  </a:lnTo>
                  <a:lnTo>
                    <a:pt x="1866061" y="4432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6" name="object 79">
              <a:extLst>
                <a:ext uri="{FF2B5EF4-FFF2-40B4-BE49-F238E27FC236}">
                  <a16:creationId xmlns:a16="http://schemas.microsoft.com/office/drawing/2014/main" id="{588975F2-ADE1-486D-8995-D52C458CBC41}"/>
                </a:ext>
              </a:extLst>
            </p:cNvPr>
            <p:cNvSpPr/>
            <p:nvPr/>
          </p:nvSpPr>
          <p:spPr>
            <a:xfrm>
              <a:off x="4257103" y="1716671"/>
              <a:ext cx="375285" cy="247015"/>
            </a:xfrm>
            <a:custGeom>
              <a:avLst/>
              <a:gdLst/>
              <a:ahLst/>
              <a:cxnLst/>
              <a:rect l="l" t="t" r="r" b="b"/>
              <a:pathLst>
                <a:path w="375285" h="247014">
                  <a:moveTo>
                    <a:pt x="39662" y="85394"/>
                  </a:moveTo>
                  <a:lnTo>
                    <a:pt x="27978" y="85394"/>
                  </a:lnTo>
                  <a:lnTo>
                    <a:pt x="36233" y="77139"/>
                  </a:lnTo>
                  <a:lnTo>
                    <a:pt x="33286" y="74180"/>
                  </a:lnTo>
                  <a:lnTo>
                    <a:pt x="25019" y="82448"/>
                  </a:lnTo>
                  <a:lnTo>
                    <a:pt x="25019" y="70764"/>
                  </a:lnTo>
                  <a:lnTo>
                    <a:pt x="20828" y="70764"/>
                  </a:lnTo>
                  <a:lnTo>
                    <a:pt x="20828" y="82448"/>
                  </a:lnTo>
                  <a:lnTo>
                    <a:pt x="22923" y="84543"/>
                  </a:lnTo>
                  <a:lnTo>
                    <a:pt x="20840" y="82461"/>
                  </a:lnTo>
                  <a:lnTo>
                    <a:pt x="20840" y="86626"/>
                  </a:lnTo>
                  <a:lnTo>
                    <a:pt x="20840" y="88366"/>
                  </a:lnTo>
                  <a:lnTo>
                    <a:pt x="20828" y="86639"/>
                  </a:lnTo>
                  <a:lnTo>
                    <a:pt x="20840" y="82461"/>
                  </a:lnTo>
                  <a:lnTo>
                    <a:pt x="12585" y="74180"/>
                  </a:lnTo>
                  <a:lnTo>
                    <a:pt x="9626" y="77139"/>
                  </a:lnTo>
                  <a:lnTo>
                    <a:pt x="17868" y="85394"/>
                  </a:lnTo>
                  <a:lnTo>
                    <a:pt x="6210" y="85394"/>
                  </a:lnTo>
                  <a:lnTo>
                    <a:pt x="6210" y="89573"/>
                  </a:lnTo>
                  <a:lnTo>
                    <a:pt x="17894" y="89573"/>
                  </a:lnTo>
                  <a:lnTo>
                    <a:pt x="9626" y="97840"/>
                  </a:lnTo>
                  <a:lnTo>
                    <a:pt x="12585" y="100799"/>
                  </a:lnTo>
                  <a:lnTo>
                    <a:pt x="20828" y="92544"/>
                  </a:lnTo>
                  <a:lnTo>
                    <a:pt x="20828" y="104228"/>
                  </a:lnTo>
                  <a:lnTo>
                    <a:pt x="25019" y="104228"/>
                  </a:lnTo>
                  <a:lnTo>
                    <a:pt x="25019" y="92544"/>
                  </a:lnTo>
                  <a:lnTo>
                    <a:pt x="33286" y="100799"/>
                  </a:lnTo>
                  <a:lnTo>
                    <a:pt x="36233" y="97840"/>
                  </a:lnTo>
                  <a:lnTo>
                    <a:pt x="27965" y="89573"/>
                  </a:lnTo>
                  <a:lnTo>
                    <a:pt x="39662" y="89573"/>
                  </a:lnTo>
                  <a:lnTo>
                    <a:pt x="39662" y="85394"/>
                  </a:lnTo>
                  <a:close/>
                </a:path>
                <a:path w="375285" h="247014">
                  <a:moveTo>
                    <a:pt x="41744" y="18821"/>
                  </a:moveTo>
                  <a:lnTo>
                    <a:pt x="40259" y="11506"/>
                  </a:lnTo>
                  <a:lnTo>
                    <a:pt x="37553" y="7493"/>
                  </a:lnTo>
                  <a:lnTo>
                    <a:pt x="37553" y="10744"/>
                  </a:lnTo>
                  <a:lnTo>
                    <a:pt x="37553" y="26898"/>
                  </a:lnTo>
                  <a:lnTo>
                    <a:pt x="31013" y="33439"/>
                  </a:lnTo>
                  <a:lnTo>
                    <a:pt x="14846" y="33439"/>
                  </a:lnTo>
                  <a:lnTo>
                    <a:pt x="8305" y="26898"/>
                  </a:lnTo>
                  <a:lnTo>
                    <a:pt x="8305" y="10744"/>
                  </a:lnTo>
                  <a:lnTo>
                    <a:pt x="14846" y="4203"/>
                  </a:lnTo>
                  <a:lnTo>
                    <a:pt x="31013" y="4203"/>
                  </a:lnTo>
                  <a:lnTo>
                    <a:pt x="37553" y="10744"/>
                  </a:lnTo>
                  <a:lnTo>
                    <a:pt x="37553" y="7493"/>
                  </a:lnTo>
                  <a:lnTo>
                    <a:pt x="36233" y="5524"/>
                  </a:lnTo>
                  <a:lnTo>
                    <a:pt x="34290" y="4203"/>
                  </a:lnTo>
                  <a:lnTo>
                    <a:pt x="30251" y="1485"/>
                  </a:lnTo>
                  <a:lnTo>
                    <a:pt x="22936" y="0"/>
                  </a:lnTo>
                  <a:lnTo>
                    <a:pt x="15595" y="1485"/>
                  </a:lnTo>
                  <a:lnTo>
                    <a:pt x="9613" y="5524"/>
                  </a:lnTo>
                  <a:lnTo>
                    <a:pt x="5588" y="11506"/>
                  </a:lnTo>
                  <a:lnTo>
                    <a:pt x="4114" y="18821"/>
                  </a:lnTo>
                  <a:lnTo>
                    <a:pt x="5588" y="26149"/>
                  </a:lnTo>
                  <a:lnTo>
                    <a:pt x="9613" y="32131"/>
                  </a:lnTo>
                  <a:lnTo>
                    <a:pt x="15595" y="36169"/>
                  </a:lnTo>
                  <a:lnTo>
                    <a:pt x="22936" y="37642"/>
                  </a:lnTo>
                  <a:lnTo>
                    <a:pt x="30251" y="36169"/>
                  </a:lnTo>
                  <a:lnTo>
                    <a:pt x="34290" y="33439"/>
                  </a:lnTo>
                  <a:lnTo>
                    <a:pt x="36233" y="32131"/>
                  </a:lnTo>
                  <a:lnTo>
                    <a:pt x="40259" y="26149"/>
                  </a:lnTo>
                  <a:lnTo>
                    <a:pt x="41744" y="18821"/>
                  </a:lnTo>
                  <a:close/>
                </a:path>
                <a:path w="375285" h="247014">
                  <a:moveTo>
                    <a:pt x="45859" y="169392"/>
                  </a:moveTo>
                  <a:lnTo>
                    <a:pt x="43446" y="165214"/>
                  </a:lnTo>
                  <a:lnTo>
                    <a:pt x="38620" y="156857"/>
                  </a:lnTo>
                  <a:lnTo>
                    <a:pt x="38620" y="165214"/>
                  </a:lnTo>
                  <a:lnTo>
                    <a:pt x="7239" y="165214"/>
                  </a:lnTo>
                  <a:lnTo>
                    <a:pt x="22923" y="138036"/>
                  </a:lnTo>
                  <a:lnTo>
                    <a:pt x="38620" y="165214"/>
                  </a:lnTo>
                  <a:lnTo>
                    <a:pt x="38620" y="156857"/>
                  </a:lnTo>
                  <a:lnTo>
                    <a:pt x="22936" y="129679"/>
                  </a:lnTo>
                  <a:lnTo>
                    <a:pt x="21120" y="132816"/>
                  </a:lnTo>
                  <a:lnTo>
                    <a:pt x="0" y="169392"/>
                  </a:lnTo>
                  <a:lnTo>
                    <a:pt x="45859" y="169392"/>
                  </a:lnTo>
                  <a:close/>
                </a:path>
                <a:path w="375285" h="247014">
                  <a:moveTo>
                    <a:pt x="148374" y="72364"/>
                  </a:moveTo>
                  <a:lnTo>
                    <a:pt x="123431" y="72364"/>
                  </a:lnTo>
                  <a:lnTo>
                    <a:pt x="123431" y="108407"/>
                  </a:lnTo>
                  <a:lnTo>
                    <a:pt x="128308" y="108407"/>
                  </a:lnTo>
                  <a:lnTo>
                    <a:pt x="128308" y="92036"/>
                  </a:lnTo>
                  <a:lnTo>
                    <a:pt x="145961" y="92036"/>
                  </a:lnTo>
                  <a:lnTo>
                    <a:pt x="145961" y="87718"/>
                  </a:lnTo>
                  <a:lnTo>
                    <a:pt x="128308" y="87718"/>
                  </a:lnTo>
                  <a:lnTo>
                    <a:pt x="128308" y="76682"/>
                  </a:lnTo>
                  <a:lnTo>
                    <a:pt x="148374" y="76682"/>
                  </a:lnTo>
                  <a:lnTo>
                    <a:pt x="148374" y="72364"/>
                  </a:lnTo>
                  <a:close/>
                </a:path>
                <a:path w="375285" h="247014">
                  <a:moveTo>
                    <a:pt x="150037" y="35433"/>
                  </a:moveTo>
                  <a:lnTo>
                    <a:pt x="128308" y="35433"/>
                  </a:lnTo>
                  <a:lnTo>
                    <a:pt x="128308" y="23380"/>
                  </a:lnTo>
                  <a:lnTo>
                    <a:pt x="148018" y="23380"/>
                  </a:lnTo>
                  <a:lnTo>
                    <a:pt x="148018" y="19062"/>
                  </a:lnTo>
                  <a:lnTo>
                    <a:pt x="128308" y="19062"/>
                  </a:lnTo>
                  <a:lnTo>
                    <a:pt x="128308" y="8026"/>
                  </a:lnTo>
                  <a:lnTo>
                    <a:pt x="149682" y="8026"/>
                  </a:lnTo>
                  <a:lnTo>
                    <a:pt x="149682" y="3708"/>
                  </a:lnTo>
                  <a:lnTo>
                    <a:pt x="123431" y="3708"/>
                  </a:lnTo>
                  <a:lnTo>
                    <a:pt x="123431" y="39751"/>
                  </a:lnTo>
                  <a:lnTo>
                    <a:pt x="150037" y="39751"/>
                  </a:lnTo>
                  <a:lnTo>
                    <a:pt x="150037" y="35433"/>
                  </a:lnTo>
                  <a:close/>
                </a:path>
                <a:path w="375285" h="247014">
                  <a:moveTo>
                    <a:pt x="150228" y="161404"/>
                  </a:moveTo>
                  <a:lnTo>
                    <a:pt x="146723" y="158597"/>
                  </a:lnTo>
                  <a:lnTo>
                    <a:pt x="129654" y="154622"/>
                  </a:lnTo>
                  <a:lnTo>
                    <a:pt x="127495" y="153619"/>
                  </a:lnTo>
                  <a:lnTo>
                    <a:pt x="127495" y="145084"/>
                  </a:lnTo>
                  <a:lnTo>
                    <a:pt x="132676" y="144246"/>
                  </a:lnTo>
                  <a:lnTo>
                    <a:pt x="139788" y="144246"/>
                  </a:lnTo>
                  <a:lnTo>
                    <a:pt x="144411" y="145999"/>
                  </a:lnTo>
                  <a:lnTo>
                    <a:pt x="144665" y="151561"/>
                  </a:lnTo>
                  <a:lnTo>
                    <a:pt x="149225" y="151561"/>
                  </a:lnTo>
                  <a:lnTo>
                    <a:pt x="149034" y="147599"/>
                  </a:lnTo>
                  <a:lnTo>
                    <a:pt x="147777" y="140081"/>
                  </a:lnTo>
                  <a:lnTo>
                    <a:pt x="126441" y="140081"/>
                  </a:lnTo>
                  <a:lnTo>
                    <a:pt x="122770" y="145592"/>
                  </a:lnTo>
                  <a:lnTo>
                    <a:pt x="122770" y="157492"/>
                  </a:lnTo>
                  <a:lnTo>
                    <a:pt x="128092" y="159156"/>
                  </a:lnTo>
                  <a:lnTo>
                    <a:pt x="143764" y="162814"/>
                  </a:lnTo>
                  <a:lnTo>
                    <a:pt x="145516" y="164007"/>
                  </a:lnTo>
                  <a:lnTo>
                    <a:pt x="145516" y="172948"/>
                  </a:lnTo>
                  <a:lnTo>
                    <a:pt x="139585" y="173850"/>
                  </a:lnTo>
                  <a:lnTo>
                    <a:pt x="131470" y="173850"/>
                  </a:lnTo>
                  <a:lnTo>
                    <a:pt x="126149" y="171932"/>
                  </a:lnTo>
                  <a:lnTo>
                    <a:pt x="126149" y="165417"/>
                  </a:lnTo>
                  <a:lnTo>
                    <a:pt x="121564" y="165417"/>
                  </a:lnTo>
                  <a:lnTo>
                    <a:pt x="121564" y="168783"/>
                  </a:lnTo>
                  <a:lnTo>
                    <a:pt x="122174" y="171792"/>
                  </a:lnTo>
                  <a:lnTo>
                    <a:pt x="126847" y="176009"/>
                  </a:lnTo>
                  <a:lnTo>
                    <a:pt x="129463" y="178015"/>
                  </a:lnTo>
                  <a:lnTo>
                    <a:pt x="142303" y="178015"/>
                  </a:lnTo>
                  <a:lnTo>
                    <a:pt x="150228" y="175653"/>
                  </a:lnTo>
                  <a:lnTo>
                    <a:pt x="150228" y="161404"/>
                  </a:lnTo>
                  <a:close/>
                </a:path>
                <a:path w="375285" h="247014">
                  <a:moveTo>
                    <a:pt x="151587" y="209689"/>
                  </a:moveTo>
                  <a:lnTo>
                    <a:pt x="146113" y="209689"/>
                  </a:lnTo>
                  <a:lnTo>
                    <a:pt x="135928" y="240411"/>
                  </a:lnTo>
                  <a:lnTo>
                    <a:pt x="125539" y="209689"/>
                  </a:lnTo>
                  <a:lnTo>
                    <a:pt x="120116" y="209689"/>
                  </a:lnTo>
                  <a:lnTo>
                    <a:pt x="133261" y="245732"/>
                  </a:lnTo>
                  <a:lnTo>
                    <a:pt x="138442" y="245732"/>
                  </a:lnTo>
                  <a:lnTo>
                    <a:pt x="151587" y="209689"/>
                  </a:lnTo>
                  <a:close/>
                </a:path>
                <a:path w="375285" h="247014">
                  <a:moveTo>
                    <a:pt x="160362" y="150812"/>
                  </a:moveTo>
                  <a:lnTo>
                    <a:pt x="155956" y="150812"/>
                  </a:lnTo>
                  <a:lnTo>
                    <a:pt x="155956" y="177050"/>
                  </a:lnTo>
                  <a:lnTo>
                    <a:pt x="160362" y="177050"/>
                  </a:lnTo>
                  <a:lnTo>
                    <a:pt x="160362" y="150812"/>
                  </a:lnTo>
                  <a:close/>
                </a:path>
                <a:path w="375285" h="247014">
                  <a:moveTo>
                    <a:pt x="160362" y="141033"/>
                  </a:moveTo>
                  <a:lnTo>
                    <a:pt x="155956" y="141033"/>
                  </a:lnTo>
                  <a:lnTo>
                    <a:pt x="155956" y="146037"/>
                  </a:lnTo>
                  <a:lnTo>
                    <a:pt x="160362" y="146037"/>
                  </a:lnTo>
                  <a:lnTo>
                    <a:pt x="160362" y="141033"/>
                  </a:lnTo>
                  <a:close/>
                </a:path>
                <a:path w="375285" h="247014">
                  <a:moveTo>
                    <a:pt x="160362" y="13500"/>
                  </a:moveTo>
                  <a:lnTo>
                    <a:pt x="155956" y="13500"/>
                  </a:lnTo>
                  <a:lnTo>
                    <a:pt x="155956" y="39751"/>
                  </a:lnTo>
                  <a:lnTo>
                    <a:pt x="160362" y="39751"/>
                  </a:lnTo>
                  <a:lnTo>
                    <a:pt x="160362" y="13500"/>
                  </a:lnTo>
                  <a:close/>
                </a:path>
                <a:path w="375285" h="247014">
                  <a:moveTo>
                    <a:pt x="160362" y="3721"/>
                  </a:moveTo>
                  <a:lnTo>
                    <a:pt x="155956" y="3721"/>
                  </a:lnTo>
                  <a:lnTo>
                    <a:pt x="155956" y="8737"/>
                  </a:lnTo>
                  <a:lnTo>
                    <a:pt x="160362" y="8737"/>
                  </a:lnTo>
                  <a:lnTo>
                    <a:pt x="160362" y="3721"/>
                  </a:lnTo>
                  <a:close/>
                </a:path>
                <a:path w="375285" h="247014">
                  <a:moveTo>
                    <a:pt x="175920" y="88480"/>
                  </a:moveTo>
                  <a:lnTo>
                    <a:pt x="174155" y="85217"/>
                  </a:lnTo>
                  <a:lnTo>
                    <a:pt x="172110" y="81407"/>
                  </a:lnTo>
                  <a:lnTo>
                    <a:pt x="171348" y="81407"/>
                  </a:lnTo>
                  <a:lnTo>
                    <a:pt x="171348" y="91744"/>
                  </a:lnTo>
                  <a:lnTo>
                    <a:pt x="171348" y="98767"/>
                  </a:lnTo>
                  <a:lnTo>
                    <a:pt x="170053" y="105295"/>
                  </a:lnTo>
                  <a:lnTo>
                    <a:pt x="157403" y="105295"/>
                  </a:lnTo>
                  <a:lnTo>
                    <a:pt x="156095" y="98767"/>
                  </a:lnTo>
                  <a:lnTo>
                    <a:pt x="156095" y="91744"/>
                  </a:lnTo>
                  <a:lnTo>
                    <a:pt x="157403" y="85217"/>
                  </a:lnTo>
                  <a:lnTo>
                    <a:pt x="170053" y="85217"/>
                  </a:lnTo>
                  <a:lnTo>
                    <a:pt x="171348" y="91744"/>
                  </a:lnTo>
                  <a:lnTo>
                    <a:pt x="171348" y="81407"/>
                  </a:lnTo>
                  <a:lnTo>
                    <a:pt x="155346" y="81407"/>
                  </a:lnTo>
                  <a:lnTo>
                    <a:pt x="151536" y="88480"/>
                  </a:lnTo>
                  <a:lnTo>
                    <a:pt x="151536" y="102031"/>
                  </a:lnTo>
                  <a:lnTo>
                    <a:pt x="155346" y="109105"/>
                  </a:lnTo>
                  <a:lnTo>
                    <a:pt x="172110" y="109105"/>
                  </a:lnTo>
                  <a:lnTo>
                    <a:pt x="174155" y="105295"/>
                  </a:lnTo>
                  <a:lnTo>
                    <a:pt x="175920" y="102031"/>
                  </a:lnTo>
                  <a:lnTo>
                    <a:pt x="175920" y="88480"/>
                  </a:lnTo>
                  <a:close/>
                </a:path>
                <a:path w="375285" h="247014">
                  <a:moveTo>
                    <a:pt x="187921" y="226453"/>
                  </a:moveTo>
                  <a:lnTo>
                    <a:pt x="172110" y="226453"/>
                  </a:lnTo>
                  <a:lnTo>
                    <a:pt x="172110" y="230619"/>
                  </a:lnTo>
                  <a:lnTo>
                    <a:pt x="183362" y="230619"/>
                  </a:lnTo>
                  <a:lnTo>
                    <a:pt x="183362" y="234480"/>
                  </a:lnTo>
                  <a:lnTo>
                    <a:pt x="182549" y="237693"/>
                  </a:lnTo>
                  <a:lnTo>
                    <a:pt x="176733" y="242316"/>
                  </a:lnTo>
                  <a:lnTo>
                    <a:pt x="173824" y="242519"/>
                  </a:lnTo>
                  <a:lnTo>
                    <a:pt x="162420" y="242519"/>
                  </a:lnTo>
                  <a:lnTo>
                    <a:pt x="160020" y="234988"/>
                  </a:lnTo>
                  <a:lnTo>
                    <a:pt x="160020" y="218224"/>
                  </a:lnTo>
                  <a:lnTo>
                    <a:pt x="165341" y="213042"/>
                  </a:lnTo>
                  <a:lnTo>
                    <a:pt x="175780" y="213042"/>
                  </a:lnTo>
                  <a:lnTo>
                    <a:pt x="181051" y="214350"/>
                  </a:lnTo>
                  <a:lnTo>
                    <a:pt x="182600" y="220624"/>
                  </a:lnTo>
                  <a:lnTo>
                    <a:pt x="187312" y="220624"/>
                  </a:lnTo>
                  <a:lnTo>
                    <a:pt x="186258" y="212547"/>
                  </a:lnTo>
                  <a:lnTo>
                    <a:pt x="178777" y="208724"/>
                  </a:lnTo>
                  <a:lnTo>
                    <a:pt x="160312" y="208724"/>
                  </a:lnTo>
                  <a:lnTo>
                    <a:pt x="154990" y="218617"/>
                  </a:lnTo>
                  <a:lnTo>
                    <a:pt x="154990" y="231216"/>
                  </a:lnTo>
                  <a:lnTo>
                    <a:pt x="155143" y="237388"/>
                  </a:lnTo>
                  <a:lnTo>
                    <a:pt x="162521" y="244424"/>
                  </a:lnTo>
                  <a:lnTo>
                    <a:pt x="165531" y="246684"/>
                  </a:lnTo>
                  <a:lnTo>
                    <a:pt x="176618" y="246684"/>
                  </a:lnTo>
                  <a:lnTo>
                    <a:pt x="181152" y="244475"/>
                  </a:lnTo>
                  <a:lnTo>
                    <a:pt x="183603" y="241046"/>
                  </a:lnTo>
                  <a:lnTo>
                    <a:pt x="184759" y="245732"/>
                  </a:lnTo>
                  <a:lnTo>
                    <a:pt x="187921" y="245732"/>
                  </a:lnTo>
                  <a:lnTo>
                    <a:pt x="187921" y="226453"/>
                  </a:lnTo>
                  <a:close/>
                </a:path>
                <a:path w="375285" h="247014">
                  <a:moveTo>
                    <a:pt x="188366" y="151714"/>
                  </a:moveTo>
                  <a:lnTo>
                    <a:pt x="183248" y="150050"/>
                  </a:lnTo>
                  <a:lnTo>
                    <a:pt x="174663" y="150050"/>
                  </a:lnTo>
                  <a:lnTo>
                    <a:pt x="172212" y="153111"/>
                  </a:lnTo>
                  <a:lnTo>
                    <a:pt x="171259" y="154520"/>
                  </a:lnTo>
                  <a:lnTo>
                    <a:pt x="171157" y="150812"/>
                  </a:lnTo>
                  <a:lnTo>
                    <a:pt x="166992" y="150812"/>
                  </a:lnTo>
                  <a:lnTo>
                    <a:pt x="166992" y="177050"/>
                  </a:lnTo>
                  <a:lnTo>
                    <a:pt x="171399" y="177050"/>
                  </a:lnTo>
                  <a:lnTo>
                    <a:pt x="171399" y="155613"/>
                  </a:lnTo>
                  <a:lnTo>
                    <a:pt x="175818" y="154012"/>
                  </a:lnTo>
                  <a:lnTo>
                    <a:pt x="182651" y="154012"/>
                  </a:lnTo>
                  <a:lnTo>
                    <a:pt x="183959" y="156324"/>
                  </a:lnTo>
                  <a:lnTo>
                    <a:pt x="183959" y="177050"/>
                  </a:lnTo>
                  <a:lnTo>
                    <a:pt x="188366" y="177050"/>
                  </a:lnTo>
                  <a:lnTo>
                    <a:pt x="188366" y="151714"/>
                  </a:lnTo>
                  <a:close/>
                </a:path>
                <a:path w="375285" h="247014">
                  <a:moveTo>
                    <a:pt x="188772" y="13500"/>
                  </a:moveTo>
                  <a:lnTo>
                    <a:pt x="184594" y="13500"/>
                  </a:lnTo>
                  <a:lnTo>
                    <a:pt x="184594" y="17373"/>
                  </a:lnTo>
                  <a:lnTo>
                    <a:pt x="184543" y="34836"/>
                  </a:lnTo>
                  <a:lnTo>
                    <a:pt x="180187" y="36690"/>
                  </a:lnTo>
                  <a:lnTo>
                    <a:pt x="172554" y="36690"/>
                  </a:lnTo>
                  <a:lnTo>
                    <a:pt x="170294" y="32321"/>
                  </a:lnTo>
                  <a:lnTo>
                    <a:pt x="170294" y="23190"/>
                  </a:lnTo>
                  <a:lnTo>
                    <a:pt x="170649" y="16713"/>
                  </a:lnTo>
                  <a:lnTo>
                    <a:pt x="183857" y="16713"/>
                  </a:lnTo>
                  <a:lnTo>
                    <a:pt x="184492" y="23190"/>
                  </a:lnTo>
                  <a:lnTo>
                    <a:pt x="184543" y="34836"/>
                  </a:lnTo>
                  <a:lnTo>
                    <a:pt x="184543" y="17310"/>
                  </a:lnTo>
                  <a:lnTo>
                    <a:pt x="184137" y="16713"/>
                  </a:lnTo>
                  <a:lnTo>
                    <a:pt x="181444" y="12750"/>
                  </a:lnTo>
                  <a:lnTo>
                    <a:pt x="169710" y="12750"/>
                  </a:lnTo>
                  <a:lnTo>
                    <a:pt x="165735" y="18478"/>
                  </a:lnTo>
                  <a:lnTo>
                    <a:pt x="165785" y="32321"/>
                  </a:lnTo>
                  <a:lnTo>
                    <a:pt x="168338" y="40500"/>
                  </a:lnTo>
                  <a:lnTo>
                    <a:pt x="180797" y="40500"/>
                  </a:lnTo>
                  <a:lnTo>
                    <a:pt x="183095" y="38900"/>
                  </a:lnTo>
                  <a:lnTo>
                    <a:pt x="184353" y="36791"/>
                  </a:lnTo>
                  <a:lnTo>
                    <a:pt x="184302" y="42964"/>
                  </a:lnTo>
                  <a:lnTo>
                    <a:pt x="184200" y="47129"/>
                  </a:lnTo>
                  <a:lnTo>
                    <a:pt x="171754" y="47129"/>
                  </a:lnTo>
                  <a:lnTo>
                    <a:pt x="170954" y="42964"/>
                  </a:lnTo>
                  <a:lnTo>
                    <a:pt x="166547" y="42964"/>
                  </a:lnTo>
                  <a:lnTo>
                    <a:pt x="167386" y="49936"/>
                  </a:lnTo>
                  <a:lnTo>
                    <a:pt x="173456" y="50787"/>
                  </a:lnTo>
                  <a:lnTo>
                    <a:pt x="188722" y="50787"/>
                  </a:lnTo>
                  <a:lnTo>
                    <a:pt x="188734" y="47129"/>
                  </a:lnTo>
                  <a:lnTo>
                    <a:pt x="188772" y="36791"/>
                  </a:lnTo>
                  <a:lnTo>
                    <a:pt x="188772" y="17373"/>
                  </a:lnTo>
                  <a:lnTo>
                    <a:pt x="188772" y="13500"/>
                  </a:lnTo>
                  <a:close/>
                </a:path>
                <a:path w="375285" h="247014">
                  <a:moveTo>
                    <a:pt x="202222" y="82156"/>
                  </a:moveTo>
                  <a:lnTo>
                    <a:pt x="197802" y="82156"/>
                  </a:lnTo>
                  <a:lnTo>
                    <a:pt x="197802" y="100418"/>
                  </a:lnTo>
                  <a:lnTo>
                    <a:pt x="196151" y="105346"/>
                  </a:lnTo>
                  <a:lnTo>
                    <a:pt x="187706" y="105346"/>
                  </a:lnTo>
                  <a:lnTo>
                    <a:pt x="185508" y="103898"/>
                  </a:lnTo>
                  <a:lnTo>
                    <a:pt x="185508" y="82156"/>
                  </a:lnTo>
                  <a:lnTo>
                    <a:pt x="181089" y="82156"/>
                  </a:lnTo>
                  <a:lnTo>
                    <a:pt x="181089" y="107302"/>
                  </a:lnTo>
                  <a:lnTo>
                    <a:pt x="185762" y="109156"/>
                  </a:lnTo>
                  <a:lnTo>
                    <a:pt x="193840" y="109156"/>
                  </a:lnTo>
                  <a:lnTo>
                    <a:pt x="196100" y="107556"/>
                  </a:lnTo>
                  <a:lnTo>
                    <a:pt x="197954" y="104482"/>
                  </a:lnTo>
                  <a:lnTo>
                    <a:pt x="198056" y="108407"/>
                  </a:lnTo>
                  <a:lnTo>
                    <a:pt x="202222" y="108407"/>
                  </a:lnTo>
                  <a:lnTo>
                    <a:pt x="202222" y="82156"/>
                  </a:lnTo>
                  <a:close/>
                </a:path>
                <a:path w="375285" h="247014">
                  <a:moveTo>
                    <a:pt x="216281" y="14401"/>
                  </a:moveTo>
                  <a:lnTo>
                    <a:pt x="211150" y="12750"/>
                  </a:lnTo>
                  <a:lnTo>
                    <a:pt x="202882" y="12750"/>
                  </a:lnTo>
                  <a:lnTo>
                    <a:pt x="200660" y="15354"/>
                  </a:lnTo>
                  <a:lnTo>
                    <a:pt x="199402" y="17018"/>
                  </a:lnTo>
                  <a:lnTo>
                    <a:pt x="199313" y="3708"/>
                  </a:lnTo>
                  <a:lnTo>
                    <a:pt x="194894" y="3708"/>
                  </a:lnTo>
                  <a:lnTo>
                    <a:pt x="194894" y="39751"/>
                  </a:lnTo>
                  <a:lnTo>
                    <a:pt x="199313" y="39751"/>
                  </a:lnTo>
                  <a:lnTo>
                    <a:pt x="199313" y="18821"/>
                  </a:lnTo>
                  <a:lnTo>
                    <a:pt x="203034" y="16713"/>
                  </a:lnTo>
                  <a:lnTo>
                    <a:pt x="210858" y="16713"/>
                  </a:lnTo>
                  <a:lnTo>
                    <a:pt x="211861" y="19011"/>
                  </a:lnTo>
                  <a:lnTo>
                    <a:pt x="211861" y="39751"/>
                  </a:lnTo>
                  <a:lnTo>
                    <a:pt x="216281" y="39751"/>
                  </a:lnTo>
                  <a:lnTo>
                    <a:pt x="216281" y="14401"/>
                  </a:lnTo>
                  <a:close/>
                </a:path>
                <a:path w="375285" h="247014">
                  <a:moveTo>
                    <a:pt x="216674" y="150812"/>
                  </a:moveTo>
                  <a:lnTo>
                    <a:pt x="212509" y="150812"/>
                  </a:lnTo>
                  <a:lnTo>
                    <a:pt x="212509" y="154673"/>
                  </a:lnTo>
                  <a:lnTo>
                    <a:pt x="212458" y="172135"/>
                  </a:lnTo>
                  <a:lnTo>
                    <a:pt x="208089" y="173990"/>
                  </a:lnTo>
                  <a:lnTo>
                    <a:pt x="200456" y="173990"/>
                  </a:lnTo>
                  <a:lnTo>
                    <a:pt x="198208" y="169621"/>
                  </a:lnTo>
                  <a:lnTo>
                    <a:pt x="198208" y="160489"/>
                  </a:lnTo>
                  <a:lnTo>
                    <a:pt x="198551" y="154025"/>
                  </a:lnTo>
                  <a:lnTo>
                    <a:pt x="211759" y="154025"/>
                  </a:lnTo>
                  <a:lnTo>
                    <a:pt x="212407" y="160489"/>
                  </a:lnTo>
                  <a:lnTo>
                    <a:pt x="212458" y="172135"/>
                  </a:lnTo>
                  <a:lnTo>
                    <a:pt x="212458" y="154609"/>
                  </a:lnTo>
                  <a:lnTo>
                    <a:pt x="212064" y="154025"/>
                  </a:lnTo>
                  <a:lnTo>
                    <a:pt x="209359" y="150050"/>
                  </a:lnTo>
                  <a:lnTo>
                    <a:pt x="197612" y="150050"/>
                  </a:lnTo>
                  <a:lnTo>
                    <a:pt x="193636" y="155765"/>
                  </a:lnTo>
                  <a:lnTo>
                    <a:pt x="193687" y="169621"/>
                  </a:lnTo>
                  <a:lnTo>
                    <a:pt x="196240" y="177812"/>
                  </a:lnTo>
                  <a:lnTo>
                    <a:pt x="208699" y="177812"/>
                  </a:lnTo>
                  <a:lnTo>
                    <a:pt x="210997" y="176199"/>
                  </a:lnTo>
                  <a:lnTo>
                    <a:pt x="212255" y="174091"/>
                  </a:lnTo>
                  <a:lnTo>
                    <a:pt x="212204" y="180263"/>
                  </a:lnTo>
                  <a:lnTo>
                    <a:pt x="212102" y="184429"/>
                  </a:lnTo>
                  <a:lnTo>
                    <a:pt x="199656" y="184429"/>
                  </a:lnTo>
                  <a:lnTo>
                    <a:pt x="198856" y="180263"/>
                  </a:lnTo>
                  <a:lnTo>
                    <a:pt x="194449" y="180263"/>
                  </a:lnTo>
                  <a:lnTo>
                    <a:pt x="195287" y="187248"/>
                  </a:lnTo>
                  <a:lnTo>
                    <a:pt x="201371" y="188099"/>
                  </a:lnTo>
                  <a:lnTo>
                    <a:pt x="216623" y="188099"/>
                  </a:lnTo>
                  <a:lnTo>
                    <a:pt x="216636" y="184429"/>
                  </a:lnTo>
                  <a:lnTo>
                    <a:pt x="216674" y="174091"/>
                  </a:lnTo>
                  <a:lnTo>
                    <a:pt x="216674" y="154673"/>
                  </a:lnTo>
                  <a:lnTo>
                    <a:pt x="216674" y="150812"/>
                  </a:lnTo>
                  <a:close/>
                </a:path>
                <a:path w="375285" h="247014">
                  <a:moveTo>
                    <a:pt x="222250" y="81559"/>
                  </a:moveTo>
                  <a:lnTo>
                    <a:pt x="221081" y="81407"/>
                  </a:lnTo>
                  <a:lnTo>
                    <a:pt x="217779" y="81407"/>
                  </a:lnTo>
                  <a:lnTo>
                    <a:pt x="215468" y="83451"/>
                  </a:lnTo>
                  <a:lnTo>
                    <a:pt x="213715" y="86512"/>
                  </a:lnTo>
                  <a:lnTo>
                    <a:pt x="213626" y="82156"/>
                  </a:lnTo>
                  <a:lnTo>
                    <a:pt x="209448" y="82156"/>
                  </a:lnTo>
                  <a:lnTo>
                    <a:pt x="209448" y="108407"/>
                  </a:lnTo>
                  <a:lnTo>
                    <a:pt x="213868" y="108407"/>
                  </a:lnTo>
                  <a:lnTo>
                    <a:pt x="213868" y="89331"/>
                  </a:lnTo>
                  <a:lnTo>
                    <a:pt x="216471" y="86118"/>
                  </a:lnTo>
                  <a:lnTo>
                    <a:pt x="222250" y="86118"/>
                  </a:lnTo>
                  <a:lnTo>
                    <a:pt x="222250" y="81559"/>
                  </a:lnTo>
                  <a:close/>
                </a:path>
                <a:path w="375285" h="247014">
                  <a:moveTo>
                    <a:pt x="226961" y="226453"/>
                  </a:moveTo>
                  <a:lnTo>
                    <a:pt x="211150" y="226453"/>
                  </a:lnTo>
                  <a:lnTo>
                    <a:pt x="211150" y="230619"/>
                  </a:lnTo>
                  <a:lnTo>
                    <a:pt x="222402" y="230619"/>
                  </a:lnTo>
                  <a:lnTo>
                    <a:pt x="222402" y="234480"/>
                  </a:lnTo>
                  <a:lnTo>
                    <a:pt x="221589" y="237693"/>
                  </a:lnTo>
                  <a:lnTo>
                    <a:pt x="215773" y="242316"/>
                  </a:lnTo>
                  <a:lnTo>
                    <a:pt x="212864" y="242519"/>
                  </a:lnTo>
                  <a:lnTo>
                    <a:pt x="201472" y="242519"/>
                  </a:lnTo>
                  <a:lnTo>
                    <a:pt x="199059" y="234988"/>
                  </a:lnTo>
                  <a:lnTo>
                    <a:pt x="199059" y="218224"/>
                  </a:lnTo>
                  <a:lnTo>
                    <a:pt x="204381" y="213042"/>
                  </a:lnTo>
                  <a:lnTo>
                    <a:pt x="214820" y="213042"/>
                  </a:lnTo>
                  <a:lnTo>
                    <a:pt x="220091" y="214350"/>
                  </a:lnTo>
                  <a:lnTo>
                    <a:pt x="221640" y="220624"/>
                  </a:lnTo>
                  <a:lnTo>
                    <a:pt x="226352" y="220624"/>
                  </a:lnTo>
                  <a:lnTo>
                    <a:pt x="225298" y="212547"/>
                  </a:lnTo>
                  <a:lnTo>
                    <a:pt x="217830" y="208724"/>
                  </a:lnTo>
                  <a:lnTo>
                    <a:pt x="199351" y="208724"/>
                  </a:lnTo>
                  <a:lnTo>
                    <a:pt x="194043" y="218617"/>
                  </a:lnTo>
                  <a:lnTo>
                    <a:pt x="194043" y="231216"/>
                  </a:lnTo>
                  <a:lnTo>
                    <a:pt x="194183" y="237388"/>
                  </a:lnTo>
                  <a:lnTo>
                    <a:pt x="201561" y="244424"/>
                  </a:lnTo>
                  <a:lnTo>
                    <a:pt x="204584" y="246684"/>
                  </a:lnTo>
                  <a:lnTo>
                    <a:pt x="215671" y="246684"/>
                  </a:lnTo>
                  <a:lnTo>
                    <a:pt x="220192" y="244475"/>
                  </a:lnTo>
                  <a:lnTo>
                    <a:pt x="222643" y="241046"/>
                  </a:lnTo>
                  <a:lnTo>
                    <a:pt x="223799" y="245732"/>
                  </a:lnTo>
                  <a:lnTo>
                    <a:pt x="226961" y="245732"/>
                  </a:lnTo>
                  <a:lnTo>
                    <a:pt x="226961" y="226453"/>
                  </a:lnTo>
                  <a:close/>
                </a:path>
                <a:path w="375285" h="247014">
                  <a:moveTo>
                    <a:pt x="227304" y="141033"/>
                  </a:moveTo>
                  <a:lnTo>
                    <a:pt x="222897" y="141033"/>
                  </a:lnTo>
                  <a:lnTo>
                    <a:pt x="222897" y="177050"/>
                  </a:lnTo>
                  <a:lnTo>
                    <a:pt x="227304" y="177050"/>
                  </a:lnTo>
                  <a:lnTo>
                    <a:pt x="227304" y="141033"/>
                  </a:lnTo>
                  <a:close/>
                </a:path>
                <a:path w="375285" h="247014">
                  <a:moveTo>
                    <a:pt x="232435" y="13487"/>
                  </a:moveTo>
                  <a:lnTo>
                    <a:pt x="228219" y="13487"/>
                  </a:lnTo>
                  <a:lnTo>
                    <a:pt x="228219" y="6159"/>
                  </a:lnTo>
                  <a:lnTo>
                    <a:pt x="223799" y="6159"/>
                  </a:lnTo>
                  <a:lnTo>
                    <a:pt x="223799" y="13487"/>
                  </a:lnTo>
                  <a:lnTo>
                    <a:pt x="220243" y="13487"/>
                  </a:lnTo>
                  <a:lnTo>
                    <a:pt x="220243" y="17157"/>
                  </a:lnTo>
                  <a:lnTo>
                    <a:pt x="223799" y="17157"/>
                  </a:lnTo>
                  <a:lnTo>
                    <a:pt x="223799" y="37630"/>
                  </a:lnTo>
                  <a:lnTo>
                    <a:pt x="224751" y="40093"/>
                  </a:lnTo>
                  <a:lnTo>
                    <a:pt x="229565" y="40093"/>
                  </a:lnTo>
                  <a:lnTo>
                    <a:pt x="230835" y="39890"/>
                  </a:lnTo>
                  <a:lnTo>
                    <a:pt x="232435" y="39738"/>
                  </a:lnTo>
                  <a:lnTo>
                    <a:pt x="232435" y="36283"/>
                  </a:lnTo>
                  <a:lnTo>
                    <a:pt x="228219" y="36283"/>
                  </a:lnTo>
                  <a:lnTo>
                    <a:pt x="228219" y="17157"/>
                  </a:lnTo>
                  <a:lnTo>
                    <a:pt x="232435" y="17157"/>
                  </a:lnTo>
                  <a:lnTo>
                    <a:pt x="232435" y="13487"/>
                  </a:lnTo>
                  <a:close/>
                </a:path>
                <a:path w="375285" h="247014">
                  <a:moveTo>
                    <a:pt x="248691" y="210451"/>
                  </a:moveTo>
                  <a:lnTo>
                    <a:pt x="245237" y="210451"/>
                  </a:lnTo>
                  <a:lnTo>
                    <a:pt x="243814" y="216217"/>
                  </a:lnTo>
                  <a:lnTo>
                    <a:pt x="241465" y="216776"/>
                  </a:lnTo>
                  <a:lnTo>
                    <a:pt x="235750" y="217170"/>
                  </a:lnTo>
                  <a:lnTo>
                    <a:pt x="235750" y="220675"/>
                  </a:lnTo>
                  <a:lnTo>
                    <a:pt x="243967" y="220675"/>
                  </a:lnTo>
                  <a:lnTo>
                    <a:pt x="243967" y="245732"/>
                  </a:lnTo>
                  <a:lnTo>
                    <a:pt x="248691" y="245732"/>
                  </a:lnTo>
                  <a:lnTo>
                    <a:pt x="248691" y="210451"/>
                  </a:lnTo>
                  <a:close/>
                </a:path>
                <a:path w="375285" h="247014">
                  <a:moveTo>
                    <a:pt x="249237" y="104089"/>
                  </a:moveTo>
                  <a:lnTo>
                    <a:pt x="230974" y="104089"/>
                  </a:lnTo>
                  <a:lnTo>
                    <a:pt x="230974" y="72364"/>
                  </a:lnTo>
                  <a:lnTo>
                    <a:pt x="226110" y="72364"/>
                  </a:lnTo>
                  <a:lnTo>
                    <a:pt x="226110" y="108407"/>
                  </a:lnTo>
                  <a:lnTo>
                    <a:pt x="249237" y="108407"/>
                  </a:lnTo>
                  <a:lnTo>
                    <a:pt x="249237" y="104089"/>
                  </a:lnTo>
                  <a:close/>
                </a:path>
                <a:path w="375285" h="247014">
                  <a:moveTo>
                    <a:pt x="256565" y="156083"/>
                  </a:moveTo>
                  <a:lnTo>
                    <a:pt x="255295" y="154025"/>
                  </a:lnTo>
                  <a:lnTo>
                    <a:pt x="252857" y="150050"/>
                  </a:lnTo>
                  <a:lnTo>
                    <a:pt x="252006" y="150050"/>
                  </a:lnTo>
                  <a:lnTo>
                    <a:pt x="252006" y="161848"/>
                  </a:lnTo>
                  <a:lnTo>
                    <a:pt x="237401" y="161848"/>
                  </a:lnTo>
                  <a:lnTo>
                    <a:pt x="237401" y="157784"/>
                  </a:lnTo>
                  <a:lnTo>
                    <a:pt x="240614" y="154025"/>
                  </a:lnTo>
                  <a:lnTo>
                    <a:pt x="250050" y="154025"/>
                  </a:lnTo>
                  <a:lnTo>
                    <a:pt x="251752" y="157784"/>
                  </a:lnTo>
                  <a:lnTo>
                    <a:pt x="252006" y="161848"/>
                  </a:lnTo>
                  <a:lnTo>
                    <a:pt x="252006" y="150050"/>
                  </a:lnTo>
                  <a:lnTo>
                    <a:pt x="236601" y="150050"/>
                  </a:lnTo>
                  <a:lnTo>
                    <a:pt x="232689" y="156527"/>
                  </a:lnTo>
                  <a:lnTo>
                    <a:pt x="232689" y="172237"/>
                  </a:lnTo>
                  <a:lnTo>
                    <a:pt x="237045" y="177812"/>
                  </a:lnTo>
                  <a:lnTo>
                    <a:pt x="248640" y="177812"/>
                  </a:lnTo>
                  <a:lnTo>
                    <a:pt x="250342" y="176809"/>
                  </a:lnTo>
                  <a:lnTo>
                    <a:pt x="254571" y="173990"/>
                  </a:lnTo>
                  <a:lnTo>
                    <a:pt x="254876" y="173786"/>
                  </a:lnTo>
                  <a:lnTo>
                    <a:pt x="256070" y="170078"/>
                  </a:lnTo>
                  <a:lnTo>
                    <a:pt x="256222" y="168833"/>
                  </a:lnTo>
                  <a:lnTo>
                    <a:pt x="251802" y="168833"/>
                  </a:lnTo>
                  <a:lnTo>
                    <a:pt x="251701" y="170078"/>
                  </a:lnTo>
                  <a:lnTo>
                    <a:pt x="251612" y="170827"/>
                  </a:lnTo>
                  <a:lnTo>
                    <a:pt x="249186" y="173990"/>
                  </a:lnTo>
                  <a:lnTo>
                    <a:pt x="239966" y="173990"/>
                  </a:lnTo>
                  <a:lnTo>
                    <a:pt x="237401" y="170827"/>
                  </a:lnTo>
                  <a:lnTo>
                    <a:pt x="237401" y="165354"/>
                  </a:lnTo>
                  <a:lnTo>
                    <a:pt x="256565" y="165354"/>
                  </a:lnTo>
                  <a:lnTo>
                    <a:pt x="256565" y="161848"/>
                  </a:lnTo>
                  <a:lnTo>
                    <a:pt x="256565" y="156083"/>
                  </a:lnTo>
                  <a:close/>
                </a:path>
                <a:path w="375285" h="247014">
                  <a:moveTo>
                    <a:pt x="260438" y="35433"/>
                  </a:moveTo>
                  <a:lnTo>
                    <a:pt x="242176" y="35433"/>
                  </a:lnTo>
                  <a:lnTo>
                    <a:pt x="242176" y="3708"/>
                  </a:lnTo>
                  <a:lnTo>
                    <a:pt x="237312" y="3708"/>
                  </a:lnTo>
                  <a:lnTo>
                    <a:pt x="237312" y="39751"/>
                  </a:lnTo>
                  <a:lnTo>
                    <a:pt x="260438" y="39751"/>
                  </a:lnTo>
                  <a:lnTo>
                    <a:pt x="260438" y="35433"/>
                  </a:lnTo>
                  <a:close/>
                </a:path>
                <a:path w="375285" h="247014">
                  <a:moveTo>
                    <a:pt x="276085" y="87426"/>
                  </a:moveTo>
                  <a:lnTo>
                    <a:pt x="274815" y="85369"/>
                  </a:lnTo>
                  <a:lnTo>
                    <a:pt x="272376" y="81407"/>
                  </a:lnTo>
                  <a:lnTo>
                    <a:pt x="271526" y="81407"/>
                  </a:lnTo>
                  <a:lnTo>
                    <a:pt x="271526" y="93205"/>
                  </a:lnTo>
                  <a:lnTo>
                    <a:pt x="256921" y="93205"/>
                  </a:lnTo>
                  <a:lnTo>
                    <a:pt x="256921" y="89141"/>
                  </a:lnTo>
                  <a:lnTo>
                    <a:pt x="260134" y="85369"/>
                  </a:lnTo>
                  <a:lnTo>
                    <a:pt x="269570" y="85369"/>
                  </a:lnTo>
                  <a:lnTo>
                    <a:pt x="271284" y="89141"/>
                  </a:lnTo>
                  <a:lnTo>
                    <a:pt x="271526" y="93205"/>
                  </a:lnTo>
                  <a:lnTo>
                    <a:pt x="271526" y="81407"/>
                  </a:lnTo>
                  <a:lnTo>
                    <a:pt x="256120" y="81407"/>
                  </a:lnTo>
                  <a:lnTo>
                    <a:pt x="252209" y="87884"/>
                  </a:lnTo>
                  <a:lnTo>
                    <a:pt x="252209" y="103581"/>
                  </a:lnTo>
                  <a:lnTo>
                    <a:pt x="256565" y="109156"/>
                  </a:lnTo>
                  <a:lnTo>
                    <a:pt x="268160" y="109156"/>
                  </a:lnTo>
                  <a:lnTo>
                    <a:pt x="269862" y="108165"/>
                  </a:lnTo>
                  <a:lnTo>
                    <a:pt x="274104" y="105346"/>
                  </a:lnTo>
                  <a:lnTo>
                    <a:pt x="274396" y="105156"/>
                  </a:lnTo>
                  <a:lnTo>
                    <a:pt x="275590" y="101434"/>
                  </a:lnTo>
                  <a:lnTo>
                    <a:pt x="275742" y="100177"/>
                  </a:lnTo>
                  <a:lnTo>
                    <a:pt x="271322" y="100177"/>
                  </a:lnTo>
                  <a:lnTo>
                    <a:pt x="271221" y="101434"/>
                  </a:lnTo>
                  <a:lnTo>
                    <a:pt x="271132" y="102184"/>
                  </a:lnTo>
                  <a:lnTo>
                    <a:pt x="268706" y="105346"/>
                  </a:lnTo>
                  <a:lnTo>
                    <a:pt x="259486" y="105346"/>
                  </a:lnTo>
                  <a:lnTo>
                    <a:pt x="256921" y="102184"/>
                  </a:lnTo>
                  <a:lnTo>
                    <a:pt x="256921" y="96710"/>
                  </a:lnTo>
                  <a:lnTo>
                    <a:pt x="276085" y="96710"/>
                  </a:lnTo>
                  <a:lnTo>
                    <a:pt x="276085" y="93205"/>
                  </a:lnTo>
                  <a:lnTo>
                    <a:pt x="276085" y="87426"/>
                  </a:lnTo>
                  <a:close/>
                </a:path>
                <a:path w="375285" h="247014">
                  <a:moveTo>
                    <a:pt x="284378" y="221094"/>
                  </a:moveTo>
                  <a:lnTo>
                    <a:pt x="283679" y="214414"/>
                  </a:lnTo>
                  <a:lnTo>
                    <a:pt x="283273" y="210451"/>
                  </a:lnTo>
                  <a:lnTo>
                    <a:pt x="279209" y="210451"/>
                  </a:lnTo>
                  <a:lnTo>
                    <a:pt x="279209" y="217932"/>
                  </a:lnTo>
                  <a:lnTo>
                    <a:pt x="279209" y="228917"/>
                  </a:lnTo>
                  <a:lnTo>
                    <a:pt x="274739" y="229971"/>
                  </a:lnTo>
                  <a:lnTo>
                    <a:pt x="269468" y="229971"/>
                  </a:lnTo>
                  <a:lnTo>
                    <a:pt x="265252" y="229108"/>
                  </a:lnTo>
                  <a:lnTo>
                    <a:pt x="265252" y="217627"/>
                  </a:lnTo>
                  <a:lnTo>
                    <a:pt x="267970" y="214414"/>
                  </a:lnTo>
                  <a:lnTo>
                    <a:pt x="277139" y="214414"/>
                  </a:lnTo>
                  <a:lnTo>
                    <a:pt x="279209" y="217932"/>
                  </a:lnTo>
                  <a:lnTo>
                    <a:pt x="279209" y="210451"/>
                  </a:lnTo>
                  <a:lnTo>
                    <a:pt x="264604" y="210451"/>
                  </a:lnTo>
                  <a:lnTo>
                    <a:pt x="260692" y="216115"/>
                  </a:lnTo>
                  <a:lnTo>
                    <a:pt x="260692" y="229565"/>
                  </a:lnTo>
                  <a:lnTo>
                    <a:pt x="265252" y="233934"/>
                  </a:lnTo>
                  <a:lnTo>
                    <a:pt x="275031" y="233934"/>
                  </a:lnTo>
                  <a:lnTo>
                    <a:pt x="278561" y="232422"/>
                  </a:lnTo>
                  <a:lnTo>
                    <a:pt x="279730" y="229971"/>
                  </a:lnTo>
                  <a:lnTo>
                    <a:pt x="279857" y="229717"/>
                  </a:lnTo>
                  <a:lnTo>
                    <a:pt x="279857" y="230581"/>
                  </a:lnTo>
                  <a:lnTo>
                    <a:pt x="278853" y="238950"/>
                  </a:lnTo>
                  <a:lnTo>
                    <a:pt x="276301" y="243014"/>
                  </a:lnTo>
                  <a:lnTo>
                    <a:pt x="267868" y="243014"/>
                  </a:lnTo>
                  <a:lnTo>
                    <a:pt x="265760" y="240804"/>
                  </a:lnTo>
                  <a:lnTo>
                    <a:pt x="265493" y="237248"/>
                  </a:lnTo>
                  <a:lnTo>
                    <a:pt x="261086" y="237248"/>
                  </a:lnTo>
                  <a:lnTo>
                    <a:pt x="261137" y="240804"/>
                  </a:lnTo>
                  <a:lnTo>
                    <a:pt x="263296" y="246684"/>
                  </a:lnTo>
                  <a:lnTo>
                    <a:pt x="283718" y="246684"/>
                  </a:lnTo>
                  <a:lnTo>
                    <a:pt x="283857" y="243014"/>
                  </a:lnTo>
                  <a:lnTo>
                    <a:pt x="284302" y="232422"/>
                  </a:lnTo>
                  <a:lnTo>
                    <a:pt x="284378" y="229717"/>
                  </a:lnTo>
                  <a:lnTo>
                    <a:pt x="284378" y="221094"/>
                  </a:lnTo>
                  <a:close/>
                </a:path>
                <a:path w="375285" h="247014">
                  <a:moveTo>
                    <a:pt x="285534" y="172732"/>
                  </a:moveTo>
                  <a:lnTo>
                    <a:pt x="267258" y="172732"/>
                  </a:lnTo>
                  <a:lnTo>
                    <a:pt x="267258" y="141020"/>
                  </a:lnTo>
                  <a:lnTo>
                    <a:pt x="262394" y="141020"/>
                  </a:lnTo>
                  <a:lnTo>
                    <a:pt x="262394" y="177050"/>
                  </a:lnTo>
                  <a:lnTo>
                    <a:pt x="285534" y="177050"/>
                  </a:lnTo>
                  <a:lnTo>
                    <a:pt x="285534" y="172732"/>
                  </a:lnTo>
                  <a:close/>
                </a:path>
                <a:path w="375285" h="247014">
                  <a:moveTo>
                    <a:pt x="287286" y="18770"/>
                  </a:moveTo>
                  <a:lnTo>
                    <a:pt x="286016" y="16713"/>
                  </a:lnTo>
                  <a:lnTo>
                    <a:pt x="283578" y="12750"/>
                  </a:lnTo>
                  <a:lnTo>
                    <a:pt x="282727" y="12750"/>
                  </a:lnTo>
                  <a:lnTo>
                    <a:pt x="282727" y="24549"/>
                  </a:lnTo>
                  <a:lnTo>
                    <a:pt x="268122" y="24549"/>
                  </a:lnTo>
                  <a:lnTo>
                    <a:pt x="268122" y="20485"/>
                  </a:lnTo>
                  <a:lnTo>
                    <a:pt x="271322" y="16713"/>
                  </a:lnTo>
                  <a:lnTo>
                    <a:pt x="280771" y="16713"/>
                  </a:lnTo>
                  <a:lnTo>
                    <a:pt x="282473" y="20485"/>
                  </a:lnTo>
                  <a:lnTo>
                    <a:pt x="282727" y="24549"/>
                  </a:lnTo>
                  <a:lnTo>
                    <a:pt x="282727" y="12750"/>
                  </a:lnTo>
                  <a:lnTo>
                    <a:pt x="267322" y="12750"/>
                  </a:lnTo>
                  <a:lnTo>
                    <a:pt x="263398" y="19227"/>
                  </a:lnTo>
                  <a:lnTo>
                    <a:pt x="263398" y="34925"/>
                  </a:lnTo>
                  <a:lnTo>
                    <a:pt x="267766" y="40500"/>
                  </a:lnTo>
                  <a:lnTo>
                    <a:pt x="279361" y="40500"/>
                  </a:lnTo>
                  <a:lnTo>
                    <a:pt x="281063" y="39509"/>
                  </a:lnTo>
                  <a:lnTo>
                    <a:pt x="285292" y="36690"/>
                  </a:lnTo>
                  <a:lnTo>
                    <a:pt x="285597" y="36487"/>
                  </a:lnTo>
                  <a:lnTo>
                    <a:pt x="286791" y="32766"/>
                  </a:lnTo>
                  <a:lnTo>
                    <a:pt x="286943" y="31521"/>
                  </a:lnTo>
                  <a:lnTo>
                    <a:pt x="282524" y="31521"/>
                  </a:lnTo>
                  <a:lnTo>
                    <a:pt x="282435" y="32766"/>
                  </a:lnTo>
                  <a:lnTo>
                    <a:pt x="282333" y="33528"/>
                  </a:lnTo>
                  <a:lnTo>
                    <a:pt x="279908" y="36690"/>
                  </a:lnTo>
                  <a:lnTo>
                    <a:pt x="270687" y="36690"/>
                  </a:lnTo>
                  <a:lnTo>
                    <a:pt x="268122" y="33528"/>
                  </a:lnTo>
                  <a:lnTo>
                    <a:pt x="268122" y="28054"/>
                  </a:lnTo>
                  <a:lnTo>
                    <a:pt x="287286" y="28054"/>
                  </a:lnTo>
                  <a:lnTo>
                    <a:pt x="287286" y="24549"/>
                  </a:lnTo>
                  <a:lnTo>
                    <a:pt x="287286" y="18770"/>
                  </a:lnTo>
                  <a:close/>
                </a:path>
                <a:path w="375285" h="247014">
                  <a:moveTo>
                    <a:pt x="302793" y="82156"/>
                  </a:moveTo>
                  <a:lnTo>
                    <a:pt x="297980" y="82156"/>
                  </a:lnTo>
                  <a:lnTo>
                    <a:pt x="290550" y="103543"/>
                  </a:lnTo>
                  <a:lnTo>
                    <a:pt x="283616" y="82156"/>
                  </a:lnTo>
                  <a:lnTo>
                    <a:pt x="278498" y="82156"/>
                  </a:lnTo>
                  <a:lnTo>
                    <a:pt x="288086" y="108407"/>
                  </a:lnTo>
                  <a:lnTo>
                    <a:pt x="292811" y="108407"/>
                  </a:lnTo>
                  <a:lnTo>
                    <a:pt x="302793" y="82156"/>
                  </a:lnTo>
                  <a:close/>
                </a:path>
                <a:path w="375285" h="247014">
                  <a:moveTo>
                    <a:pt x="312381" y="156083"/>
                  </a:moveTo>
                  <a:lnTo>
                    <a:pt x="311111" y="154025"/>
                  </a:lnTo>
                  <a:lnTo>
                    <a:pt x="308673" y="150050"/>
                  </a:lnTo>
                  <a:lnTo>
                    <a:pt x="307822" y="150050"/>
                  </a:lnTo>
                  <a:lnTo>
                    <a:pt x="307822" y="161848"/>
                  </a:lnTo>
                  <a:lnTo>
                    <a:pt x="293204" y="161848"/>
                  </a:lnTo>
                  <a:lnTo>
                    <a:pt x="293204" y="157784"/>
                  </a:lnTo>
                  <a:lnTo>
                    <a:pt x="296418" y="154025"/>
                  </a:lnTo>
                  <a:lnTo>
                    <a:pt x="305854" y="154025"/>
                  </a:lnTo>
                  <a:lnTo>
                    <a:pt x="307568" y="157784"/>
                  </a:lnTo>
                  <a:lnTo>
                    <a:pt x="307822" y="161848"/>
                  </a:lnTo>
                  <a:lnTo>
                    <a:pt x="307822" y="150050"/>
                  </a:lnTo>
                  <a:lnTo>
                    <a:pt x="292417" y="150050"/>
                  </a:lnTo>
                  <a:lnTo>
                    <a:pt x="288493" y="156527"/>
                  </a:lnTo>
                  <a:lnTo>
                    <a:pt x="288493" y="172237"/>
                  </a:lnTo>
                  <a:lnTo>
                    <a:pt x="292862" y="177812"/>
                  </a:lnTo>
                  <a:lnTo>
                    <a:pt x="304457" y="177812"/>
                  </a:lnTo>
                  <a:lnTo>
                    <a:pt x="306158" y="176809"/>
                  </a:lnTo>
                  <a:lnTo>
                    <a:pt x="310375" y="173990"/>
                  </a:lnTo>
                  <a:lnTo>
                    <a:pt x="310680" y="173786"/>
                  </a:lnTo>
                  <a:lnTo>
                    <a:pt x="311886" y="170078"/>
                  </a:lnTo>
                  <a:lnTo>
                    <a:pt x="312039" y="168833"/>
                  </a:lnTo>
                  <a:lnTo>
                    <a:pt x="307619" y="168833"/>
                  </a:lnTo>
                  <a:lnTo>
                    <a:pt x="307517" y="170078"/>
                  </a:lnTo>
                  <a:lnTo>
                    <a:pt x="307416" y="170827"/>
                  </a:lnTo>
                  <a:lnTo>
                    <a:pt x="305003" y="173990"/>
                  </a:lnTo>
                  <a:lnTo>
                    <a:pt x="295770" y="173990"/>
                  </a:lnTo>
                  <a:lnTo>
                    <a:pt x="293204" y="170827"/>
                  </a:lnTo>
                  <a:lnTo>
                    <a:pt x="293204" y="165354"/>
                  </a:lnTo>
                  <a:lnTo>
                    <a:pt x="312381" y="165354"/>
                  </a:lnTo>
                  <a:lnTo>
                    <a:pt x="312381" y="161848"/>
                  </a:lnTo>
                  <a:lnTo>
                    <a:pt x="312381" y="156083"/>
                  </a:lnTo>
                  <a:close/>
                </a:path>
                <a:path w="375285" h="247014">
                  <a:moveTo>
                    <a:pt x="313994" y="13487"/>
                  </a:moveTo>
                  <a:lnTo>
                    <a:pt x="309181" y="13487"/>
                  </a:lnTo>
                  <a:lnTo>
                    <a:pt x="301752" y="34874"/>
                  </a:lnTo>
                  <a:lnTo>
                    <a:pt x="294817" y="13487"/>
                  </a:lnTo>
                  <a:lnTo>
                    <a:pt x="289699" y="13487"/>
                  </a:lnTo>
                  <a:lnTo>
                    <a:pt x="299288" y="39738"/>
                  </a:lnTo>
                  <a:lnTo>
                    <a:pt x="304012" y="39738"/>
                  </a:lnTo>
                  <a:lnTo>
                    <a:pt x="313994" y="13487"/>
                  </a:lnTo>
                  <a:close/>
                </a:path>
                <a:path w="375285" h="247014">
                  <a:moveTo>
                    <a:pt x="329082" y="87426"/>
                  </a:moveTo>
                  <a:lnTo>
                    <a:pt x="327812" y="85369"/>
                  </a:lnTo>
                  <a:lnTo>
                    <a:pt x="325374" y="81407"/>
                  </a:lnTo>
                  <a:lnTo>
                    <a:pt x="324523" y="81407"/>
                  </a:lnTo>
                  <a:lnTo>
                    <a:pt x="324523" y="93205"/>
                  </a:lnTo>
                  <a:lnTo>
                    <a:pt x="309918" y="93205"/>
                  </a:lnTo>
                  <a:lnTo>
                    <a:pt x="309918" y="89141"/>
                  </a:lnTo>
                  <a:lnTo>
                    <a:pt x="313118" y="85369"/>
                  </a:lnTo>
                  <a:lnTo>
                    <a:pt x="322567" y="85369"/>
                  </a:lnTo>
                  <a:lnTo>
                    <a:pt x="324269" y="89141"/>
                  </a:lnTo>
                  <a:lnTo>
                    <a:pt x="324523" y="93205"/>
                  </a:lnTo>
                  <a:lnTo>
                    <a:pt x="324523" y="81407"/>
                  </a:lnTo>
                  <a:lnTo>
                    <a:pt x="309118" y="81407"/>
                  </a:lnTo>
                  <a:lnTo>
                    <a:pt x="305193" y="87884"/>
                  </a:lnTo>
                  <a:lnTo>
                    <a:pt x="305193" y="103581"/>
                  </a:lnTo>
                  <a:lnTo>
                    <a:pt x="309562" y="109156"/>
                  </a:lnTo>
                  <a:lnTo>
                    <a:pt x="321157" y="109156"/>
                  </a:lnTo>
                  <a:lnTo>
                    <a:pt x="322859" y="108165"/>
                  </a:lnTo>
                  <a:lnTo>
                    <a:pt x="327101" y="105346"/>
                  </a:lnTo>
                  <a:lnTo>
                    <a:pt x="327393" y="105156"/>
                  </a:lnTo>
                  <a:lnTo>
                    <a:pt x="328587" y="101434"/>
                  </a:lnTo>
                  <a:lnTo>
                    <a:pt x="328739" y="100177"/>
                  </a:lnTo>
                  <a:lnTo>
                    <a:pt x="324319" y="100177"/>
                  </a:lnTo>
                  <a:lnTo>
                    <a:pt x="324218" y="101434"/>
                  </a:lnTo>
                  <a:lnTo>
                    <a:pt x="324129" y="102184"/>
                  </a:lnTo>
                  <a:lnTo>
                    <a:pt x="321703" y="105346"/>
                  </a:lnTo>
                  <a:lnTo>
                    <a:pt x="312483" y="105346"/>
                  </a:lnTo>
                  <a:lnTo>
                    <a:pt x="309918" y="102184"/>
                  </a:lnTo>
                  <a:lnTo>
                    <a:pt x="309918" y="96710"/>
                  </a:lnTo>
                  <a:lnTo>
                    <a:pt x="329082" y="96710"/>
                  </a:lnTo>
                  <a:lnTo>
                    <a:pt x="329082" y="93205"/>
                  </a:lnTo>
                  <a:lnTo>
                    <a:pt x="329082" y="87426"/>
                  </a:lnTo>
                  <a:close/>
                </a:path>
                <a:path w="375285" h="247014">
                  <a:moveTo>
                    <a:pt x="338861" y="72377"/>
                  </a:moveTo>
                  <a:lnTo>
                    <a:pt x="334454" y="72377"/>
                  </a:lnTo>
                  <a:lnTo>
                    <a:pt x="334454" y="108407"/>
                  </a:lnTo>
                  <a:lnTo>
                    <a:pt x="338861" y="108407"/>
                  </a:lnTo>
                  <a:lnTo>
                    <a:pt x="338861" y="72377"/>
                  </a:lnTo>
                  <a:close/>
                </a:path>
                <a:path w="375285" h="247014">
                  <a:moveTo>
                    <a:pt x="339077" y="150812"/>
                  </a:moveTo>
                  <a:lnTo>
                    <a:pt x="334276" y="150812"/>
                  </a:lnTo>
                  <a:lnTo>
                    <a:pt x="326847" y="172199"/>
                  </a:lnTo>
                  <a:lnTo>
                    <a:pt x="319913" y="150812"/>
                  </a:lnTo>
                  <a:lnTo>
                    <a:pt x="314782" y="150812"/>
                  </a:lnTo>
                  <a:lnTo>
                    <a:pt x="324370" y="177050"/>
                  </a:lnTo>
                  <a:lnTo>
                    <a:pt x="329095" y="177050"/>
                  </a:lnTo>
                  <a:lnTo>
                    <a:pt x="339077" y="150812"/>
                  </a:lnTo>
                  <a:close/>
                </a:path>
                <a:path w="375285" h="247014">
                  <a:moveTo>
                    <a:pt x="340283" y="18770"/>
                  </a:moveTo>
                  <a:lnTo>
                    <a:pt x="339013" y="16713"/>
                  </a:lnTo>
                  <a:lnTo>
                    <a:pt x="336575" y="12750"/>
                  </a:lnTo>
                  <a:lnTo>
                    <a:pt x="335724" y="12750"/>
                  </a:lnTo>
                  <a:lnTo>
                    <a:pt x="335724" y="24549"/>
                  </a:lnTo>
                  <a:lnTo>
                    <a:pt x="321106" y="24549"/>
                  </a:lnTo>
                  <a:lnTo>
                    <a:pt x="321106" y="20485"/>
                  </a:lnTo>
                  <a:lnTo>
                    <a:pt x="324319" y="16713"/>
                  </a:lnTo>
                  <a:lnTo>
                    <a:pt x="333756" y="16713"/>
                  </a:lnTo>
                  <a:lnTo>
                    <a:pt x="335470" y="20485"/>
                  </a:lnTo>
                  <a:lnTo>
                    <a:pt x="335724" y="24549"/>
                  </a:lnTo>
                  <a:lnTo>
                    <a:pt x="335724" y="12750"/>
                  </a:lnTo>
                  <a:lnTo>
                    <a:pt x="320319" y="12750"/>
                  </a:lnTo>
                  <a:lnTo>
                    <a:pt x="316395" y="19227"/>
                  </a:lnTo>
                  <a:lnTo>
                    <a:pt x="316395" y="34925"/>
                  </a:lnTo>
                  <a:lnTo>
                    <a:pt x="320763" y="40500"/>
                  </a:lnTo>
                  <a:lnTo>
                    <a:pt x="332359" y="40500"/>
                  </a:lnTo>
                  <a:lnTo>
                    <a:pt x="334060" y="39509"/>
                  </a:lnTo>
                  <a:lnTo>
                    <a:pt x="338277" y="36690"/>
                  </a:lnTo>
                  <a:lnTo>
                    <a:pt x="338582" y="36487"/>
                  </a:lnTo>
                  <a:lnTo>
                    <a:pt x="339788" y="32766"/>
                  </a:lnTo>
                  <a:lnTo>
                    <a:pt x="339940" y="31521"/>
                  </a:lnTo>
                  <a:lnTo>
                    <a:pt x="335521" y="31521"/>
                  </a:lnTo>
                  <a:lnTo>
                    <a:pt x="335419" y="32766"/>
                  </a:lnTo>
                  <a:lnTo>
                    <a:pt x="335318" y="33528"/>
                  </a:lnTo>
                  <a:lnTo>
                    <a:pt x="332905" y="36690"/>
                  </a:lnTo>
                  <a:lnTo>
                    <a:pt x="323684" y="36690"/>
                  </a:lnTo>
                  <a:lnTo>
                    <a:pt x="321106" y="33528"/>
                  </a:lnTo>
                  <a:lnTo>
                    <a:pt x="321106" y="28054"/>
                  </a:lnTo>
                  <a:lnTo>
                    <a:pt x="340283" y="28054"/>
                  </a:lnTo>
                  <a:lnTo>
                    <a:pt x="340283" y="24549"/>
                  </a:lnTo>
                  <a:lnTo>
                    <a:pt x="340283" y="18770"/>
                  </a:lnTo>
                  <a:close/>
                </a:path>
                <a:path w="375285" h="247014">
                  <a:moveTo>
                    <a:pt x="350075" y="3721"/>
                  </a:moveTo>
                  <a:lnTo>
                    <a:pt x="345655" y="3721"/>
                  </a:lnTo>
                  <a:lnTo>
                    <a:pt x="345655" y="39751"/>
                  </a:lnTo>
                  <a:lnTo>
                    <a:pt x="350075" y="39751"/>
                  </a:lnTo>
                  <a:lnTo>
                    <a:pt x="350075" y="3721"/>
                  </a:lnTo>
                  <a:close/>
                </a:path>
                <a:path w="375285" h="247014">
                  <a:moveTo>
                    <a:pt x="365379" y="156083"/>
                  </a:moveTo>
                  <a:lnTo>
                    <a:pt x="364109" y="154025"/>
                  </a:lnTo>
                  <a:lnTo>
                    <a:pt x="361670" y="150050"/>
                  </a:lnTo>
                  <a:lnTo>
                    <a:pt x="360807" y="150050"/>
                  </a:lnTo>
                  <a:lnTo>
                    <a:pt x="360807" y="161848"/>
                  </a:lnTo>
                  <a:lnTo>
                    <a:pt x="346202" y="161848"/>
                  </a:lnTo>
                  <a:lnTo>
                    <a:pt x="346202" y="157784"/>
                  </a:lnTo>
                  <a:lnTo>
                    <a:pt x="349415" y="154025"/>
                  </a:lnTo>
                  <a:lnTo>
                    <a:pt x="358851" y="154025"/>
                  </a:lnTo>
                  <a:lnTo>
                    <a:pt x="360565" y="157784"/>
                  </a:lnTo>
                  <a:lnTo>
                    <a:pt x="360807" y="161848"/>
                  </a:lnTo>
                  <a:lnTo>
                    <a:pt x="360807" y="150050"/>
                  </a:lnTo>
                  <a:lnTo>
                    <a:pt x="345401" y="150050"/>
                  </a:lnTo>
                  <a:lnTo>
                    <a:pt x="341490" y="156527"/>
                  </a:lnTo>
                  <a:lnTo>
                    <a:pt x="341490" y="172237"/>
                  </a:lnTo>
                  <a:lnTo>
                    <a:pt x="345859" y="177812"/>
                  </a:lnTo>
                  <a:lnTo>
                    <a:pt x="357454" y="177812"/>
                  </a:lnTo>
                  <a:lnTo>
                    <a:pt x="359156" y="176809"/>
                  </a:lnTo>
                  <a:lnTo>
                    <a:pt x="363372" y="173990"/>
                  </a:lnTo>
                  <a:lnTo>
                    <a:pt x="363677" y="173786"/>
                  </a:lnTo>
                  <a:lnTo>
                    <a:pt x="364883" y="170078"/>
                  </a:lnTo>
                  <a:lnTo>
                    <a:pt x="365023" y="168833"/>
                  </a:lnTo>
                  <a:lnTo>
                    <a:pt x="360616" y="168833"/>
                  </a:lnTo>
                  <a:lnTo>
                    <a:pt x="360514" y="170078"/>
                  </a:lnTo>
                  <a:lnTo>
                    <a:pt x="360413" y="170827"/>
                  </a:lnTo>
                  <a:lnTo>
                    <a:pt x="358000" y="173990"/>
                  </a:lnTo>
                  <a:lnTo>
                    <a:pt x="348767" y="173990"/>
                  </a:lnTo>
                  <a:lnTo>
                    <a:pt x="346202" y="170827"/>
                  </a:lnTo>
                  <a:lnTo>
                    <a:pt x="346202" y="165354"/>
                  </a:lnTo>
                  <a:lnTo>
                    <a:pt x="365379" y="165354"/>
                  </a:lnTo>
                  <a:lnTo>
                    <a:pt x="365379" y="161848"/>
                  </a:lnTo>
                  <a:lnTo>
                    <a:pt x="365379" y="156083"/>
                  </a:lnTo>
                  <a:close/>
                </a:path>
                <a:path w="375285" h="247014">
                  <a:moveTo>
                    <a:pt x="375145" y="141033"/>
                  </a:moveTo>
                  <a:lnTo>
                    <a:pt x="370751" y="141033"/>
                  </a:lnTo>
                  <a:lnTo>
                    <a:pt x="370751" y="177050"/>
                  </a:lnTo>
                  <a:lnTo>
                    <a:pt x="375145" y="177050"/>
                  </a:lnTo>
                  <a:lnTo>
                    <a:pt x="375145" y="141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7" name="object 80">
              <a:extLst>
                <a:ext uri="{FF2B5EF4-FFF2-40B4-BE49-F238E27FC236}">
                  <a16:creationId xmlns:a16="http://schemas.microsoft.com/office/drawing/2014/main" id="{EE4F867E-6404-4AA7-ABDC-6F01BFBFC7E2}"/>
                </a:ext>
              </a:extLst>
            </p:cNvPr>
            <p:cNvSpPr/>
            <p:nvPr/>
          </p:nvSpPr>
          <p:spPr>
            <a:xfrm>
              <a:off x="4196397" y="1939899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39" h="3175">
                  <a:moveTo>
                    <a:pt x="167271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67271" y="3175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8" name="object 81">
              <a:extLst>
                <a:ext uri="{FF2B5EF4-FFF2-40B4-BE49-F238E27FC236}">
                  <a16:creationId xmlns:a16="http://schemas.microsoft.com/office/drawing/2014/main" id="{6B1EBEBE-53D0-4AC7-98B8-8F9DBC7CDD79}"/>
                </a:ext>
              </a:extLst>
            </p:cNvPr>
            <p:cNvSpPr/>
            <p:nvPr/>
          </p:nvSpPr>
          <p:spPr>
            <a:xfrm>
              <a:off x="4377220" y="1994077"/>
              <a:ext cx="164465" cy="38100"/>
            </a:xfrm>
            <a:custGeom>
              <a:avLst/>
              <a:gdLst/>
              <a:ahLst/>
              <a:cxnLst/>
              <a:rect l="l" t="t" r="r" b="b"/>
              <a:pathLst>
                <a:path w="164464" h="38100">
                  <a:moveTo>
                    <a:pt x="31470" y="952"/>
                  </a:moveTo>
                  <a:lnTo>
                    <a:pt x="25996" y="952"/>
                  </a:lnTo>
                  <a:lnTo>
                    <a:pt x="15811" y="31661"/>
                  </a:lnTo>
                  <a:lnTo>
                    <a:pt x="5422" y="952"/>
                  </a:lnTo>
                  <a:lnTo>
                    <a:pt x="0" y="952"/>
                  </a:lnTo>
                  <a:lnTo>
                    <a:pt x="13144" y="36982"/>
                  </a:lnTo>
                  <a:lnTo>
                    <a:pt x="18326" y="36982"/>
                  </a:lnTo>
                  <a:lnTo>
                    <a:pt x="31470" y="952"/>
                  </a:lnTo>
                  <a:close/>
                </a:path>
                <a:path w="164464" h="38100">
                  <a:moveTo>
                    <a:pt x="67805" y="17703"/>
                  </a:moveTo>
                  <a:lnTo>
                    <a:pt x="51993" y="17703"/>
                  </a:lnTo>
                  <a:lnTo>
                    <a:pt x="51993" y="21869"/>
                  </a:lnTo>
                  <a:lnTo>
                    <a:pt x="63246" y="21869"/>
                  </a:lnTo>
                  <a:lnTo>
                    <a:pt x="63246" y="25742"/>
                  </a:lnTo>
                  <a:lnTo>
                    <a:pt x="62433" y="28956"/>
                  </a:lnTo>
                  <a:lnTo>
                    <a:pt x="56616" y="33566"/>
                  </a:lnTo>
                  <a:lnTo>
                    <a:pt x="53708" y="33769"/>
                  </a:lnTo>
                  <a:lnTo>
                    <a:pt x="42303" y="33769"/>
                  </a:lnTo>
                  <a:lnTo>
                    <a:pt x="39903" y="26238"/>
                  </a:lnTo>
                  <a:lnTo>
                    <a:pt x="39903" y="9486"/>
                  </a:lnTo>
                  <a:lnTo>
                    <a:pt x="45224" y="4318"/>
                  </a:lnTo>
                  <a:lnTo>
                    <a:pt x="55664" y="4318"/>
                  </a:lnTo>
                  <a:lnTo>
                    <a:pt x="60934" y="5613"/>
                  </a:lnTo>
                  <a:lnTo>
                    <a:pt x="62484" y="11887"/>
                  </a:lnTo>
                  <a:lnTo>
                    <a:pt x="67195" y="11887"/>
                  </a:lnTo>
                  <a:lnTo>
                    <a:pt x="66141" y="3810"/>
                  </a:lnTo>
                  <a:lnTo>
                    <a:pt x="58661" y="0"/>
                  </a:lnTo>
                  <a:lnTo>
                    <a:pt x="40195" y="0"/>
                  </a:lnTo>
                  <a:lnTo>
                    <a:pt x="34874" y="9880"/>
                  </a:lnTo>
                  <a:lnTo>
                    <a:pt x="34874" y="22479"/>
                  </a:lnTo>
                  <a:lnTo>
                    <a:pt x="35026" y="28651"/>
                  </a:lnTo>
                  <a:lnTo>
                    <a:pt x="42405" y="35674"/>
                  </a:lnTo>
                  <a:lnTo>
                    <a:pt x="45415" y="37934"/>
                  </a:lnTo>
                  <a:lnTo>
                    <a:pt x="56502" y="37934"/>
                  </a:lnTo>
                  <a:lnTo>
                    <a:pt x="61036" y="35725"/>
                  </a:lnTo>
                  <a:lnTo>
                    <a:pt x="63487" y="32321"/>
                  </a:lnTo>
                  <a:lnTo>
                    <a:pt x="64643" y="36982"/>
                  </a:lnTo>
                  <a:lnTo>
                    <a:pt x="67805" y="36982"/>
                  </a:lnTo>
                  <a:lnTo>
                    <a:pt x="67805" y="17703"/>
                  </a:lnTo>
                  <a:close/>
                </a:path>
                <a:path w="164464" h="38100">
                  <a:moveTo>
                    <a:pt x="106845" y="17703"/>
                  </a:moveTo>
                  <a:lnTo>
                    <a:pt x="91033" y="17703"/>
                  </a:lnTo>
                  <a:lnTo>
                    <a:pt x="91033" y="21869"/>
                  </a:lnTo>
                  <a:lnTo>
                    <a:pt x="102285" y="21869"/>
                  </a:lnTo>
                  <a:lnTo>
                    <a:pt x="102285" y="25742"/>
                  </a:lnTo>
                  <a:lnTo>
                    <a:pt x="101473" y="28956"/>
                  </a:lnTo>
                  <a:lnTo>
                    <a:pt x="95656" y="33566"/>
                  </a:lnTo>
                  <a:lnTo>
                    <a:pt x="92748" y="33769"/>
                  </a:lnTo>
                  <a:lnTo>
                    <a:pt x="81356" y="33769"/>
                  </a:lnTo>
                  <a:lnTo>
                    <a:pt x="78943" y="26238"/>
                  </a:lnTo>
                  <a:lnTo>
                    <a:pt x="78943" y="9486"/>
                  </a:lnTo>
                  <a:lnTo>
                    <a:pt x="84264" y="4318"/>
                  </a:lnTo>
                  <a:lnTo>
                    <a:pt x="94703" y="4318"/>
                  </a:lnTo>
                  <a:lnTo>
                    <a:pt x="99974" y="5613"/>
                  </a:lnTo>
                  <a:lnTo>
                    <a:pt x="101523" y="11887"/>
                  </a:lnTo>
                  <a:lnTo>
                    <a:pt x="106235" y="11887"/>
                  </a:lnTo>
                  <a:lnTo>
                    <a:pt x="105181" y="3810"/>
                  </a:lnTo>
                  <a:lnTo>
                    <a:pt x="97713" y="0"/>
                  </a:lnTo>
                  <a:lnTo>
                    <a:pt x="79235" y="0"/>
                  </a:lnTo>
                  <a:lnTo>
                    <a:pt x="73926" y="9880"/>
                  </a:lnTo>
                  <a:lnTo>
                    <a:pt x="73926" y="22479"/>
                  </a:lnTo>
                  <a:lnTo>
                    <a:pt x="74066" y="28651"/>
                  </a:lnTo>
                  <a:lnTo>
                    <a:pt x="81445" y="35674"/>
                  </a:lnTo>
                  <a:lnTo>
                    <a:pt x="84467" y="37934"/>
                  </a:lnTo>
                  <a:lnTo>
                    <a:pt x="95554" y="37934"/>
                  </a:lnTo>
                  <a:lnTo>
                    <a:pt x="100076" y="35725"/>
                  </a:lnTo>
                  <a:lnTo>
                    <a:pt x="102527" y="32321"/>
                  </a:lnTo>
                  <a:lnTo>
                    <a:pt x="103682" y="36982"/>
                  </a:lnTo>
                  <a:lnTo>
                    <a:pt x="106845" y="36982"/>
                  </a:lnTo>
                  <a:lnTo>
                    <a:pt x="106845" y="17703"/>
                  </a:lnTo>
                  <a:close/>
                </a:path>
                <a:path w="164464" h="38100">
                  <a:moveTo>
                    <a:pt x="128574" y="1689"/>
                  </a:moveTo>
                  <a:lnTo>
                    <a:pt x="125120" y="1689"/>
                  </a:lnTo>
                  <a:lnTo>
                    <a:pt x="123698" y="7480"/>
                  </a:lnTo>
                  <a:lnTo>
                    <a:pt x="121348" y="8026"/>
                  </a:lnTo>
                  <a:lnTo>
                    <a:pt x="115633" y="8432"/>
                  </a:lnTo>
                  <a:lnTo>
                    <a:pt x="115633" y="11938"/>
                  </a:lnTo>
                  <a:lnTo>
                    <a:pt x="123850" y="11938"/>
                  </a:lnTo>
                  <a:lnTo>
                    <a:pt x="123850" y="36982"/>
                  </a:lnTo>
                  <a:lnTo>
                    <a:pt x="128574" y="36982"/>
                  </a:lnTo>
                  <a:lnTo>
                    <a:pt x="128574" y="1689"/>
                  </a:lnTo>
                  <a:close/>
                </a:path>
                <a:path w="164464" h="38100">
                  <a:moveTo>
                    <a:pt x="164452" y="17259"/>
                  </a:moveTo>
                  <a:lnTo>
                    <a:pt x="159893" y="15392"/>
                  </a:lnTo>
                  <a:lnTo>
                    <a:pt x="159893" y="22783"/>
                  </a:lnTo>
                  <a:lnTo>
                    <a:pt x="159893" y="30657"/>
                  </a:lnTo>
                  <a:lnTo>
                    <a:pt x="157175" y="33972"/>
                  </a:lnTo>
                  <a:lnTo>
                    <a:pt x="147802" y="33972"/>
                  </a:lnTo>
                  <a:lnTo>
                    <a:pt x="145542" y="29908"/>
                  </a:lnTo>
                  <a:lnTo>
                    <a:pt x="145542" y="21971"/>
                  </a:lnTo>
                  <a:lnTo>
                    <a:pt x="147662" y="18808"/>
                  </a:lnTo>
                  <a:lnTo>
                    <a:pt x="147904" y="18465"/>
                  </a:lnTo>
                  <a:lnTo>
                    <a:pt x="158229" y="18465"/>
                  </a:lnTo>
                  <a:lnTo>
                    <a:pt x="159893" y="22783"/>
                  </a:lnTo>
                  <a:lnTo>
                    <a:pt x="159893" y="15392"/>
                  </a:lnTo>
                  <a:lnTo>
                    <a:pt x="157734" y="14490"/>
                  </a:lnTo>
                  <a:lnTo>
                    <a:pt x="148590" y="14490"/>
                  </a:lnTo>
                  <a:lnTo>
                    <a:pt x="146138" y="16903"/>
                  </a:lnTo>
                  <a:lnTo>
                    <a:pt x="145034" y="18808"/>
                  </a:lnTo>
                  <a:lnTo>
                    <a:pt x="145008" y="14490"/>
                  </a:lnTo>
                  <a:lnTo>
                    <a:pt x="146392" y="5664"/>
                  </a:lnTo>
                  <a:lnTo>
                    <a:pt x="157124" y="5664"/>
                  </a:lnTo>
                  <a:lnTo>
                    <a:pt x="158838" y="7975"/>
                  </a:lnTo>
                  <a:lnTo>
                    <a:pt x="159397" y="11087"/>
                  </a:lnTo>
                  <a:lnTo>
                    <a:pt x="163715" y="11087"/>
                  </a:lnTo>
                  <a:lnTo>
                    <a:pt x="163360" y="5664"/>
                  </a:lnTo>
                  <a:lnTo>
                    <a:pt x="163258" y="3898"/>
                  </a:lnTo>
                  <a:lnTo>
                    <a:pt x="157492" y="1689"/>
                  </a:lnTo>
                  <a:lnTo>
                    <a:pt x="142875" y="1689"/>
                  </a:lnTo>
                  <a:lnTo>
                    <a:pt x="140373" y="12839"/>
                  </a:lnTo>
                  <a:lnTo>
                    <a:pt x="140373" y="25184"/>
                  </a:lnTo>
                  <a:lnTo>
                    <a:pt x="140970" y="29502"/>
                  </a:lnTo>
                  <a:lnTo>
                    <a:pt x="145592" y="36728"/>
                  </a:lnTo>
                  <a:lnTo>
                    <a:pt x="149453" y="37934"/>
                  </a:lnTo>
                  <a:lnTo>
                    <a:pt x="157124" y="37934"/>
                  </a:lnTo>
                  <a:lnTo>
                    <a:pt x="159232" y="36588"/>
                  </a:lnTo>
                  <a:lnTo>
                    <a:pt x="161620" y="33972"/>
                  </a:lnTo>
                  <a:lnTo>
                    <a:pt x="163499" y="31915"/>
                  </a:lnTo>
                  <a:lnTo>
                    <a:pt x="164376" y="29502"/>
                  </a:lnTo>
                  <a:lnTo>
                    <a:pt x="164452" y="18465"/>
                  </a:lnTo>
                  <a:lnTo>
                    <a:pt x="164452" y="17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" name="object 82">
              <a:extLst>
                <a:ext uri="{FF2B5EF4-FFF2-40B4-BE49-F238E27FC236}">
                  <a16:creationId xmlns:a16="http://schemas.microsoft.com/office/drawing/2014/main" id="{37565226-2837-44F9-BD6B-930E9F263EEC}"/>
                </a:ext>
              </a:extLst>
            </p:cNvPr>
            <p:cNvSpPr/>
            <p:nvPr/>
          </p:nvSpPr>
          <p:spPr>
            <a:xfrm>
              <a:off x="4196397" y="2008555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39" h="3175">
                  <a:moveTo>
                    <a:pt x="167271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67271" y="3175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" name="object 83">
              <a:extLst>
                <a:ext uri="{FF2B5EF4-FFF2-40B4-BE49-F238E27FC236}">
                  <a16:creationId xmlns:a16="http://schemas.microsoft.com/office/drawing/2014/main" id="{0C3ADF84-B7A3-467D-80F0-7A815707E129}"/>
                </a:ext>
              </a:extLst>
            </p:cNvPr>
            <p:cNvSpPr/>
            <p:nvPr/>
          </p:nvSpPr>
          <p:spPr>
            <a:xfrm>
              <a:off x="4378426" y="2062733"/>
              <a:ext cx="102870" cy="38100"/>
            </a:xfrm>
            <a:custGeom>
              <a:avLst/>
              <a:gdLst/>
              <a:ahLst/>
              <a:cxnLst/>
              <a:rect l="l" t="t" r="r" b="b"/>
              <a:pathLst>
                <a:path w="102870" h="38100">
                  <a:moveTo>
                    <a:pt x="31978" y="23736"/>
                  </a:moveTo>
                  <a:lnTo>
                    <a:pt x="27254" y="23736"/>
                  </a:lnTo>
                  <a:lnTo>
                    <a:pt x="25603" y="32118"/>
                  </a:lnTo>
                  <a:lnTo>
                    <a:pt x="20129" y="33616"/>
                  </a:lnTo>
                  <a:lnTo>
                    <a:pt x="8039" y="33616"/>
                  </a:lnTo>
                  <a:lnTo>
                    <a:pt x="5016" y="27101"/>
                  </a:lnTo>
                  <a:lnTo>
                    <a:pt x="5016" y="9131"/>
                  </a:lnTo>
                  <a:lnTo>
                    <a:pt x="10299" y="4318"/>
                  </a:lnTo>
                  <a:lnTo>
                    <a:pt x="20281" y="4318"/>
                  </a:lnTo>
                  <a:lnTo>
                    <a:pt x="25552" y="5473"/>
                  </a:lnTo>
                  <a:lnTo>
                    <a:pt x="26898" y="11798"/>
                  </a:lnTo>
                  <a:lnTo>
                    <a:pt x="31623" y="11798"/>
                  </a:lnTo>
                  <a:lnTo>
                    <a:pt x="30924" y="5765"/>
                  </a:lnTo>
                  <a:lnTo>
                    <a:pt x="26098" y="0"/>
                  </a:lnTo>
                  <a:lnTo>
                    <a:pt x="6324" y="0"/>
                  </a:lnTo>
                  <a:lnTo>
                    <a:pt x="0" y="7670"/>
                  </a:lnTo>
                  <a:lnTo>
                    <a:pt x="0" y="32613"/>
                  </a:lnTo>
                  <a:lnTo>
                    <a:pt x="8039" y="37934"/>
                  </a:lnTo>
                  <a:lnTo>
                    <a:pt x="18923" y="37934"/>
                  </a:lnTo>
                  <a:lnTo>
                    <a:pt x="29959" y="37338"/>
                  </a:lnTo>
                  <a:lnTo>
                    <a:pt x="31978" y="23736"/>
                  </a:lnTo>
                  <a:close/>
                </a:path>
                <a:path w="102870" h="38100">
                  <a:moveTo>
                    <a:pt x="66433" y="952"/>
                  </a:moveTo>
                  <a:lnTo>
                    <a:pt x="61722" y="952"/>
                  </a:lnTo>
                  <a:lnTo>
                    <a:pt x="61722" y="30060"/>
                  </a:lnTo>
                  <a:lnTo>
                    <a:pt x="43611" y="952"/>
                  </a:lnTo>
                  <a:lnTo>
                    <a:pt x="37833" y="952"/>
                  </a:lnTo>
                  <a:lnTo>
                    <a:pt x="37833" y="36982"/>
                  </a:lnTo>
                  <a:lnTo>
                    <a:pt x="42557" y="36982"/>
                  </a:lnTo>
                  <a:lnTo>
                    <a:pt x="42557" y="7874"/>
                  </a:lnTo>
                  <a:lnTo>
                    <a:pt x="60972" y="36982"/>
                  </a:lnTo>
                  <a:lnTo>
                    <a:pt x="66433" y="36982"/>
                  </a:lnTo>
                  <a:lnTo>
                    <a:pt x="66433" y="952"/>
                  </a:lnTo>
                  <a:close/>
                </a:path>
                <a:path w="102870" h="38100">
                  <a:moveTo>
                    <a:pt x="102666" y="952"/>
                  </a:moveTo>
                  <a:lnTo>
                    <a:pt x="97955" y="952"/>
                  </a:lnTo>
                  <a:lnTo>
                    <a:pt x="97955" y="30060"/>
                  </a:lnTo>
                  <a:lnTo>
                    <a:pt x="79832" y="952"/>
                  </a:lnTo>
                  <a:lnTo>
                    <a:pt x="74066" y="952"/>
                  </a:lnTo>
                  <a:lnTo>
                    <a:pt x="74066" y="36982"/>
                  </a:lnTo>
                  <a:lnTo>
                    <a:pt x="78778" y="36982"/>
                  </a:lnTo>
                  <a:lnTo>
                    <a:pt x="78778" y="7874"/>
                  </a:lnTo>
                  <a:lnTo>
                    <a:pt x="97193" y="36982"/>
                  </a:lnTo>
                  <a:lnTo>
                    <a:pt x="102666" y="36982"/>
                  </a:lnTo>
                  <a:lnTo>
                    <a:pt x="102666" y="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" name="object 84">
              <a:extLst>
                <a:ext uri="{FF2B5EF4-FFF2-40B4-BE49-F238E27FC236}">
                  <a16:creationId xmlns:a16="http://schemas.microsoft.com/office/drawing/2014/main" id="{AD2DD972-F63E-414D-A74D-4EAF2302FE22}"/>
                </a:ext>
              </a:extLst>
            </p:cNvPr>
            <p:cNvSpPr/>
            <p:nvPr/>
          </p:nvSpPr>
          <p:spPr>
            <a:xfrm>
              <a:off x="4196397" y="2077224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39" h="3175">
                  <a:moveTo>
                    <a:pt x="167271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67271" y="3175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" name="object 85">
              <a:extLst>
                <a:ext uri="{FF2B5EF4-FFF2-40B4-BE49-F238E27FC236}">
                  <a16:creationId xmlns:a16="http://schemas.microsoft.com/office/drawing/2014/main" id="{216776F7-DE81-4334-BAE4-FDD6EC672948}"/>
                </a:ext>
              </a:extLst>
            </p:cNvPr>
            <p:cNvSpPr/>
            <p:nvPr/>
          </p:nvSpPr>
          <p:spPr>
            <a:xfrm>
              <a:off x="4178084" y="1692426"/>
              <a:ext cx="480059" cy="429259"/>
            </a:xfrm>
            <a:custGeom>
              <a:avLst/>
              <a:gdLst/>
              <a:ahLst/>
              <a:cxnLst/>
              <a:rect l="l" t="t" r="r" b="b"/>
              <a:pathLst>
                <a:path w="480060" h="429260">
                  <a:moveTo>
                    <a:pt x="479894" y="0"/>
                  </a:moveTo>
                  <a:lnTo>
                    <a:pt x="476719" y="0"/>
                  </a:lnTo>
                  <a:lnTo>
                    <a:pt x="476719" y="2540"/>
                  </a:lnTo>
                  <a:lnTo>
                    <a:pt x="476719" y="426720"/>
                  </a:lnTo>
                  <a:lnTo>
                    <a:pt x="3175" y="426720"/>
                  </a:lnTo>
                  <a:lnTo>
                    <a:pt x="3175" y="2540"/>
                  </a:lnTo>
                  <a:lnTo>
                    <a:pt x="476719" y="2540"/>
                  </a:lnTo>
                  <a:lnTo>
                    <a:pt x="476719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26720"/>
                  </a:lnTo>
                  <a:lnTo>
                    <a:pt x="0" y="429260"/>
                  </a:lnTo>
                  <a:lnTo>
                    <a:pt x="1587" y="429260"/>
                  </a:lnTo>
                  <a:lnTo>
                    <a:pt x="479894" y="429260"/>
                  </a:lnTo>
                  <a:lnTo>
                    <a:pt x="479894" y="427990"/>
                  </a:lnTo>
                  <a:lnTo>
                    <a:pt x="479894" y="426720"/>
                  </a:lnTo>
                  <a:lnTo>
                    <a:pt x="479894" y="2540"/>
                  </a:lnTo>
                  <a:lnTo>
                    <a:pt x="47989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48" name="object 86">
            <a:extLst>
              <a:ext uri="{FF2B5EF4-FFF2-40B4-BE49-F238E27FC236}">
                <a16:creationId xmlns:a16="http://schemas.microsoft.com/office/drawing/2014/main" id="{3BD8B21A-F413-4112-B468-25127281E1B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29034" y="3756703"/>
            <a:ext cx="119113" cy="100655"/>
          </a:xfrm>
          <a:prstGeom prst="rect">
            <a:avLst/>
          </a:prstGeom>
        </p:spPr>
      </p:pic>
      <p:pic>
        <p:nvPicPr>
          <p:cNvPr id="249" name="object 87">
            <a:extLst>
              <a:ext uri="{FF2B5EF4-FFF2-40B4-BE49-F238E27FC236}">
                <a16:creationId xmlns:a16="http://schemas.microsoft.com/office/drawing/2014/main" id="{AA8E6CAF-771B-4569-AF5A-4FB8BE9B424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94769" y="3762353"/>
            <a:ext cx="315876" cy="91648"/>
          </a:xfrm>
          <a:prstGeom prst="rect">
            <a:avLst/>
          </a:prstGeom>
        </p:spPr>
      </p:pic>
      <p:grpSp>
        <p:nvGrpSpPr>
          <p:cNvPr id="250" name="object 88">
            <a:extLst>
              <a:ext uri="{FF2B5EF4-FFF2-40B4-BE49-F238E27FC236}">
                <a16:creationId xmlns:a16="http://schemas.microsoft.com/office/drawing/2014/main" id="{31301C1F-A016-4E41-AD4E-713A2130EFC7}"/>
              </a:ext>
            </a:extLst>
          </p:cNvPr>
          <p:cNvGrpSpPr/>
          <p:nvPr/>
        </p:nvGrpSpPr>
        <p:grpSpPr>
          <a:xfrm>
            <a:off x="4470468" y="2277281"/>
            <a:ext cx="1807721" cy="1413871"/>
            <a:chOff x="4920729" y="730489"/>
            <a:chExt cx="2019935" cy="1598930"/>
          </a:xfrm>
        </p:grpSpPr>
        <p:sp>
          <p:nvSpPr>
            <p:cNvPr id="355" name="object 89">
              <a:extLst>
                <a:ext uri="{FF2B5EF4-FFF2-40B4-BE49-F238E27FC236}">
                  <a16:creationId xmlns:a16="http://schemas.microsoft.com/office/drawing/2014/main" id="{85C8156B-8ADF-4C35-A474-2BA3ED37D839}"/>
                </a:ext>
              </a:extLst>
            </p:cNvPr>
            <p:cNvSpPr/>
            <p:nvPr/>
          </p:nvSpPr>
          <p:spPr>
            <a:xfrm>
              <a:off x="5098465" y="732078"/>
              <a:ext cx="1905" cy="1434465"/>
            </a:xfrm>
            <a:custGeom>
              <a:avLst/>
              <a:gdLst/>
              <a:ahLst/>
              <a:cxnLst/>
              <a:rect l="l" t="t" r="r" b="b"/>
              <a:pathLst>
                <a:path w="1904" h="1434464">
                  <a:moveTo>
                    <a:pt x="1587" y="0"/>
                  </a:moveTo>
                  <a:lnTo>
                    <a:pt x="0" y="0"/>
                  </a:lnTo>
                  <a:lnTo>
                    <a:pt x="0" y="1434350"/>
                  </a:lnTo>
                  <a:lnTo>
                    <a:pt x="1587" y="143435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6" name="object 90">
              <a:extLst>
                <a:ext uri="{FF2B5EF4-FFF2-40B4-BE49-F238E27FC236}">
                  <a16:creationId xmlns:a16="http://schemas.microsoft.com/office/drawing/2014/main" id="{BD766BD3-98D6-4FB7-A45A-3AA9CA5B4792}"/>
                </a:ext>
              </a:extLst>
            </p:cNvPr>
            <p:cNvSpPr/>
            <p:nvPr/>
          </p:nvSpPr>
          <p:spPr>
            <a:xfrm>
              <a:off x="5100847" y="732078"/>
              <a:ext cx="0" cy="1433195"/>
            </a:xfrm>
            <a:custGeom>
              <a:avLst/>
              <a:gdLst/>
              <a:ahLst/>
              <a:cxnLst/>
              <a:rect l="l" t="t" r="r" b="b"/>
              <a:pathLst>
                <a:path h="1433195">
                  <a:moveTo>
                    <a:pt x="0" y="0"/>
                  </a:moveTo>
                  <a:lnTo>
                    <a:pt x="0" y="1432763"/>
                  </a:lnTo>
                </a:path>
              </a:pathLst>
            </a:custGeom>
            <a:ln w="3175">
              <a:solidFill>
                <a:srgbClr val="DFDFD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7" name="object 91">
              <a:extLst>
                <a:ext uri="{FF2B5EF4-FFF2-40B4-BE49-F238E27FC236}">
                  <a16:creationId xmlns:a16="http://schemas.microsoft.com/office/drawing/2014/main" id="{1DE46CF6-F82F-4A0C-85D4-9209A24FF35E}"/>
                </a:ext>
              </a:extLst>
            </p:cNvPr>
            <p:cNvSpPr/>
            <p:nvPr/>
          </p:nvSpPr>
          <p:spPr>
            <a:xfrm>
              <a:off x="5553773" y="732078"/>
              <a:ext cx="454025" cy="1433195"/>
            </a:xfrm>
            <a:custGeom>
              <a:avLst/>
              <a:gdLst/>
              <a:ahLst/>
              <a:cxnLst/>
              <a:rect l="l" t="t" r="r" b="b"/>
              <a:pathLst>
                <a:path w="454025" h="1433195">
                  <a:moveTo>
                    <a:pt x="0" y="0"/>
                  </a:moveTo>
                  <a:lnTo>
                    <a:pt x="0" y="1432763"/>
                  </a:lnTo>
                </a:path>
                <a:path w="454025" h="1433195">
                  <a:moveTo>
                    <a:pt x="453720" y="0"/>
                  </a:moveTo>
                  <a:lnTo>
                    <a:pt x="453720" y="1432763"/>
                  </a:lnTo>
                </a:path>
              </a:pathLst>
            </a:custGeom>
            <a:ln w="3175">
              <a:solidFill>
                <a:srgbClr val="DFDFD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8" name="object 92">
              <a:extLst>
                <a:ext uri="{FF2B5EF4-FFF2-40B4-BE49-F238E27FC236}">
                  <a16:creationId xmlns:a16="http://schemas.microsoft.com/office/drawing/2014/main" id="{E9FC1599-C8EA-4B5D-83B1-02284A343A3F}"/>
                </a:ext>
              </a:extLst>
            </p:cNvPr>
            <p:cNvSpPr/>
            <p:nvPr/>
          </p:nvSpPr>
          <p:spPr>
            <a:xfrm>
              <a:off x="6459626" y="2120417"/>
              <a:ext cx="3175" cy="44450"/>
            </a:xfrm>
            <a:custGeom>
              <a:avLst/>
              <a:gdLst/>
              <a:ahLst/>
              <a:cxnLst/>
              <a:rect l="l" t="t" r="r" b="b"/>
              <a:pathLst>
                <a:path w="3175" h="44450">
                  <a:moveTo>
                    <a:pt x="0" y="44424"/>
                  </a:moveTo>
                  <a:lnTo>
                    <a:pt x="3175" y="44424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4442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9" name="object 93">
              <a:extLst>
                <a:ext uri="{FF2B5EF4-FFF2-40B4-BE49-F238E27FC236}">
                  <a16:creationId xmlns:a16="http://schemas.microsoft.com/office/drawing/2014/main" id="{923EC8EA-3059-4A97-ABBA-59C937695F50}"/>
                </a:ext>
              </a:extLst>
            </p:cNvPr>
            <p:cNvSpPr/>
            <p:nvPr/>
          </p:nvSpPr>
          <p:spPr>
            <a:xfrm>
              <a:off x="6914934" y="732078"/>
              <a:ext cx="1905" cy="1434465"/>
            </a:xfrm>
            <a:custGeom>
              <a:avLst/>
              <a:gdLst/>
              <a:ahLst/>
              <a:cxnLst/>
              <a:rect l="l" t="t" r="r" b="b"/>
              <a:pathLst>
                <a:path w="1904" h="1434464">
                  <a:moveTo>
                    <a:pt x="1587" y="0"/>
                  </a:moveTo>
                  <a:lnTo>
                    <a:pt x="0" y="0"/>
                  </a:lnTo>
                  <a:lnTo>
                    <a:pt x="0" y="1434350"/>
                  </a:lnTo>
                  <a:lnTo>
                    <a:pt x="1587" y="143435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0" name="object 94">
              <a:extLst>
                <a:ext uri="{FF2B5EF4-FFF2-40B4-BE49-F238E27FC236}">
                  <a16:creationId xmlns:a16="http://schemas.microsoft.com/office/drawing/2014/main" id="{8016D409-8DFE-45D2-9C16-466C9714A169}"/>
                </a:ext>
              </a:extLst>
            </p:cNvPr>
            <p:cNvSpPr/>
            <p:nvPr/>
          </p:nvSpPr>
          <p:spPr>
            <a:xfrm>
              <a:off x="6914140" y="732078"/>
              <a:ext cx="0" cy="1433195"/>
            </a:xfrm>
            <a:custGeom>
              <a:avLst/>
              <a:gdLst/>
              <a:ahLst/>
              <a:cxnLst/>
              <a:rect l="l" t="t" r="r" b="b"/>
              <a:pathLst>
                <a:path h="1433195">
                  <a:moveTo>
                    <a:pt x="0" y="0"/>
                  </a:moveTo>
                  <a:lnTo>
                    <a:pt x="0" y="1432763"/>
                  </a:lnTo>
                </a:path>
              </a:pathLst>
            </a:custGeom>
            <a:ln w="3175">
              <a:solidFill>
                <a:srgbClr val="DFDFD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1" name="object 95">
              <a:extLst>
                <a:ext uri="{FF2B5EF4-FFF2-40B4-BE49-F238E27FC236}">
                  <a16:creationId xmlns:a16="http://schemas.microsoft.com/office/drawing/2014/main" id="{7EF7C0B3-6907-46CA-91E3-115D5CBCB69B}"/>
                </a:ext>
              </a:extLst>
            </p:cNvPr>
            <p:cNvSpPr/>
            <p:nvPr/>
          </p:nvSpPr>
          <p:spPr>
            <a:xfrm>
              <a:off x="5100053" y="2166429"/>
              <a:ext cx="1815464" cy="1905"/>
            </a:xfrm>
            <a:custGeom>
              <a:avLst/>
              <a:gdLst/>
              <a:ahLst/>
              <a:cxnLst/>
              <a:rect l="l" t="t" r="r" b="b"/>
              <a:pathLst>
                <a:path w="1815465" h="1905">
                  <a:moveTo>
                    <a:pt x="1814880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1814880" y="1587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2" name="object 96">
              <a:extLst>
                <a:ext uri="{FF2B5EF4-FFF2-40B4-BE49-F238E27FC236}">
                  <a16:creationId xmlns:a16="http://schemas.microsoft.com/office/drawing/2014/main" id="{05A5AE28-A9CF-4A94-A90F-30223B5B20D9}"/>
                </a:ext>
              </a:extLst>
            </p:cNvPr>
            <p:cNvSpPr/>
            <p:nvPr/>
          </p:nvSpPr>
          <p:spPr>
            <a:xfrm>
              <a:off x="5101641" y="2164841"/>
              <a:ext cx="1812289" cy="1905"/>
            </a:xfrm>
            <a:custGeom>
              <a:avLst/>
              <a:gdLst/>
              <a:ahLst/>
              <a:cxnLst/>
              <a:rect l="l" t="t" r="r" b="b"/>
              <a:pathLst>
                <a:path w="1812290" h="1905">
                  <a:moveTo>
                    <a:pt x="450545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450545" y="1587"/>
                  </a:lnTo>
                  <a:lnTo>
                    <a:pt x="450545" y="0"/>
                  </a:lnTo>
                  <a:close/>
                </a:path>
                <a:path w="1812290" h="1905">
                  <a:moveTo>
                    <a:pt x="904265" y="0"/>
                  </a:moveTo>
                  <a:lnTo>
                    <a:pt x="453720" y="0"/>
                  </a:lnTo>
                  <a:lnTo>
                    <a:pt x="453720" y="1587"/>
                  </a:lnTo>
                  <a:lnTo>
                    <a:pt x="904265" y="1587"/>
                  </a:lnTo>
                  <a:lnTo>
                    <a:pt x="904265" y="0"/>
                  </a:lnTo>
                  <a:close/>
                </a:path>
                <a:path w="1812290" h="1905">
                  <a:moveTo>
                    <a:pt x="1357985" y="0"/>
                  </a:moveTo>
                  <a:lnTo>
                    <a:pt x="907440" y="0"/>
                  </a:lnTo>
                  <a:lnTo>
                    <a:pt x="907440" y="1587"/>
                  </a:lnTo>
                  <a:lnTo>
                    <a:pt x="1357985" y="1587"/>
                  </a:lnTo>
                  <a:lnTo>
                    <a:pt x="1357985" y="0"/>
                  </a:lnTo>
                  <a:close/>
                </a:path>
                <a:path w="1812290" h="1905">
                  <a:moveTo>
                    <a:pt x="1811705" y="0"/>
                  </a:moveTo>
                  <a:lnTo>
                    <a:pt x="1361160" y="0"/>
                  </a:lnTo>
                  <a:lnTo>
                    <a:pt x="1361160" y="1587"/>
                  </a:lnTo>
                  <a:lnTo>
                    <a:pt x="1811705" y="1587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3" name="object 97">
              <a:extLst>
                <a:ext uri="{FF2B5EF4-FFF2-40B4-BE49-F238E27FC236}">
                  <a16:creationId xmlns:a16="http://schemas.microsoft.com/office/drawing/2014/main" id="{CC8698A6-09A7-4BD2-AD48-839938B8DE20}"/>
                </a:ext>
              </a:extLst>
            </p:cNvPr>
            <p:cNvSpPr/>
            <p:nvPr/>
          </p:nvSpPr>
          <p:spPr>
            <a:xfrm>
              <a:off x="5100053" y="2164841"/>
              <a:ext cx="1815464" cy="1905"/>
            </a:xfrm>
            <a:custGeom>
              <a:avLst/>
              <a:gdLst/>
              <a:ahLst/>
              <a:cxnLst/>
              <a:rect l="l" t="t" r="r" b="b"/>
              <a:pathLst>
                <a:path w="1815465" h="1905">
                  <a:moveTo>
                    <a:pt x="1587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1587" y="1587"/>
                  </a:lnTo>
                  <a:lnTo>
                    <a:pt x="1587" y="0"/>
                  </a:lnTo>
                  <a:close/>
                </a:path>
                <a:path w="1815465" h="1905">
                  <a:moveTo>
                    <a:pt x="455295" y="0"/>
                  </a:moveTo>
                  <a:lnTo>
                    <a:pt x="452132" y="0"/>
                  </a:lnTo>
                  <a:lnTo>
                    <a:pt x="452132" y="1587"/>
                  </a:lnTo>
                  <a:lnTo>
                    <a:pt x="455295" y="1587"/>
                  </a:lnTo>
                  <a:lnTo>
                    <a:pt x="455295" y="0"/>
                  </a:lnTo>
                  <a:close/>
                </a:path>
                <a:path w="1815465" h="1905">
                  <a:moveTo>
                    <a:pt x="909027" y="0"/>
                  </a:moveTo>
                  <a:lnTo>
                    <a:pt x="905852" y="0"/>
                  </a:lnTo>
                  <a:lnTo>
                    <a:pt x="905852" y="1587"/>
                  </a:lnTo>
                  <a:lnTo>
                    <a:pt x="909027" y="1587"/>
                  </a:lnTo>
                  <a:lnTo>
                    <a:pt x="909027" y="0"/>
                  </a:lnTo>
                  <a:close/>
                </a:path>
                <a:path w="1815465" h="1905">
                  <a:moveTo>
                    <a:pt x="1362748" y="0"/>
                  </a:moveTo>
                  <a:lnTo>
                    <a:pt x="1359573" y="0"/>
                  </a:lnTo>
                  <a:lnTo>
                    <a:pt x="1359573" y="1587"/>
                  </a:lnTo>
                  <a:lnTo>
                    <a:pt x="1362748" y="1587"/>
                  </a:lnTo>
                  <a:lnTo>
                    <a:pt x="1362748" y="0"/>
                  </a:lnTo>
                  <a:close/>
                </a:path>
                <a:path w="1815465" h="1905">
                  <a:moveTo>
                    <a:pt x="1814880" y="0"/>
                  </a:moveTo>
                  <a:lnTo>
                    <a:pt x="1813293" y="0"/>
                  </a:lnTo>
                  <a:lnTo>
                    <a:pt x="1813293" y="1587"/>
                  </a:lnTo>
                  <a:lnTo>
                    <a:pt x="1814880" y="1587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4" name="object 98">
              <a:extLst>
                <a:ext uri="{FF2B5EF4-FFF2-40B4-BE49-F238E27FC236}">
                  <a16:creationId xmlns:a16="http://schemas.microsoft.com/office/drawing/2014/main" id="{A801E203-404D-4881-A3D2-DEDC7CAD1CDD}"/>
                </a:ext>
              </a:extLst>
            </p:cNvPr>
            <p:cNvSpPr/>
            <p:nvPr/>
          </p:nvSpPr>
          <p:spPr>
            <a:xfrm>
              <a:off x="5101641" y="2007208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90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90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90" h="3175">
                  <a:moveTo>
                    <a:pt x="1290574" y="0"/>
                  </a:moveTo>
                  <a:lnTo>
                    <a:pt x="907427" y="0"/>
                  </a:lnTo>
                  <a:lnTo>
                    <a:pt x="907427" y="3175"/>
                  </a:lnTo>
                  <a:lnTo>
                    <a:pt x="1290574" y="3175"/>
                  </a:lnTo>
                  <a:lnTo>
                    <a:pt x="1290574" y="0"/>
                  </a:lnTo>
                  <a:close/>
                </a:path>
                <a:path w="1812290" h="3175">
                  <a:moveTo>
                    <a:pt x="1811705" y="0"/>
                  </a:moveTo>
                  <a:lnTo>
                    <a:pt x="1767293" y="0"/>
                  </a:lnTo>
                  <a:lnTo>
                    <a:pt x="1767293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5" name="object 99">
              <a:extLst>
                <a:ext uri="{FF2B5EF4-FFF2-40B4-BE49-F238E27FC236}">
                  <a16:creationId xmlns:a16="http://schemas.microsoft.com/office/drawing/2014/main" id="{9B5A7B0C-B91A-457A-9FE6-FD07A9788831}"/>
                </a:ext>
              </a:extLst>
            </p:cNvPr>
            <p:cNvSpPr/>
            <p:nvPr/>
          </p:nvSpPr>
          <p:spPr>
            <a:xfrm>
              <a:off x="5100053" y="2007208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5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5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5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5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6" name="object 100">
              <a:extLst>
                <a:ext uri="{FF2B5EF4-FFF2-40B4-BE49-F238E27FC236}">
                  <a16:creationId xmlns:a16="http://schemas.microsoft.com/office/drawing/2014/main" id="{7F429B82-533E-4A5A-B2C4-97E8FABFF6CF}"/>
                </a:ext>
              </a:extLst>
            </p:cNvPr>
            <p:cNvSpPr/>
            <p:nvPr/>
          </p:nvSpPr>
          <p:spPr>
            <a:xfrm>
              <a:off x="5101641" y="1849589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90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90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90" h="3175">
                  <a:moveTo>
                    <a:pt x="1290574" y="0"/>
                  </a:moveTo>
                  <a:lnTo>
                    <a:pt x="907427" y="0"/>
                  </a:lnTo>
                  <a:lnTo>
                    <a:pt x="907427" y="3175"/>
                  </a:lnTo>
                  <a:lnTo>
                    <a:pt x="1290574" y="3175"/>
                  </a:lnTo>
                  <a:lnTo>
                    <a:pt x="1290574" y="0"/>
                  </a:lnTo>
                  <a:close/>
                </a:path>
                <a:path w="1812290" h="3175">
                  <a:moveTo>
                    <a:pt x="1811705" y="0"/>
                  </a:moveTo>
                  <a:lnTo>
                    <a:pt x="1767293" y="0"/>
                  </a:lnTo>
                  <a:lnTo>
                    <a:pt x="1767293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7" name="object 101">
              <a:extLst>
                <a:ext uri="{FF2B5EF4-FFF2-40B4-BE49-F238E27FC236}">
                  <a16:creationId xmlns:a16="http://schemas.microsoft.com/office/drawing/2014/main" id="{CE4A3080-1646-4C0E-93B8-9EC44A3654F2}"/>
                </a:ext>
              </a:extLst>
            </p:cNvPr>
            <p:cNvSpPr/>
            <p:nvPr/>
          </p:nvSpPr>
          <p:spPr>
            <a:xfrm>
              <a:off x="5100053" y="1849602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5" h="3175">
                  <a:moveTo>
                    <a:pt x="1587" y="0"/>
                  </a:moveTo>
                  <a:lnTo>
                    <a:pt x="0" y="0"/>
                  </a:lnTo>
                  <a:lnTo>
                    <a:pt x="0" y="3162"/>
                  </a:lnTo>
                  <a:lnTo>
                    <a:pt x="1587" y="3162"/>
                  </a:lnTo>
                  <a:lnTo>
                    <a:pt x="1587" y="0"/>
                  </a:lnTo>
                  <a:close/>
                </a:path>
                <a:path w="1815465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62"/>
                  </a:lnTo>
                  <a:lnTo>
                    <a:pt x="455295" y="3162"/>
                  </a:lnTo>
                  <a:lnTo>
                    <a:pt x="455295" y="0"/>
                  </a:lnTo>
                  <a:close/>
                </a:path>
                <a:path w="1815465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62"/>
                  </a:lnTo>
                  <a:lnTo>
                    <a:pt x="909027" y="3162"/>
                  </a:lnTo>
                  <a:lnTo>
                    <a:pt x="909027" y="0"/>
                  </a:lnTo>
                  <a:close/>
                </a:path>
                <a:path w="1815465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62"/>
                  </a:lnTo>
                  <a:lnTo>
                    <a:pt x="1814880" y="3162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8" name="object 102">
              <a:extLst>
                <a:ext uri="{FF2B5EF4-FFF2-40B4-BE49-F238E27FC236}">
                  <a16:creationId xmlns:a16="http://schemas.microsoft.com/office/drawing/2014/main" id="{C3FF3865-299C-44B4-BBEC-E017F3B89933}"/>
                </a:ext>
              </a:extLst>
            </p:cNvPr>
            <p:cNvSpPr/>
            <p:nvPr/>
          </p:nvSpPr>
          <p:spPr>
            <a:xfrm>
              <a:off x="5101641" y="732078"/>
              <a:ext cx="1812289" cy="963294"/>
            </a:xfrm>
            <a:custGeom>
              <a:avLst/>
              <a:gdLst/>
              <a:ahLst/>
              <a:cxnLst/>
              <a:rect l="l" t="t" r="r" b="b"/>
              <a:pathLst>
                <a:path w="1812290" h="963294">
                  <a:moveTo>
                    <a:pt x="450545" y="959891"/>
                  </a:moveTo>
                  <a:lnTo>
                    <a:pt x="0" y="959891"/>
                  </a:lnTo>
                  <a:lnTo>
                    <a:pt x="0" y="963066"/>
                  </a:lnTo>
                  <a:lnTo>
                    <a:pt x="450545" y="963066"/>
                  </a:lnTo>
                  <a:lnTo>
                    <a:pt x="450545" y="959891"/>
                  </a:lnTo>
                  <a:close/>
                </a:path>
                <a:path w="1812290" h="963294">
                  <a:moveTo>
                    <a:pt x="904265" y="959891"/>
                  </a:moveTo>
                  <a:lnTo>
                    <a:pt x="453720" y="959891"/>
                  </a:lnTo>
                  <a:lnTo>
                    <a:pt x="453720" y="963066"/>
                  </a:lnTo>
                  <a:lnTo>
                    <a:pt x="904265" y="963066"/>
                  </a:lnTo>
                  <a:lnTo>
                    <a:pt x="904265" y="959891"/>
                  </a:lnTo>
                  <a:close/>
                </a:path>
                <a:path w="1812290" h="963294">
                  <a:moveTo>
                    <a:pt x="1357972" y="959891"/>
                  </a:moveTo>
                  <a:lnTo>
                    <a:pt x="907427" y="959891"/>
                  </a:lnTo>
                  <a:lnTo>
                    <a:pt x="907427" y="961809"/>
                  </a:lnTo>
                  <a:lnTo>
                    <a:pt x="907427" y="963066"/>
                  </a:lnTo>
                  <a:lnTo>
                    <a:pt x="1357972" y="963066"/>
                  </a:lnTo>
                  <a:lnTo>
                    <a:pt x="1357972" y="961809"/>
                  </a:lnTo>
                  <a:lnTo>
                    <a:pt x="1357972" y="959891"/>
                  </a:lnTo>
                  <a:close/>
                </a:path>
                <a:path w="1812290" h="963294">
                  <a:moveTo>
                    <a:pt x="1361160" y="647827"/>
                  </a:moveTo>
                  <a:lnTo>
                    <a:pt x="1357985" y="647827"/>
                  </a:lnTo>
                  <a:lnTo>
                    <a:pt x="1357985" y="802271"/>
                  </a:lnTo>
                  <a:lnTo>
                    <a:pt x="1361160" y="802271"/>
                  </a:lnTo>
                  <a:lnTo>
                    <a:pt x="1361160" y="647827"/>
                  </a:lnTo>
                  <a:close/>
                </a:path>
                <a:path w="1812290" h="963294">
                  <a:moveTo>
                    <a:pt x="1361160" y="490207"/>
                  </a:moveTo>
                  <a:lnTo>
                    <a:pt x="1357985" y="490207"/>
                  </a:lnTo>
                  <a:lnTo>
                    <a:pt x="1357985" y="644652"/>
                  </a:lnTo>
                  <a:lnTo>
                    <a:pt x="1361160" y="644652"/>
                  </a:lnTo>
                  <a:lnTo>
                    <a:pt x="1361160" y="490207"/>
                  </a:lnTo>
                  <a:close/>
                </a:path>
                <a:path w="1812290" h="963294">
                  <a:moveTo>
                    <a:pt x="1361160" y="332587"/>
                  </a:moveTo>
                  <a:lnTo>
                    <a:pt x="1357985" y="332587"/>
                  </a:lnTo>
                  <a:lnTo>
                    <a:pt x="1357985" y="487032"/>
                  </a:lnTo>
                  <a:lnTo>
                    <a:pt x="1361160" y="487032"/>
                  </a:lnTo>
                  <a:lnTo>
                    <a:pt x="1361160" y="332587"/>
                  </a:lnTo>
                  <a:close/>
                </a:path>
                <a:path w="1812290" h="963294">
                  <a:moveTo>
                    <a:pt x="1361160" y="174967"/>
                  </a:moveTo>
                  <a:lnTo>
                    <a:pt x="1357985" y="174967"/>
                  </a:lnTo>
                  <a:lnTo>
                    <a:pt x="1357985" y="329412"/>
                  </a:lnTo>
                  <a:lnTo>
                    <a:pt x="1361160" y="329412"/>
                  </a:lnTo>
                  <a:lnTo>
                    <a:pt x="1361160" y="174967"/>
                  </a:lnTo>
                  <a:close/>
                </a:path>
                <a:path w="1812290" h="963294">
                  <a:moveTo>
                    <a:pt x="1361160" y="17348"/>
                  </a:moveTo>
                  <a:lnTo>
                    <a:pt x="1357985" y="17348"/>
                  </a:lnTo>
                  <a:lnTo>
                    <a:pt x="1357985" y="171792"/>
                  </a:lnTo>
                  <a:lnTo>
                    <a:pt x="1361160" y="171792"/>
                  </a:lnTo>
                  <a:lnTo>
                    <a:pt x="1361160" y="17348"/>
                  </a:lnTo>
                  <a:close/>
                </a:path>
                <a:path w="1812290" h="963294">
                  <a:moveTo>
                    <a:pt x="1361160" y="0"/>
                  </a:moveTo>
                  <a:lnTo>
                    <a:pt x="1357985" y="0"/>
                  </a:lnTo>
                  <a:lnTo>
                    <a:pt x="1357985" y="14173"/>
                  </a:lnTo>
                  <a:lnTo>
                    <a:pt x="1361160" y="14173"/>
                  </a:lnTo>
                  <a:lnTo>
                    <a:pt x="1361160" y="0"/>
                  </a:lnTo>
                  <a:close/>
                </a:path>
                <a:path w="1812290" h="963294">
                  <a:moveTo>
                    <a:pt x="1811705" y="959891"/>
                  </a:moveTo>
                  <a:lnTo>
                    <a:pt x="1361160" y="959891"/>
                  </a:lnTo>
                  <a:lnTo>
                    <a:pt x="1361160" y="805446"/>
                  </a:lnTo>
                  <a:lnTo>
                    <a:pt x="1357985" y="805446"/>
                  </a:lnTo>
                  <a:lnTo>
                    <a:pt x="1357985" y="959891"/>
                  </a:lnTo>
                  <a:lnTo>
                    <a:pt x="1361147" y="959891"/>
                  </a:lnTo>
                  <a:lnTo>
                    <a:pt x="1361147" y="961809"/>
                  </a:lnTo>
                  <a:lnTo>
                    <a:pt x="1361147" y="963066"/>
                  </a:lnTo>
                  <a:lnTo>
                    <a:pt x="1811705" y="963066"/>
                  </a:lnTo>
                  <a:lnTo>
                    <a:pt x="1811705" y="961809"/>
                  </a:lnTo>
                  <a:lnTo>
                    <a:pt x="1811705" y="959891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9" name="object 103">
              <a:extLst>
                <a:ext uri="{FF2B5EF4-FFF2-40B4-BE49-F238E27FC236}">
                  <a16:creationId xmlns:a16="http://schemas.microsoft.com/office/drawing/2014/main" id="{CE4E9A37-20FB-4619-9074-1E10C4663A65}"/>
                </a:ext>
              </a:extLst>
            </p:cNvPr>
            <p:cNvSpPr/>
            <p:nvPr/>
          </p:nvSpPr>
          <p:spPr>
            <a:xfrm>
              <a:off x="5100053" y="1691969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5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5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5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5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1917"/>
                  </a:lnTo>
                  <a:lnTo>
                    <a:pt x="1362748" y="1917"/>
                  </a:lnTo>
                  <a:lnTo>
                    <a:pt x="1362748" y="0"/>
                  </a:lnTo>
                  <a:close/>
                </a:path>
                <a:path w="1815465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0" name="object 104">
              <a:extLst>
                <a:ext uri="{FF2B5EF4-FFF2-40B4-BE49-F238E27FC236}">
                  <a16:creationId xmlns:a16="http://schemas.microsoft.com/office/drawing/2014/main" id="{87A7D5B3-63AB-4023-AF76-DA005C80F3AD}"/>
                </a:ext>
              </a:extLst>
            </p:cNvPr>
            <p:cNvSpPr/>
            <p:nvPr/>
          </p:nvSpPr>
          <p:spPr>
            <a:xfrm>
              <a:off x="5101641" y="1534349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90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90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90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90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1" name="object 105">
              <a:extLst>
                <a:ext uri="{FF2B5EF4-FFF2-40B4-BE49-F238E27FC236}">
                  <a16:creationId xmlns:a16="http://schemas.microsoft.com/office/drawing/2014/main" id="{7B3B6149-528A-4BC9-85D5-554FB11DAFD3}"/>
                </a:ext>
              </a:extLst>
            </p:cNvPr>
            <p:cNvSpPr/>
            <p:nvPr/>
          </p:nvSpPr>
          <p:spPr>
            <a:xfrm>
              <a:off x="5100053" y="1534349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5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5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5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5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5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2" name="object 106">
              <a:extLst>
                <a:ext uri="{FF2B5EF4-FFF2-40B4-BE49-F238E27FC236}">
                  <a16:creationId xmlns:a16="http://schemas.microsoft.com/office/drawing/2014/main" id="{227B4803-5E83-48F3-BF18-B4D4043AA803}"/>
                </a:ext>
              </a:extLst>
            </p:cNvPr>
            <p:cNvSpPr/>
            <p:nvPr/>
          </p:nvSpPr>
          <p:spPr>
            <a:xfrm>
              <a:off x="5101641" y="1376730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90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90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90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90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3" name="object 107">
              <a:extLst>
                <a:ext uri="{FF2B5EF4-FFF2-40B4-BE49-F238E27FC236}">
                  <a16:creationId xmlns:a16="http://schemas.microsoft.com/office/drawing/2014/main" id="{F8C2D63B-DEA2-4125-9E47-6FFE153B040E}"/>
                </a:ext>
              </a:extLst>
            </p:cNvPr>
            <p:cNvSpPr/>
            <p:nvPr/>
          </p:nvSpPr>
          <p:spPr>
            <a:xfrm>
              <a:off x="5100053" y="1376730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5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5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5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5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5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4" name="object 108">
              <a:extLst>
                <a:ext uri="{FF2B5EF4-FFF2-40B4-BE49-F238E27FC236}">
                  <a16:creationId xmlns:a16="http://schemas.microsoft.com/office/drawing/2014/main" id="{3CA1BCCB-7DFC-4281-8FE3-F1C1A0BF45A3}"/>
                </a:ext>
              </a:extLst>
            </p:cNvPr>
            <p:cNvSpPr/>
            <p:nvPr/>
          </p:nvSpPr>
          <p:spPr>
            <a:xfrm>
              <a:off x="5101641" y="1219110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90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90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90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90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5" name="object 109">
              <a:extLst>
                <a:ext uri="{FF2B5EF4-FFF2-40B4-BE49-F238E27FC236}">
                  <a16:creationId xmlns:a16="http://schemas.microsoft.com/office/drawing/2014/main" id="{4F2A986E-084A-4245-A9C8-A69E56D47F42}"/>
                </a:ext>
              </a:extLst>
            </p:cNvPr>
            <p:cNvSpPr/>
            <p:nvPr/>
          </p:nvSpPr>
          <p:spPr>
            <a:xfrm>
              <a:off x="5100053" y="1219123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5" h="3175">
                  <a:moveTo>
                    <a:pt x="1587" y="0"/>
                  </a:moveTo>
                  <a:lnTo>
                    <a:pt x="0" y="0"/>
                  </a:lnTo>
                  <a:lnTo>
                    <a:pt x="0" y="3162"/>
                  </a:lnTo>
                  <a:lnTo>
                    <a:pt x="1587" y="3162"/>
                  </a:lnTo>
                  <a:lnTo>
                    <a:pt x="1587" y="0"/>
                  </a:lnTo>
                  <a:close/>
                </a:path>
                <a:path w="1815465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62"/>
                  </a:lnTo>
                  <a:lnTo>
                    <a:pt x="455295" y="3162"/>
                  </a:lnTo>
                  <a:lnTo>
                    <a:pt x="455295" y="0"/>
                  </a:lnTo>
                  <a:close/>
                </a:path>
                <a:path w="1815465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62"/>
                  </a:lnTo>
                  <a:lnTo>
                    <a:pt x="909027" y="3162"/>
                  </a:lnTo>
                  <a:lnTo>
                    <a:pt x="909027" y="0"/>
                  </a:lnTo>
                  <a:close/>
                </a:path>
                <a:path w="1815465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62"/>
                  </a:lnTo>
                  <a:lnTo>
                    <a:pt x="1362748" y="3162"/>
                  </a:lnTo>
                  <a:lnTo>
                    <a:pt x="1362748" y="0"/>
                  </a:lnTo>
                  <a:close/>
                </a:path>
                <a:path w="1815465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62"/>
                  </a:lnTo>
                  <a:lnTo>
                    <a:pt x="1814880" y="3162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6" name="object 110">
              <a:extLst>
                <a:ext uri="{FF2B5EF4-FFF2-40B4-BE49-F238E27FC236}">
                  <a16:creationId xmlns:a16="http://schemas.microsoft.com/office/drawing/2014/main" id="{CBDEC201-D06D-41F4-BF1C-7D07BE1A173C}"/>
                </a:ext>
              </a:extLst>
            </p:cNvPr>
            <p:cNvSpPr/>
            <p:nvPr/>
          </p:nvSpPr>
          <p:spPr>
            <a:xfrm>
              <a:off x="5101641" y="1061490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90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90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90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90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7" name="object 111">
              <a:extLst>
                <a:ext uri="{FF2B5EF4-FFF2-40B4-BE49-F238E27FC236}">
                  <a16:creationId xmlns:a16="http://schemas.microsoft.com/office/drawing/2014/main" id="{E332D26E-1D08-4C26-B12D-185B6064AEC3}"/>
                </a:ext>
              </a:extLst>
            </p:cNvPr>
            <p:cNvSpPr/>
            <p:nvPr/>
          </p:nvSpPr>
          <p:spPr>
            <a:xfrm>
              <a:off x="5100053" y="1061503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5" h="3175">
                  <a:moveTo>
                    <a:pt x="1587" y="0"/>
                  </a:moveTo>
                  <a:lnTo>
                    <a:pt x="0" y="0"/>
                  </a:lnTo>
                  <a:lnTo>
                    <a:pt x="0" y="3162"/>
                  </a:lnTo>
                  <a:lnTo>
                    <a:pt x="1587" y="3162"/>
                  </a:lnTo>
                  <a:lnTo>
                    <a:pt x="1587" y="0"/>
                  </a:lnTo>
                  <a:close/>
                </a:path>
                <a:path w="1815465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62"/>
                  </a:lnTo>
                  <a:lnTo>
                    <a:pt x="455295" y="3162"/>
                  </a:lnTo>
                  <a:lnTo>
                    <a:pt x="455295" y="0"/>
                  </a:lnTo>
                  <a:close/>
                </a:path>
                <a:path w="1815465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62"/>
                  </a:lnTo>
                  <a:lnTo>
                    <a:pt x="909027" y="3162"/>
                  </a:lnTo>
                  <a:lnTo>
                    <a:pt x="909027" y="0"/>
                  </a:lnTo>
                  <a:close/>
                </a:path>
                <a:path w="1815465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62"/>
                  </a:lnTo>
                  <a:lnTo>
                    <a:pt x="1362748" y="3162"/>
                  </a:lnTo>
                  <a:lnTo>
                    <a:pt x="1362748" y="0"/>
                  </a:lnTo>
                  <a:close/>
                </a:path>
                <a:path w="1815465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62"/>
                  </a:lnTo>
                  <a:lnTo>
                    <a:pt x="1814880" y="3162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8" name="object 112">
              <a:extLst>
                <a:ext uri="{FF2B5EF4-FFF2-40B4-BE49-F238E27FC236}">
                  <a16:creationId xmlns:a16="http://schemas.microsoft.com/office/drawing/2014/main" id="{B1C79BD6-6E9D-4102-B975-C3C45D5B2F10}"/>
                </a:ext>
              </a:extLst>
            </p:cNvPr>
            <p:cNvSpPr/>
            <p:nvPr/>
          </p:nvSpPr>
          <p:spPr>
            <a:xfrm>
              <a:off x="5101641" y="903871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90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90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90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90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9" name="object 113">
              <a:extLst>
                <a:ext uri="{FF2B5EF4-FFF2-40B4-BE49-F238E27FC236}">
                  <a16:creationId xmlns:a16="http://schemas.microsoft.com/office/drawing/2014/main" id="{8F072B9B-4BDC-40CB-8BAB-985E1149075D}"/>
                </a:ext>
              </a:extLst>
            </p:cNvPr>
            <p:cNvSpPr/>
            <p:nvPr/>
          </p:nvSpPr>
          <p:spPr>
            <a:xfrm>
              <a:off x="5100053" y="903871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5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5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5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5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5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0" name="object 114">
              <a:extLst>
                <a:ext uri="{FF2B5EF4-FFF2-40B4-BE49-F238E27FC236}">
                  <a16:creationId xmlns:a16="http://schemas.microsoft.com/office/drawing/2014/main" id="{AA77196B-C2BF-414C-A1B1-E04E60B1A1FB}"/>
                </a:ext>
              </a:extLst>
            </p:cNvPr>
            <p:cNvSpPr/>
            <p:nvPr/>
          </p:nvSpPr>
          <p:spPr>
            <a:xfrm>
              <a:off x="5101641" y="746251"/>
              <a:ext cx="1812289" cy="3175"/>
            </a:xfrm>
            <a:custGeom>
              <a:avLst/>
              <a:gdLst/>
              <a:ahLst/>
              <a:cxnLst/>
              <a:rect l="l" t="t" r="r" b="b"/>
              <a:pathLst>
                <a:path w="1812290" h="3175">
                  <a:moveTo>
                    <a:pt x="450545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450545" y="3175"/>
                  </a:lnTo>
                  <a:lnTo>
                    <a:pt x="450545" y="0"/>
                  </a:lnTo>
                  <a:close/>
                </a:path>
                <a:path w="1812290" h="3175">
                  <a:moveTo>
                    <a:pt x="904265" y="0"/>
                  </a:moveTo>
                  <a:lnTo>
                    <a:pt x="453720" y="0"/>
                  </a:lnTo>
                  <a:lnTo>
                    <a:pt x="453720" y="3175"/>
                  </a:lnTo>
                  <a:lnTo>
                    <a:pt x="904265" y="3175"/>
                  </a:lnTo>
                  <a:lnTo>
                    <a:pt x="904265" y="0"/>
                  </a:lnTo>
                  <a:close/>
                </a:path>
                <a:path w="1812290" h="3175">
                  <a:moveTo>
                    <a:pt x="1357985" y="0"/>
                  </a:moveTo>
                  <a:lnTo>
                    <a:pt x="907440" y="0"/>
                  </a:lnTo>
                  <a:lnTo>
                    <a:pt x="907440" y="3175"/>
                  </a:lnTo>
                  <a:lnTo>
                    <a:pt x="1357985" y="3175"/>
                  </a:lnTo>
                  <a:lnTo>
                    <a:pt x="1357985" y="0"/>
                  </a:lnTo>
                  <a:close/>
                </a:path>
                <a:path w="1812290" h="3175">
                  <a:moveTo>
                    <a:pt x="1811705" y="0"/>
                  </a:moveTo>
                  <a:lnTo>
                    <a:pt x="1361160" y="0"/>
                  </a:lnTo>
                  <a:lnTo>
                    <a:pt x="1361160" y="3175"/>
                  </a:lnTo>
                  <a:lnTo>
                    <a:pt x="1811705" y="3175"/>
                  </a:lnTo>
                  <a:lnTo>
                    <a:pt x="18117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1" name="object 115">
              <a:extLst>
                <a:ext uri="{FF2B5EF4-FFF2-40B4-BE49-F238E27FC236}">
                  <a16:creationId xmlns:a16="http://schemas.microsoft.com/office/drawing/2014/main" id="{B958A055-91E2-4DFE-8A03-14FCCD27FDEE}"/>
                </a:ext>
              </a:extLst>
            </p:cNvPr>
            <p:cNvSpPr/>
            <p:nvPr/>
          </p:nvSpPr>
          <p:spPr>
            <a:xfrm>
              <a:off x="5100053" y="746251"/>
              <a:ext cx="1815464" cy="3175"/>
            </a:xfrm>
            <a:custGeom>
              <a:avLst/>
              <a:gdLst/>
              <a:ahLst/>
              <a:cxnLst/>
              <a:rect l="l" t="t" r="r" b="b"/>
              <a:pathLst>
                <a:path w="1815465" h="3175">
                  <a:moveTo>
                    <a:pt x="1587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587" y="3175"/>
                  </a:lnTo>
                  <a:lnTo>
                    <a:pt x="1587" y="0"/>
                  </a:lnTo>
                  <a:close/>
                </a:path>
                <a:path w="1815465" h="3175">
                  <a:moveTo>
                    <a:pt x="455295" y="0"/>
                  </a:moveTo>
                  <a:lnTo>
                    <a:pt x="452132" y="0"/>
                  </a:lnTo>
                  <a:lnTo>
                    <a:pt x="452132" y="3175"/>
                  </a:lnTo>
                  <a:lnTo>
                    <a:pt x="455295" y="3175"/>
                  </a:lnTo>
                  <a:lnTo>
                    <a:pt x="455295" y="0"/>
                  </a:lnTo>
                  <a:close/>
                </a:path>
                <a:path w="1815465" h="3175">
                  <a:moveTo>
                    <a:pt x="909027" y="0"/>
                  </a:moveTo>
                  <a:lnTo>
                    <a:pt x="905852" y="0"/>
                  </a:lnTo>
                  <a:lnTo>
                    <a:pt x="905852" y="3175"/>
                  </a:lnTo>
                  <a:lnTo>
                    <a:pt x="909027" y="3175"/>
                  </a:lnTo>
                  <a:lnTo>
                    <a:pt x="909027" y="0"/>
                  </a:lnTo>
                  <a:close/>
                </a:path>
                <a:path w="1815465" h="3175">
                  <a:moveTo>
                    <a:pt x="1362748" y="0"/>
                  </a:moveTo>
                  <a:lnTo>
                    <a:pt x="1359573" y="0"/>
                  </a:lnTo>
                  <a:lnTo>
                    <a:pt x="1359573" y="3175"/>
                  </a:lnTo>
                  <a:lnTo>
                    <a:pt x="1362748" y="3175"/>
                  </a:lnTo>
                  <a:lnTo>
                    <a:pt x="1362748" y="0"/>
                  </a:lnTo>
                  <a:close/>
                </a:path>
                <a:path w="1815465" h="3175">
                  <a:moveTo>
                    <a:pt x="1814880" y="0"/>
                  </a:moveTo>
                  <a:lnTo>
                    <a:pt x="1813293" y="0"/>
                  </a:lnTo>
                  <a:lnTo>
                    <a:pt x="1813293" y="3175"/>
                  </a:lnTo>
                  <a:lnTo>
                    <a:pt x="1814880" y="3175"/>
                  </a:lnTo>
                  <a:lnTo>
                    <a:pt x="18148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2" name="object 116">
              <a:extLst>
                <a:ext uri="{FF2B5EF4-FFF2-40B4-BE49-F238E27FC236}">
                  <a16:creationId xmlns:a16="http://schemas.microsoft.com/office/drawing/2014/main" id="{B2D01D6A-8AF5-4FF1-82D7-571AFAC685E5}"/>
                </a:ext>
              </a:extLst>
            </p:cNvPr>
            <p:cNvSpPr/>
            <p:nvPr/>
          </p:nvSpPr>
          <p:spPr>
            <a:xfrm>
              <a:off x="5000358" y="730490"/>
              <a:ext cx="1927225" cy="1598930"/>
            </a:xfrm>
            <a:custGeom>
              <a:avLst/>
              <a:gdLst/>
              <a:ahLst/>
              <a:cxnLst/>
              <a:rect l="l" t="t" r="r" b="b"/>
              <a:pathLst>
                <a:path w="1927225" h="1598930">
                  <a:moveTo>
                    <a:pt x="26911" y="1431696"/>
                  </a:moveTo>
                  <a:lnTo>
                    <a:pt x="25527" y="1424101"/>
                  </a:lnTo>
                  <a:lnTo>
                    <a:pt x="24726" y="1419694"/>
                  </a:lnTo>
                  <a:lnTo>
                    <a:pt x="21653" y="1419694"/>
                  </a:lnTo>
                  <a:lnTo>
                    <a:pt x="21653" y="1430020"/>
                  </a:lnTo>
                  <a:lnTo>
                    <a:pt x="21653" y="1449666"/>
                  </a:lnTo>
                  <a:lnTo>
                    <a:pt x="19100" y="1455585"/>
                  </a:lnTo>
                  <a:lnTo>
                    <a:pt x="7810" y="1455585"/>
                  </a:lnTo>
                  <a:lnTo>
                    <a:pt x="5257" y="1449666"/>
                  </a:lnTo>
                  <a:lnTo>
                    <a:pt x="5257" y="1430020"/>
                  </a:lnTo>
                  <a:lnTo>
                    <a:pt x="7810" y="1424101"/>
                  </a:lnTo>
                  <a:lnTo>
                    <a:pt x="19100" y="1424101"/>
                  </a:lnTo>
                  <a:lnTo>
                    <a:pt x="21653" y="1430020"/>
                  </a:lnTo>
                  <a:lnTo>
                    <a:pt x="21653" y="1419694"/>
                  </a:lnTo>
                  <a:lnTo>
                    <a:pt x="2184" y="1419694"/>
                  </a:lnTo>
                  <a:lnTo>
                    <a:pt x="0" y="1431696"/>
                  </a:lnTo>
                  <a:lnTo>
                    <a:pt x="0" y="1447990"/>
                  </a:lnTo>
                  <a:lnTo>
                    <a:pt x="2184" y="1459992"/>
                  </a:lnTo>
                  <a:lnTo>
                    <a:pt x="24726" y="1459992"/>
                  </a:lnTo>
                  <a:lnTo>
                    <a:pt x="25527" y="1455585"/>
                  </a:lnTo>
                  <a:lnTo>
                    <a:pt x="26911" y="1447990"/>
                  </a:lnTo>
                  <a:lnTo>
                    <a:pt x="26911" y="1431696"/>
                  </a:lnTo>
                  <a:close/>
                </a:path>
                <a:path w="1927225" h="1598930">
                  <a:moveTo>
                    <a:pt x="26911" y="1274076"/>
                  </a:moveTo>
                  <a:lnTo>
                    <a:pt x="25527" y="1266482"/>
                  </a:lnTo>
                  <a:lnTo>
                    <a:pt x="24726" y="1262062"/>
                  </a:lnTo>
                  <a:lnTo>
                    <a:pt x="21653" y="1262062"/>
                  </a:lnTo>
                  <a:lnTo>
                    <a:pt x="21653" y="1272400"/>
                  </a:lnTo>
                  <a:lnTo>
                    <a:pt x="21653" y="1292047"/>
                  </a:lnTo>
                  <a:lnTo>
                    <a:pt x="19100" y="1297965"/>
                  </a:lnTo>
                  <a:lnTo>
                    <a:pt x="7810" y="1297965"/>
                  </a:lnTo>
                  <a:lnTo>
                    <a:pt x="5257" y="1292047"/>
                  </a:lnTo>
                  <a:lnTo>
                    <a:pt x="5257" y="1272400"/>
                  </a:lnTo>
                  <a:lnTo>
                    <a:pt x="7810" y="1266482"/>
                  </a:lnTo>
                  <a:lnTo>
                    <a:pt x="19100" y="1266482"/>
                  </a:lnTo>
                  <a:lnTo>
                    <a:pt x="21653" y="1272400"/>
                  </a:lnTo>
                  <a:lnTo>
                    <a:pt x="21653" y="1262062"/>
                  </a:lnTo>
                  <a:lnTo>
                    <a:pt x="2184" y="1262062"/>
                  </a:lnTo>
                  <a:lnTo>
                    <a:pt x="0" y="1274076"/>
                  </a:lnTo>
                  <a:lnTo>
                    <a:pt x="0" y="1290370"/>
                  </a:lnTo>
                  <a:lnTo>
                    <a:pt x="2184" y="1302359"/>
                  </a:lnTo>
                  <a:lnTo>
                    <a:pt x="24726" y="1302359"/>
                  </a:lnTo>
                  <a:lnTo>
                    <a:pt x="25527" y="1297965"/>
                  </a:lnTo>
                  <a:lnTo>
                    <a:pt x="26911" y="1290370"/>
                  </a:lnTo>
                  <a:lnTo>
                    <a:pt x="26911" y="1274076"/>
                  </a:lnTo>
                  <a:close/>
                </a:path>
                <a:path w="1927225" h="1598930">
                  <a:moveTo>
                    <a:pt x="26911" y="1116457"/>
                  </a:moveTo>
                  <a:lnTo>
                    <a:pt x="25527" y="1108862"/>
                  </a:lnTo>
                  <a:lnTo>
                    <a:pt x="24726" y="1104442"/>
                  </a:lnTo>
                  <a:lnTo>
                    <a:pt x="21653" y="1104442"/>
                  </a:lnTo>
                  <a:lnTo>
                    <a:pt x="21653" y="1114780"/>
                  </a:lnTo>
                  <a:lnTo>
                    <a:pt x="21653" y="1134427"/>
                  </a:lnTo>
                  <a:lnTo>
                    <a:pt x="19100" y="1140345"/>
                  </a:lnTo>
                  <a:lnTo>
                    <a:pt x="7810" y="1140345"/>
                  </a:lnTo>
                  <a:lnTo>
                    <a:pt x="5257" y="1134427"/>
                  </a:lnTo>
                  <a:lnTo>
                    <a:pt x="5257" y="1114780"/>
                  </a:lnTo>
                  <a:lnTo>
                    <a:pt x="7810" y="1108862"/>
                  </a:lnTo>
                  <a:lnTo>
                    <a:pt x="19100" y="1108862"/>
                  </a:lnTo>
                  <a:lnTo>
                    <a:pt x="21653" y="1114780"/>
                  </a:lnTo>
                  <a:lnTo>
                    <a:pt x="21653" y="1104442"/>
                  </a:lnTo>
                  <a:lnTo>
                    <a:pt x="2184" y="1104442"/>
                  </a:lnTo>
                  <a:lnTo>
                    <a:pt x="0" y="1116457"/>
                  </a:lnTo>
                  <a:lnTo>
                    <a:pt x="0" y="1132751"/>
                  </a:lnTo>
                  <a:lnTo>
                    <a:pt x="2184" y="1144739"/>
                  </a:lnTo>
                  <a:lnTo>
                    <a:pt x="24726" y="1144739"/>
                  </a:lnTo>
                  <a:lnTo>
                    <a:pt x="25527" y="1140345"/>
                  </a:lnTo>
                  <a:lnTo>
                    <a:pt x="26911" y="1132751"/>
                  </a:lnTo>
                  <a:lnTo>
                    <a:pt x="26911" y="1116457"/>
                  </a:lnTo>
                  <a:close/>
                </a:path>
                <a:path w="1927225" h="1598930">
                  <a:moveTo>
                    <a:pt x="26911" y="958837"/>
                  </a:moveTo>
                  <a:lnTo>
                    <a:pt x="25527" y="951242"/>
                  </a:lnTo>
                  <a:lnTo>
                    <a:pt x="24726" y="946835"/>
                  </a:lnTo>
                  <a:lnTo>
                    <a:pt x="21653" y="946835"/>
                  </a:lnTo>
                  <a:lnTo>
                    <a:pt x="21653" y="957160"/>
                  </a:lnTo>
                  <a:lnTo>
                    <a:pt x="21653" y="976807"/>
                  </a:lnTo>
                  <a:lnTo>
                    <a:pt x="19100" y="982713"/>
                  </a:lnTo>
                  <a:lnTo>
                    <a:pt x="7810" y="982713"/>
                  </a:lnTo>
                  <a:lnTo>
                    <a:pt x="5257" y="976807"/>
                  </a:lnTo>
                  <a:lnTo>
                    <a:pt x="5257" y="957160"/>
                  </a:lnTo>
                  <a:lnTo>
                    <a:pt x="7810" y="951242"/>
                  </a:lnTo>
                  <a:lnTo>
                    <a:pt x="19100" y="951242"/>
                  </a:lnTo>
                  <a:lnTo>
                    <a:pt x="21653" y="957160"/>
                  </a:lnTo>
                  <a:lnTo>
                    <a:pt x="21653" y="946835"/>
                  </a:lnTo>
                  <a:lnTo>
                    <a:pt x="2184" y="946835"/>
                  </a:lnTo>
                  <a:lnTo>
                    <a:pt x="0" y="958837"/>
                  </a:lnTo>
                  <a:lnTo>
                    <a:pt x="0" y="975131"/>
                  </a:lnTo>
                  <a:lnTo>
                    <a:pt x="2184" y="987132"/>
                  </a:lnTo>
                  <a:lnTo>
                    <a:pt x="24726" y="987132"/>
                  </a:lnTo>
                  <a:lnTo>
                    <a:pt x="25527" y="982713"/>
                  </a:lnTo>
                  <a:lnTo>
                    <a:pt x="26911" y="975131"/>
                  </a:lnTo>
                  <a:lnTo>
                    <a:pt x="26911" y="958837"/>
                  </a:lnTo>
                  <a:close/>
                </a:path>
                <a:path w="1927225" h="1598930">
                  <a:moveTo>
                    <a:pt x="26911" y="801217"/>
                  </a:moveTo>
                  <a:lnTo>
                    <a:pt x="25527" y="793623"/>
                  </a:lnTo>
                  <a:lnTo>
                    <a:pt x="24726" y="789216"/>
                  </a:lnTo>
                  <a:lnTo>
                    <a:pt x="21653" y="789216"/>
                  </a:lnTo>
                  <a:lnTo>
                    <a:pt x="21653" y="799541"/>
                  </a:lnTo>
                  <a:lnTo>
                    <a:pt x="21653" y="819188"/>
                  </a:lnTo>
                  <a:lnTo>
                    <a:pt x="19100" y="825106"/>
                  </a:lnTo>
                  <a:lnTo>
                    <a:pt x="7810" y="825106"/>
                  </a:lnTo>
                  <a:lnTo>
                    <a:pt x="5257" y="819188"/>
                  </a:lnTo>
                  <a:lnTo>
                    <a:pt x="5257" y="799541"/>
                  </a:lnTo>
                  <a:lnTo>
                    <a:pt x="7810" y="793623"/>
                  </a:lnTo>
                  <a:lnTo>
                    <a:pt x="19100" y="793623"/>
                  </a:lnTo>
                  <a:lnTo>
                    <a:pt x="21653" y="799541"/>
                  </a:lnTo>
                  <a:lnTo>
                    <a:pt x="21653" y="789216"/>
                  </a:lnTo>
                  <a:lnTo>
                    <a:pt x="2184" y="789216"/>
                  </a:lnTo>
                  <a:lnTo>
                    <a:pt x="0" y="801217"/>
                  </a:lnTo>
                  <a:lnTo>
                    <a:pt x="0" y="817511"/>
                  </a:lnTo>
                  <a:lnTo>
                    <a:pt x="2184" y="829513"/>
                  </a:lnTo>
                  <a:lnTo>
                    <a:pt x="24726" y="829513"/>
                  </a:lnTo>
                  <a:lnTo>
                    <a:pt x="25527" y="825106"/>
                  </a:lnTo>
                  <a:lnTo>
                    <a:pt x="26911" y="817511"/>
                  </a:lnTo>
                  <a:lnTo>
                    <a:pt x="26911" y="801217"/>
                  </a:lnTo>
                  <a:close/>
                </a:path>
                <a:path w="1927225" h="1598930">
                  <a:moveTo>
                    <a:pt x="26911" y="643597"/>
                  </a:moveTo>
                  <a:lnTo>
                    <a:pt x="25527" y="636003"/>
                  </a:lnTo>
                  <a:lnTo>
                    <a:pt x="24726" y="631596"/>
                  </a:lnTo>
                  <a:lnTo>
                    <a:pt x="21653" y="631596"/>
                  </a:lnTo>
                  <a:lnTo>
                    <a:pt x="21653" y="641921"/>
                  </a:lnTo>
                  <a:lnTo>
                    <a:pt x="21653" y="661568"/>
                  </a:lnTo>
                  <a:lnTo>
                    <a:pt x="19100" y="667473"/>
                  </a:lnTo>
                  <a:lnTo>
                    <a:pt x="7810" y="667473"/>
                  </a:lnTo>
                  <a:lnTo>
                    <a:pt x="5257" y="661568"/>
                  </a:lnTo>
                  <a:lnTo>
                    <a:pt x="5257" y="641921"/>
                  </a:lnTo>
                  <a:lnTo>
                    <a:pt x="7810" y="636003"/>
                  </a:lnTo>
                  <a:lnTo>
                    <a:pt x="19100" y="636003"/>
                  </a:lnTo>
                  <a:lnTo>
                    <a:pt x="21653" y="641921"/>
                  </a:lnTo>
                  <a:lnTo>
                    <a:pt x="21653" y="631596"/>
                  </a:lnTo>
                  <a:lnTo>
                    <a:pt x="2184" y="631596"/>
                  </a:lnTo>
                  <a:lnTo>
                    <a:pt x="0" y="643597"/>
                  </a:lnTo>
                  <a:lnTo>
                    <a:pt x="0" y="659892"/>
                  </a:lnTo>
                  <a:lnTo>
                    <a:pt x="2184" y="671893"/>
                  </a:lnTo>
                  <a:lnTo>
                    <a:pt x="24726" y="671893"/>
                  </a:lnTo>
                  <a:lnTo>
                    <a:pt x="25527" y="667473"/>
                  </a:lnTo>
                  <a:lnTo>
                    <a:pt x="26911" y="659892"/>
                  </a:lnTo>
                  <a:lnTo>
                    <a:pt x="26911" y="643597"/>
                  </a:lnTo>
                  <a:close/>
                </a:path>
                <a:path w="1927225" h="1598930">
                  <a:moveTo>
                    <a:pt x="26911" y="485978"/>
                  </a:moveTo>
                  <a:lnTo>
                    <a:pt x="25527" y="478383"/>
                  </a:lnTo>
                  <a:lnTo>
                    <a:pt x="24726" y="473976"/>
                  </a:lnTo>
                  <a:lnTo>
                    <a:pt x="21653" y="473976"/>
                  </a:lnTo>
                  <a:lnTo>
                    <a:pt x="21653" y="484301"/>
                  </a:lnTo>
                  <a:lnTo>
                    <a:pt x="21653" y="503948"/>
                  </a:lnTo>
                  <a:lnTo>
                    <a:pt x="19100" y="509854"/>
                  </a:lnTo>
                  <a:lnTo>
                    <a:pt x="7810" y="509854"/>
                  </a:lnTo>
                  <a:lnTo>
                    <a:pt x="5257" y="503948"/>
                  </a:lnTo>
                  <a:lnTo>
                    <a:pt x="5257" y="484301"/>
                  </a:lnTo>
                  <a:lnTo>
                    <a:pt x="7810" y="478383"/>
                  </a:lnTo>
                  <a:lnTo>
                    <a:pt x="19100" y="478383"/>
                  </a:lnTo>
                  <a:lnTo>
                    <a:pt x="21653" y="484301"/>
                  </a:lnTo>
                  <a:lnTo>
                    <a:pt x="21653" y="473976"/>
                  </a:lnTo>
                  <a:lnTo>
                    <a:pt x="2184" y="473976"/>
                  </a:lnTo>
                  <a:lnTo>
                    <a:pt x="0" y="485978"/>
                  </a:lnTo>
                  <a:lnTo>
                    <a:pt x="0" y="502272"/>
                  </a:lnTo>
                  <a:lnTo>
                    <a:pt x="2184" y="514273"/>
                  </a:lnTo>
                  <a:lnTo>
                    <a:pt x="24726" y="514273"/>
                  </a:lnTo>
                  <a:lnTo>
                    <a:pt x="25527" y="509854"/>
                  </a:lnTo>
                  <a:lnTo>
                    <a:pt x="26911" y="502272"/>
                  </a:lnTo>
                  <a:lnTo>
                    <a:pt x="26911" y="485978"/>
                  </a:lnTo>
                  <a:close/>
                </a:path>
                <a:path w="1927225" h="1598930">
                  <a:moveTo>
                    <a:pt x="26911" y="328358"/>
                  </a:moveTo>
                  <a:lnTo>
                    <a:pt x="25527" y="320763"/>
                  </a:lnTo>
                  <a:lnTo>
                    <a:pt x="24726" y="316357"/>
                  </a:lnTo>
                  <a:lnTo>
                    <a:pt x="21653" y="316357"/>
                  </a:lnTo>
                  <a:lnTo>
                    <a:pt x="21653" y="326682"/>
                  </a:lnTo>
                  <a:lnTo>
                    <a:pt x="21653" y="346329"/>
                  </a:lnTo>
                  <a:lnTo>
                    <a:pt x="19100" y="352247"/>
                  </a:lnTo>
                  <a:lnTo>
                    <a:pt x="7810" y="352247"/>
                  </a:lnTo>
                  <a:lnTo>
                    <a:pt x="5257" y="346329"/>
                  </a:lnTo>
                  <a:lnTo>
                    <a:pt x="5257" y="326682"/>
                  </a:lnTo>
                  <a:lnTo>
                    <a:pt x="7810" y="320763"/>
                  </a:lnTo>
                  <a:lnTo>
                    <a:pt x="19100" y="320763"/>
                  </a:lnTo>
                  <a:lnTo>
                    <a:pt x="21653" y="326682"/>
                  </a:lnTo>
                  <a:lnTo>
                    <a:pt x="21653" y="316357"/>
                  </a:lnTo>
                  <a:lnTo>
                    <a:pt x="2184" y="316357"/>
                  </a:lnTo>
                  <a:lnTo>
                    <a:pt x="0" y="328358"/>
                  </a:lnTo>
                  <a:lnTo>
                    <a:pt x="0" y="344652"/>
                  </a:lnTo>
                  <a:lnTo>
                    <a:pt x="2184" y="356654"/>
                  </a:lnTo>
                  <a:lnTo>
                    <a:pt x="24726" y="356654"/>
                  </a:lnTo>
                  <a:lnTo>
                    <a:pt x="25527" y="352247"/>
                  </a:lnTo>
                  <a:lnTo>
                    <a:pt x="26911" y="344652"/>
                  </a:lnTo>
                  <a:lnTo>
                    <a:pt x="26911" y="328358"/>
                  </a:lnTo>
                  <a:close/>
                </a:path>
                <a:path w="1927225" h="1598930">
                  <a:moveTo>
                    <a:pt x="39598" y="1453019"/>
                  </a:moveTo>
                  <a:lnTo>
                    <a:pt x="33807" y="1453019"/>
                  </a:lnTo>
                  <a:lnTo>
                    <a:pt x="33807" y="1458937"/>
                  </a:lnTo>
                  <a:lnTo>
                    <a:pt x="39598" y="1458937"/>
                  </a:lnTo>
                  <a:lnTo>
                    <a:pt x="39598" y="1453019"/>
                  </a:lnTo>
                  <a:close/>
                </a:path>
                <a:path w="1927225" h="1598930">
                  <a:moveTo>
                    <a:pt x="39598" y="1295412"/>
                  </a:moveTo>
                  <a:lnTo>
                    <a:pt x="33807" y="1295412"/>
                  </a:lnTo>
                  <a:lnTo>
                    <a:pt x="33807" y="1301305"/>
                  </a:lnTo>
                  <a:lnTo>
                    <a:pt x="39598" y="1301305"/>
                  </a:lnTo>
                  <a:lnTo>
                    <a:pt x="39598" y="1295412"/>
                  </a:lnTo>
                  <a:close/>
                </a:path>
                <a:path w="1927225" h="1598930">
                  <a:moveTo>
                    <a:pt x="39598" y="1137780"/>
                  </a:moveTo>
                  <a:lnTo>
                    <a:pt x="33807" y="1137780"/>
                  </a:lnTo>
                  <a:lnTo>
                    <a:pt x="33807" y="1143685"/>
                  </a:lnTo>
                  <a:lnTo>
                    <a:pt x="39598" y="1143685"/>
                  </a:lnTo>
                  <a:lnTo>
                    <a:pt x="39598" y="1137780"/>
                  </a:lnTo>
                  <a:close/>
                </a:path>
                <a:path w="1927225" h="1598930">
                  <a:moveTo>
                    <a:pt x="39598" y="980160"/>
                  </a:moveTo>
                  <a:lnTo>
                    <a:pt x="33807" y="980160"/>
                  </a:lnTo>
                  <a:lnTo>
                    <a:pt x="33807" y="986066"/>
                  </a:lnTo>
                  <a:lnTo>
                    <a:pt x="39598" y="986066"/>
                  </a:lnTo>
                  <a:lnTo>
                    <a:pt x="39598" y="980160"/>
                  </a:lnTo>
                  <a:close/>
                </a:path>
                <a:path w="1927225" h="1598930">
                  <a:moveTo>
                    <a:pt x="39598" y="822540"/>
                  </a:moveTo>
                  <a:lnTo>
                    <a:pt x="33807" y="822540"/>
                  </a:lnTo>
                  <a:lnTo>
                    <a:pt x="33807" y="828446"/>
                  </a:lnTo>
                  <a:lnTo>
                    <a:pt x="39598" y="828446"/>
                  </a:lnTo>
                  <a:lnTo>
                    <a:pt x="39598" y="822540"/>
                  </a:lnTo>
                  <a:close/>
                </a:path>
                <a:path w="1927225" h="1598930">
                  <a:moveTo>
                    <a:pt x="39598" y="664921"/>
                  </a:moveTo>
                  <a:lnTo>
                    <a:pt x="33807" y="664921"/>
                  </a:lnTo>
                  <a:lnTo>
                    <a:pt x="33807" y="670826"/>
                  </a:lnTo>
                  <a:lnTo>
                    <a:pt x="39598" y="670826"/>
                  </a:lnTo>
                  <a:lnTo>
                    <a:pt x="39598" y="664921"/>
                  </a:lnTo>
                  <a:close/>
                </a:path>
                <a:path w="1927225" h="1598930">
                  <a:moveTo>
                    <a:pt x="39598" y="507301"/>
                  </a:moveTo>
                  <a:lnTo>
                    <a:pt x="33807" y="507301"/>
                  </a:lnTo>
                  <a:lnTo>
                    <a:pt x="33807" y="513207"/>
                  </a:lnTo>
                  <a:lnTo>
                    <a:pt x="39598" y="513207"/>
                  </a:lnTo>
                  <a:lnTo>
                    <a:pt x="39598" y="507301"/>
                  </a:lnTo>
                  <a:close/>
                </a:path>
                <a:path w="1927225" h="1598930">
                  <a:moveTo>
                    <a:pt x="39598" y="349681"/>
                  </a:moveTo>
                  <a:lnTo>
                    <a:pt x="33807" y="349681"/>
                  </a:lnTo>
                  <a:lnTo>
                    <a:pt x="33807" y="355587"/>
                  </a:lnTo>
                  <a:lnTo>
                    <a:pt x="39598" y="355587"/>
                  </a:lnTo>
                  <a:lnTo>
                    <a:pt x="39598" y="349681"/>
                  </a:lnTo>
                  <a:close/>
                </a:path>
                <a:path w="1927225" h="1598930">
                  <a:moveTo>
                    <a:pt x="64490" y="1419694"/>
                  </a:moveTo>
                  <a:lnTo>
                    <a:pt x="60629" y="1419694"/>
                  </a:lnTo>
                  <a:lnTo>
                    <a:pt x="59067" y="1426121"/>
                  </a:lnTo>
                  <a:lnTo>
                    <a:pt x="56451" y="1426718"/>
                  </a:lnTo>
                  <a:lnTo>
                    <a:pt x="50076" y="1427175"/>
                  </a:lnTo>
                  <a:lnTo>
                    <a:pt x="50076" y="1431074"/>
                  </a:lnTo>
                  <a:lnTo>
                    <a:pt x="59232" y="1431074"/>
                  </a:lnTo>
                  <a:lnTo>
                    <a:pt x="59232" y="1458937"/>
                  </a:lnTo>
                  <a:lnTo>
                    <a:pt x="64490" y="1458937"/>
                  </a:lnTo>
                  <a:lnTo>
                    <a:pt x="64490" y="1419694"/>
                  </a:lnTo>
                  <a:close/>
                </a:path>
                <a:path w="1927225" h="1598930">
                  <a:moveTo>
                    <a:pt x="72745" y="1266482"/>
                  </a:moveTo>
                  <a:lnTo>
                    <a:pt x="67271" y="1262075"/>
                  </a:lnTo>
                  <a:lnTo>
                    <a:pt x="56222" y="1262075"/>
                  </a:lnTo>
                  <a:lnTo>
                    <a:pt x="46901" y="1263357"/>
                  </a:lnTo>
                  <a:lnTo>
                    <a:pt x="46901" y="1276134"/>
                  </a:lnTo>
                  <a:lnTo>
                    <a:pt x="51816" y="1276134"/>
                  </a:lnTo>
                  <a:lnTo>
                    <a:pt x="52311" y="1266482"/>
                  </a:lnTo>
                  <a:lnTo>
                    <a:pt x="65481" y="1266482"/>
                  </a:lnTo>
                  <a:lnTo>
                    <a:pt x="67487" y="1270444"/>
                  </a:lnTo>
                  <a:lnTo>
                    <a:pt x="67487" y="1278699"/>
                  </a:lnTo>
                  <a:lnTo>
                    <a:pt x="64490" y="1280325"/>
                  </a:lnTo>
                  <a:lnTo>
                    <a:pt x="49847" y="1288808"/>
                  </a:lnTo>
                  <a:lnTo>
                    <a:pt x="46177" y="1293164"/>
                  </a:lnTo>
                  <a:lnTo>
                    <a:pt x="45897" y="1301305"/>
                  </a:lnTo>
                  <a:lnTo>
                    <a:pt x="72745" y="1301305"/>
                  </a:lnTo>
                  <a:lnTo>
                    <a:pt x="72745" y="1296670"/>
                  </a:lnTo>
                  <a:lnTo>
                    <a:pt x="51409" y="1296670"/>
                  </a:lnTo>
                  <a:lnTo>
                    <a:pt x="51638" y="1295171"/>
                  </a:lnTo>
                  <a:lnTo>
                    <a:pt x="52819" y="1292098"/>
                  </a:lnTo>
                  <a:lnTo>
                    <a:pt x="58178" y="1289138"/>
                  </a:lnTo>
                  <a:lnTo>
                    <a:pt x="68110" y="1283792"/>
                  </a:lnTo>
                  <a:lnTo>
                    <a:pt x="72745" y="1280820"/>
                  </a:lnTo>
                  <a:lnTo>
                    <a:pt x="72745" y="1266482"/>
                  </a:lnTo>
                  <a:close/>
                </a:path>
                <a:path w="1927225" h="1598930">
                  <a:moveTo>
                    <a:pt x="73126" y="807631"/>
                  </a:moveTo>
                  <a:lnTo>
                    <a:pt x="66598" y="803173"/>
                  </a:lnTo>
                  <a:lnTo>
                    <a:pt x="56718" y="803173"/>
                  </a:lnTo>
                  <a:lnTo>
                    <a:pt x="54317" y="804341"/>
                  </a:lnTo>
                  <a:lnTo>
                    <a:pt x="52654" y="805624"/>
                  </a:lnTo>
                  <a:lnTo>
                    <a:pt x="54317" y="794854"/>
                  </a:lnTo>
                  <a:lnTo>
                    <a:pt x="70967" y="794854"/>
                  </a:lnTo>
                  <a:lnTo>
                    <a:pt x="70967" y="790054"/>
                  </a:lnTo>
                  <a:lnTo>
                    <a:pt x="50647" y="790054"/>
                  </a:lnTo>
                  <a:lnTo>
                    <a:pt x="47688" y="811098"/>
                  </a:lnTo>
                  <a:lnTo>
                    <a:pt x="51930" y="811314"/>
                  </a:lnTo>
                  <a:lnTo>
                    <a:pt x="53771" y="808913"/>
                  </a:lnTo>
                  <a:lnTo>
                    <a:pt x="56324" y="807580"/>
                  </a:lnTo>
                  <a:lnTo>
                    <a:pt x="64046" y="807580"/>
                  </a:lnTo>
                  <a:lnTo>
                    <a:pt x="67881" y="810641"/>
                  </a:lnTo>
                  <a:lnTo>
                    <a:pt x="67881" y="821194"/>
                  </a:lnTo>
                  <a:lnTo>
                    <a:pt x="64706" y="825271"/>
                  </a:lnTo>
                  <a:lnTo>
                    <a:pt x="55206" y="825271"/>
                  </a:lnTo>
                  <a:lnTo>
                    <a:pt x="51816" y="823264"/>
                  </a:lnTo>
                  <a:lnTo>
                    <a:pt x="51320" y="818680"/>
                  </a:lnTo>
                  <a:lnTo>
                    <a:pt x="46228" y="818680"/>
                  </a:lnTo>
                  <a:lnTo>
                    <a:pt x="47180" y="827443"/>
                  </a:lnTo>
                  <a:lnTo>
                    <a:pt x="53771" y="829513"/>
                  </a:lnTo>
                  <a:lnTo>
                    <a:pt x="71183" y="829513"/>
                  </a:lnTo>
                  <a:lnTo>
                    <a:pt x="73126" y="820077"/>
                  </a:lnTo>
                  <a:lnTo>
                    <a:pt x="73126" y="807631"/>
                  </a:lnTo>
                  <a:close/>
                </a:path>
                <a:path w="1927225" h="1598930">
                  <a:moveTo>
                    <a:pt x="73291" y="341299"/>
                  </a:moveTo>
                  <a:lnTo>
                    <a:pt x="72224" y="337172"/>
                  </a:lnTo>
                  <a:lnTo>
                    <a:pt x="72174" y="336943"/>
                  </a:lnTo>
                  <a:lnTo>
                    <a:pt x="68059" y="335216"/>
                  </a:lnTo>
                  <a:lnTo>
                    <a:pt x="68059" y="339509"/>
                  </a:lnTo>
                  <a:lnTo>
                    <a:pt x="68059" y="350951"/>
                  </a:lnTo>
                  <a:lnTo>
                    <a:pt x="63754" y="352234"/>
                  </a:lnTo>
                  <a:lnTo>
                    <a:pt x="53378" y="352234"/>
                  </a:lnTo>
                  <a:lnTo>
                    <a:pt x="51816" y="347548"/>
                  </a:lnTo>
                  <a:lnTo>
                    <a:pt x="51816" y="340791"/>
                  </a:lnTo>
                  <a:lnTo>
                    <a:pt x="54381" y="337172"/>
                  </a:lnTo>
                  <a:lnTo>
                    <a:pt x="64363" y="337172"/>
                  </a:lnTo>
                  <a:lnTo>
                    <a:pt x="68059" y="339509"/>
                  </a:lnTo>
                  <a:lnTo>
                    <a:pt x="68059" y="335216"/>
                  </a:lnTo>
                  <a:lnTo>
                    <a:pt x="66878" y="334708"/>
                  </a:lnTo>
                  <a:lnTo>
                    <a:pt x="70294" y="332930"/>
                  </a:lnTo>
                  <a:lnTo>
                    <a:pt x="71907" y="332092"/>
                  </a:lnTo>
                  <a:lnTo>
                    <a:pt x="71907" y="321868"/>
                  </a:lnTo>
                  <a:lnTo>
                    <a:pt x="71221" y="320763"/>
                  </a:lnTo>
                  <a:lnTo>
                    <a:pt x="68503" y="316344"/>
                  </a:lnTo>
                  <a:lnTo>
                    <a:pt x="66814" y="316344"/>
                  </a:lnTo>
                  <a:lnTo>
                    <a:pt x="66814" y="324218"/>
                  </a:lnTo>
                  <a:lnTo>
                    <a:pt x="66814" y="330187"/>
                  </a:lnTo>
                  <a:lnTo>
                    <a:pt x="64096" y="332930"/>
                  </a:lnTo>
                  <a:lnTo>
                    <a:pt x="56273" y="332930"/>
                  </a:lnTo>
                  <a:lnTo>
                    <a:pt x="52984" y="330631"/>
                  </a:lnTo>
                  <a:lnTo>
                    <a:pt x="53035" y="324218"/>
                  </a:lnTo>
                  <a:lnTo>
                    <a:pt x="54267" y="320763"/>
                  </a:lnTo>
                  <a:lnTo>
                    <a:pt x="65252" y="320763"/>
                  </a:lnTo>
                  <a:lnTo>
                    <a:pt x="66814" y="324218"/>
                  </a:lnTo>
                  <a:lnTo>
                    <a:pt x="66814" y="316344"/>
                  </a:lnTo>
                  <a:lnTo>
                    <a:pt x="50419" y="316344"/>
                  </a:lnTo>
                  <a:lnTo>
                    <a:pt x="47904" y="323049"/>
                  </a:lnTo>
                  <a:lnTo>
                    <a:pt x="47904" y="330809"/>
                  </a:lnTo>
                  <a:lnTo>
                    <a:pt x="49847" y="333489"/>
                  </a:lnTo>
                  <a:lnTo>
                    <a:pt x="53200" y="334772"/>
                  </a:lnTo>
                  <a:lnTo>
                    <a:pt x="49085" y="336435"/>
                  </a:lnTo>
                  <a:lnTo>
                    <a:pt x="46570" y="339509"/>
                  </a:lnTo>
                  <a:lnTo>
                    <a:pt x="46570" y="350443"/>
                  </a:lnTo>
                  <a:lnTo>
                    <a:pt x="53708" y="356082"/>
                  </a:lnTo>
                  <a:lnTo>
                    <a:pt x="57835" y="356641"/>
                  </a:lnTo>
                  <a:lnTo>
                    <a:pt x="69278" y="356641"/>
                  </a:lnTo>
                  <a:lnTo>
                    <a:pt x="72174" y="352234"/>
                  </a:lnTo>
                  <a:lnTo>
                    <a:pt x="73291" y="350558"/>
                  </a:lnTo>
                  <a:lnTo>
                    <a:pt x="73291" y="341299"/>
                  </a:lnTo>
                  <a:close/>
                </a:path>
                <a:path w="1927225" h="1598930">
                  <a:moveTo>
                    <a:pt x="73355" y="648906"/>
                  </a:moveTo>
                  <a:lnTo>
                    <a:pt x="68287" y="646836"/>
                  </a:lnTo>
                  <a:lnTo>
                    <a:pt x="68287" y="655040"/>
                  </a:lnTo>
                  <a:lnTo>
                    <a:pt x="68287" y="663803"/>
                  </a:lnTo>
                  <a:lnTo>
                    <a:pt x="65252" y="667486"/>
                  </a:lnTo>
                  <a:lnTo>
                    <a:pt x="54825" y="667486"/>
                  </a:lnTo>
                  <a:lnTo>
                    <a:pt x="52311" y="662965"/>
                  </a:lnTo>
                  <a:lnTo>
                    <a:pt x="52311" y="654151"/>
                  </a:lnTo>
                  <a:lnTo>
                    <a:pt x="54673" y="650633"/>
                  </a:lnTo>
                  <a:lnTo>
                    <a:pt x="54940" y="650240"/>
                  </a:lnTo>
                  <a:lnTo>
                    <a:pt x="66433" y="650240"/>
                  </a:lnTo>
                  <a:lnTo>
                    <a:pt x="68287" y="655040"/>
                  </a:lnTo>
                  <a:lnTo>
                    <a:pt x="68287" y="646836"/>
                  </a:lnTo>
                  <a:lnTo>
                    <a:pt x="65874" y="645833"/>
                  </a:lnTo>
                  <a:lnTo>
                    <a:pt x="55714" y="645833"/>
                  </a:lnTo>
                  <a:lnTo>
                    <a:pt x="52984" y="648512"/>
                  </a:lnTo>
                  <a:lnTo>
                    <a:pt x="51765" y="650633"/>
                  </a:lnTo>
                  <a:lnTo>
                    <a:pt x="51638" y="650519"/>
                  </a:lnTo>
                  <a:lnTo>
                    <a:pt x="51739" y="645693"/>
                  </a:lnTo>
                  <a:lnTo>
                    <a:pt x="53263" y="636016"/>
                  </a:lnTo>
                  <a:lnTo>
                    <a:pt x="65201" y="636016"/>
                  </a:lnTo>
                  <a:lnTo>
                    <a:pt x="67106" y="638581"/>
                  </a:lnTo>
                  <a:lnTo>
                    <a:pt x="67716" y="642035"/>
                  </a:lnTo>
                  <a:lnTo>
                    <a:pt x="72529" y="642035"/>
                  </a:lnTo>
                  <a:lnTo>
                    <a:pt x="72136" y="636016"/>
                  </a:lnTo>
                  <a:lnTo>
                    <a:pt x="72021" y="634060"/>
                  </a:lnTo>
                  <a:lnTo>
                    <a:pt x="65608" y="631596"/>
                  </a:lnTo>
                  <a:lnTo>
                    <a:pt x="61074" y="631596"/>
                  </a:lnTo>
                  <a:lnTo>
                    <a:pt x="53860" y="633679"/>
                  </a:lnTo>
                  <a:lnTo>
                    <a:pt x="49415" y="638873"/>
                  </a:lnTo>
                  <a:lnTo>
                    <a:pt x="47180" y="645693"/>
                  </a:lnTo>
                  <a:lnTo>
                    <a:pt x="46570" y="652589"/>
                  </a:lnTo>
                  <a:lnTo>
                    <a:pt x="46570" y="657720"/>
                  </a:lnTo>
                  <a:lnTo>
                    <a:pt x="47231" y="662520"/>
                  </a:lnTo>
                  <a:lnTo>
                    <a:pt x="52374" y="670560"/>
                  </a:lnTo>
                  <a:lnTo>
                    <a:pt x="56680" y="671893"/>
                  </a:lnTo>
                  <a:lnTo>
                    <a:pt x="65201" y="671893"/>
                  </a:lnTo>
                  <a:lnTo>
                    <a:pt x="67551" y="670394"/>
                  </a:lnTo>
                  <a:lnTo>
                    <a:pt x="70180" y="667486"/>
                  </a:lnTo>
                  <a:lnTo>
                    <a:pt x="72301" y="665200"/>
                  </a:lnTo>
                  <a:lnTo>
                    <a:pt x="73266" y="662520"/>
                  </a:lnTo>
                  <a:lnTo>
                    <a:pt x="73355" y="650240"/>
                  </a:lnTo>
                  <a:lnTo>
                    <a:pt x="73355" y="648906"/>
                  </a:lnTo>
                  <a:close/>
                </a:path>
                <a:path w="1927225" h="1598930">
                  <a:moveTo>
                    <a:pt x="73583" y="1126883"/>
                  </a:moveTo>
                  <a:lnTo>
                    <a:pt x="70840" y="1124204"/>
                  </a:lnTo>
                  <a:lnTo>
                    <a:pt x="67043" y="1122972"/>
                  </a:lnTo>
                  <a:lnTo>
                    <a:pt x="69176" y="1122184"/>
                  </a:lnTo>
                  <a:lnTo>
                    <a:pt x="72072" y="1119797"/>
                  </a:lnTo>
                  <a:lnTo>
                    <a:pt x="72072" y="1108798"/>
                  </a:lnTo>
                  <a:lnTo>
                    <a:pt x="67551" y="1104442"/>
                  </a:lnTo>
                  <a:lnTo>
                    <a:pt x="49631" y="1104442"/>
                  </a:lnTo>
                  <a:lnTo>
                    <a:pt x="47294" y="1111542"/>
                  </a:lnTo>
                  <a:lnTo>
                    <a:pt x="47294" y="1117282"/>
                  </a:lnTo>
                  <a:lnTo>
                    <a:pt x="52082" y="1117282"/>
                  </a:lnTo>
                  <a:lnTo>
                    <a:pt x="52755" y="1108862"/>
                  </a:lnTo>
                  <a:lnTo>
                    <a:pt x="65608" y="1108862"/>
                  </a:lnTo>
                  <a:lnTo>
                    <a:pt x="66992" y="1112697"/>
                  </a:lnTo>
                  <a:lnTo>
                    <a:pt x="66992" y="1119962"/>
                  </a:lnTo>
                  <a:lnTo>
                    <a:pt x="63309" y="1121473"/>
                  </a:lnTo>
                  <a:lnTo>
                    <a:pt x="59512" y="1121473"/>
                  </a:lnTo>
                  <a:lnTo>
                    <a:pt x="56946" y="1121359"/>
                  </a:lnTo>
                  <a:lnTo>
                    <a:pt x="56946" y="1125601"/>
                  </a:lnTo>
                  <a:lnTo>
                    <a:pt x="62522" y="1125537"/>
                  </a:lnTo>
                  <a:lnTo>
                    <a:pt x="68338" y="1126159"/>
                  </a:lnTo>
                  <a:lnTo>
                    <a:pt x="68338" y="1137259"/>
                  </a:lnTo>
                  <a:lnTo>
                    <a:pt x="64808" y="1140333"/>
                  </a:lnTo>
                  <a:lnTo>
                    <a:pt x="52476" y="1140333"/>
                  </a:lnTo>
                  <a:lnTo>
                    <a:pt x="51587" y="1135367"/>
                  </a:lnTo>
                  <a:lnTo>
                    <a:pt x="51409" y="1131671"/>
                  </a:lnTo>
                  <a:lnTo>
                    <a:pt x="46342" y="1131671"/>
                  </a:lnTo>
                  <a:lnTo>
                    <a:pt x="46672" y="1136205"/>
                  </a:lnTo>
                  <a:lnTo>
                    <a:pt x="47840" y="1140714"/>
                  </a:lnTo>
                  <a:lnTo>
                    <a:pt x="54089" y="1144016"/>
                  </a:lnTo>
                  <a:lnTo>
                    <a:pt x="56553" y="1144739"/>
                  </a:lnTo>
                  <a:lnTo>
                    <a:pt x="69443" y="1144739"/>
                  </a:lnTo>
                  <a:lnTo>
                    <a:pt x="73583" y="1138555"/>
                  </a:lnTo>
                  <a:lnTo>
                    <a:pt x="73583" y="1126883"/>
                  </a:lnTo>
                  <a:close/>
                </a:path>
                <a:path w="1927225" h="1598930">
                  <a:moveTo>
                    <a:pt x="73634" y="972286"/>
                  </a:moveTo>
                  <a:lnTo>
                    <a:pt x="67881" y="972286"/>
                  </a:lnTo>
                  <a:lnTo>
                    <a:pt x="67881" y="954481"/>
                  </a:lnTo>
                  <a:lnTo>
                    <a:pt x="67881" y="946835"/>
                  </a:lnTo>
                  <a:lnTo>
                    <a:pt x="63817" y="946835"/>
                  </a:lnTo>
                  <a:lnTo>
                    <a:pt x="62979" y="948004"/>
                  </a:lnTo>
                  <a:lnTo>
                    <a:pt x="62979" y="954481"/>
                  </a:lnTo>
                  <a:lnTo>
                    <a:pt x="62979" y="972286"/>
                  </a:lnTo>
                  <a:lnTo>
                    <a:pt x="50355" y="972286"/>
                  </a:lnTo>
                  <a:lnTo>
                    <a:pt x="62865" y="954481"/>
                  </a:lnTo>
                  <a:lnTo>
                    <a:pt x="62979" y="948004"/>
                  </a:lnTo>
                  <a:lnTo>
                    <a:pt x="45834" y="971727"/>
                  </a:lnTo>
                  <a:lnTo>
                    <a:pt x="45834" y="976528"/>
                  </a:lnTo>
                  <a:lnTo>
                    <a:pt x="62979" y="976528"/>
                  </a:lnTo>
                  <a:lnTo>
                    <a:pt x="62979" y="986066"/>
                  </a:lnTo>
                  <a:lnTo>
                    <a:pt x="67881" y="986066"/>
                  </a:lnTo>
                  <a:lnTo>
                    <a:pt x="67881" y="976528"/>
                  </a:lnTo>
                  <a:lnTo>
                    <a:pt x="73634" y="976528"/>
                  </a:lnTo>
                  <a:lnTo>
                    <a:pt x="73634" y="972286"/>
                  </a:lnTo>
                  <a:close/>
                </a:path>
                <a:path w="1927225" h="1598930">
                  <a:moveTo>
                    <a:pt x="73634" y="474814"/>
                  </a:moveTo>
                  <a:lnTo>
                    <a:pt x="46507" y="474814"/>
                  </a:lnTo>
                  <a:lnTo>
                    <a:pt x="46507" y="479615"/>
                  </a:lnTo>
                  <a:lnTo>
                    <a:pt x="68110" y="479615"/>
                  </a:lnTo>
                  <a:lnTo>
                    <a:pt x="62611" y="487057"/>
                  </a:lnTo>
                  <a:lnTo>
                    <a:pt x="57772" y="495668"/>
                  </a:lnTo>
                  <a:lnTo>
                    <a:pt x="54089" y="504659"/>
                  </a:lnTo>
                  <a:lnTo>
                    <a:pt x="52082" y="513219"/>
                  </a:lnTo>
                  <a:lnTo>
                    <a:pt x="57505" y="513219"/>
                  </a:lnTo>
                  <a:lnTo>
                    <a:pt x="60667" y="501078"/>
                  </a:lnTo>
                  <a:lnTo>
                    <a:pt x="65163" y="491121"/>
                  </a:lnTo>
                  <a:lnTo>
                    <a:pt x="69862" y="483704"/>
                  </a:lnTo>
                  <a:lnTo>
                    <a:pt x="73634" y="479107"/>
                  </a:lnTo>
                  <a:lnTo>
                    <a:pt x="73634" y="474814"/>
                  </a:lnTo>
                  <a:close/>
                </a:path>
                <a:path w="1927225" h="1598930">
                  <a:moveTo>
                    <a:pt x="112102" y="1499971"/>
                  </a:moveTo>
                  <a:lnTo>
                    <a:pt x="109359" y="1497291"/>
                  </a:lnTo>
                  <a:lnTo>
                    <a:pt x="105562" y="1496060"/>
                  </a:lnTo>
                  <a:lnTo>
                    <a:pt x="107696" y="1495285"/>
                  </a:lnTo>
                  <a:lnTo>
                    <a:pt x="110604" y="1492885"/>
                  </a:lnTo>
                  <a:lnTo>
                    <a:pt x="110604" y="1481886"/>
                  </a:lnTo>
                  <a:lnTo>
                    <a:pt x="106070" y="1477530"/>
                  </a:lnTo>
                  <a:lnTo>
                    <a:pt x="88150" y="1477530"/>
                  </a:lnTo>
                  <a:lnTo>
                    <a:pt x="85813" y="1484630"/>
                  </a:lnTo>
                  <a:lnTo>
                    <a:pt x="85813" y="1490370"/>
                  </a:lnTo>
                  <a:lnTo>
                    <a:pt x="90601" y="1490370"/>
                  </a:lnTo>
                  <a:lnTo>
                    <a:pt x="91274" y="1481950"/>
                  </a:lnTo>
                  <a:lnTo>
                    <a:pt x="104127" y="1481950"/>
                  </a:lnTo>
                  <a:lnTo>
                    <a:pt x="105511" y="1485798"/>
                  </a:lnTo>
                  <a:lnTo>
                    <a:pt x="105511" y="1493050"/>
                  </a:lnTo>
                  <a:lnTo>
                    <a:pt x="101828" y="1494561"/>
                  </a:lnTo>
                  <a:lnTo>
                    <a:pt x="98031" y="1494561"/>
                  </a:lnTo>
                  <a:lnTo>
                    <a:pt x="95465" y="1494447"/>
                  </a:lnTo>
                  <a:lnTo>
                    <a:pt x="95465" y="1498688"/>
                  </a:lnTo>
                  <a:lnTo>
                    <a:pt x="101053" y="1498638"/>
                  </a:lnTo>
                  <a:lnTo>
                    <a:pt x="106857" y="1499247"/>
                  </a:lnTo>
                  <a:lnTo>
                    <a:pt x="106857" y="1510347"/>
                  </a:lnTo>
                  <a:lnTo>
                    <a:pt x="103327" y="1513433"/>
                  </a:lnTo>
                  <a:lnTo>
                    <a:pt x="91008" y="1513433"/>
                  </a:lnTo>
                  <a:lnTo>
                    <a:pt x="90106" y="1508455"/>
                  </a:lnTo>
                  <a:lnTo>
                    <a:pt x="89941" y="1504772"/>
                  </a:lnTo>
                  <a:lnTo>
                    <a:pt x="84861" y="1504772"/>
                  </a:lnTo>
                  <a:lnTo>
                    <a:pt x="85204" y="1509293"/>
                  </a:lnTo>
                  <a:lnTo>
                    <a:pt x="86360" y="1513814"/>
                  </a:lnTo>
                  <a:lnTo>
                    <a:pt x="92621" y="1517116"/>
                  </a:lnTo>
                  <a:lnTo>
                    <a:pt x="95072" y="1517827"/>
                  </a:lnTo>
                  <a:lnTo>
                    <a:pt x="107975" y="1517827"/>
                  </a:lnTo>
                  <a:lnTo>
                    <a:pt x="112102" y="1511642"/>
                  </a:lnTo>
                  <a:lnTo>
                    <a:pt x="112102" y="1499971"/>
                  </a:lnTo>
                  <a:close/>
                </a:path>
                <a:path w="1927225" h="1598930">
                  <a:moveTo>
                    <a:pt x="565861" y="1502981"/>
                  </a:moveTo>
                  <a:lnTo>
                    <a:pt x="560120" y="1502981"/>
                  </a:lnTo>
                  <a:lnTo>
                    <a:pt x="560120" y="1485188"/>
                  </a:lnTo>
                  <a:lnTo>
                    <a:pt x="560120" y="1477530"/>
                  </a:lnTo>
                  <a:lnTo>
                    <a:pt x="556044" y="1477530"/>
                  </a:lnTo>
                  <a:lnTo>
                    <a:pt x="555205" y="1478699"/>
                  </a:lnTo>
                  <a:lnTo>
                    <a:pt x="555205" y="1485188"/>
                  </a:lnTo>
                  <a:lnTo>
                    <a:pt x="555205" y="1502981"/>
                  </a:lnTo>
                  <a:lnTo>
                    <a:pt x="542594" y="1502981"/>
                  </a:lnTo>
                  <a:lnTo>
                    <a:pt x="555104" y="1485188"/>
                  </a:lnTo>
                  <a:lnTo>
                    <a:pt x="555205" y="1478699"/>
                  </a:lnTo>
                  <a:lnTo>
                    <a:pt x="538086" y="1502422"/>
                  </a:lnTo>
                  <a:lnTo>
                    <a:pt x="538086" y="1507223"/>
                  </a:lnTo>
                  <a:lnTo>
                    <a:pt x="555205" y="1507223"/>
                  </a:lnTo>
                  <a:lnTo>
                    <a:pt x="555205" y="1516773"/>
                  </a:lnTo>
                  <a:lnTo>
                    <a:pt x="560120" y="1516773"/>
                  </a:lnTo>
                  <a:lnTo>
                    <a:pt x="560120" y="1507223"/>
                  </a:lnTo>
                  <a:lnTo>
                    <a:pt x="565861" y="1507223"/>
                  </a:lnTo>
                  <a:lnTo>
                    <a:pt x="565861" y="1502981"/>
                  </a:lnTo>
                  <a:close/>
                </a:path>
                <a:path w="1927225" h="1598930">
                  <a:moveTo>
                    <a:pt x="887920" y="1553527"/>
                  </a:moveTo>
                  <a:lnTo>
                    <a:pt x="882142" y="1553527"/>
                  </a:lnTo>
                  <a:lnTo>
                    <a:pt x="882142" y="1589151"/>
                  </a:lnTo>
                  <a:lnTo>
                    <a:pt x="882015" y="1589151"/>
                  </a:lnTo>
                  <a:lnTo>
                    <a:pt x="859967" y="1553527"/>
                  </a:lnTo>
                  <a:lnTo>
                    <a:pt x="852893" y="1553527"/>
                  </a:lnTo>
                  <a:lnTo>
                    <a:pt x="852893" y="1597621"/>
                  </a:lnTo>
                  <a:lnTo>
                    <a:pt x="858672" y="1597621"/>
                  </a:lnTo>
                  <a:lnTo>
                    <a:pt x="858672" y="1561998"/>
                  </a:lnTo>
                  <a:lnTo>
                    <a:pt x="858799" y="1561998"/>
                  </a:lnTo>
                  <a:lnTo>
                    <a:pt x="881214" y="1597621"/>
                  </a:lnTo>
                  <a:lnTo>
                    <a:pt x="887920" y="1597621"/>
                  </a:lnTo>
                  <a:lnTo>
                    <a:pt x="887920" y="1553527"/>
                  </a:lnTo>
                  <a:close/>
                </a:path>
                <a:path w="1927225" h="1598930">
                  <a:moveTo>
                    <a:pt x="924521" y="1573250"/>
                  </a:moveTo>
                  <a:lnTo>
                    <a:pt x="922350" y="1569250"/>
                  </a:lnTo>
                  <a:lnTo>
                    <a:pt x="919835" y="1564576"/>
                  </a:lnTo>
                  <a:lnTo>
                    <a:pt x="918921" y="1564576"/>
                  </a:lnTo>
                  <a:lnTo>
                    <a:pt x="918921" y="1577238"/>
                  </a:lnTo>
                  <a:lnTo>
                    <a:pt x="918921" y="1585836"/>
                  </a:lnTo>
                  <a:lnTo>
                    <a:pt x="917321" y="1593824"/>
                  </a:lnTo>
                  <a:lnTo>
                    <a:pt x="901839" y="1593824"/>
                  </a:lnTo>
                  <a:lnTo>
                    <a:pt x="900239" y="1585836"/>
                  </a:lnTo>
                  <a:lnTo>
                    <a:pt x="900239" y="1577238"/>
                  </a:lnTo>
                  <a:lnTo>
                    <a:pt x="901839" y="1569250"/>
                  </a:lnTo>
                  <a:lnTo>
                    <a:pt x="917321" y="1569250"/>
                  </a:lnTo>
                  <a:lnTo>
                    <a:pt x="918921" y="1577238"/>
                  </a:lnTo>
                  <a:lnTo>
                    <a:pt x="918921" y="1564576"/>
                  </a:lnTo>
                  <a:lnTo>
                    <a:pt x="899325" y="1564576"/>
                  </a:lnTo>
                  <a:lnTo>
                    <a:pt x="894651" y="1573250"/>
                  </a:lnTo>
                  <a:lnTo>
                    <a:pt x="894651" y="1589824"/>
                  </a:lnTo>
                  <a:lnTo>
                    <a:pt x="899325" y="1598498"/>
                  </a:lnTo>
                  <a:lnTo>
                    <a:pt x="919835" y="1598498"/>
                  </a:lnTo>
                  <a:lnTo>
                    <a:pt x="922350" y="1593824"/>
                  </a:lnTo>
                  <a:lnTo>
                    <a:pt x="924521" y="1589824"/>
                  </a:lnTo>
                  <a:lnTo>
                    <a:pt x="924521" y="1573250"/>
                  </a:lnTo>
                  <a:close/>
                </a:path>
                <a:path w="1927225" h="1598930">
                  <a:moveTo>
                    <a:pt x="989063" y="1575574"/>
                  </a:moveTo>
                  <a:lnTo>
                    <a:pt x="988009" y="1567929"/>
                  </a:lnTo>
                  <a:lnTo>
                    <a:pt x="984478" y="1560398"/>
                  </a:lnTo>
                  <a:lnTo>
                    <a:pt x="982916" y="1559052"/>
                  </a:lnTo>
                  <a:lnTo>
                    <a:pt x="982916" y="1565198"/>
                  </a:lnTo>
                  <a:lnTo>
                    <a:pt x="982916" y="1585963"/>
                  </a:lnTo>
                  <a:lnTo>
                    <a:pt x="977138" y="1593507"/>
                  </a:lnTo>
                  <a:lnTo>
                    <a:pt x="957973" y="1593507"/>
                  </a:lnTo>
                  <a:lnTo>
                    <a:pt x="952195" y="1585963"/>
                  </a:lnTo>
                  <a:lnTo>
                    <a:pt x="952195" y="1565198"/>
                  </a:lnTo>
                  <a:lnTo>
                    <a:pt x="957973" y="1557642"/>
                  </a:lnTo>
                  <a:lnTo>
                    <a:pt x="977138" y="1557642"/>
                  </a:lnTo>
                  <a:lnTo>
                    <a:pt x="982916" y="1565198"/>
                  </a:lnTo>
                  <a:lnTo>
                    <a:pt x="982916" y="1559052"/>
                  </a:lnTo>
                  <a:lnTo>
                    <a:pt x="981303" y="1557642"/>
                  </a:lnTo>
                  <a:lnTo>
                    <a:pt x="977861" y="1554657"/>
                  </a:lnTo>
                  <a:lnTo>
                    <a:pt x="967562" y="1552359"/>
                  </a:lnTo>
                  <a:lnTo>
                    <a:pt x="957249" y="1554657"/>
                  </a:lnTo>
                  <a:lnTo>
                    <a:pt x="950633" y="1560398"/>
                  </a:lnTo>
                  <a:lnTo>
                    <a:pt x="947102" y="1567929"/>
                  </a:lnTo>
                  <a:lnTo>
                    <a:pt x="946061" y="1575574"/>
                  </a:lnTo>
                  <a:lnTo>
                    <a:pt x="947102" y="1583232"/>
                  </a:lnTo>
                  <a:lnTo>
                    <a:pt x="950633" y="1590763"/>
                  </a:lnTo>
                  <a:lnTo>
                    <a:pt x="957249" y="1596504"/>
                  </a:lnTo>
                  <a:lnTo>
                    <a:pt x="967562" y="1598790"/>
                  </a:lnTo>
                  <a:lnTo>
                    <a:pt x="977861" y="1596504"/>
                  </a:lnTo>
                  <a:lnTo>
                    <a:pt x="981303" y="1593507"/>
                  </a:lnTo>
                  <a:lnTo>
                    <a:pt x="984478" y="1590763"/>
                  </a:lnTo>
                  <a:lnTo>
                    <a:pt x="988009" y="1583232"/>
                  </a:lnTo>
                  <a:lnTo>
                    <a:pt x="989063" y="1575574"/>
                  </a:lnTo>
                  <a:close/>
                </a:path>
                <a:path w="1927225" h="1598930">
                  <a:moveTo>
                    <a:pt x="1007478" y="1553032"/>
                  </a:moveTo>
                  <a:lnTo>
                    <a:pt x="1005014" y="1552905"/>
                  </a:lnTo>
                  <a:lnTo>
                    <a:pt x="999731" y="1552905"/>
                  </a:lnTo>
                  <a:lnTo>
                    <a:pt x="996657" y="1555127"/>
                  </a:lnTo>
                  <a:lnTo>
                    <a:pt x="996657" y="1565503"/>
                  </a:lnTo>
                  <a:lnTo>
                    <a:pt x="992238" y="1565503"/>
                  </a:lnTo>
                  <a:lnTo>
                    <a:pt x="992238" y="1569986"/>
                  </a:lnTo>
                  <a:lnTo>
                    <a:pt x="996657" y="1569986"/>
                  </a:lnTo>
                  <a:lnTo>
                    <a:pt x="996657" y="1597621"/>
                  </a:lnTo>
                  <a:lnTo>
                    <a:pt x="1002068" y="1597621"/>
                  </a:lnTo>
                  <a:lnTo>
                    <a:pt x="1002068" y="1569986"/>
                  </a:lnTo>
                  <a:lnTo>
                    <a:pt x="1007478" y="1569986"/>
                  </a:lnTo>
                  <a:lnTo>
                    <a:pt x="1007478" y="1565503"/>
                  </a:lnTo>
                  <a:lnTo>
                    <a:pt x="1002068" y="1565503"/>
                  </a:lnTo>
                  <a:lnTo>
                    <a:pt x="1002068" y="1558937"/>
                  </a:lnTo>
                  <a:lnTo>
                    <a:pt x="1002919" y="1557769"/>
                  </a:lnTo>
                  <a:lnTo>
                    <a:pt x="1005255" y="1557769"/>
                  </a:lnTo>
                  <a:lnTo>
                    <a:pt x="1007478" y="1557896"/>
                  </a:lnTo>
                  <a:lnTo>
                    <a:pt x="1007478" y="1553032"/>
                  </a:lnTo>
                  <a:close/>
                </a:path>
                <a:path w="1927225" h="1598930">
                  <a:moveTo>
                    <a:pt x="1019098" y="1495958"/>
                  </a:moveTo>
                  <a:lnTo>
                    <a:pt x="1012571" y="1491488"/>
                  </a:lnTo>
                  <a:lnTo>
                    <a:pt x="1002690" y="1491488"/>
                  </a:lnTo>
                  <a:lnTo>
                    <a:pt x="1000290" y="1492669"/>
                  </a:lnTo>
                  <a:lnTo>
                    <a:pt x="998613" y="1493939"/>
                  </a:lnTo>
                  <a:lnTo>
                    <a:pt x="1000290" y="1483182"/>
                  </a:lnTo>
                  <a:lnTo>
                    <a:pt x="1016914" y="1483182"/>
                  </a:lnTo>
                  <a:lnTo>
                    <a:pt x="1016914" y="1478381"/>
                  </a:lnTo>
                  <a:lnTo>
                    <a:pt x="996594" y="1478381"/>
                  </a:lnTo>
                  <a:lnTo>
                    <a:pt x="993648" y="1499412"/>
                  </a:lnTo>
                  <a:lnTo>
                    <a:pt x="997889" y="1499641"/>
                  </a:lnTo>
                  <a:lnTo>
                    <a:pt x="999718" y="1497241"/>
                  </a:lnTo>
                  <a:lnTo>
                    <a:pt x="1002309" y="1495907"/>
                  </a:lnTo>
                  <a:lnTo>
                    <a:pt x="1009992" y="1495907"/>
                  </a:lnTo>
                  <a:lnTo>
                    <a:pt x="1013853" y="1498968"/>
                  </a:lnTo>
                  <a:lnTo>
                    <a:pt x="1013853" y="1509522"/>
                  </a:lnTo>
                  <a:lnTo>
                    <a:pt x="1010666" y="1513586"/>
                  </a:lnTo>
                  <a:lnTo>
                    <a:pt x="1001191" y="1513586"/>
                  </a:lnTo>
                  <a:lnTo>
                    <a:pt x="997775" y="1511579"/>
                  </a:lnTo>
                  <a:lnTo>
                    <a:pt x="997267" y="1507007"/>
                  </a:lnTo>
                  <a:lnTo>
                    <a:pt x="992200" y="1507007"/>
                  </a:lnTo>
                  <a:lnTo>
                    <a:pt x="993152" y="1515770"/>
                  </a:lnTo>
                  <a:lnTo>
                    <a:pt x="999718" y="1517827"/>
                  </a:lnTo>
                  <a:lnTo>
                    <a:pt x="1017143" y="1517827"/>
                  </a:lnTo>
                  <a:lnTo>
                    <a:pt x="1019098" y="1508404"/>
                  </a:lnTo>
                  <a:lnTo>
                    <a:pt x="1019098" y="1495958"/>
                  </a:lnTo>
                  <a:close/>
                </a:path>
                <a:path w="1927225" h="1598930">
                  <a:moveTo>
                    <a:pt x="1066876" y="1574965"/>
                  </a:moveTo>
                  <a:lnTo>
                    <a:pt x="1065593" y="1566252"/>
                  </a:lnTo>
                  <a:lnTo>
                    <a:pt x="1061910" y="1559483"/>
                  </a:lnTo>
                  <a:lnTo>
                    <a:pt x="1060780" y="1558620"/>
                  </a:lnTo>
                  <a:lnTo>
                    <a:pt x="1060742" y="1564220"/>
                  </a:lnTo>
                  <a:lnTo>
                    <a:pt x="1060742" y="1586458"/>
                  </a:lnTo>
                  <a:lnTo>
                    <a:pt x="1055712" y="1592529"/>
                  </a:lnTo>
                  <a:lnTo>
                    <a:pt x="1036421" y="1592529"/>
                  </a:lnTo>
                  <a:lnTo>
                    <a:pt x="1036421" y="1558620"/>
                  </a:lnTo>
                  <a:lnTo>
                    <a:pt x="1055649" y="1558620"/>
                  </a:lnTo>
                  <a:lnTo>
                    <a:pt x="1060742" y="1564220"/>
                  </a:lnTo>
                  <a:lnTo>
                    <a:pt x="1060742" y="1558594"/>
                  </a:lnTo>
                  <a:lnTo>
                    <a:pt x="1056081" y="1555089"/>
                  </a:lnTo>
                  <a:lnTo>
                    <a:pt x="1048346" y="1553527"/>
                  </a:lnTo>
                  <a:lnTo>
                    <a:pt x="1030452" y="1553527"/>
                  </a:lnTo>
                  <a:lnTo>
                    <a:pt x="1030452" y="1597621"/>
                  </a:lnTo>
                  <a:lnTo>
                    <a:pt x="1048092" y="1597621"/>
                  </a:lnTo>
                  <a:lnTo>
                    <a:pt x="1057135" y="1595475"/>
                  </a:lnTo>
                  <a:lnTo>
                    <a:pt x="1060246" y="1592529"/>
                  </a:lnTo>
                  <a:lnTo>
                    <a:pt x="1062913" y="1590014"/>
                  </a:lnTo>
                  <a:lnTo>
                    <a:pt x="1065974" y="1582686"/>
                  </a:lnTo>
                  <a:lnTo>
                    <a:pt x="1066876" y="1574965"/>
                  </a:lnTo>
                  <a:close/>
                </a:path>
                <a:path w="1927225" h="1598930">
                  <a:moveTo>
                    <a:pt x="1079284" y="1565503"/>
                  </a:moveTo>
                  <a:lnTo>
                    <a:pt x="1073873" y="1565503"/>
                  </a:lnTo>
                  <a:lnTo>
                    <a:pt x="1073873" y="1597621"/>
                  </a:lnTo>
                  <a:lnTo>
                    <a:pt x="1079284" y="1597621"/>
                  </a:lnTo>
                  <a:lnTo>
                    <a:pt x="1079284" y="1565503"/>
                  </a:lnTo>
                  <a:close/>
                </a:path>
                <a:path w="1927225" h="1598930">
                  <a:moveTo>
                    <a:pt x="1079284" y="1553527"/>
                  </a:moveTo>
                  <a:lnTo>
                    <a:pt x="1073873" y="1553527"/>
                  </a:lnTo>
                  <a:lnTo>
                    <a:pt x="1073873" y="1559661"/>
                  </a:lnTo>
                  <a:lnTo>
                    <a:pt x="1079284" y="1559661"/>
                  </a:lnTo>
                  <a:lnTo>
                    <a:pt x="1079284" y="1553527"/>
                  </a:lnTo>
                  <a:close/>
                </a:path>
                <a:path w="1927225" h="1598930">
                  <a:moveTo>
                    <a:pt x="1130617" y="1566367"/>
                  </a:moveTo>
                  <a:lnTo>
                    <a:pt x="1124102" y="1564576"/>
                  </a:lnTo>
                  <a:lnTo>
                    <a:pt x="1115682" y="1564576"/>
                  </a:lnTo>
                  <a:lnTo>
                    <a:pt x="1113536" y="1566799"/>
                  </a:lnTo>
                  <a:lnTo>
                    <a:pt x="1110830" y="1569796"/>
                  </a:lnTo>
                  <a:lnTo>
                    <a:pt x="1108075" y="1564576"/>
                  </a:lnTo>
                  <a:lnTo>
                    <a:pt x="1096518" y="1564576"/>
                  </a:lnTo>
                  <a:lnTo>
                    <a:pt x="1093762" y="1568335"/>
                  </a:lnTo>
                  <a:lnTo>
                    <a:pt x="1092593" y="1570050"/>
                  </a:lnTo>
                  <a:lnTo>
                    <a:pt x="1092466" y="1570050"/>
                  </a:lnTo>
                  <a:lnTo>
                    <a:pt x="1092466" y="1565503"/>
                  </a:lnTo>
                  <a:lnTo>
                    <a:pt x="1087374" y="1565503"/>
                  </a:lnTo>
                  <a:lnTo>
                    <a:pt x="1087374" y="1597621"/>
                  </a:lnTo>
                  <a:lnTo>
                    <a:pt x="1092784" y="1597621"/>
                  </a:lnTo>
                  <a:lnTo>
                    <a:pt x="1092784" y="1571396"/>
                  </a:lnTo>
                  <a:lnTo>
                    <a:pt x="1098181" y="1569440"/>
                  </a:lnTo>
                  <a:lnTo>
                    <a:pt x="1105242" y="1569440"/>
                  </a:lnTo>
                  <a:lnTo>
                    <a:pt x="1106297" y="1572691"/>
                  </a:lnTo>
                  <a:lnTo>
                    <a:pt x="1106297" y="1597621"/>
                  </a:lnTo>
                  <a:lnTo>
                    <a:pt x="1111694" y="1597621"/>
                  </a:lnTo>
                  <a:lnTo>
                    <a:pt x="1111694" y="1573733"/>
                  </a:lnTo>
                  <a:lnTo>
                    <a:pt x="1114704" y="1569440"/>
                  </a:lnTo>
                  <a:lnTo>
                    <a:pt x="1123861" y="1569440"/>
                  </a:lnTo>
                  <a:lnTo>
                    <a:pt x="1125207" y="1572437"/>
                  </a:lnTo>
                  <a:lnTo>
                    <a:pt x="1125207" y="1597621"/>
                  </a:lnTo>
                  <a:lnTo>
                    <a:pt x="1130617" y="1597621"/>
                  </a:lnTo>
                  <a:lnTo>
                    <a:pt x="1130617" y="1566367"/>
                  </a:lnTo>
                  <a:close/>
                </a:path>
                <a:path w="1927225" h="1598930">
                  <a:moveTo>
                    <a:pt x="1162964" y="1583563"/>
                  </a:moveTo>
                  <a:lnTo>
                    <a:pt x="1160627" y="1581111"/>
                  </a:lnTo>
                  <a:lnTo>
                    <a:pt x="1144346" y="1577047"/>
                  </a:lnTo>
                  <a:lnTo>
                    <a:pt x="1142695" y="1576438"/>
                  </a:lnTo>
                  <a:lnTo>
                    <a:pt x="1142695" y="1569796"/>
                  </a:lnTo>
                  <a:lnTo>
                    <a:pt x="1147419" y="1569250"/>
                  </a:lnTo>
                  <a:lnTo>
                    <a:pt x="1155903" y="1569250"/>
                  </a:lnTo>
                  <a:lnTo>
                    <a:pt x="1156639" y="1572628"/>
                  </a:lnTo>
                  <a:lnTo>
                    <a:pt x="1156703" y="1574660"/>
                  </a:lnTo>
                  <a:lnTo>
                    <a:pt x="1161923" y="1574660"/>
                  </a:lnTo>
                  <a:lnTo>
                    <a:pt x="1161923" y="1573060"/>
                  </a:lnTo>
                  <a:lnTo>
                    <a:pt x="1161122" y="1564576"/>
                  </a:lnTo>
                  <a:lnTo>
                    <a:pt x="1143304" y="1564576"/>
                  </a:lnTo>
                  <a:lnTo>
                    <a:pt x="1137475" y="1567776"/>
                  </a:lnTo>
                  <a:lnTo>
                    <a:pt x="1137475" y="1579257"/>
                  </a:lnTo>
                  <a:lnTo>
                    <a:pt x="1140421" y="1581543"/>
                  </a:lnTo>
                  <a:lnTo>
                    <a:pt x="1155776" y="1585353"/>
                  </a:lnTo>
                  <a:lnTo>
                    <a:pt x="1157554" y="1586204"/>
                  </a:lnTo>
                  <a:lnTo>
                    <a:pt x="1157554" y="1592338"/>
                  </a:lnTo>
                  <a:lnTo>
                    <a:pt x="1154061" y="1593888"/>
                  </a:lnTo>
                  <a:lnTo>
                    <a:pt x="1142568" y="1593888"/>
                  </a:lnTo>
                  <a:lnTo>
                    <a:pt x="1141831" y="1589824"/>
                  </a:lnTo>
                  <a:lnTo>
                    <a:pt x="1141653" y="1587309"/>
                  </a:lnTo>
                  <a:lnTo>
                    <a:pt x="1136421" y="1587309"/>
                  </a:lnTo>
                  <a:lnTo>
                    <a:pt x="1136611" y="1591183"/>
                  </a:lnTo>
                  <a:lnTo>
                    <a:pt x="1137539" y="1598561"/>
                  </a:lnTo>
                  <a:lnTo>
                    <a:pt x="1157490" y="1598561"/>
                  </a:lnTo>
                  <a:lnTo>
                    <a:pt x="1162964" y="1594561"/>
                  </a:lnTo>
                  <a:lnTo>
                    <a:pt x="1162964" y="1583563"/>
                  </a:lnTo>
                  <a:close/>
                </a:path>
                <a:path w="1927225" h="1598930">
                  <a:moveTo>
                    <a:pt x="1473034" y="1494840"/>
                  </a:moveTo>
                  <a:lnTo>
                    <a:pt x="1467967" y="1492770"/>
                  </a:lnTo>
                  <a:lnTo>
                    <a:pt x="1467967" y="1500974"/>
                  </a:lnTo>
                  <a:lnTo>
                    <a:pt x="1467967" y="1509750"/>
                  </a:lnTo>
                  <a:lnTo>
                    <a:pt x="1464932" y="1513433"/>
                  </a:lnTo>
                  <a:lnTo>
                    <a:pt x="1454505" y="1513433"/>
                  </a:lnTo>
                  <a:lnTo>
                    <a:pt x="1451991" y="1508899"/>
                  </a:lnTo>
                  <a:lnTo>
                    <a:pt x="1451991" y="1500085"/>
                  </a:lnTo>
                  <a:lnTo>
                    <a:pt x="1454353" y="1496568"/>
                  </a:lnTo>
                  <a:lnTo>
                    <a:pt x="1454619" y="1496174"/>
                  </a:lnTo>
                  <a:lnTo>
                    <a:pt x="1466113" y="1496174"/>
                  </a:lnTo>
                  <a:lnTo>
                    <a:pt x="1467967" y="1500974"/>
                  </a:lnTo>
                  <a:lnTo>
                    <a:pt x="1467967" y="1492770"/>
                  </a:lnTo>
                  <a:lnTo>
                    <a:pt x="1465554" y="1491780"/>
                  </a:lnTo>
                  <a:lnTo>
                    <a:pt x="1455394" y="1491780"/>
                  </a:lnTo>
                  <a:lnTo>
                    <a:pt x="1452651" y="1494447"/>
                  </a:lnTo>
                  <a:lnTo>
                    <a:pt x="1451444" y="1496568"/>
                  </a:lnTo>
                  <a:lnTo>
                    <a:pt x="1451317" y="1496466"/>
                  </a:lnTo>
                  <a:lnTo>
                    <a:pt x="1451419" y="1491627"/>
                  </a:lnTo>
                  <a:lnTo>
                    <a:pt x="1452943" y="1481950"/>
                  </a:lnTo>
                  <a:lnTo>
                    <a:pt x="1464881" y="1481950"/>
                  </a:lnTo>
                  <a:lnTo>
                    <a:pt x="1466786" y="1484515"/>
                  </a:lnTo>
                  <a:lnTo>
                    <a:pt x="1467396" y="1487982"/>
                  </a:lnTo>
                  <a:lnTo>
                    <a:pt x="1472209" y="1487982"/>
                  </a:lnTo>
                  <a:lnTo>
                    <a:pt x="1471815" y="1481950"/>
                  </a:lnTo>
                  <a:lnTo>
                    <a:pt x="1471688" y="1479994"/>
                  </a:lnTo>
                  <a:lnTo>
                    <a:pt x="1465287" y="1477530"/>
                  </a:lnTo>
                  <a:lnTo>
                    <a:pt x="1460754" y="1477530"/>
                  </a:lnTo>
                  <a:lnTo>
                    <a:pt x="1453540" y="1479613"/>
                  </a:lnTo>
                  <a:lnTo>
                    <a:pt x="1449095" y="1484807"/>
                  </a:lnTo>
                  <a:lnTo>
                    <a:pt x="1446860" y="1491627"/>
                  </a:lnTo>
                  <a:lnTo>
                    <a:pt x="1446250" y="1498523"/>
                  </a:lnTo>
                  <a:lnTo>
                    <a:pt x="1446250" y="1503654"/>
                  </a:lnTo>
                  <a:lnTo>
                    <a:pt x="1446911" y="1508455"/>
                  </a:lnTo>
                  <a:lnTo>
                    <a:pt x="1452054" y="1516494"/>
                  </a:lnTo>
                  <a:lnTo>
                    <a:pt x="1456347" y="1517827"/>
                  </a:lnTo>
                  <a:lnTo>
                    <a:pt x="1464881" y="1517827"/>
                  </a:lnTo>
                  <a:lnTo>
                    <a:pt x="1467231" y="1516329"/>
                  </a:lnTo>
                  <a:lnTo>
                    <a:pt x="1469847" y="1513433"/>
                  </a:lnTo>
                  <a:lnTo>
                    <a:pt x="1471980" y="1511134"/>
                  </a:lnTo>
                  <a:lnTo>
                    <a:pt x="1472946" y="1508455"/>
                  </a:lnTo>
                  <a:lnTo>
                    <a:pt x="1473034" y="1496174"/>
                  </a:lnTo>
                  <a:lnTo>
                    <a:pt x="1473034" y="1494840"/>
                  </a:lnTo>
                  <a:close/>
                </a:path>
                <a:path w="1927225" h="1598930">
                  <a:moveTo>
                    <a:pt x="1916163" y="0"/>
                  </a:moveTo>
                  <a:lnTo>
                    <a:pt x="1912988" y="0"/>
                  </a:lnTo>
                  <a:lnTo>
                    <a:pt x="1912988" y="3175"/>
                  </a:lnTo>
                  <a:lnTo>
                    <a:pt x="1912988" y="15760"/>
                  </a:lnTo>
                  <a:lnTo>
                    <a:pt x="1894840" y="15760"/>
                  </a:lnTo>
                  <a:lnTo>
                    <a:pt x="1894840" y="18935"/>
                  </a:lnTo>
                  <a:lnTo>
                    <a:pt x="1912988" y="18935"/>
                  </a:lnTo>
                  <a:lnTo>
                    <a:pt x="1912988" y="21323"/>
                  </a:lnTo>
                  <a:lnTo>
                    <a:pt x="1912988" y="173380"/>
                  </a:lnTo>
                  <a:lnTo>
                    <a:pt x="1894840" y="173380"/>
                  </a:lnTo>
                  <a:lnTo>
                    <a:pt x="1894840" y="176555"/>
                  </a:lnTo>
                  <a:lnTo>
                    <a:pt x="1912988" y="176555"/>
                  </a:lnTo>
                  <a:lnTo>
                    <a:pt x="1912988" y="331012"/>
                  </a:lnTo>
                  <a:lnTo>
                    <a:pt x="1894840" y="331012"/>
                  </a:lnTo>
                  <a:lnTo>
                    <a:pt x="1894840" y="334175"/>
                  </a:lnTo>
                  <a:lnTo>
                    <a:pt x="1912988" y="334175"/>
                  </a:lnTo>
                  <a:lnTo>
                    <a:pt x="1912988" y="488632"/>
                  </a:lnTo>
                  <a:lnTo>
                    <a:pt x="1894840" y="488632"/>
                  </a:lnTo>
                  <a:lnTo>
                    <a:pt x="1894840" y="491794"/>
                  </a:lnTo>
                  <a:lnTo>
                    <a:pt x="1912988" y="491794"/>
                  </a:lnTo>
                  <a:lnTo>
                    <a:pt x="1912988" y="646239"/>
                  </a:lnTo>
                  <a:lnTo>
                    <a:pt x="1894840" y="646239"/>
                  </a:lnTo>
                  <a:lnTo>
                    <a:pt x="1894840" y="649414"/>
                  </a:lnTo>
                  <a:lnTo>
                    <a:pt x="1912988" y="649414"/>
                  </a:lnTo>
                  <a:lnTo>
                    <a:pt x="1912988" y="803859"/>
                  </a:lnTo>
                  <a:lnTo>
                    <a:pt x="1894840" y="803859"/>
                  </a:lnTo>
                  <a:lnTo>
                    <a:pt x="1894840" y="807034"/>
                  </a:lnTo>
                  <a:lnTo>
                    <a:pt x="1912988" y="807034"/>
                  </a:lnTo>
                  <a:lnTo>
                    <a:pt x="1912988" y="961478"/>
                  </a:lnTo>
                  <a:lnTo>
                    <a:pt x="1894840" y="961478"/>
                  </a:lnTo>
                  <a:lnTo>
                    <a:pt x="1894840" y="964653"/>
                  </a:lnTo>
                  <a:lnTo>
                    <a:pt x="1912988" y="964653"/>
                  </a:lnTo>
                  <a:lnTo>
                    <a:pt x="1912988" y="1119111"/>
                  </a:lnTo>
                  <a:lnTo>
                    <a:pt x="1894840" y="1119111"/>
                  </a:lnTo>
                  <a:lnTo>
                    <a:pt x="1894840" y="1122273"/>
                  </a:lnTo>
                  <a:lnTo>
                    <a:pt x="1912988" y="1122273"/>
                  </a:lnTo>
                  <a:lnTo>
                    <a:pt x="1912988" y="1276718"/>
                  </a:lnTo>
                  <a:lnTo>
                    <a:pt x="1894840" y="1276718"/>
                  </a:lnTo>
                  <a:lnTo>
                    <a:pt x="1894840" y="1279893"/>
                  </a:lnTo>
                  <a:lnTo>
                    <a:pt x="1912988" y="1279893"/>
                  </a:lnTo>
                  <a:lnTo>
                    <a:pt x="1912988" y="1416189"/>
                  </a:lnTo>
                  <a:lnTo>
                    <a:pt x="1912988" y="1434338"/>
                  </a:lnTo>
                  <a:lnTo>
                    <a:pt x="1894840" y="1434338"/>
                  </a:lnTo>
                  <a:lnTo>
                    <a:pt x="1462443" y="1434338"/>
                  </a:lnTo>
                  <a:lnTo>
                    <a:pt x="1462443" y="1416189"/>
                  </a:lnTo>
                  <a:lnTo>
                    <a:pt x="1459268" y="1416189"/>
                  </a:lnTo>
                  <a:lnTo>
                    <a:pt x="1459268" y="1434338"/>
                  </a:lnTo>
                  <a:lnTo>
                    <a:pt x="1008722" y="1434338"/>
                  </a:lnTo>
                  <a:lnTo>
                    <a:pt x="1008722" y="1416189"/>
                  </a:lnTo>
                  <a:lnTo>
                    <a:pt x="1005547" y="1416189"/>
                  </a:lnTo>
                  <a:lnTo>
                    <a:pt x="1005547" y="1434338"/>
                  </a:lnTo>
                  <a:lnTo>
                    <a:pt x="554990" y="1434338"/>
                  </a:lnTo>
                  <a:lnTo>
                    <a:pt x="554990" y="1416189"/>
                  </a:lnTo>
                  <a:lnTo>
                    <a:pt x="551827" y="1416189"/>
                  </a:lnTo>
                  <a:lnTo>
                    <a:pt x="551827" y="1434338"/>
                  </a:lnTo>
                  <a:lnTo>
                    <a:pt x="119430" y="1434338"/>
                  </a:lnTo>
                  <a:lnTo>
                    <a:pt x="101282" y="1434338"/>
                  </a:lnTo>
                  <a:lnTo>
                    <a:pt x="101282" y="1416189"/>
                  </a:lnTo>
                  <a:lnTo>
                    <a:pt x="101282" y="1279893"/>
                  </a:lnTo>
                  <a:lnTo>
                    <a:pt x="119430" y="1279893"/>
                  </a:lnTo>
                  <a:lnTo>
                    <a:pt x="119430" y="1276718"/>
                  </a:lnTo>
                  <a:lnTo>
                    <a:pt x="101282" y="1276718"/>
                  </a:lnTo>
                  <a:lnTo>
                    <a:pt x="101282" y="1122273"/>
                  </a:lnTo>
                  <a:lnTo>
                    <a:pt x="119430" y="1122273"/>
                  </a:lnTo>
                  <a:lnTo>
                    <a:pt x="119430" y="1119111"/>
                  </a:lnTo>
                  <a:lnTo>
                    <a:pt x="101282" y="1119111"/>
                  </a:lnTo>
                  <a:lnTo>
                    <a:pt x="101282" y="964653"/>
                  </a:lnTo>
                  <a:lnTo>
                    <a:pt x="119430" y="964653"/>
                  </a:lnTo>
                  <a:lnTo>
                    <a:pt x="119430" y="961478"/>
                  </a:lnTo>
                  <a:lnTo>
                    <a:pt x="101282" y="961478"/>
                  </a:lnTo>
                  <a:lnTo>
                    <a:pt x="101282" y="807034"/>
                  </a:lnTo>
                  <a:lnTo>
                    <a:pt x="119430" y="807034"/>
                  </a:lnTo>
                  <a:lnTo>
                    <a:pt x="119430" y="803859"/>
                  </a:lnTo>
                  <a:lnTo>
                    <a:pt x="101282" y="803859"/>
                  </a:lnTo>
                  <a:lnTo>
                    <a:pt x="101282" y="649414"/>
                  </a:lnTo>
                  <a:lnTo>
                    <a:pt x="119430" y="649414"/>
                  </a:lnTo>
                  <a:lnTo>
                    <a:pt x="119430" y="646239"/>
                  </a:lnTo>
                  <a:lnTo>
                    <a:pt x="101282" y="646239"/>
                  </a:lnTo>
                  <a:lnTo>
                    <a:pt x="101282" y="491794"/>
                  </a:lnTo>
                  <a:lnTo>
                    <a:pt x="119430" y="491794"/>
                  </a:lnTo>
                  <a:lnTo>
                    <a:pt x="119430" y="488632"/>
                  </a:lnTo>
                  <a:lnTo>
                    <a:pt x="101282" y="488632"/>
                  </a:lnTo>
                  <a:lnTo>
                    <a:pt x="101282" y="334175"/>
                  </a:lnTo>
                  <a:lnTo>
                    <a:pt x="119430" y="334175"/>
                  </a:lnTo>
                  <a:lnTo>
                    <a:pt x="119430" y="331012"/>
                  </a:lnTo>
                  <a:lnTo>
                    <a:pt x="101282" y="331012"/>
                  </a:lnTo>
                  <a:lnTo>
                    <a:pt x="101282" y="176555"/>
                  </a:lnTo>
                  <a:lnTo>
                    <a:pt x="119430" y="176555"/>
                  </a:lnTo>
                  <a:lnTo>
                    <a:pt x="119430" y="173380"/>
                  </a:lnTo>
                  <a:lnTo>
                    <a:pt x="101282" y="173380"/>
                  </a:lnTo>
                  <a:lnTo>
                    <a:pt x="101282" y="21323"/>
                  </a:lnTo>
                  <a:lnTo>
                    <a:pt x="101282" y="18935"/>
                  </a:lnTo>
                  <a:lnTo>
                    <a:pt x="119430" y="18935"/>
                  </a:lnTo>
                  <a:lnTo>
                    <a:pt x="119430" y="15760"/>
                  </a:lnTo>
                  <a:lnTo>
                    <a:pt x="101282" y="15760"/>
                  </a:lnTo>
                  <a:lnTo>
                    <a:pt x="101282" y="3175"/>
                  </a:lnTo>
                  <a:lnTo>
                    <a:pt x="551827" y="3175"/>
                  </a:lnTo>
                  <a:lnTo>
                    <a:pt x="551827" y="21323"/>
                  </a:lnTo>
                  <a:lnTo>
                    <a:pt x="554990" y="21323"/>
                  </a:lnTo>
                  <a:lnTo>
                    <a:pt x="554990" y="3175"/>
                  </a:lnTo>
                  <a:lnTo>
                    <a:pt x="1005547" y="3175"/>
                  </a:lnTo>
                  <a:lnTo>
                    <a:pt x="1005547" y="21323"/>
                  </a:lnTo>
                  <a:lnTo>
                    <a:pt x="1008722" y="21323"/>
                  </a:lnTo>
                  <a:lnTo>
                    <a:pt x="1008722" y="3175"/>
                  </a:lnTo>
                  <a:lnTo>
                    <a:pt x="1459268" y="3175"/>
                  </a:lnTo>
                  <a:lnTo>
                    <a:pt x="1459268" y="21323"/>
                  </a:lnTo>
                  <a:lnTo>
                    <a:pt x="1462443" y="21323"/>
                  </a:lnTo>
                  <a:lnTo>
                    <a:pt x="1462443" y="3175"/>
                  </a:lnTo>
                  <a:lnTo>
                    <a:pt x="1912988" y="3175"/>
                  </a:lnTo>
                  <a:lnTo>
                    <a:pt x="1912988" y="12"/>
                  </a:lnTo>
                  <a:lnTo>
                    <a:pt x="1462443" y="12"/>
                  </a:lnTo>
                  <a:lnTo>
                    <a:pt x="1459268" y="0"/>
                  </a:lnTo>
                  <a:lnTo>
                    <a:pt x="1008722" y="12"/>
                  </a:lnTo>
                  <a:lnTo>
                    <a:pt x="1005547" y="0"/>
                  </a:lnTo>
                  <a:lnTo>
                    <a:pt x="554990" y="12"/>
                  </a:lnTo>
                  <a:lnTo>
                    <a:pt x="551827" y="0"/>
                  </a:lnTo>
                  <a:lnTo>
                    <a:pt x="101282" y="12"/>
                  </a:lnTo>
                  <a:lnTo>
                    <a:pt x="98107" y="0"/>
                  </a:lnTo>
                  <a:lnTo>
                    <a:pt x="98107" y="1437513"/>
                  </a:lnTo>
                  <a:lnTo>
                    <a:pt x="101282" y="1437513"/>
                  </a:lnTo>
                  <a:lnTo>
                    <a:pt x="1916163" y="1437513"/>
                  </a:lnTo>
                  <a:lnTo>
                    <a:pt x="1916163" y="1434338"/>
                  </a:lnTo>
                  <a:lnTo>
                    <a:pt x="1916163" y="12"/>
                  </a:lnTo>
                  <a:close/>
                </a:path>
                <a:path w="1927225" h="1598930">
                  <a:moveTo>
                    <a:pt x="1927047" y="1478381"/>
                  </a:moveTo>
                  <a:lnTo>
                    <a:pt x="1899907" y="1478381"/>
                  </a:lnTo>
                  <a:lnTo>
                    <a:pt x="1899907" y="1483182"/>
                  </a:lnTo>
                  <a:lnTo>
                    <a:pt x="1921510" y="1483182"/>
                  </a:lnTo>
                  <a:lnTo>
                    <a:pt x="1916010" y="1490611"/>
                  </a:lnTo>
                  <a:lnTo>
                    <a:pt x="1911172" y="1499222"/>
                  </a:lnTo>
                  <a:lnTo>
                    <a:pt x="1907489" y="1508213"/>
                  </a:lnTo>
                  <a:lnTo>
                    <a:pt x="1905495" y="1516773"/>
                  </a:lnTo>
                  <a:lnTo>
                    <a:pt x="1910905" y="1516773"/>
                  </a:lnTo>
                  <a:lnTo>
                    <a:pt x="1914067" y="1504632"/>
                  </a:lnTo>
                  <a:lnTo>
                    <a:pt x="1918563" y="1494688"/>
                  </a:lnTo>
                  <a:lnTo>
                    <a:pt x="1923262" y="1487258"/>
                  </a:lnTo>
                  <a:lnTo>
                    <a:pt x="1927047" y="1482674"/>
                  </a:lnTo>
                  <a:lnTo>
                    <a:pt x="1927047" y="1478381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3" name="object 117">
              <a:extLst>
                <a:ext uri="{FF2B5EF4-FFF2-40B4-BE49-F238E27FC236}">
                  <a16:creationId xmlns:a16="http://schemas.microsoft.com/office/drawing/2014/main" id="{E940AFCA-6413-4544-9241-D20B42ADDA96}"/>
                </a:ext>
              </a:extLst>
            </p:cNvPr>
            <p:cNvSpPr/>
            <p:nvPr/>
          </p:nvSpPr>
          <p:spPr>
            <a:xfrm>
              <a:off x="4920729" y="731608"/>
              <a:ext cx="153035" cy="844550"/>
            </a:xfrm>
            <a:custGeom>
              <a:avLst/>
              <a:gdLst/>
              <a:ahLst/>
              <a:cxnLst/>
              <a:rect l="l" t="t" r="r" b="b"/>
              <a:pathLst>
                <a:path w="153035" h="844550">
                  <a:moveTo>
                    <a:pt x="44107" y="805027"/>
                  </a:moveTo>
                  <a:lnTo>
                    <a:pt x="25984" y="811593"/>
                  </a:lnTo>
                  <a:lnTo>
                    <a:pt x="25984" y="818045"/>
                  </a:lnTo>
                  <a:lnTo>
                    <a:pt x="25984" y="831748"/>
                  </a:lnTo>
                  <a:lnTo>
                    <a:pt x="6578" y="824674"/>
                  </a:lnTo>
                  <a:lnTo>
                    <a:pt x="25984" y="818045"/>
                  </a:lnTo>
                  <a:lnTo>
                    <a:pt x="25984" y="811593"/>
                  </a:lnTo>
                  <a:lnTo>
                    <a:pt x="0" y="820991"/>
                  </a:lnTo>
                  <a:lnTo>
                    <a:pt x="0" y="827760"/>
                  </a:lnTo>
                  <a:lnTo>
                    <a:pt x="44107" y="844334"/>
                  </a:lnTo>
                  <a:lnTo>
                    <a:pt x="44107" y="838200"/>
                  </a:lnTo>
                  <a:lnTo>
                    <a:pt x="31267" y="833589"/>
                  </a:lnTo>
                  <a:lnTo>
                    <a:pt x="31267" y="831748"/>
                  </a:lnTo>
                  <a:lnTo>
                    <a:pt x="31267" y="818045"/>
                  </a:lnTo>
                  <a:lnTo>
                    <a:pt x="31267" y="815898"/>
                  </a:lnTo>
                  <a:lnTo>
                    <a:pt x="44107" y="811530"/>
                  </a:lnTo>
                  <a:lnTo>
                    <a:pt x="44107" y="805027"/>
                  </a:lnTo>
                  <a:close/>
                </a:path>
                <a:path w="153035" h="844550">
                  <a:moveTo>
                    <a:pt x="44107" y="698715"/>
                  </a:moveTo>
                  <a:lnTo>
                    <a:pt x="20764" y="698715"/>
                  </a:lnTo>
                  <a:lnTo>
                    <a:pt x="16827" y="695515"/>
                  </a:lnTo>
                  <a:lnTo>
                    <a:pt x="16827" y="688454"/>
                  </a:lnTo>
                  <a:lnTo>
                    <a:pt x="11239" y="688454"/>
                  </a:lnTo>
                  <a:lnTo>
                    <a:pt x="11049" y="689876"/>
                  </a:lnTo>
                  <a:lnTo>
                    <a:pt x="11049" y="693928"/>
                  </a:lnTo>
                  <a:lnTo>
                    <a:pt x="13563" y="696747"/>
                  </a:lnTo>
                  <a:lnTo>
                    <a:pt x="17310" y="698906"/>
                  </a:lnTo>
                  <a:lnTo>
                    <a:pt x="11976" y="699020"/>
                  </a:lnTo>
                  <a:lnTo>
                    <a:pt x="11976" y="704126"/>
                  </a:lnTo>
                  <a:lnTo>
                    <a:pt x="44107" y="704126"/>
                  </a:lnTo>
                  <a:lnTo>
                    <a:pt x="44107" y="698715"/>
                  </a:lnTo>
                  <a:close/>
                </a:path>
                <a:path w="153035" h="844550">
                  <a:moveTo>
                    <a:pt x="45021" y="778675"/>
                  </a:moveTo>
                  <a:lnTo>
                    <a:pt x="37846" y="775538"/>
                  </a:lnTo>
                  <a:lnTo>
                    <a:pt x="32740" y="774992"/>
                  </a:lnTo>
                  <a:lnTo>
                    <a:pt x="32740" y="780211"/>
                  </a:lnTo>
                  <a:lnTo>
                    <a:pt x="37655" y="781126"/>
                  </a:lnTo>
                  <a:lnTo>
                    <a:pt x="40360" y="784263"/>
                  </a:lnTo>
                  <a:lnTo>
                    <a:pt x="40360" y="795324"/>
                  </a:lnTo>
                  <a:lnTo>
                    <a:pt x="33540" y="796671"/>
                  </a:lnTo>
                  <a:lnTo>
                    <a:pt x="22301" y="796671"/>
                  </a:lnTo>
                  <a:lnTo>
                    <a:pt x="15913" y="794524"/>
                  </a:lnTo>
                  <a:lnTo>
                    <a:pt x="15913" y="783285"/>
                  </a:lnTo>
                  <a:lnTo>
                    <a:pt x="18491" y="780884"/>
                  </a:lnTo>
                  <a:lnTo>
                    <a:pt x="22783" y="780211"/>
                  </a:lnTo>
                  <a:lnTo>
                    <a:pt x="22783" y="774992"/>
                  </a:lnTo>
                  <a:lnTo>
                    <a:pt x="17208" y="775423"/>
                  </a:lnTo>
                  <a:lnTo>
                    <a:pt x="11049" y="778611"/>
                  </a:lnTo>
                  <a:lnTo>
                    <a:pt x="11049" y="797648"/>
                  </a:lnTo>
                  <a:lnTo>
                    <a:pt x="18973" y="802449"/>
                  </a:lnTo>
                  <a:lnTo>
                    <a:pt x="38201" y="802449"/>
                  </a:lnTo>
                  <a:lnTo>
                    <a:pt x="45021" y="797102"/>
                  </a:lnTo>
                  <a:lnTo>
                    <a:pt x="45021" y="778675"/>
                  </a:lnTo>
                  <a:close/>
                </a:path>
                <a:path w="153035" h="844550">
                  <a:moveTo>
                    <a:pt x="45021" y="748004"/>
                  </a:moveTo>
                  <a:lnTo>
                    <a:pt x="37846" y="744867"/>
                  </a:lnTo>
                  <a:lnTo>
                    <a:pt x="32740" y="744321"/>
                  </a:lnTo>
                  <a:lnTo>
                    <a:pt x="32740" y="749541"/>
                  </a:lnTo>
                  <a:lnTo>
                    <a:pt x="37655" y="750455"/>
                  </a:lnTo>
                  <a:lnTo>
                    <a:pt x="40360" y="753592"/>
                  </a:lnTo>
                  <a:lnTo>
                    <a:pt x="40360" y="764654"/>
                  </a:lnTo>
                  <a:lnTo>
                    <a:pt x="33540" y="766000"/>
                  </a:lnTo>
                  <a:lnTo>
                    <a:pt x="22301" y="766000"/>
                  </a:lnTo>
                  <a:lnTo>
                    <a:pt x="15913" y="763854"/>
                  </a:lnTo>
                  <a:lnTo>
                    <a:pt x="15913" y="752614"/>
                  </a:lnTo>
                  <a:lnTo>
                    <a:pt x="18491" y="750214"/>
                  </a:lnTo>
                  <a:lnTo>
                    <a:pt x="22783" y="749541"/>
                  </a:lnTo>
                  <a:lnTo>
                    <a:pt x="22783" y="744321"/>
                  </a:lnTo>
                  <a:lnTo>
                    <a:pt x="17208" y="744740"/>
                  </a:lnTo>
                  <a:lnTo>
                    <a:pt x="11049" y="747941"/>
                  </a:lnTo>
                  <a:lnTo>
                    <a:pt x="11049" y="766991"/>
                  </a:lnTo>
                  <a:lnTo>
                    <a:pt x="18973" y="771779"/>
                  </a:lnTo>
                  <a:lnTo>
                    <a:pt x="38201" y="771779"/>
                  </a:lnTo>
                  <a:lnTo>
                    <a:pt x="45021" y="766432"/>
                  </a:lnTo>
                  <a:lnTo>
                    <a:pt x="45021" y="748004"/>
                  </a:lnTo>
                  <a:close/>
                </a:path>
                <a:path w="153035" h="844550">
                  <a:moveTo>
                    <a:pt x="45021" y="723176"/>
                  </a:moveTo>
                  <a:lnTo>
                    <a:pt x="43065" y="720420"/>
                  </a:lnTo>
                  <a:lnTo>
                    <a:pt x="39319" y="718146"/>
                  </a:lnTo>
                  <a:lnTo>
                    <a:pt x="39446" y="718019"/>
                  </a:lnTo>
                  <a:lnTo>
                    <a:pt x="44107" y="718019"/>
                  </a:lnTo>
                  <a:lnTo>
                    <a:pt x="44107" y="712927"/>
                  </a:lnTo>
                  <a:lnTo>
                    <a:pt x="11976" y="712927"/>
                  </a:lnTo>
                  <a:lnTo>
                    <a:pt x="11976" y="718324"/>
                  </a:lnTo>
                  <a:lnTo>
                    <a:pt x="34328" y="718324"/>
                  </a:lnTo>
                  <a:lnTo>
                    <a:pt x="40360" y="720356"/>
                  </a:lnTo>
                  <a:lnTo>
                    <a:pt x="40360" y="730681"/>
                  </a:lnTo>
                  <a:lnTo>
                    <a:pt x="38569" y="733386"/>
                  </a:lnTo>
                  <a:lnTo>
                    <a:pt x="11976" y="733386"/>
                  </a:lnTo>
                  <a:lnTo>
                    <a:pt x="11976" y="738784"/>
                  </a:lnTo>
                  <a:lnTo>
                    <a:pt x="42748" y="738784"/>
                  </a:lnTo>
                  <a:lnTo>
                    <a:pt x="45021" y="733069"/>
                  </a:lnTo>
                  <a:lnTo>
                    <a:pt x="45021" y="723176"/>
                  </a:lnTo>
                  <a:close/>
                </a:path>
                <a:path w="153035" h="844550">
                  <a:moveTo>
                    <a:pt x="45021" y="680631"/>
                  </a:moveTo>
                  <a:lnTo>
                    <a:pt x="44907" y="669759"/>
                  </a:lnTo>
                  <a:lnTo>
                    <a:pt x="42087" y="666623"/>
                  </a:lnTo>
                  <a:lnTo>
                    <a:pt x="40551" y="665226"/>
                  </a:lnTo>
                  <a:lnTo>
                    <a:pt x="40551" y="669759"/>
                  </a:lnTo>
                  <a:lnTo>
                    <a:pt x="40551" y="678853"/>
                  </a:lnTo>
                  <a:lnTo>
                    <a:pt x="38442" y="680631"/>
                  </a:lnTo>
                  <a:lnTo>
                    <a:pt x="30899" y="680631"/>
                  </a:lnTo>
                  <a:lnTo>
                    <a:pt x="30099" y="676389"/>
                  </a:lnTo>
                  <a:lnTo>
                    <a:pt x="29730" y="673747"/>
                  </a:lnTo>
                  <a:lnTo>
                    <a:pt x="28879" y="667054"/>
                  </a:lnTo>
                  <a:lnTo>
                    <a:pt x="28384" y="665708"/>
                  </a:lnTo>
                  <a:lnTo>
                    <a:pt x="27711" y="664845"/>
                  </a:lnTo>
                  <a:lnTo>
                    <a:pt x="37287" y="664845"/>
                  </a:lnTo>
                  <a:lnTo>
                    <a:pt x="40551" y="669759"/>
                  </a:lnTo>
                  <a:lnTo>
                    <a:pt x="40551" y="665226"/>
                  </a:lnTo>
                  <a:lnTo>
                    <a:pt x="40132" y="664845"/>
                  </a:lnTo>
                  <a:lnTo>
                    <a:pt x="39992" y="664718"/>
                  </a:lnTo>
                  <a:lnTo>
                    <a:pt x="39801" y="664540"/>
                  </a:lnTo>
                  <a:lnTo>
                    <a:pt x="42252" y="664349"/>
                  </a:lnTo>
                  <a:lnTo>
                    <a:pt x="44729" y="663613"/>
                  </a:lnTo>
                  <a:lnTo>
                    <a:pt x="44729" y="657593"/>
                  </a:lnTo>
                  <a:lnTo>
                    <a:pt x="44348" y="656793"/>
                  </a:lnTo>
                  <a:lnTo>
                    <a:pt x="44107" y="655878"/>
                  </a:lnTo>
                  <a:lnTo>
                    <a:pt x="40170" y="655878"/>
                  </a:lnTo>
                  <a:lnTo>
                    <a:pt x="40297" y="656793"/>
                  </a:lnTo>
                  <a:lnTo>
                    <a:pt x="40424" y="658761"/>
                  </a:lnTo>
                  <a:lnTo>
                    <a:pt x="39865" y="659434"/>
                  </a:lnTo>
                  <a:lnTo>
                    <a:pt x="11798" y="659434"/>
                  </a:lnTo>
                  <a:lnTo>
                    <a:pt x="11137" y="667550"/>
                  </a:lnTo>
                  <a:lnTo>
                    <a:pt x="11049" y="679284"/>
                  </a:lnTo>
                  <a:lnTo>
                    <a:pt x="14071" y="684377"/>
                  </a:lnTo>
                  <a:lnTo>
                    <a:pt x="21742" y="684631"/>
                  </a:lnTo>
                  <a:lnTo>
                    <a:pt x="21742" y="679640"/>
                  </a:lnTo>
                  <a:lnTo>
                    <a:pt x="19291" y="679284"/>
                  </a:lnTo>
                  <a:lnTo>
                    <a:pt x="15544" y="678421"/>
                  </a:lnTo>
                  <a:lnTo>
                    <a:pt x="15633" y="667054"/>
                  </a:lnTo>
                  <a:lnTo>
                    <a:pt x="17373" y="664718"/>
                  </a:lnTo>
                  <a:lnTo>
                    <a:pt x="23952" y="664718"/>
                  </a:lnTo>
                  <a:lnTo>
                    <a:pt x="24447" y="666254"/>
                  </a:lnTo>
                  <a:lnTo>
                    <a:pt x="24574" y="667550"/>
                  </a:lnTo>
                  <a:lnTo>
                    <a:pt x="26784" y="685431"/>
                  </a:lnTo>
                  <a:lnTo>
                    <a:pt x="33045" y="686219"/>
                  </a:lnTo>
                  <a:lnTo>
                    <a:pt x="41275" y="686219"/>
                  </a:lnTo>
                  <a:lnTo>
                    <a:pt x="45021" y="682053"/>
                  </a:lnTo>
                  <a:lnTo>
                    <a:pt x="45021" y="680631"/>
                  </a:lnTo>
                  <a:close/>
                </a:path>
                <a:path w="153035" h="844550">
                  <a:moveTo>
                    <a:pt x="45021" y="628713"/>
                  </a:moveTo>
                  <a:lnTo>
                    <a:pt x="37846" y="625576"/>
                  </a:lnTo>
                  <a:lnTo>
                    <a:pt x="32740" y="625030"/>
                  </a:lnTo>
                  <a:lnTo>
                    <a:pt x="32740" y="630250"/>
                  </a:lnTo>
                  <a:lnTo>
                    <a:pt x="37655" y="631164"/>
                  </a:lnTo>
                  <a:lnTo>
                    <a:pt x="40360" y="634301"/>
                  </a:lnTo>
                  <a:lnTo>
                    <a:pt x="40360" y="645363"/>
                  </a:lnTo>
                  <a:lnTo>
                    <a:pt x="33540" y="646709"/>
                  </a:lnTo>
                  <a:lnTo>
                    <a:pt x="22301" y="646709"/>
                  </a:lnTo>
                  <a:lnTo>
                    <a:pt x="15913" y="644563"/>
                  </a:lnTo>
                  <a:lnTo>
                    <a:pt x="15913" y="633323"/>
                  </a:lnTo>
                  <a:lnTo>
                    <a:pt x="18491" y="630923"/>
                  </a:lnTo>
                  <a:lnTo>
                    <a:pt x="22783" y="630250"/>
                  </a:lnTo>
                  <a:lnTo>
                    <a:pt x="22783" y="625030"/>
                  </a:lnTo>
                  <a:lnTo>
                    <a:pt x="17208" y="625449"/>
                  </a:lnTo>
                  <a:lnTo>
                    <a:pt x="11049" y="628650"/>
                  </a:lnTo>
                  <a:lnTo>
                    <a:pt x="11049" y="647687"/>
                  </a:lnTo>
                  <a:lnTo>
                    <a:pt x="18973" y="652487"/>
                  </a:lnTo>
                  <a:lnTo>
                    <a:pt x="38201" y="652487"/>
                  </a:lnTo>
                  <a:lnTo>
                    <a:pt x="45021" y="647141"/>
                  </a:lnTo>
                  <a:lnTo>
                    <a:pt x="45021" y="628713"/>
                  </a:lnTo>
                  <a:close/>
                </a:path>
                <a:path w="153035" h="844550">
                  <a:moveTo>
                    <a:pt x="57251" y="610819"/>
                  </a:moveTo>
                  <a:lnTo>
                    <a:pt x="56515" y="610260"/>
                  </a:lnTo>
                  <a:lnTo>
                    <a:pt x="35598" y="602157"/>
                  </a:lnTo>
                  <a:lnTo>
                    <a:pt x="27724" y="599262"/>
                  </a:lnTo>
                  <a:lnTo>
                    <a:pt x="11976" y="593623"/>
                  </a:lnTo>
                  <a:lnTo>
                    <a:pt x="11976" y="599579"/>
                  </a:lnTo>
                  <a:lnTo>
                    <a:pt x="38150" y="608177"/>
                  </a:lnTo>
                  <a:lnTo>
                    <a:pt x="38150" y="608304"/>
                  </a:lnTo>
                  <a:lnTo>
                    <a:pt x="11976" y="616839"/>
                  </a:lnTo>
                  <a:lnTo>
                    <a:pt x="11976" y="622985"/>
                  </a:lnTo>
                  <a:lnTo>
                    <a:pt x="44958" y="611060"/>
                  </a:lnTo>
                  <a:lnTo>
                    <a:pt x="52400" y="613956"/>
                  </a:lnTo>
                  <a:lnTo>
                    <a:pt x="52400" y="618248"/>
                  </a:lnTo>
                  <a:lnTo>
                    <a:pt x="51841" y="620039"/>
                  </a:lnTo>
                  <a:lnTo>
                    <a:pt x="56756" y="620039"/>
                  </a:lnTo>
                  <a:lnTo>
                    <a:pt x="57251" y="617766"/>
                  </a:lnTo>
                  <a:lnTo>
                    <a:pt x="57251" y="610819"/>
                  </a:lnTo>
                  <a:close/>
                </a:path>
                <a:path w="153035" h="844550">
                  <a:moveTo>
                    <a:pt x="106540" y="169621"/>
                  </a:moveTo>
                  <a:lnTo>
                    <a:pt x="105156" y="162026"/>
                  </a:lnTo>
                  <a:lnTo>
                    <a:pt x="104355" y="157619"/>
                  </a:lnTo>
                  <a:lnTo>
                    <a:pt x="101282" y="157619"/>
                  </a:lnTo>
                  <a:lnTo>
                    <a:pt x="101282" y="167944"/>
                  </a:lnTo>
                  <a:lnTo>
                    <a:pt x="101282" y="187591"/>
                  </a:lnTo>
                  <a:lnTo>
                    <a:pt x="98729" y="193497"/>
                  </a:lnTo>
                  <a:lnTo>
                    <a:pt x="87439" y="193497"/>
                  </a:lnTo>
                  <a:lnTo>
                    <a:pt x="84886" y="187591"/>
                  </a:lnTo>
                  <a:lnTo>
                    <a:pt x="84886" y="167944"/>
                  </a:lnTo>
                  <a:lnTo>
                    <a:pt x="87439" y="162026"/>
                  </a:lnTo>
                  <a:lnTo>
                    <a:pt x="98729" y="162026"/>
                  </a:lnTo>
                  <a:lnTo>
                    <a:pt x="101282" y="167944"/>
                  </a:lnTo>
                  <a:lnTo>
                    <a:pt x="101282" y="157619"/>
                  </a:lnTo>
                  <a:lnTo>
                    <a:pt x="81813" y="157619"/>
                  </a:lnTo>
                  <a:lnTo>
                    <a:pt x="79629" y="169621"/>
                  </a:lnTo>
                  <a:lnTo>
                    <a:pt x="79629" y="185915"/>
                  </a:lnTo>
                  <a:lnTo>
                    <a:pt x="81813" y="197916"/>
                  </a:lnTo>
                  <a:lnTo>
                    <a:pt x="104355" y="197916"/>
                  </a:lnTo>
                  <a:lnTo>
                    <a:pt x="105156" y="193497"/>
                  </a:lnTo>
                  <a:lnTo>
                    <a:pt x="106540" y="185915"/>
                  </a:lnTo>
                  <a:lnTo>
                    <a:pt x="106540" y="169621"/>
                  </a:lnTo>
                  <a:close/>
                </a:path>
                <a:path w="153035" h="844550">
                  <a:moveTo>
                    <a:pt x="119227" y="190944"/>
                  </a:moveTo>
                  <a:lnTo>
                    <a:pt x="113436" y="190944"/>
                  </a:lnTo>
                  <a:lnTo>
                    <a:pt x="113436" y="196850"/>
                  </a:lnTo>
                  <a:lnTo>
                    <a:pt x="119227" y="196850"/>
                  </a:lnTo>
                  <a:lnTo>
                    <a:pt x="119227" y="190944"/>
                  </a:lnTo>
                  <a:close/>
                </a:path>
                <a:path w="153035" h="844550">
                  <a:moveTo>
                    <a:pt x="143598" y="0"/>
                  </a:moveTo>
                  <a:lnTo>
                    <a:pt x="139750" y="0"/>
                  </a:lnTo>
                  <a:lnTo>
                    <a:pt x="138188" y="6413"/>
                  </a:lnTo>
                  <a:lnTo>
                    <a:pt x="135559" y="7023"/>
                  </a:lnTo>
                  <a:lnTo>
                    <a:pt x="129209" y="7480"/>
                  </a:lnTo>
                  <a:lnTo>
                    <a:pt x="129209" y="11379"/>
                  </a:lnTo>
                  <a:lnTo>
                    <a:pt x="138366" y="11379"/>
                  </a:lnTo>
                  <a:lnTo>
                    <a:pt x="138366" y="39230"/>
                  </a:lnTo>
                  <a:lnTo>
                    <a:pt x="143598" y="39230"/>
                  </a:lnTo>
                  <a:lnTo>
                    <a:pt x="143598" y="0"/>
                  </a:lnTo>
                  <a:close/>
                </a:path>
                <a:path w="153035" h="844550">
                  <a:moveTo>
                    <a:pt x="152755" y="169443"/>
                  </a:moveTo>
                  <a:lnTo>
                    <a:pt x="151980" y="162026"/>
                  </a:lnTo>
                  <a:lnTo>
                    <a:pt x="151536" y="157619"/>
                  </a:lnTo>
                  <a:lnTo>
                    <a:pt x="147015" y="157619"/>
                  </a:lnTo>
                  <a:lnTo>
                    <a:pt x="147015" y="165925"/>
                  </a:lnTo>
                  <a:lnTo>
                    <a:pt x="147015" y="178155"/>
                  </a:lnTo>
                  <a:lnTo>
                    <a:pt x="142049" y="179324"/>
                  </a:lnTo>
                  <a:lnTo>
                    <a:pt x="136182" y="179324"/>
                  </a:lnTo>
                  <a:lnTo>
                    <a:pt x="131495" y="178371"/>
                  </a:lnTo>
                  <a:lnTo>
                    <a:pt x="131495" y="165595"/>
                  </a:lnTo>
                  <a:lnTo>
                    <a:pt x="134518" y="162026"/>
                  </a:lnTo>
                  <a:lnTo>
                    <a:pt x="144729" y="162026"/>
                  </a:lnTo>
                  <a:lnTo>
                    <a:pt x="147015" y="165925"/>
                  </a:lnTo>
                  <a:lnTo>
                    <a:pt x="147015" y="157619"/>
                  </a:lnTo>
                  <a:lnTo>
                    <a:pt x="130771" y="157619"/>
                  </a:lnTo>
                  <a:lnTo>
                    <a:pt x="126415" y="163918"/>
                  </a:lnTo>
                  <a:lnTo>
                    <a:pt x="126415" y="178879"/>
                  </a:lnTo>
                  <a:lnTo>
                    <a:pt x="131495" y="183730"/>
                  </a:lnTo>
                  <a:lnTo>
                    <a:pt x="142379" y="183730"/>
                  </a:lnTo>
                  <a:lnTo>
                    <a:pt x="146291" y="182054"/>
                  </a:lnTo>
                  <a:lnTo>
                    <a:pt x="147599" y="179324"/>
                  </a:lnTo>
                  <a:lnTo>
                    <a:pt x="147739" y="179044"/>
                  </a:lnTo>
                  <a:lnTo>
                    <a:pt x="147828" y="179324"/>
                  </a:lnTo>
                  <a:lnTo>
                    <a:pt x="146621" y="189318"/>
                  </a:lnTo>
                  <a:lnTo>
                    <a:pt x="143764" y="193840"/>
                  </a:lnTo>
                  <a:lnTo>
                    <a:pt x="134391" y="193840"/>
                  </a:lnTo>
                  <a:lnTo>
                    <a:pt x="132067" y="191376"/>
                  </a:lnTo>
                  <a:lnTo>
                    <a:pt x="131775" y="187413"/>
                  </a:lnTo>
                  <a:lnTo>
                    <a:pt x="126860" y="187413"/>
                  </a:lnTo>
                  <a:lnTo>
                    <a:pt x="126911" y="191376"/>
                  </a:lnTo>
                  <a:lnTo>
                    <a:pt x="129324" y="197916"/>
                  </a:lnTo>
                  <a:lnTo>
                    <a:pt x="138531" y="197916"/>
                  </a:lnTo>
                  <a:lnTo>
                    <a:pt x="146443" y="195059"/>
                  </a:lnTo>
                  <a:lnTo>
                    <a:pt x="147218" y="193840"/>
                  </a:lnTo>
                  <a:lnTo>
                    <a:pt x="150698" y="188442"/>
                  </a:lnTo>
                  <a:lnTo>
                    <a:pt x="152425" y="181038"/>
                  </a:lnTo>
                  <a:lnTo>
                    <a:pt x="152552" y="179044"/>
                  </a:lnTo>
                  <a:lnTo>
                    <a:pt x="152755" y="175806"/>
                  </a:lnTo>
                  <a:lnTo>
                    <a:pt x="152755" y="169443"/>
                  </a:lnTo>
                  <a:close/>
                </a:path>
                <a:path w="153035" h="844550">
                  <a:moveTo>
                    <a:pt x="152920" y="340182"/>
                  </a:moveTo>
                  <a:lnTo>
                    <a:pt x="151853" y="336054"/>
                  </a:lnTo>
                  <a:lnTo>
                    <a:pt x="151803" y="335826"/>
                  </a:lnTo>
                  <a:lnTo>
                    <a:pt x="147688" y="334098"/>
                  </a:lnTo>
                  <a:lnTo>
                    <a:pt x="147688" y="338391"/>
                  </a:lnTo>
                  <a:lnTo>
                    <a:pt x="147688" y="349834"/>
                  </a:lnTo>
                  <a:lnTo>
                    <a:pt x="143383" y="351116"/>
                  </a:lnTo>
                  <a:lnTo>
                    <a:pt x="133007" y="351116"/>
                  </a:lnTo>
                  <a:lnTo>
                    <a:pt x="131445" y="346430"/>
                  </a:lnTo>
                  <a:lnTo>
                    <a:pt x="131445" y="339674"/>
                  </a:lnTo>
                  <a:lnTo>
                    <a:pt x="134010" y="336054"/>
                  </a:lnTo>
                  <a:lnTo>
                    <a:pt x="143992" y="336054"/>
                  </a:lnTo>
                  <a:lnTo>
                    <a:pt x="147688" y="338391"/>
                  </a:lnTo>
                  <a:lnTo>
                    <a:pt x="147688" y="334098"/>
                  </a:lnTo>
                  <a:lnTo>
                    <a:pt x="146507" y="333590"/>
                  </a:lnTo>
                  <a:lnTo>
                    <a:pt x="149923" y="331812"/>
                  </a:lnTo>
                  <a:lnTo>
                    <a:pt x="151536" y="330974"/>
                  </a:lnTo>
                  <a:lnTo>
                    <a:pt x="151536" y="320751"/>
                  </a:lnTo>
                  <a:lnTo>
                    <a:pt x="150850" y="319646"/>
                  </a:lnTo>
                  <a:lnTo>
                    <a:pt x="148132" y="315226"/>
                  </a:lnTo>
                  <a:lnTo>
                    <a:pt x="146443" y="315226"/>
                  </a:lnTo>
                  <a:lnTo>
                    <a:pt x="146443" y="323100"/>
                  </a:lnTo>
                  <a:lnTo>
                    <a:pt x="146443" y="329069"/>
                  </a:lnTo>
                  <a:lnTo>
                    <a:pt x="143725" y="331812"/>
                  </a:lnTo>
                  <a:lnTo>
                    <a:pt x="135902" y="331812"/>
                  </a:lnTo>
                  <a:lnTo>
                    <a:pt x="132613" y="329514"/>
                  </a:lnTo>
                  <a:lnTo>
                    <a:pt x="132664" y="323100"/>
                  </a:lnTo>
                  <a:lnTo>
                    <a:pt x="133896" y="319646"/>
                  </a:lnTo>
                  <a:lnTo>
                    <a:pt x="144881" y="319646"/>
                  </a:lnTo>
                  <a:lnTo>
                    <a:pt x="146443" y="323100"/>
                  </a:lnTo>
                  <a:lnTo>
                    <a:pt x="146443" y="315226"/>
                  </a:lnTo>
                  <a:lnTo>
                    <a:pt x="130048" y="315226"/>
                  </a:lnTo>
                  <a:lnTo>
                    <a:pt x="127533" y="321932"/>
                  </a:lnTo>
                  <a:lnTo>
                    <a:pt x="127533" y="329692"/>
                  </a:lnTo>
                  <a:lnTo>
                    <a:pt x="129476" y="332371"/>
                  </a:lnTo>
                  <a:lnTo>
                    <a:pt x="132829" y="333654"/>
                  </a:lnTo>
                  <a:lnTo>
                    <a:pt x="128714" y="335318"/>
                  </a:lnTo>
                  <a:lnTo>
                    <a:pt x="126199" y="338391"/>
                  </a:lnTo>
                  <a:lnTo>
                    <a:pt x="126199" y="349326"/>
                  </a:lnTo>
                  <a:lnTo>
                    <a:pt x="133337" y="354965"/>
                  </a:lnTo>
                  <a:lnTo>
                    <a:pt x="137464" y="355523"/>
                  </a:lnTo>
                  <a:lnTo>
                    <a:pt x="148907" y="355523"/>
                  </a:lnTo>
                  <a:lnTo>
                    <a:pt x="151803" y="351116"/>
                  </a:lnTo>
                  <a:lnTo>
                    <a:pt x="152920" y="349440"/>
                  </a:lnTo>
                  <a:lnTo>
                    <a:pt x="152920" y="340182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4" name="object 118">
              <a:extLst>
                <a:ext uri="{FF2B5EF4-FFF2-40B4-BE49-F238E27FC236}">
                  <a16:creationId xmlns:a16="http://schemas.microsoft.com/office/drawing/2014/main" id="{EE734BD5-B533-4D63-9D19-87172F157B5D}"/>
                </a:ext>
              </a:extLst>
            </p:cNvPr>
            <p:cNvSpPr/>
            <p:nvPr/>
          </p:nvSpPr>
          <p:spPr>
            <a:xfrm>
              <a:off x="5074463" y="1033525"/>
              <a:ext cx="1866264" cy="365760"/>
            </a:xfrm>
            <a:custGeom>
              <a:avLst/>
              <a:gdLst/>
              <a:ahLst/>
              <a:cxnLst/>
              <a:rect l="l" t="t" r="r" b="b"/>
              <a:pathLst>
                <a:path w="1866265" h="365759">
                  <a:moveTo>
                    <a:pt x="1860829" y="218694"/>
                  </a:moveTo>
                  <a:lnTo>
                    <a:pt x="1859216" y="210781"/>
                  </a:lnTo>
                  <a:lnTo>
                    <a:pt x="1855724" y="205587"/>
                  </a:lnTo>
                  <a:lnTo>
                    <a:pt x="1854860" y="204317"/>
                  </a:lnTo>
                  <a:lnTo>
                    <a:pt x="1853565" y="203454"/>
                  </a:lnTo>
                  <a:lnTo>
                    <a:pt x="1853565" y="211455"/>
                  </a:lnTo>
                  <a:lnTo>
                    <a:pt x="1853565" y="225933"/>
                  </a:lnTo>
                  <a:lnTo>
                    <a:pt x="1847710" y="231787"/>
                  </a:lnTo>
                  <a:lnTo>
                    <a:pt x="1846630" y="231800"/>
                  </a:lnTo>
                  <a:lnTo>
                    <a:pt x="1844179" y="231800"/>
                  </a:lnTo>
                  <a:lnTo>
                    <a:pt x="1840471" y="231800"/>
                  </a:lnTo>
                  <a:lnTo>
                    <a:pt x="1833245" y="231787"/>
                  </a:lnTo>
                  <a:lnTo>
                    <a:pt x="1827390" y="225933"/>
                  </a:lnTo>
                  <a:lnTo>
                    <a:pt x="1827390" y="222783"/>
                  </a:lnTo>
                  <a:lnTo>
                    <a:pt x="1840598" y="222313"/>
                  </a:lnTo>
                  <a:lnTo>
                    <a:pt x="1840344" y="215074"/>
                  </a:lnTo>
                  <a:lnTo>
                    <a:pt x="1827390" y="215531"/>
                  </a:lnTo>
                  <a:lnTo>
                    <a:pt x="1827390" y="211455"/>
                  </a:lnTo>
                  <a:lnTo>
                    <a:pt x="1833245" y="205600"/>
                  </a:lnTo>
                  <a:lnTo>
                    <a:pt x="1844179" y="205600"/>
                  </a:lnTo>
                  <a:lnTo>
                    <a:pt x="1847710" y="205600"/>
                  </a:lnTo>
                  <a:lnTo>
                    <a:pt x="1853565" y="211455"/>
                  </a:lnTo>
                  <a:lnTo>
                    <a:pt x="1853565" y="203454"/>
                  </a:lnTo>
                  <a:lnTo>
                    <a:pt x="1848383" y="199948"/>
                  </a:lnTo>
                  <a:lnTo>
                    <a:pt x="1840471" y="198348"/>
                  </a:lnTo>
                  <a:lnTo>
                    <a:pt x="1832546" y="199948"/>
                  </a:lnTo>
                  <a:lnTo>
                    <a:pt x="1826082" y="204317"/>
                  </a:lnTo>
                  <a:lnTo>
                    <a:pt x="1821713" y="210781"/>
                  </a:lnTo>
                  <a:lnTo>
                    <a:pt x="1820710" y="215760"/>
                  </a:lnTo>
                  <a:lnTo>
                    <a:pt x="1406220" y="230162"/>
                  </a:lnTo>
                  <a:lnTo>
                    <a:pt x="1405496" y="226542"/>
                  </a:lnTo>
                  <a:lnTo>
                    <a:pt x="1402003" y="221348"/>
                  </a:lnTo>
                  <a:lnTo>
                    <a:pt x="1401140" y="220078"/>
                  </a:lnTo>
                  <a:lnTo>
                    <a:pt x="1399844" y="219214"/>
                  </a:lnTo>
                  <a:lnTo>
                    <a:pt x="1399844" y="227215"/>
                  </a:lnTo>
                  <a:lnTo>
                    <a:pt x="1399844" y="230378"/>
                  </a:lnTo>
                  <a:lnTo>
                    <a:pt x="1386484" y="230835"/>
                  </a:lnTo>
                  <a:lnTo>
                    <a:pt x="1373657" y="231775"/>
                  </a:lnTo>
                  <a:lnTo>
                    <a:pt x="1373657" y="227215"/>
                  </a:lnTo>
                  <a:lnTo>
                    <a:pt x="1379512" y="221361"/>
                  </a:lnTo>
                  <a:lnTo>
                    <a:pt x="1390459" y="221361"/>
                  </a:lnTo>
                  <a:lnTo>
                    <a:pt x="1393990" y="221361"/>
                  </a:lnTo>
                  <a:lnTo>
                    <a:pt x="1399844" y="227215"/>
                  </a:lnTo>
                  <a:lnTo>
                    <a:pt x="1399844" y="219214"/>
                  </a:lnTo>
                  <a:lnTo>
                    <a:pt x="1394663" y="215709"/>
                  </a:lnTo>
                  <a:lnTo>
                    <a:pt x="1386751" y="214109"/>
                  </a:lnTo>
                  <a:lnTo>
                    <a:pt x="1378826" y="215709"/>
                  </a:lnTo>
                  <a:lnTo>
                    <a:pt x="1372362" y="220078"/>
                  </a:lnTo>
                  <a:lnTo>
                    <a:pt x="1367993" y="226542"/>
                  </a:lnTo>
                  <a:lnTo>
                    <a:pt x="1366837" y="232270"/>
                  </a:lnTo>
                  <a:lnTo>
                    <a:pt x="952360" y="262521"/>
                  </a:lnTo>
                  <a:lnTo>
                    <a:pt x="951776" y="259651"/>
                  </a:lnTo>
                  <a:lnTo>
                    <a:pt x="948283" y="254457"/>
                  </a:lnTo>
                  <a:lnTo>
                    <a:pt x="947420" y="253187"/>
                  </a:lnTo>
                  <a:lnTo>
                    <a:pt x="946124" y="252323"/>
                  </a:lnTo>
                  <a:lnTo>
                    <a:pt x="946124" y="260324"/>
                  </a:lnTo>
                  <a:lnTo>
                    <a:pt x="946124" y="262978"/>
                  </a:lnTo>
                  <a:lnTo>
                    <a:pt x="932815" y="263944"/>
                  </a:lnTo>
                  <a:lnTo>
                    <a:pt x="919937" y="264579"/>
                  </a:lnTo>
                  <a:lnTo>
                    <a:pt x="919937" y="260324"/>
                  </a:lnTo>
                  <a:lnTo>
                    <a:pt x="925791" y="254469"/>
                  </a:lnTo>
                  <a:lnTo>
                    <a:pt x="936739" y="254469"/>
                  </a:lnTo>
                  <a:lnTo>
                    <a:pt x="940269" y="254469"/>
                  </a:lnTo>
                  <a:lnTo>
                    <a:pt x="946124" y="260324"/>
                  </a:lnTo>
                  <a:lnTo>
                    <a:pt x="946124" y="252323"/>
                  </a:lnTo>
                  <a:lnTo>
                    <a:pt x="940943" y="248818"/>
                  </a:lnTo>
                  <a:lnTo>
                    <a:pt x="933030" y="247218"/>
                  </a:lnTo>
                  <a:lnTo>
                    <a:pt x="925106" y="248818"/>
                  </a:lnTo>
                  <a:lnTo>
                    <a:pt x="918641" y="253187"/>
                  </a:lnTo>
                  <a:lnTo>
                    <a:pt x="914273" y="259651"/>
                  </a:lnTo>
                  <a:lnTo>
                    <a:pt x="913218" y="264909"/>
                  </a:lnTo>
                  <a:lnTo>
                    <a:pt x="498729" y="285064"/>
                  </a:lnTo>
                  <a:lnTo>
                    <a:pt x="498055" y="281711"/>
                  </a:lnTo>
                  <a:lnTo>
                    <a:pt x="494550" y="276517"/>
                  </a:lnTo>
                  <a:lnTo>
                    <a:pt x="493687" y="275234"/>
                  </a:lnTo>
                  <a:lnTo>
                    <a:pt x="492404" y="274370"/>
                  </a:lnTo>
                  <a:lnTo>
                    <a:pt x="492404" y="282384"/>
                  </a:lnTo>
                  <a:lnTo>
                    <a:pt x="492404" y="285381"/>
                  </a:lnTo>
                  <a:lnTo>
                    <a:pt x="492404" y="292620"/>
                  </a:lnTo>
                  <a:lnTo>
                    <a:pt x="492404" y="296862"/>
                  </a:lnTo>
                  <a:lnTo>
                    <a:pt x="486549" y="302717"/>
                  </a:lnTo>
                  <a:lnTo>
                    <a:pt x="485470" y="302729"/>
                  </a:lnTo>
                  <a:lnTo>
                    <a:pt x="483019" y="302729"/>
                  </a:lnTo>
                  <a:lnTo>
                    <a:pt x="479310" y="302729"/>
                  </a:lnTo>
                  <a:lnTo>
                    <a:pt x="472071" y="302717"/>
                  </a:lnTo>
                  <a:lnTo>
                    <a:pt x="466217" y="296862"/>
                  </a:lnTo>
                  <a:lnTo>
                    <a:pt x="466217" y="294868"/>
                  </a:lnTo>
                  <a:lnTo>
                    <a:pt x="479615" y="293230"/>
                  </a:lnTo>
                  <a:lnTo>
                    <a:pt x="492404" y="292620"/>
                  </a:lnTo>
                  <a:lnTo>
                    <a:pt x="492404" y="285381"/>
                  </a:lnTo>
                  <a:lnTo>
                    <a:pt x="478878" y="286029"/>
                  </a:lnTo>
                  <a:lnTo>
                    <a:pt x="466217" y="287578"/>
                  </a:lnTo>
                  <a:lnTo>
                    <a:pt x="466217" y="282384"/>
                  </a:lnTo>
                  <a:lnTo>
                    <a:pt x="472071" y="276529"/>
                  </a:lnTo>
                  <a:lnTo>
                    <a:pt x="483019" y="276529"/>
                  </a:lnTo>
                  <a:lnTo>
                    <a:pt x="486549" y="276529"/>
                  </a:lnTo>
                  <a:lnTo>
                    <a:pt x="492404" y="282384"/>
                  </a:lnTo>
                  <a:lnTo>
                    <a:pt x="492404" y="274370"/>
                  </a:lnTo>
                  <a:lnTo>
                    <a:pt x="487222" y="270878"/>
                  </a:lnTo>
                  <a:lnTo>
                    <a:pt x="479310" y="269265"/>
                  </a:lnTo>
                  <a:lnTo>
                    <a:pt x="471385" y="270878"/>
                  </a:lnTo>
                  <a:lnTo>
                    <a:pt x="464921" y="275234"/>
                  </a:lnTo>
                  <a:lnTo>
                    <a:pt x="460552" y="281711"/>
                  </a:lnTo>
                  <a:lnTo>
                    <a:pt x="459193" y="288429"/>
                  </a:lnTo>
                  <a:lnTo>
                    <a:pt x="44716" y="338823"/>
                  </a:lnTo>
                  <a:lnTo>
                    <a:pt x="44335" y="336880"/>
                  </a:lnTo>
                  <a:lnTo>
                    <a:pt x="40830" y="331685"/>
                  </a:lnTo>
                  <a:lnTo>
                    <a:pt x="39966" y="330415"/>
                  </a:lnTo>
                  <a:lnTo>
                    <a:pt x="38684" y="329552"/>
                  </a:lnTo>
                  <a:lnTo>
                    <a:pt x="38684" y="337553"/>
                  </a:lnTo>
                  <a:lnTo>
                    <a:pt x="38684" y="339559"/>
                  </a:lnTo>
                  <a:lnTo>
                    <a:pt x="25158" y="341198"/>
                  </a:lnTo>
                  <a:lnTo>
                    <a:pt x="26022" y="348386"/>
                  </a:lnTo>
                  <a:lnTo>
                    <a:pt x="38684" y="346849"/>
                  </a:lnTo>
                  <a:lnTo>
                    <a:pt x="38684" y="352031"/>
                  </a:lnTo>
                  <a:lnTo>
                    <a:pt x="32829" y="357886"/>
                  </a:lnTo>
                  <a:lnTo>
                    <a:pt x="31750" y="357898"/>
                  </a:lnTo>
                  <a:lnTo>
                    <a:pt x="29298" y="357898"/>
                  </a:lnTo>
                  <a:lnTo>
                    <a:pt x="25590" y="357898"/>
                  </a:lnTo>
                  <a:lnTo>
                    <a:pt x="18351" y="357886"/>
                  </a:lnTo>
                  <a:lnTo>
                    <a:pt x="12496" y="352031"/>
                  </a:lnTo>
                  <a:lnTo>
                    <a:pt x="12496" y="337553"/>
                  </a:lnTo>
                  <a:lnTo>
                    <a:pt x="18351" y="331698"/>
                  </a:lnTo>
                  <a:lnTo>
                    <a:pt x="29298" y="331698"/>
                  </a:lnTo>
                  <a:lnTo>
                    <a:pt x="32829" y="331698"/>
                  </a:lnTo>
                  <a:lnTo>
                    <a:pt x="38684" y="337553"/>
                  </a:lnTo>
                  <a:lnTo>
                    <a:pt x="38684" y="329552"/>
                  </a:lnTo>
                  <a:lnTo>
                    <a:pt x="33502" y="326047"/>
                  </a:lnTo>
                  <a:lnTo>
                    <a:pt x="25590" y="324446"/>
                  </a:lnTo>
                  <a:lnTo>
                    <a:pt x="17665" y="326047"/>
                  </a:lnTo>
                  <a:lnTo>
                    <a:pt x="11201" y="330415"/>
                  </a:lnTo>
                  <a:lnTo>
                    <a:pt x="6832" y="336880"/>
                  </a:lnTo>
                  <a:lnTo>
                    <a:pt x="5245" y="344792"/>
                  </a:lnTo>
                  <a:lnTo>
                    <a:pt x="6832" y="352717"/>
                  </a:lnTo>
                  <a:lnTo>
                    <a:pt x="11201" y="359181"/>
                  </a:lnTo>
                  <a:lnTo>
                    <a:pt x="17665" y="363550"/>
                  </a:lnTo>
                  <a:lnTo>
                    <a:pt x="25590" y="365137"/>
                  </a:lnTo>
                  <a:lnTo>
                    <a:pt x="33502" y="363550"/>
                  </a:lnTo>
                  <a:lnTo>
                    <a:pt x="39966" y="359181"/>
                  </a:lnTo>
                  <a:lnTo>
                    <a:pt x="40830" y="357898"/>
                  </a:lnTo>
                  <a:lnTo>
                    <a:pt x="44335" y="352717"/>
                  </a:lnTo>
                  <a:lnTo>
                    <a:pt x="45681" y="345998"/>
                  </a:lnTo>
                  <a:lnTo>
                    <a:pt x="460159" y="295605"/>
                  </a:lnTo>
                  <a:lnTo>
                    <a:pt x="460552" y="297548"/>
                  </a:lnTo>
                  <a:lnTo>
                    <a:pt x="464921" y="304012"/>
                  </a:lnTo>
                  <a:lnTo>
                    <a:pt x="471385" y="308381"/>
                  </a:lnTo>
                  <a:lnTo>
                    <a:pt x="479310" y="309981"/>
                  </a:lnTo>
                  <a:lnTo>
                    <a:pt x="487222" y="308381"/>
                  </a:lnTo>
                  <a:lnTo>
                    <a:pt x="493687" y="304012"/>
                  </a:lnTo>
                  <a:lnTo>
                    <a:pt x="494550" y="302729"/>
                  </a:lnTo>
                  <a:lnTo>
                    <a:pt x="498055" y="297548"/>
                  </a:lnTo>
                  <a:lnTo>
                    <a:pt x="499110" y="292290"/>
                  </a:lnTo>
                  <a:lnTo>
                    <a:pt x="913587" y="272135"/>
                  </a:lnTo>
                  <a:lnTo>
                    <a:pt x="914273" y="275488"/>
                  </a:lnTo>
                  <a:lnTo>
                    <a:pt x="918641" y="281952"/>
                  </a:lnTo>
                  <a:lnTo>
                    <a:pt x="925106" y="286321"/>
                  </a:lnTo>
                  <a:lnTo>
                    <a:pt x="933030" y="287909"/>
                  </a:lnTo>
                  <a:lnTo>
                    <a:pt x="940943" y="286321"/>
                  </a:lnTo>
                  <a:lnTo>
                    <a:pt x="947420" y="281952"/>
                  </a:lnTo>
                  <a:lnTo>
                    <a:pt x="948283" y="280670"/>
                  </a:lnTo>
                  <a:lnTo>
                    <a:pt x="939190" y="280670"/>
                  </a:lnTo>
                  <a:lnTo>
                    <a:pt x="936739" y="280670"/>
                  </a:lnTo>
                  <a:lnTo>
                    <a:pt x="933030" y="280670"/>
                  </a:lnTo>
                  <a:lnTo>
                    <a:pt x="925791" y="280657"/>
                  </a:lnTo>
                  <a:lnTo>
                    <a:pt x="919937" y="274802"/>
                  </a:lnTo>
                  <a:lnTo>
                    <a:pt x="919937" y="271818"/>
                  </a:lnTo>
                  <a:lnTo>
                    <a:pt x="933208" y="271170"/>
                  </a:lnTo>
                  <a:lnTo>
                    <a:pt x="946124" y="270230"/>
                  </a:lnTo>
                  <a:lnTo>
                    <a:pt x="946124" y="274802"/>
                  </a:lnTo>
                  <a:lnTo>
                    <a:pt x="940269" y="280657"/>
                  </a:lnTo>
                  <a:lnTo>
                    <a:pt x="939190" y="280670"/>
                  </a:lnTo>
                  <a:lnTo>
                    <a:pt x="948283" y="280657"/>
                  </a:lnTo>
                  <a:lnTo>
                    <a:pt x="951776" y="275488"/>
                  </a:lnTo>
                  <a:lnTo>
                    <a:pt x="952944" y="269735"/>
                  </a:lnTo>
                  <a:lnTo>
                    <a:pt x="1367409" y="239509"/>
                  </a:lnTo>
                  <a:lnTo>
                    <a:pt x="1367993" y="242379"/>
                  </a:lnTo>
                  <a:lnTo>
                    <a:pt x="1372362" y="248843"/>
                  </a:lnTo>
                  <a:lnTo>
                    <a:pt x="1378826" y="253212"/>
                  </a:lnTo>
                  <a:lnTo>
                    <a:pt x="1386751" y="254800"/>
                  </a:lnTo>
                  <a:lnTo>
                    <a:pt x="1394663" y="253212"/>
                  </a:lnTo>
                  <a:lnTo>
                    <a:pt x="1401140" y="248843"/>
                  </a:lnTo>
                  <a:lnTo>
                    <a:pt x="1402003" y="247561"/>
                  </a:lnTo>
                  <a:lnTo>
                    <a:pt x="1392910" y="247561"/>
                  </a:lnTo>
                  <a:lnTo>
                    <a:pt x="1390459" y="247561"/>
                  </a:lnTo>
                  <a:lnTo>
                    <a:pt x="1386751" y="247561"/>
                  </a:lnTo>
                  <a:lnTo>
                    <a:pt x="1379512" y="247548"/>
                  </a:lnTo>
                  <a:lnTo>
                    <a:pt x="1373657" y="241693"/>
                  </a:lnTo>
                  <a:lnTo>
                    <a:pt x="1373657" y="239052"/>
                  </a:lnTo>
                  <a:lnTo>
                    <a:pt x="1386954" y="238074"/>
                  </a:lnTo>
                  <a:lnTo>
                    <a:pt x="1399844" y="237629"/>
                  </a:lnTo>
                  <a:lnTo>
                    <a:pt x="1399844" y="241693"/>
                  </a:lnTo>
                  <a:lnTo>
                    <a:pt x="1393990" y="247548"/>
                  </a:lnTo>
                  <a:lnTo>
                    <a:pt x="1392910" y="247561"/>
                  </a:lnTo>
                  <a:lnTo>
                    <a:pt x="1402003" y="247548"/>
                  </a:lnTo>
                  <a:lnTo>
                    <a:pt x="1405496" y="242379"/>
                  </a:lnTo>
                  <a:lnTo>
                    <a:pt x="1406499" y="237401"/>
                  </a:lnTo>
                  <a:lnTo>
                    <a:pt x="1820976" y="222999"/>
                  </a:lnTo>
                  <a:lnTo>
                    <a:pt x="1821713" y="226618"/>
                  </a:lnTo>
                  <a:lnTo>
                    <a:pt x="1826082" y="233083"/>
                  </a:lnTo>
                  <a:lnTo>
                    <a:pt x="1832546" y="237451"/>
                  </a:lnTo>
                  <a:lnTo>
                    <a:pt x="1840471" y="239039"/>
                  </a:lnTo>
                  <a:lnTo>
                    <a:pt x="1848383" y="237451"/>
                  </a:lnTo>
                  <a:lnTo>
                    <a:pt x="1854860" y="233083"/>
                  </a:lnTo>
                  <a:lnTo>
                    <a:pt x="1855724" y="231800"/>
                  </a:lnTo>
                  <a:lnTo>
                    <a:pt x="1859216" y="226618"/>
                  </a:lnTo>
                  <a:lnTo>
                    <a:pt x="1860829" y="218694"/>
                  </a:lnTo>
                  <a:close/>
                </a:path>
                <a:path w="1866265" h="365759">
                  <a:moveTo>
                    <a:pt x="1866061" y="44323"/>
                  </a:moveTo>
                  <a:lnTo>
                    <a:pt x="1861870" y="37071"/>
                  </a:lnTo>
                  <a:lnTo>
                    <a:pt x="1853501" y="22580"/>
                  </a:lnTo>
                  <a:lnTo>
                    <a:pt x="1853501" y="37071"/>
                  </a:lnTo>
                  <a:lnTo>
                    <a:pt x="1827441" y="37071"/>
                  </a:lnTo>
                  <a:lnTo>
                    <a:pt x="1828711" y="34861"/>
                  </a:lnTo>
                  <a:lnTo>
                    <a:pt x="1840979" y="33147"/>
                  </a:lnTo>
                  <a:lnTo>
                    <a:pt x="1839976" y="25958"/>
                  </a:lnTo>
                  <a:lnTo>
                    <a:pt x="1833321" y="26885"/>
                  </a:lnTo>
                  <a:lnTo>
                    <a:pt x="1840471" y="14503"/>
                  </a:lnTo>
                  <a:lnTo>
                    <a:pt x="1853501" y="37071"/>
                  </a:lnTo>
                  <a:lnTo>
                    <a:pt x="1853501" y="22580"/>
                  </a:lnTo>
                  <a:lnTo>
                    <a:pt x="1840471" y="0"/>
                  </a:lnTo>
                  <a:lnTo>
                    <a:pt x="1837334" y="5435"/>
                  </a:lnTo>
                  <a:lnTo>
                    <a:pt x="1824228" y="28155"/>
                  </a:lnTo>
                  <a:lnTo>
                    <a:pt x="1400581" y="87020"/>
                  </a:lnTo>
                  <a:lnTo>
                    <a:pt x="1399781" y="85636"/>
                  </a:lnTo>
                  <a:lnTo>
                    <a:pt x="1399781" y="100126"/>
                  </a:lnTo>
                  <a:lnTo>
                    <a:pt x="1373720" y="100126"/>
                  </a:lnTo>
                  <a:lnTo>
                    <a:pt x="1375270" y="97447"/>
                  </a:lnTo>
                  <a:lnTo>
                    <a:pt x="1387259" y="96189"/>
                  </a:lnTo>
                  <a:lnTo>
                    <a:pt x="1396746" y="94881"/>
                  </a:lnTo>
                  <a:lnTo>
                    <a:pt x="1399781" y="100126"/>
                  </a:lnTo>
                  <a:lnTo>
                    <a:pt x="1399781" y="85636"/>
                  </a:lnTo>
                  <a:lnTo>
                    <a:pt x="1392834" y="73609"/>
                  </a:lnTo>
                  <a:lnTo>
                    <a:pt x="1392834" y="88099"/>
                  </a:lnTo>
                  <a:lnTo>
                    <a:pt x="1386319" y="89001"/>
                  </a:lnTo>
                  <a:lnTo>
                    <a:pt x="1379740" y="89687"/>
                  </a:lnTo>
                  <a:lnTo>
                    <a:pt x="1386751" y="77558"/>
                  </a:lnTo>
                  <a:lnTo>
                    <a:pt x="1392834" y="88099"/>
                  </a:lnTo>
                  <a:lnTo>
                    <a:pt x="1392834" y="73609"/>
                  </a:lnTo>
                  <a:lnTo>
                    <a:pt x="1386751" y="63055"/>
                  </a:lnTo>
                  <a:lnTo>
                    <a:pt x="1383614" y="68491"/>
                  </a:lnTo>
                  <a:lnTo>
                    <a:pt x="1370838" y="90627"/>
                  </a:lnTo>
                  <a:lnTo>
                    <a:pt x="947127" y="134785"/>
                  </a:lnTo>
                  <a:lnTo>
                    <a:pt x="946061" y="132943"/>
                  </a:lnTo>
                  <a:lnTo>
                    <a:pt x="946061" y="147408"/>
                  </a:lnTo>
                  <a:lnTo>
                    <a:pt x="920000" y="147408"/>
                  </a:lnTo>
                  <a:lnTo>
                    <a:pt x="921283" y="145186"/>
                  </a:lnTo>
                  <a:lnTo>
                    <a:pt x="933475" y="143484"/>
                  </a:lnTo>
                  <a:lnTo>
                    <a:pt x="943203" y="142481"/>
                  </a:lnTo>
                  <a:lnTo>
                    <a:pt x="946061" y="147408"/>
                  </a:lnTo>
                  <a:lnTo>
                    <a:pt x="946061" y="132943"/>
                  </a:lnTo>
                  <a:lnTo>
                    <a:pt x="939241" y="121119"/>
                  </a:lnTo>
                  <a:lnTo>
                    <a:pt x="939241" y="135597"/>
                  </a:lnTo>
                  <a:lnTo>
                    <a:pt x="932535" y="136296"/>
                  </a:lnTo>
                  <a:lnTo>
                    <a:pt x="925880" y="137223"/>
                  </a:lnTo>
                  <a:lnTo>
                    <a:pt x="933030" y="124841"/>
                  </a:lnTo>
                  <a:lnTo>
                    <a:pt x="939241" y="135597"/>
                  </a:lnTo>
                  <a:lnTo>
                    <a:pt x="939241" y="121119"/>
                  </a:lnTo>
                  <a:lnTo>
                    <a:pt x="933030" y="110337"/>
                  </a:lnTo>
                  <a:lnTo>
                    <a:pt x="929894" y="115773"/>
                  </a:lnTo>
                  <a:lnTo>
                    <a:pt x="916774" y="138493"/>
                  </a:lnTo>
                  <a:lnTo>
                    <a:pt x="493128" y="197358"/>
                  </a:lnTo>
                  <a:lnTo>
                    <a:pt x="492340" y="195999"/>
                  </a:lnTo>
                  <a:lnTo>
                    <a:pt x="492340" y="210464"/>
                  </a:lnTo>
                  <a:lnTo>
                    <a:pt x="486206" y="210464"/>
                  </a:lnTo>
                  <a:lnTo>
                    <a:pt x="486206" y="217716"/>
                  </a:lnTo>
                  <a:lnTo>
                    <a:pt x="482930" y="220992"/>
                  </a:lnTo>
                  <a:lnTo>
                    <a:pt x="482930" y="217716"/>
                  </a:lnTo>
                  <a:lnTo>
                    <a:pt x="486206" y="217716"/>
                  </a:lnTo>
                  <a:lnTo>
                    <a:pt x="486206" y="210464"/>
                  </a:lnTo>
                  <a:lnTo>
                    <a:pt x="475691" y="210464"/>
                  </a:lnTo>
                  <a:lnTo>
                    <a:pt x="475691" y="217716"/>
                  </a:lnTo>
                  <a:lnTo>
                    <a:pt x="475691" y="220992"/>
                  </a:lnTo>
                  <a:lnTo>
                    <a:pt x="472414" y="217716"/>
                  </a:lnTo>
                  <a:lnTo>
                    <a:pt x="475691" y="217716"/>
                  </a:lnTo>
                  <a:lnTo>
                    <a:pt x="475691" y="210464"/>
                  </a:lnTo>
                  <a:lnTo>
                    <a:pt x="470560" y="210464"/>
                  </a:lnTo>
                  <a:lnTo>
                    <a:pt x="470560" y="226123"/>
                  </a:lnTo>
                  <a:lnTo>
                    <a:pt x="462584" y="226123"/>
                  </a:lnTo>
                  <a:lnTo>
                    <a:pt x="462584" y="227380"/>
                  </a:lnTo>
                  <a:lnTo>
                    <a:pt x="235204" y="244767"/>
                  </a:lnTo>
                  <a:lnTo>
                    <a:pt x="458228" y="209905"/>
                  </a:lnTo>
                  <a:lnTo>
                    <a:pt x="453720" y="217716"/>
                  </a:lnTo>
                  <a:lnTo>
                    <a:pt x="467677" y="217716"/>
                  </a:lnTo>
                  <a:lnTo>
                    <a:pt x="464921" y="220472"/>
                  </a:lnTo>
                  <a:lnTo>
                    <a:pt x="470560" y="226123"/>
                  </a:lnTo>
                  <a:lnTo>
                    <a:pt x="470560" y="210464"/>
                  </a:lnTo>
                  <a:lnTo>
                    <a:pt x="466280" y="210464"/>
                  </a:lnTo>
                  <a:lnTo>
                    <a:pt x="467436" y="208457"/>
                  </a:lnTo>
                  <a:lnTo>
                    <a:pt x="479844" y="206514"/>
                  </a:lnTo>
                  <a:lnTo>
                    <a:pt x="489292" y="205206"/>
                  </a:lnTo>
                  <a:lnTo>
                    <a:pt x="492340" y="210464"/>
                  </a:lnTo>
                  <a:lnTo>
                    <a:pt x="492340" y="195999"/>
                  </a:lnTo>
                  <a:lnTo>
                    <a:pt x="485381" y="183934"/>
                  </a:lnTo>
                  <a:lnTo>
                    <a:pt x="485381" y="198437"/>
                  </a:lnTo>
                  <a:lnTo>
                    <a:pt x="478815" y="199339"/>
                  </a:lnTo>
                  <a:lnTo>
                    <a:pt x="472097" y="200393"/>
                  </a:lnTo>
                  <a:lnTo>
                    <a:pt x="479310" y="187896"/>
                  </a:lnTo>
                  <a:lnTo>
                    <a:pt x="485381" y="198437"/>
                  </a:lnTo>
                  <a:lnTo>
                    <a:pt x="485381" y="183934"/>
                  </a:lnTo>
                  <a:lnTo>
                    <a:pt x="479310" y="173393"/>
                  </a:lnTo>
                  <a:lnTo>
                    <a:pt x="476173" y="178828"/>
                  </a:lnTo>
                  <a:lnTo>
                    <a:pt x="462889" y="201841"/>
                  </a:lnTo>
                  <a:lnTo>
                    <a:pt x="143383" y="251790"/>
                  </a:lnTo>
                  <a:lnTo>
                    <a:pt x="52362" y="258749"/>
                  </a:lnTo>
                  <a:lnTo>
                    <a:pt x="52362" y="266014"/>
                  </a:lnTo>
                  <a:lnTo>
                    <a:pt x="42316" y="267589"/>
                  </a:lnTo>
                  <a:lnTo>
                    <a:pt x="42316" y="266776"/>
                  </a:lnTo>
                  <a:lnTo>
                    <a:pt x="52362" y="266014"/>
                  </a:lnTo>
                  <a:lnTo>
                    <a:pt x="52362" y="258749"/>
                  </a:lnTo>
                  <a:lnTo>
                    <a:pt x="39408" y="259727"/>
                  </a:lnTo>
                  <a:lnTo>
                    <a:pt x="39408" y="268033"/>
                  </a:lnTo>
                  <a:lnTo>
                    <a:pt x="39281" y="268058"/>
                  </a:lnTo>
                  <a:lnTo>
                    <a:pt x="39408" y="268033"/>
                  </a:lnTo>
                  <a:lnTo>
                    <a:pt x="39408" y="259727"/>
                  </a:lnTo>
                  <a:lnTo>
                    <a:pt x="38620" y="259791"/>
                  </a:lnTo>
                  <a:lnTo>
                    <a:pt x="38620" y="281393"/>
                  </a:lnTo>
                  <a:lnTo>
                    <a:pt x="12560" y="281393"/>
                  </a:lnTo>
                  <a:lnTo>
                    <a:pt x="14884" y="277368"/>
                  </a:lnTo>
                  <a:lnTo>
                    <a:pt x="16319" y="278803"/>
                  </a:lnTo>
                  <a:lnTo>
                    <a:pt x="21958" y="273164"/>
                  </a:lnTo>
                  <a:lnTo>
                    <a:pt x="21958" y="281139"/>
                  </a:lnTo>
                  <a:lnTo>
                    <a:pt x="29210" y="281139"/>
                  </a:lnTo>
                  <a:lnTo>
                    <a:pt x="29197" y="276974"/>
                  </a:lnTo>
                  <a:lnTo>
                    <a:pt x="32486" y="276453"/>
                  </a:lnTo>
                  <a:lnTo>
                    <a:pt x="34848" y="278803"/>
                  </a:lnTo>
                  <a:lnTo>
                    <a:pt x="36283" y="277368"/>
                  </a:lnTo>
                  <a:lnTo>
                    <a:pt x="38620" y="281393"/>
                  </a:lnTo>
                  <a:lnTo>
                    <a:pt x="38620" y="259791"/>
                  </a:lnTo>
                  <a:lnTo>
                    <a:pt x="35064" y="260057"/>
                  </a:lnTo>
                  <a:lnTo>
                    <a:pt x="39979" y="255143"/>
                  </a:lnTo>
                  <a:lnTo>
                    <a:pt x="34848" y="250012"/>
                  </a:lnTo>
                  <a:lnTo>
                    <a:pt x="31064" y="253809"/>
                  </a:lnTo>
                  <a:lnTo>
                    <a:pt x="29197" y="250596"/>
                  </a:lnTo>
                  <a:lnTo>
                    <a:pt x="29210" y="247675"/>
                  </a:lnTo>
                  <a:lnTo>
                    <a:pt x="27520" y="247675"/>
                  </a:lnTo>
                  <a:lnTo>
                    <a:pt x="25590" y="244322"/>
                  </a:lnTo>
                  <a:lnTo>
                    <a:pt x="23647" y="247675"/>
                  </a:lnTo>
                  <a:lnTo>
                    <a:pt x="21958" y="247675"/>
                  </a:lnTo>
                  <a:lnTo>
                    <a:pt x="21958" y="250621"/>
                  </a:lnTo>
                  <a:lnTo>
                    <a:pt x="20104" y="253822"/>
                  </a:lnTo>
                  <a:lnTo>
                    <a:pt x="16319" y="250012"/>
                  </a:lnTo>
                  <a:lnTo>
                    <a:pt x="11201" y="255143"/>
                  </a:lnTo>
                  <a:lnTo>
                    <a:pt x="16344" y="260324"/>
                  </a:lnTo>
                  <a:lnTo>
                    <a:pt x="16078" y="260794"/>
                  </a:lnTo>
                  <a:lnTo>
                    <a:pt x="8864" y="260794"/>
                  </a:lnTo>
                  <a:lnTo>
                    <a:pt x="8864" y="268033"/>
                  </a:lnTo>
                  <a:lnTo>
                    <a:pt x="11899" y="268033"/>
                  </a:lnTo>
                  <a:lnTo>
                    <a:pt x="0" y="288645"/>
                  </a:lnTo>
                  <a:lnTo>
                    <a:pt x="51181" y="288645"/>
                  </a:lnTo>
                  <a:lnTo>
                    <a:pt x="46990" y="281393"/>
                  </a:lnTo>
                  <a:lnTo>
                    <a:pt x="43167" y="274789"/>
                  </a:lnTo>
                  <a:lnTo>
                    <a:pt x="144195" y="258991"/>
                  </a:lnTo>
                  <a:lnTo>
                    <a:pt x="469823" y="234099"/>
                  </a:lnTo>
                  <a:lnTo>
                    <a:pt x="464921" y="239001"/>
                  </a:lnTo>
                  <a:lnTo>
                    <a:pt x="470052" y="244119"/>
                  </a:lnTo>
                  <a:lnTo>
                    <a:pt x="475691" y="238480"/>
                  </a:lnTo>
                  <a:lnTo>
                    <a:pt x="475691" y="246468"/>
                  </a:lnTo>
                  <a:lnTo>
                    <a:pt x="482930" y="246468"/>
                  </a:lnTo>
                  <a:lnTo>
                    <a:pt x="482930" y="238480"/>
                  </a:lnTo>
                  <a:lnTo>
                    <a:pt x="488581" y="244119"/>
                  </a:lnTo>
                  <a:lnTo>
                    <a:pt x="493699" y="239001"/>
                  </a:lnTo>
                  <a:lnTo>
                    <a:pt x="487565" y="232879"/>
                  </a:lnTo>
                  <a:lnTo>
                    <a:pt x="488061" y="233362"/>
                  </a:lnTo>
                  <a:lnTo>
                    <a:pt x="496036" y="233362"/>
                  </a:lnTo>
                  <a:lnTo>
                    <a:pt x="496036" y="232384"/>
                  </a:lnTo>
                  <a:lnTo>
                    <a:pt x="923721" y="207124"/>
                  </a:lnTo>
                  <a:lnTo>
                    <a:pt x="918641" y="212204"/>
                  </a:lnTo>
                  <a:lnTo>
                    <a:pt x="923772" y="217322"/>
                  </a:lnTo>
                  <a:lnTo>
                    <a:pt x="929398" y="211696"/>
                  </a:lnTo>
                  <a:lnTo>
                    <a:pt x="929398" y="219659"/>
                  </a:lnTo>
                  <a:lnTo>
                    <a:pt x="936650" y="219659"/>
                  </a:lnTo>
                  <a:lnTo>
                    <a:pt x="936650" y="211696"/>
                  </a:lnTo>
                  <a:lnTo>
                    <a:pt x="942301" y="217322"/>
                  </a:lnTo>
                  <a:lnTo>
                    <a:pt x="947420" y="212204"/>
                  </a:lnTo>
                  <a:lnTo>
                    <a:pt x="940917" y="205714"/>
                  </a:lnTo>
                  <a:lnTo>
                    <a:pt x="941781" y="206565"/>
                  </a:lnTo>
                  <a:lnTo>
                    <a:pt x="949756" y="206565"/>
                  </a:lnTo>
                  <a:lnTo>
                    <a:pt x="949756" y="204736"/>
                  </a:lnTo>
                  <a:lnTo>
                    <a:pt x="1376883" y="157238"/>
                  </a:lnTo>
                  <a:lnTo>
                    <a:pt x="1372362" y="161759"/>
                  </a:lnTo>
                  <a:lnTo>
                    <a:pt x="1377492" y="166890"/>
                  </a:lnTo>
                  <a:lnTo>
                    <a:pt x="1383118" y="161251"/>
                  </a:lnTo>
                  <a:lnTo>
                    <a:pt x="1383118" y="169240"/>
                  </a:lnTo>
                  <a:lnTo>
                    <a:pt x="1390383" y="169240"/>
                  </a:lnTo>
                  <a:lnTo>
                    <a:pt x="1390370" y="161251"/>
                  </a:lnTo>
                  <a:lnTo>
                    <a:pt x="1396022" y="166890"/>
                  </a:lnTo>
                  <a:lnTo>
                    <a:pt x="1401140" y="161759"/>
                  </a:lnTo>
                  <a:lnTo>
                    <a:pt x="1394726" y="155359"/>
                  </a:lnTo>
                  <a:lnTo>
                    <a:pt x="1395501" y="156121"/>
                  </a:lnTo>
                  <a:lnTo>
                    <a:pt x="1403477" y="156121"/>
                  </a:lnTo>
                  <a:lnTo>
                    <a:pt x="1403477" y="154508"/>
                  </a:lnTo>
                  <a:lnTo>
                    <a:pt x="1830743" y="112966"/>
                  </a:lnTo>
                  <a:lnTo>
                    <a:pt x="1826082" y="117627"/>
                  </a:lnTo>
                  <a:lnTo>
                    <a:pt x="1831213" y="122758"/>
                  </a:lnTo>
                  <a:lnTo>
                    <a:pt x="1836839" y="117119"/>
                  </a:lnTo>
                  <a:lnTo>
                    <a:pt x="1836839" y="125107"/>
                  </a:lnTo>
                  <a:lnTo>
                    <a:pt x="1844103" y="125107"/>
                  </a:lnTo>
                  <a:lnTo>
                    <a:pt x="1844090" y="117119"/>
                  </a:lnTo>
                  <a:lnTo>
                    <a:pt x="1849742" y="122758"/>
                  </a:lnTo>
                  <a:lnTo>
                    <a:pt x="1854860" y="117627"/>
                  </a:lnTo>
                  <a:lnTo>
                    <a:pt x="1845589" y="108369"/>
                  </a:lnTo>
                  <a:lnTo>
                    <a:pt x="1849221" y="111988"/>
                  </a:lnTo>
                  <a:lnTo>
                    <a:pt x="1857197" y="111988"/>
                  </a:lnTo>
                  <a:lnTo>
                    <a:pt x="1857197" y="104749"/>
                  </a:lnTo>
                  <a:lnTo>
                    <a:pt x="1849208" y="104749"/>
                  </a:lnTo>
                  <a:lnTo>
                    <a:pt x="1854860" y="99098"/>
                  </a:lnTo>
                  <a:lnTo>
                    <a:pt x="1849742" y="93980"/>
                  </a:lnTo>
                  <a:lnTo>
                    <a:pt x="1844103" y="99618"/>
                  </a:lnTo>
                  <a:lnTo>
                    <a:pt x="1844103" y="106870"/>
                  </a:lnTo>
                  <a:lnTo>
                    <a:pt x="1844103" y="109867"/>
                  </a:lnTo>
                  <a:lnTo>
                    <a:pt x="1840471" y="113499"/>
                  </a:lnTo>
                  <a:lnTo>
                    <a:pt x="1844090" y="109867"/>
                  </a:lnTo>
                  <a:lnTo>
                    <a:pt x="1844090" y="106870"/>
                  </a:lnTo>
                  <a:lnTo>
                    <a:pt x="1844103" y="99618"/>
                  </a:lnTo>
                  <a:lnTo>
                    <a:pt x="1840471" y="103251"/>
                  </a:lnTo>
                  <a:lnTo>
                    <a:pt x="1844090" y="99618"/>
                  </a:lnTo>
                  <a:lnTo>
                    <a:pt x="1844103" y="91643"/>
                  </a:lnTo>
                  <a:lnTo>
                    <a:pt x="1836839" y="91643"/>
                  </a:lnTo>
                  <a:lnTo>
                    <a:pt x="1836839" y="99618"/>
                  </a:lnTo>
                  <a:lnTo>
                    <a:pt x="1831213" y="93980"/>
                  </a:lnTo>
                  <a:lnTo>
                    <a:pt x="1826082" y="99098"/>
                  </a:lnTo>
                  <a:lnTo>
                    <a:pt x="1831721" y="104749"/>
                  </a:lnTo>
                  <a:lnTo>
                    <a:pt x="1823745" y="104749"/>
                  </a:lnTo>
                  <a:lnTo>
                    <a:pt x="1823745" y="106349"/>
                  </a:lnTo>
                  <a:lnTo>
                    <a:pt x="1396441" y="147929"/>
                  </a:lnTo>
                  <a:lnTo>
                    <a:pt x="1401140" y="143230"/>
                  </a:lnTo>
                  <a:lnTo>
                    <a:pt x="1396022" y="138112"/>
                  </a:lnTo>
                  <a:lnTo>
                    <a:pt x="1390383" y="143751"/>
                  </a:lnTo>
                  <a:lnTo>
                    <a:pt x="1386751" y="147383"/>
                  </a:lnTo>
                  <a:lnTo>
                    <a:pt x="1390370" y="143751"/>
                  </a:lnTo>
                  <a:lnTo>
                    <a:pt x="1390383" y="135775"/>
                  </a:lnTo>
                  <a:lnTo>
                    <a:pt x="1383118" y="135775"/>
                  </a:lnTo>
                  <a:lnTo>
                    <a:pt x="1383118" y="143751"/>
                  </a:lnTo>
                  <a:lnTo>
                    <a:pt x="1377492" y="138112"/>
                  </a:lnTo>
                  <a:lnTo>
                    <a:pt x="1372362" y="143230"/>
                  </a:lnTo>
                  <a:lnTo>
                    <a:pt x="1378000" y="148882"/>
                  </a:lnTo>
                  <a:lnTo>
                    <a:pt x="1370025" y="148882"/>
                  </a:lnTo>
                  <a:lnTo>
                    <a:pt x="1370025" y="150723"/>
                  </a:lnTo>
                  <a:lnTo>
                    <a:pt x="942898" y="198196"/>
                  </a:lnTo>
                  <a:lnTo>
                    <a:pt x="947420" y="193675"/>
                  </a:lnTo>
                  <a:lnTo>
                    <a:pt x="942301" y="188544"/>
                  </a:lnTo>
                  <a:lnTo>
                    <a:pt x="936650" y="194195"/>
                  </a:lnTo>
                  <a:lnTo>
                    <a:pt x="936650" y="186207"/>
                  </a:lnTo>
                  <a:lnTo>
                    <a:pt x="929398" y="186207"/>
                  </a:lnTo>
                  <a:lnTo>
                    <a:pt x="929398" y="194195"/>
                  </a:lnTo>
                  <a:lnTo>
                    <a:pt x="923772" y="188544"/>
                  </a:lnTo>
                  <a:lnTo>
                    <a:pt x="918641" y="193675"/>
                  </a:lnTo>
                  <a:lnTo>
                    <a:pt x="924280" y="199326"/>
                  </a:lnTo>
                  <a:lnTo>
                    <a:pt x="916305" y="199326"/>
                  </a:lnTo>
                  <a:lnTo>
                    <a:pt x="916305" y="200304"/>
                  </a:lnTo>
                  <a:lnTo>
                    <a:pt x="488619" y="225552"/>
                  </a:lnTo>
                  <a:lnTo>
                    <a:pt x="493699" y="220472"/>
                  </a:lnTo>
                  <a:lnTo>
                    <a:pt x="490943" y="217716"/>
                  </a:lnTo>
                  <a:lnTo>
                    <a:pt x="504901" y="217716"/>
                  </a:lnTo>
                  <a:lnTo>
                    <a:pt x="500710" y="210464"/>
                  </a:lnTo>
                  <a:lnTo>
                    <a:pt x="497039" y="204127"/>
                  </a:lnTo>
                  <a:lnTo>
                    <a:pt x="912177" y="146443"/>
                  </a:lnTo>
                  <a:lnTo>
                    <a:pt x="907440" y="154660"/>
                  </a:lnTo>
                  <a:lnTo>
                    <a:pt x="958621" y="154660"/>
                  </a:lnTo>
                  <a:lnTo>
                    <a:pt x="954430" y="147408"/>
                  </a:lnTo>
                  <a:lnTo>
                    <a:pt x="951103" y="141655"/>
                  </a:lnTo>
                  <a:lnTo>
                    <a:pt x="1366354" y="98374"/>
                  </a:lnTo>
                  <a:lnTo>
                    <a:pt x="1361160" y="107378"/>
                  </a:lnTo>
                  <a:lnTo>
                    <a:pt x="1412341" y="107378"/>
                  </a:lnTo>
                  <a:lnTo>
                    <a:pt x="1408150" y="100126"/>
                  </a:lnTo>
                  <a:lnTo>
                    <a:pt x="1404493" y="93802"/>
                  </a:lnTo>
                  <a:lnTo>
                    <a:pt x="1819630" y="36118"/>
                  </a:lnTo>
                  <a:lnTo>
                    <a:pt x="1814893" y="44323"/>
                  </a:lnTo>
                  <a:lnTo>
                    <a:pt x="1866061" y="443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5" name="object 119">
              <a:extLst>
                <a:ext uri="{FF2B5EF4-FFF2-40B4-BE49-F238E27FC236}">
                  <a16:creationId xmlns:a16="http://schemas.microsoft.com/office/drawing/2014/main" id="{024F58EF-6539-409E-8223-FBD867C4450D}"/>
                </a:ext>
              </a:extLst>
            </p:cNvPr>
            <p:cNvSpPr/>
            <p:nvPr/>
          </p:nvSpPr>
          <p:spPr>
            <a:xfrm>
              <a:off x="5074463" y="1124952"/>
              <a:ext cx="1866264" cy="400050"/>
            </a:xfrm>
            <a:custGeom>
              <a:avLst/>
              <a:gdLst/>
              <a:ahLst/>
              <a:cxnLst/>
              <a:rect l="l" t="t" r="r" b="b"/>
              <a:pathLst>
                <a:path w="1866265" h="400050">
                  <a:moveTo>
                    <a:pt x="1860829" y="221843"/>
                  </a:moveTo>
                  <a:lnTo>
                    <a:pt x="1859216" y="213931"/>
                  </a:lnTo>
                  <a:lnTo>
                    <a:pt x="1855724" y="208737"/>
                  </a:lnTo>
                  <a:lnTo>
                    <a:pt x="1854860" y="207454"/>
                  </a:lnTo>
                  <a:lnTo>
                    <a:pt x="1853565" y="206590"/>
                  </a:lnTo>
                  <a:lnTo>
                    <a:pt x="1853565" y="214604"/>
                  </a:lnTo>
                  <a:lnTo>
                    <a:pt x="1853565" y="229082"/>
                  </a:lnTo>
                  <a:lnTo>
                    <a:pt x="1847710" y="234937"/>
                  </a:lnTo>
                  <a:lnTo>
                    <a:pt x="1846630" y="234950"/>
                  </a:lnTo>
                  <a:lnTo>
                    <a:pt x="1844179" y="234950"/>
                  </a:lnTo>
                  <a:lnTo>
                    <a:pt x="1840471" y="234950"/>
                  </a:lnTo>
                  <a:lnTo>
                    <a:pt x="1833245" y="234937"/>
                  </a:lnTo>
                  <a:lnTo>
                    <a:pt x="1827390" y="229082"/>
                  </a:lnTo>
                  <a:lnTo>
                    <a:pt x="1827390" y="225933"/>
                  </a:lnTo>
                  <a:lnTo>
                    <a:pt x="1840598" y="225463"/>
                  </a:lnTo>
                  <a:lnTo>
                    <a:pt x="1840344" y="218224"/>
                  </a:lnTo>
                  <a:lnTo>
                    <a:pt x="1827390" y="218681"/>
                  </a:lnTo>
                  <a:lnTo>
                    <a:pt x="1827390" y="214604"/>
                  </a:lnTo>
                  <a:lnTo>
                    <a:pt x="1833245" y="208749"/>
                  </a:lnTo>
                  <a:lnTo>
                    <a:pt x="1844179" y="208749"/>
                  </a:lnTo>
                  <a:lnTo>
                    <a:pt x="1847710" y="208749"/>
                  </a:lnTo>
                  <a:lnTo>
                    <a:pt x="1853565" y="214604"/>
                  </a:lnTo>
                  <a:lnTo>
                    <a:pt x="1853565" y="206590"/>
                  </a:lnTo>
                  <a:lnTo>
                    <a:pt x="1848383" y="203098"/>
                  </a:lnTo>
                  <a:lnTo>
                    <a:pt x="1840471" y="201485"/>
                  </a:lnTo>
                  <a:lnTo>
                    <a:pt x="1832546" y="203098"/>
                  </a:lnTo>
                  <a:lnTo>
                    <a:pt x="1826082" y="207454"/>
                  </a:lnTo>
                  <a:lnTo>
                    <a:pt x="1821713" y="213931"/>
                  </a:lnTo>
                  <a:lnTo>
                    <a:pt x="1820710" y="218909"/>
                  </a:lnTo>
                  <a:lnTo>
                    <a:pt x="1406232" y="233337"/>
                  </a:lnTo>
                  <a:lnTo>
                    <a:pt x="1405496" y="229692"/>
                  </a:lnTo>
                  <a:lnTo>
                    <a:pt x="1402003" y="224497"/>
                  </a:lnTo>
                  <a:lnTo>
                    <a:pt x="1401140" y="223215"/>
                  </a:lnTo>
                  <a:lnTo>
                    <a:pt x="1399844" y="222351"/>
                  </a:lnTo>
                  <a:lnTo>
                    <a:pt x="1399844" y="230365"/>
                  </a:lnTo>
                  <a:lnTo>
                    <a:pt x="1399844" y="233553"/>
                  </a:lnTo>
                  <a:lnTo>
                    <a:pt x="1386255" y="234022"/>
                  </a:lnTo>
                  <a:lnTo>
                    <a:pt x="1373657" y="235775"/>
                  </a:lnTo>
                  <a:lnTo>
                    <a:pt x="1373657" y="230365"/>
                  </a:lnTo>
                  <a:lnTo>
                    <a:pt x="1379512" y="224510"/>
                  </a:lnTo>
                  <a:lnTo>
                    <a:pt x="1390459" y="224510"/>
                  </a:lnTo>
                  <a:lnTo>
                    <a:pt x="1393990" y="224510"/>
                  </a:lnTo>
                  <a:lnTo>
                    <a:pt x="1399844" y="230365"/>
                  </a:lnTo>
                  <a:lnTo>
                    <a:pt x="1399844" y="222351"/>
                  </a:lnTo>
                  <a:lnTo>
                    <a:pt x="1394663" y="218859"/>
                  </a:lnTo>
                  <a:lnTo>
                    <a:pt x="1386751" y="217246"/>
                  </a:lnTo>
                  <a:lnTo>
                    <a:pt x="1378826" y="218859"/>
                  </a:lnTo>
                  <a:lnTo>
                    <a:pt x="1372362" y="223215"/>
                  </a:lnTo>
                  <a:lnTo>
                    <a:pt x="1367993" y="229692"/>
                  </a:lnTo>
                  <a:lnTo>
                    <a:pt x="1366570" y="236766"/>
                  </a:lnTo>
                  <a:lnTo>
                    <a:pt x="952093" y="294360"/>
                  </a:lnTo>
                  <a:lnTo>
                    <a:pt x="951776" y="292747"/>
                  </a:lnTo>
                  <a:lnTo>
                    <a:pt x="948283" y="287553"/>
                  </a:lnTo>
                  <a:lnTo>
                    <a:pt x="947420" y="286283"/>
                  </a:lnTo>
                  <a:lnTo>
                    <a:pt x="946124" y="285419"/>
                  </a:lnTo>
                  <a:lnTo>
                    <a:pt x="946124" y="293420"/>
                  </a:lnTo>
                  <a:lnTo>
                    <a:pt x="946124" y="295186"/>
                  </a:lnTo>
                  <a:lnTo>
                    <a:pt x="932662" y="297053"/>
                  </a:lnTo>
                  <a:lnTo>
                    <a:pt x="919937" y="297942"/>
                  </a:lnTo>
                  <a:lnTo>
                    <a:pt x="919937" y="293420"/>
                  </a:lnTo>
                  <a:lnTo>
                    <a:pt x="925791" y="287566"/>
                  </a:lnTo>
                  <a:lnTo>
                    <a:pt x="936739" y="287566"/>
                  </a:lnTo>
                  <a:lnTo>
                    <a:pt x="940269" y="287566"/>
                  </a:lnTo>
                  <a:lnTo>
                    <a:pt x="946124" y="293420"/>
                  </a:lnTo>
                  <a:lnTo>
                    <a:pt x="946124" y="285419"/>
                  </a:lnTo>
                  <a:lnTo>
                    <a:pt x="940943" y="281914"/>
                  </a:lnTo>
                  <a:lnTo>
                    <a:pt x="933030" y="280314"/>
                  </a:lnTo>
                  <a:lnTo>
                    <a:pt x="925106" y="281914"/>
                  </a:lnTo>
                  <a:lnTo>
                    <a:pt x="918641" y="286283"/>
                  </a:lnTo>
                  <a:lnTo>
                    <a:pt x="914273" y="292747"/>
                  </a:lnTo>
                  <a:lnTo>
                    <a:pt x="913130" y="298411"/>
                  </a:lnTo>
                  <a:lnTo>
                    <a:pt x="498640" y="327215"/>
                  </a:lnTo>
                  <a:lnTo>
                    <a:pt x="498055" y="324269"/>
                  </a:lnTo>
                  <a:lnTo>
                    <a:pt x="494550" y="319074"/>
                  </a:lnTo>
                  <a:lnTo>
                    <a:pt x="493687" y="317804"/>
                  </a:lnTo>
                  <a:lnTo>
                    <a:pt x="492404" y="316941"/>
                  </a:lnTo>
                  <a:lnTo>
                    <a:pt x="492404" y="324942"/>
                  </a:lnTo>
                  <a:lnTo>
                    <a:pt x="492404" y="327647"/>
                  </a:lnTo>
                  <a:lnTo>
                    <a:pt x="492404" y="334911"/>
                  </a:lnTo>
                  <a:lnTo>
                    <a:pt x="492404" y="339420"/>
                  </a:lnTo>
                  <a:lnTo>
                    <a:pt x="486549" y="345274"/>
                  </a:lnTo>
                  <a:lnTo>
                    <a:pt x="485470" y="345287"/>
                  </a:lnTo>
                  <a:lnTo>
                    <a:pt x="483019" y="345287"/>
                  </a:lnTo>
                  <a:lnTo>
                    <a:pt x="479310" y="345287"/>
                  </a:lnTo>
                  <a:lnTo>
                    <a:pt x="472071" y="345274"/>
                  </a:lnTo>
                  <a:lnTo>
                    <a:pt x="466217" y="339420"/>
                  </a:lnTo>
                  <a:lnTo>
                    <a:pt x="466217" y="337197"/>
                  </a:lnTo>
                  <a:lnTo>
                    <a:pt x="479628" y="335788"/>
                  </a:lnTo>
                  <a:lnTo>
                    <a:pt x="492404" y="334911"/>
                  </a:lnTo>
                  <a:lnTo>
                    <a:pt x="492404" y="327647"/>
                  </a:lnTo>
                  <a:lnTo>
                    <a:pt x="478929" y="328574"/>
                  </a:lnTo>
                  <a:lnTo>
                    <a:pt x="466217" y="329907"/>
                  </a:lnTo>
                  <a:lnTo>
                    <a:pt x="466217" y="324942"/>
                  </a:lnTo>
                  <a:lnTo>
                    <a:pt x="472071" y="319087"/>
                  </a:lnTo>
                  <a:lnTo>
                    <a:pt x="483019" y="319087"/>
                  </a:lnTo>
                  <a:lnTo>
                    <a:pt x="486549" y="319087"/>
                  </a:lnTo>
                  <a:lnTo>
                    <a:pt x="492404" y="324942"/>
                  </a:lnTo>
                  <a:lnTo>
                    <a:pt x="492404" y="316941"/>
                  </a:lnTo>
                  <a:lnTo>
                    <a:pt x="487222" y="313436"/>
                  </a:lnTo>
                  <a:lnTo>
                    <a:pt x="479310" y="311835"/>
                  </a:lnTo>
                  <a:lnTo>
                    <a:pt x="471385" y="313436"/>
                  </a:lnTo>
                  <a:lnTo>
                    <a:pt x="464921" y="317804"/>
                  </a:lnTo>
                  <a:lnTo>
                    <a:pt x="460552" y="324269"/>
                  </a:lnTo>
                  <a:lnTo>
                    <a:pt x="459270" y="330631"/>
                  </a:lnTo>
                  <a:lnTo>
                    <a:pt x="44792" y="373824"/>
                  </a:lnTo>
                  <a:lnTo>
                    <a:pt x="44335" y="371551"/>
                  </a:lnTo>
                  <a:lnTo>
                    <a:pt x="40830" y="366356"/>
                  </a:lnTo>
                  <a:lnTo>
                    <a:pt x="39966" y="365074"/>
                  </a:lnTo>
                  <a:lnTo>
                    <a:pt x="38684" y="364210"/>
                  </a:lnTo>
                  <a:lnTo>
                    <a:pt x="38684" y="372224"/>
                  </a:lnTo>
                  <a:lnTo>
                    <a:pt x="38684" y="374459"/>
                  </a:lnTo>
                  <a:lnTo>
                    <a:pt x="25209" y="375856"/>
                  </a:lnTo>
                  <a:lnTo>
                    <a:pt x="25971" y="383070"/>
                  </a:lnTo>
                  <a:lnTo>
                    <a:pt x="38684" y="381749"/>
                  </a:lnTo>
                  <a:lnTo>
                    <a:pt x="38684" y="386702"/>
                  </a:lnTo>
                  <a:lnTo>
                    <a:pt x="32829" y="392557"/>
                  </a:lnTo>
                  <a:lnTo>
                    <a:pt x="31750" y="392569"/>
                  </a:lnTo>
                  <a:lnTo>
                    <a:pt x="29298" y="392569"/>
                  </a:lnTo>
                  <a:lnTo>
                    <a:pt x="25590" y="392569"/>
                  </a:lnTo>
                  <a:lnTo>
                    <a:pt x="18351" y="392557"/>
                  </a:lnTo>
                  <a:lnTo>
                    <a:pt x="12496" y="386702"/>
                  </a:lnTo>
                  <a:lnTo>
                    <a:pt x="12496" y="372224"/>
                  </a:lnTo>
                  <a:lnTo>
                    <a:pt x="18351" y="366369"/>
                  </a:lnTo>
                  <a:lnTo>
                    <a:pt x="29298" y="366369"/>
                  </a:lnTo>
                  <a:lnTo>
                    <a:pt x="32829" y="366369"/>
                  </a:lnTo>
                  <a:lnTo>
                    <a:pt x="38684" y="372224"/>
                  </a:lnTo>
                  <a:lnTo>
                    <a:pt x="38684" y="364210"/>
                  </a:lnTo>
                  <a:lnTo>
                    <a:pt x="33502" y="360718"/>
                  </a:lnTo>
                  <a:lnTo>
                    <a:pt x="25590" y="359105"/>
                  </a:lnTo>
                  <a:lnTo>
                    <a:pt x="17665" y="360718"/>
                  </a:lnTo>
                  <a:lnTo>
                    <a:pt x="11201" y="365074"/>
                  </a:lnTo>
                  <a:lnTo>
                    <a:pt x="6832" y="371551"/>
                  </a:lnTo>
                  <a:lnTo>
                    <a:pt x="5245" y="379463"/>
                  </a:lnTo>
                  <a:lnTo>
                    <a:pt x="6832" y="387388"/>
                  </a:lnTo>
                  <a:lnTo>
                    <a:pt x="11201" y="393852"/>
                  </a:lnTo>
                  <a:lnTo>
                    <a:pt x="17665" y="398221"/>
                  </a:lnTo>
                  <a:lnTo>
                    <a:pt x="25590" y="399808"/>
                  </a:lnTo>
                  <a:lnTo>
                    <a:pt x="33502" y="398221"/>
                  </a:lnTo>
                  <a:lnTo>
                    <a:pt x="39966" y="393852"/>
                  </a:lnTo>
                  <a:lnTo>
                    <a:pt x="40830" y="392569"/>
                  </a:lnTo>
                  <a:lnTo>
                    <a:pt x="44335" y="387388"/>
                  </a:lnTo>
                  <a:lnTo>
                    <a:pt x="45618" y="381025"/>
                  </a:lnTo>
                  <a:lnTo>
                    <a:pt x="460095" y="337832"/>
                  </a:lnTo>
                  <a:lnTo>
                    <a:pt x="460552" y="340106"/>
                  </a:lnTo>
                  <a:lnTo>
                    <a:pt x="464921" y="346570"/>
                  </a:lnTo>
                  <a:lnTo>
                    <a:pt x="471385" y="350939"/>
                  </a:lnTo>
                  <a:lnTo>
                    <a:pt x="479310" y="352526"/>
                  </a:lnTo>
                  <a:lnTo>
                    <a:pt x="487222" y="350939"/>
                  </a:lnTo>
                  <a:lnTo>
                    <a:pt x="493687" y="346570"/>
                  </a:lnTo>
                  <a:lnTo>
                    <a:pt x="494550" y="345287"/>
                  </a:lnTo>
                  <a:lnTo>
                    <a:pt x="498055" y="340106"/>
                  </a:lnTo>
                  <a:lnTo>
                    <a:pt x="499198" y="334429"/>
                  </a:lnTo>
                  <a:lnTo>
                    <a:pt x="913676" y="305625"/>
                  </a:lnTo>
                  <a:lnTo>
                    <a:pt x="914273" y="308584"/>
                  </a:lnTo>
                  <a:lnTo>
                    <a:pt x="918641" y="315048"/>
                  </a:lnTo>
                  <a:lnTo>
                    <a:pt x="925106" y="319417"/>
                  </a:lnTo>
                  <a:lnTo>
                    <a:pt x="933030" y="321005"/>
                  </a:lnTo>
                  <a:lnTo>
                    <a:pt x="940943" y="319417"/>
                  </a:lnTo>
                  <a:lnTo>
                    <a:pt x="947420" y="315048"/>
                  </a:lnTo>
                  <a:lnTo>
                    <a:pt x="948283" y="313766"/>
                  </a:lnTo>
                  <a:lnTo>
                    <a:pt x="939190" y="313766"/>
                  </a:lnTo>
                  <a:lnTo>
                    <a:pt x="936739" y="313766"/>
                  </a:lnTo>
                  <a:lnTo>
                    <a:pt x="933030" y="313766"/>
                  </a:lnTo>
                  <a:lnTo>
                    <a:pt x="925791" y="313753"/>
                  </a:lnTo>
                  <a:lnTo>
                    <a:pt x="919937" y="307898"/>
                  </a:lnTo>
                  <a:lnTo>
                    <a:pt x="919937" y="305193"/>
                  </a:lnTo>
                  <a:lnTo>
                    <a:pt x="933526" y="304241"/>
                  </a:lnTo>
                  <a:lnTo>
                    <a:pt x="946124" y="302501"/>
                  </a:lnTo>
                  <a:lnTo>
                    <a:pt x="946124" y="307898"/>
                  </a:lnTo>
                  <a:lnTo>
                    <a:pt x="940269" y="313753"/>
                  </a:lnTo>
                  <a:lnTo>
                    <a:pt x="939190" y="313766"/>
                  </a:lnTo>
                  <a:lnTo>
                    <a:pt x="948283" y="313753"/>
                  </a:lnTo>
                  <a:lnTo>
                    <a:pt x="951776" y="308584"/>
                  </a:lnTo>
                  <a:lnTo>
                    <a:pt x="953211" y="301510"/>
                  </a:lnTo>
                  <a:lnTo>
                    <a:pt x="1367663" y="243928"/>
                  </a:lnTo>
                  <a:lnTo>
                    <a:pt x="1367993" y="245529"/>
                  </a:lnTo>
                  <a:lnTo>
                    <a:pt x="1372362" y="251993"/>
                  </a:lnTo>
                  <a:lnTo>
                    <a:pt x="1378826" y="256362"/>
                  </a:lnTo>
                  <a:lnTo>
                    <a:pt x="1386751" y="257949"/>
                  </a:lnTo>
                  <a:lnTo>
                    <a:pt x="1394663" y="256362"/>
                  </a:lnTo>
                  <a:lnTo>
                    <a:pt x="1401140" y="251993"/>
                  </a:lnTo>
                  <a:lnTo>
                    <a:pt x="1402003" y="250710"/>
                  </a:lnTo>
                  <a:lnTo>
                    <a:pt x="1392910" y="250710"/>
                  </a:lnTo>
                  <a:lnTo>
                    <a:pt x="1390459" y="250710"/>
                  </a:lnTo>
                  <a:lnTo>
                    <a:pt x="1386751" y="250710"/>
                  </a:lnTo>
                  <a:lnTo>
                    <a:pt x="1379512" y="250698"/>
                  </a:lnTo>
                  <a:lnTo>
                    <a:pt x="1373657" y="244843"/>
                  </a:lnTo>
                  <a:lnTo>
                    <a:pt x="1373657" y="243090"/>
                  </a:lnTo>
                  <a:lnTo>
                    <a:pt x="1387068" y="241223"/>
                  </a:lnTo>
                  <a:lnTo>
                    <a:pt x="1399844" y="240792"/>
                  </a:lnTo>
                  <a:lnTo>
                    <a:pt x="1399844" y="244843"/>
                  </a:lnTo>
                  <a:lnTo>
                    <a:pt x="1393990" y="250698"/>
                  </a:lnTo>
                  <a:lnTo>
                    <a:pt x="1392910" y="250710"/>
                  </a:lnTo>
                  <a:lnTo>
                    <a:pt x="1402003" y="250698"/>
                  </a:lnTo>
                  <a:lnTo>
                    <a:pt x="1405496" y="245529"/>
                  </a:lnTo>
                  <a:lnTo>
                    <a:pt x="1406499" y="240550"/>
                  </a:lnTo>
                  <a:lnTo>
                    <a:pt x="1820976" y="226148"/>
                  </a:lnTo>
                  <a:lnTo>
                    <a:pt x="1821713" y="229768"/>
                  </a:lnTo>
                  <a:lnTo>
                    <a:pt x="1826082" y="236232"/>
                  </a:lnTo>
                  <a:lnTo>
                    <a:pt x="1832546" y="240601"/>
                  </a:lnTo>
                  <a:lnTo>
                    <a:pt x="1840471" y="242189"/>
                  </a:lnTo>
                  <a:lnTo>
                    <a:pt x="1848383" y="240601"/>
                  </a:lnTo>
                  <a:lnTo>
                    <a:pt x="1854860" y="236232"/>
                  </a:lnTo>
                  <a:lnTo>
                    <a:pt x="1855724" y="234950"/>
                  </a:lnTo>
                  <a:lnTo>
                    <a:pt x="1859216" y="229768"/>
                  </a:lnTo>
                  <a:lnTo>
                    <a:pt x="1860829" y="221843"/>
                  </a:lnTo>
                  <a:close/>
                </a:path>
                <a:path w="1866265" h="400050">
                  <a:moveTo>
                    <a:pt x="1866061" y="44323"/>
                  </a:moveTo>
                  <a:lnTo>
                    <a:pt x="1861870" y="37071"/>
                  </a:lnTo>
                  <a:lnTo>
                    <a:pt x="1853501" y="22580"/>
                  </a:lnTo>
                  <a:lnTo>
                    <a:pt x="1853501" y="37071"/>
                  </a:lnTo>
                  <a:lnTo>
                    <a:pt x="1827441" y="37071"/>
                  </a:lnTo>
                  <a:lnTo>
                    <a:pt x="1828698" y="34886"/>
                  </a:lnTo>
                  <a:lnTo>
                    <a:pt x="1840979" y="33134"/>
                  </a:lnTo>
                  <a:lnTo>
                    <a:pt x="1839963" y="25958"/>
                  </a:lnTo>
                  <a:lnTo>
                    <a:pt x="1833308" y="26911"/>
                  </a:lnTo>
                  <a:lnTo>
                    <a:pt x="1840471" y="14503"/>
                  </a:lnTo>
                  <a:lnTo>
                    <a:pt x="1853501" y="37071"/>
                  </a:lnTo>
                  <a:lnTo>
                    <a:pt x="1853501" y="22580"/>
                  </a:lnTo>
                  <a:lnTo>
                    <a:pt x="1840471" y="0"/>
                  </a:lnTo>
                  <a:lnTo>
                    <a:pt x="1837334" y="5435"/>
                  </a:lnTo>
                  <a:lnTo>
                    <a:pt x="1824189" y="28206"/>
                  </a:lnTo>
                  <a:lnTo>
                    <a:pt x="1400556" y="88544"/>
                  </a:lnTo>
                  <a:lnTo>
                    <a:pt x="1398676" y="85293"/>
                  </a:lnTo>
                  <a:lnTo>
                    <a:pt x="1398676" y="99783"/>
                  </a:lnTo>
                  <a:lnTo>
                    <a:pt x="1396022" y="97116"/>
                  </a:lnTo>
                  <a:lnTo>
                    <a:pt x="1391450" y="101688"/>
                  </a:lnTo>
                  <a:lnTo>
                    <a:pt x="1390370" y="101688"/>
                  </a:lnTo>
                  <a:lnTo>
                    <a:pt x="1390370" y="97320"/>
                  </a:lnTo>
                  <a:lnTo>
                    <a:pt x="1396733" y="96418"/>
                  </a:lnTo>
                  <a:lnTo>
                    <a:pt x="1398676" y="99783"/>
                  </a:lnTo>
                  <a:lnTo>
                    <a:pt x="1398676" y="85293"/>
                  </a:lnTo>
                  <a:lnTo>
                    <a:pt x="1392821" y="75145"/>
                  </a:lnTo>
                  <a:lnTo>
                    <a:pt x="1392821" y="89649"/>
                  </a:lnTo>
                  <a:lnTo>
                    <a:pt x="1386293" y="90576"/>
                  </a:lnTo>
                  <a:lnTo>
                    <a:pt x="1383118" y="90932"/>
                  </a:lnTo>
                  <a:lnTo>
                    <a:pt x="1383118" y="98234"/>
                  </a:lnTo>
                  <a:lnTo>
                    <a:pt x="1383118" y="101688"/>
                  </a:lnTo>
                  <a:lnTo>
                    <a:pt x="1382052" y="101688"/>
                  </a:lnTo>
                  <a:lnTo>
                    <a:pt x="1379042" y="98679"/>
                  </a:lnTo>
                  <a:lnTo>
                    <a:pt x="1383118" y="98234"/>
                  </a:lnTo>
                  <a:lnTo>
                    <a:pt x="1383118" y="90932"/>
                  </a:lnTo>
                  <a:lnTo>
                    <a:pt x="1379702" y="91313"/>
                  </a:lnTo>
                  <a:lnTo>
                    <a:pt x="1386751" y="79121"/>
                  </a:lnTo>
                  <a:lnTo>
                    <a:pt x="1392821" y="89649"/>
                  </a:lnTo>
                  <a:lnTo>
                    <a:pt x="1392821" y="75145"/>
                  </a:lnTo>
                  <a:lnTo>
                    <a:pt x="1386751" y="64617"/>
                  </a:lnTo>
                  <a:lnTo>
                    <a:pt x="1383614" y="70053"/>
                  </a:lnTo>
                  <a:lnTo>
                    <a:pt x="1375537" y="84048"/>
                  </a:lnTo>
                  <a:lnTo>
                    <a:pt x="1375537" y="99072"/>
                  </a:lnTo>
                  <a:lnTo>
                    <a:pt x="1374813" y="99796"/>
                  </a:lnTo>
                  <a:lnTo>
                    <a:pt x="1375206" y="99110"/>
                  </a:lnTo>
                  <a:lnTo>
                    <a:pt x="1375537" y="99072"/>
                  </a:lnTo>
                  <a:lnTo>
                    <a:pt x="1375537" y="84048"/>
                  </a:lnTo>
                  <a:lnTo>
                    <a:pt x="1370761" y="92303"/>
                  </a:lnTo>
                  <a:lnTo>
                    <a:pt x="1370025" y="92392"/>
                  </a:lnTo>
                  <a:lnTo>
                    <a:pt x="1370025" y="108940"/>
                  </a:lnTo>
                  <a:lnTo>
                    <a:pt x="1370025" y="110172"/>
                  </a:lnTo>
                  <a:lnTo>
                    <a:pt x="943229" y="169481"/>
                  </a:lnTo>
                  <a:lnTo>
                    <a:pt x="947420" y="165290"/>
                  </a:lnTo>
                  <a:lnTo>
                    <a:pt x="942301" y="160172"/>
                  </a:lnTo>
                  <a:lnTo>
                    <a:pt x="936650" y="165811"/>
                  </a:lnTo>
                  <a:lnTo>
                    <a:pt x="936650" y="159385"/>
                  </a:lnTo>
                  <a:lnTo>
                    <a:pt x="958621" y="159385"/>
                  </a:lnTo>
                  <a:lnTo>
                    <a:pt x="954430" y="152133"/>
                  </a:lnTo>
                  <a:lnTo>
                    <a:pt x="951026" y="146253"/>
                  </a:lnTo>
                  <a:lnTo>
                    <a:pt x="1366253" y="100114"/>
                  </a:lnTo>
                  <a:lnTo>
                    <a:pt x="1361160" y="108940"/>
                  </a:lnTo>
                  <a:lnTo>
                    <a:pt x="1370025" y="108940"/>
                  </a:lnTo>
                  <a:lnTo>
                    <a:pt x="1370025" y="92392"/>
                  </a:lnTo>
                  <a:lnTo>
                    <a:pt x="947077" y="139407"/>
                  </a:lnTo>
                  <a:lnTo>
                    <a:pt x="946061" y="137655"/>
                  </a:lnTo>
                  <a:lnTo>
                    <a:pt x="946061" y="152133"/>
                  </a:lnTo>
                  <a:lnTo>
                    <a:pt x="929398" y="152133"/>
                  </a:lnTo>
                  <a:lnTo>
                    <a:pt x="929398" y="159385"/>
                  </a:lnTo>
                  <a:lnTo>
                    <a:pt x="929398" y="165811"/>
                  </a:lnTo>
                  <a:lnTo>
                    <a:pt x="923772" y="160172"/>
                  </a:lnTo>
                  <a:lnTo>
                    <a:pt x="918641" y="165290"/>
                  </a:lnTo>
                  <a:lnTo>
                    <a:pt x="924280" y="170942"/>
                  </a:lnTo>
                  <a:lnTo>
                    <a:pt x="916305" y="170942"/>
                  </a:lnTo>
                  <a:lnTo>
                    <a:pt x="916305" y="172656"/>
                  </a:lnTo>
                  <a:lnTo>
                    <a:pt x="489089" y="217182"/>
                  </a:lnTo>
                  <a:lnTo>
                    <a:pt x="493699" y="212572"/>
                  </a:lnTo>
                  <a:lnTo>
                    <a:pt x="488581" y="207454"/>
                  </a:lnTo>
                  <a:lnTo>
                    <a:pt x="482930" y="213106"/>
                  </a:lnTo>
                  <a:lnTo>
                    <a:pt x="482930" y="205117"/>
                  </a:lnTo>
                  <a:lnTo>
                    <a:pt x="475691" y="205117"/>
                  </a:lnTo>
                  <a:lnTo>
                    <a:pt x="475691" y="213106"/>
                  </a:lnTo>
                  <a:lnTo>
                    <a:pt x="470052" y="207454"/>
                  </a:lnTo>
                  <a:lnTo>
                    <a:pt x="464921" y="212572"/>
                  </a:lnTo>
                  <a:lnTo>
                    <a:pt x="470560" y="218224"/>
                  </a:lnTo>
                  <a:lnTo>
                    <a:pt x="462584" y="218224"/>
                  </a:lnTo>
                  <a:lnTo>
                    <a:pt x="462584" y="218694"/>
                  </a:lnTo>
                  <a:lnTo>
                    <a:pt x="47485" y="230238"/>
                  </a:lnTo>
                  <a:lnTo>
                    <a:pt x="46990" y="229362"/>
                  </a:lnTo>
                  <a:lnTo>
                    <a:pt x="43370" y="223100"/>
                  </a:lnTo>
                  <a:lnTo>
                    <a:pt x="458508" y="166852"/>
                  </a:lnTo>
                  <a:lnTo>
                    <a:pt x="453720" y="175145"/>
                  </a:lnTo>
                  <a:lnTo>
                    <a:pt x="504901" y="175145"/>
                  </a:lnTo>
                  <a:lnTo>
                    <a:pt x="500710" y="167894"/>
                  </a:lnTo>
                  <a:lnTo>
                    <a:pt x="498081" y="163347"/>
                  </a:lnTo>
                  <a:lnTo>
                    <a:pt x="913485" y="148907"/>
                  </a:lnTo>
                  <a:lnTo>
                    <a:pt x="907440" y="159385"/>
                  </a:lnTo>
                  <a:lnTo>
                    <a:pt x="929398" y="159385"/>
                  </a:lnTo>
                  <a:lnTo>
                    <a:pt x="929398" y="152133"/>
                  </a:lnTo>
                  <a:lnTo>
                    <a:pt x="920000" y="152133"/>
                  </a:lnTo>
                  <a:lnTo>
                    <a:pt x="922032" y="148615"/>
                  </a:lnTo>
                  <a:lnTo>
                    <a:pt x="933437" y="148209"/>
                  </a:lnTo>
                  <a:lnTo>
                    <a:pt x="943165" y="147129"/>
                  </a:lnTo>
                  <a:lnTo>
                    <a:pt x="946061" y="152133"/>
                  </a:lnTo>
                  <a:lnTo>
                    <a:pt x="946061" y="137655"/>
                  </a:lnTo>
                  <a:lnTo>
                    <a:pt x="939215" y="125793"/>
                  </a:lnTo>
                  <a:lnTo>
                    <a:pt x="939215" y="140284"/>
                  </a:lnTo>
                  <a:lnTo>
                    <a:pt x="932764" y="140995"/>
                  </a:lnTo>
                  <a:lnTo>
                    <a:pt x="926299" y="141224"/>
                  </a:lnTo>
                  <a:lnTo>
                    <a:pt x="933030" y="129565"/>
                  </a:lnTo>
                  <a:lnTo>
                    <a:pt x="939215" y="140284"/>
                  </a:lnTo>
                  <a:lnTo>
                    <a:pt x="939215" y="125793"/>
                  </a:lnTo>
                  <a:lnTo>
                    <a:pt x="933030" y="115062"/>
                  </a:lnTo>
                  <a:lnTo>
                    <a:pt x="929894" y="120497"/>
                  </a:lnTo>
                  <a:lnTo>
                    <a:pt x="917752" y="141528"/>
                  </a:lnTo>
                  <a:lnTo>
                    <a:pt x="493979" y="156260"/>
                  </a:lnTo>
                  <a:lnTo>
                    <a:pt x="492340" y="153428"/>
                  </a:lnTo>
                  <a:lnTo>
                    <a:pt x="492340" y="167894"/>
                  </a:lnTo>
                  <a:lnTo>
                    <a:pt x="466280" y="167894"/>
                  </a:lnTo>
                  <a:lnTo>
                    <a:pt x="467588" y="165620"/>
                  </a:lnTo>
                  <a:lnTo>
                    <a:pt x="479615" y="163982"/>
                  </a:lnTo>
                  <a:lnTo>
                    <a:pt x="489864" y="163626"/>
                  </a:lnTo>
                  <a:lnTo>
                    <a:pt x="492340" y="167894"/>
                  </a:lnTo>
                  <a:lnTo>
                    <a:pt x="492340" y="153428"/>
                  </a:lnTo>
                  <a:lnTo>
                    <a:pt x="485775" y="142036"/>
                  </a:lnTo>
                  <a:lnTo>
                    <a:pt x="485775" y="156540"/>
                  </a:lnTo>
                  <a:lnTo>
                    <a:pt x="478828" y="156781"/>
                  </a:lnTo>
                  <a:lnTo>
                    <a:pt x="472173" y="157683"/>
                  </a:lnTo>
                  <a:lnTo>
                    <a:pt x="479310" y="145326"/>
                  </a:lnTo>
                  <a:lnTo>
                    <a:pt x="485775" y="156540"/>
                  </a:lnTo>
                  <a:lnTo>
                    <a:pt x="485775" y="142036"/>
                  </a:lnTo>
                  <a:lnTo>
                    <a:pt x="479310" y="130822"/>
                  </a:lnTo>
                  <a:lnTo>
                    <a:pt x="476173" y="136258"/>
                  </a:lnTo>
                  <a:lnTo>
                    <a:pt x="463092" y="158915"/>
                  </a:lnTo>
                  <a:lnTo>
                    <a:pt x="39446" y="216306"/>
                  </a:lnTo>
                  <a:lnTo>
                    <a:pt x="38620" y="214884"/>
                  </a:lnTo>
                  <a:lnTo>
                    <a:pt x="38620" y="229362"/>
                  </a:lnTo>
                  <a:lnTo>
                    <a:pt x="35801" y="229362"/>
                  </a:lnTo>
                  <a:lnTo>
                    <a:pt x="37579" y="227584"/>
                  </a:lnTo>
                  <a:lnTo>
                    <a:pt x="38620" y="229362"/>
                  </a:lnTo>
                  <a:lnTo>
                    <a:pt x="38620" y="214884"/>
                  </a:lnTo>
                  <a:lnTo>
                    <a:pt x="31686" y="202857"/>
                  </a:lnTo>
                  <a:lnTo>
                    <a:pt x="31686" y="217360"/>
                  </a:lnTo>
                  <a:lnTo>
                    <a:pt x="30010" y="217589"/>
                  </a:lnTo>
                  <a:lnTo>
                    <a:pt x="30010" y="224904"/>
                  </a:lnTo>
                  <a:lnTo>
                    <a:pt x="29210" y="225704"/>
                  </a:lnTo>
                  <a:lnTo>
                    <a:pt x="29197" y="225018"/>
                  </a:lnTo>
                  <a:lnTo>
                    <a:pt x="30010" y="224904"/>
                  </a:lnTo>
                  <a:lnTo>
                    <a:pt x="30010" y="217589"/>
                  </a:lnTo>
                  <a:lnTo>
                    <a:pt x="28943" y="217728"/>
                  </a:lnTo>
                  <a:lnTo>
                    <a:pt x="21958" y="217728"/>
                  </a:lnTo>
                  <a:lnTo>
                    <a:pt x="21958" y="225704"/>
                  </a:lnTo>
                  <a:lnTo>
                    <a:pt x="17335" y="221094"/>
                  </a:lnTo>
                  <a:lnTo>
                    <a:pt x="25590" y="206794"/>
                  </a:lnTo>
                  <a:lnTo>
                    <a:pt x="31686" y="217360"/>
                  </a:lnTo>
                  <a:lnTo>
                    <a:pt x="31686" y="202857"/>
                  </a:lnTo>
                  <a:lnTo>
                    <a:pt x="25590" y="192290"/>
                  </a:lnTo>
                  <a:lnTo>
                    <a:pt x="22453" y="197726"/>
                  </a:lnTo>
                  <a:lnTo>
                    <a:pt x="15367" y="210007"/>
                  </a:lnTo>
                  <a:lnTo>
                    <a:pt x="15367" y="229362"/>
                  </a:lnTo>
                  <a:lnTo>
                    <a:pt x="12560" y="229362"/>
                  </a:lnTo>
                  <a:lnTo>
                    <a:pt x="13589" y="227584"/>
                  </a:lnTo>
                  <a:lnTo>
                    <a:pt x="15367" y="229362"/>
                  </a:lnTo>
                  <a:lnTo>
                    <a:pt x="15367" y="210007"/>
                  </a:lnTo>
                  <a:lnTo>
                    <a:pt x="0" y="236613"/>
                  </a:lnTo>
                  <a:lnTo>
                    <a:pt x="8864" y="236613"/>
                  </a:lnTo>
                  <a:lnTo>
                    <a:pt x="8864" y="238074"/>
                  </a:lnTo>
                  <a:lnTo>
                    <a:pt x="16840" y="238074"/>
                  </a:lnTo>
                  <a:lnTo>
                    <a:pt x="11201" y="243713"/>
                  </a:lnTo>
                  <a:lnTo>
                    <a:pt x="16319" y="248843"/>
                  </a:lnTo>
                  <a:lnTo>
                    <a:pt x="21958" y="243205"/>
                  </a:lnTo>
                  <a:lnTo>
                    <a:pt x="21958" y="251193"/>
                  </a:lnTo>
                  <a:lnTo>
                    <a:pt x="29210" y="251193"/>
                  </a:lnTo>
                  <a:lnTo>
                    <a:pt x="29197" y="243205"/>
                  </a:lnTo>
                  <a:lnTo>
                    <a:pt x="34848" y="248843"/>
                  </a:lnTo>
                  <a:lnTo>
                    <a:pt x="39979" y="243713"/>
                  </a:lnTo>
                  <a:lnTo>
                    <a:pt x="34328" y="238074"/>
                  </a:lnTo>
                  <a:lnTo>
                    <a:pt x="42316" y="238074"/>
                  </a:lnTo>
                  <a:lnTo>
                    <a:pt x="42316" y="237617"/>
                  </a:lnTo>
                  <a:lnTo>
                    <a:pt x="470331" y="225717"/>
                  </a:lnTo>
                  <a:lnTo>
                    <a:pt x="464921" y="231114"/>
                  </a:lnTo>
                  <a:lnTo>
                    <a:pt x="470052" y="236232"/>
                  </a:lnTo>
                  <a:lnTo>
                    <a:pt x="475691" y="230593"/>
                  </a:lnTo>
                  <a:lnTo>
                    <a:pt x="475691" y="238582"/>
                  </a:lnTo>
                  <a:lnTo>
                    <a:pt x="482930" y="238582"/>
                  </a:lnTo>
                  <a:lnTo>
                    <a:pt x="482930" y="230593"/>
                  </a:lnTo>
                  <a:lnTo>
                    <a:pt x="488581" y="236232"/>
                  </a:lnTo>
                  <a:lnTo>
                    <a:pt x="493699" y="231114"/>
                  </a:lnTo>
                  <a:lnTo>
                    <a:pt x="487235" y="224675"/>
                  </a:lnTo>
                  <a:lnTo>
                    <a:pt x="488048" y="225463"/>
                  </a:lnTo>
                  <a:lnTo>
                    <a:pt x="496036" y="225463"/>
                  </a:lnTo>
                  <a:lnTo>
                    <a:pt x="496036" y="223748"/>
                  </a:lnTo>
                  <a:lnTo>
                    <a:pt x="923239" y="179222"/>
                  </a:lnTo>
                  <a:lnTo>
                    <a:pt x="918641" y="183819"/>
                  </a:lnTo>
                  <a:lnTo>
                    <a:pt x="923772" y="188950"/>
                  </a:lnTo>
                  <a:lnTo>
                    <a:pt x="929398" y="183311"/>
                  </a:lnTo>
                  <a:lnTo>
                    <a:pt x="929398" y="191300"/>
                  </a:lnTo>
                  <a:lnTo>
                    <a:pt x="936650" y="191300"/>
                  </a:lnTo>
                  <a:lnTo>
                    <a:pt x="936650" y="183311"/>
                  </a:lnTo>
                  <a:lnTo>
                    <a:pt x="942301" y="188950"/>
                  </a:lnTo>
                  <a:lnTo>
                    <a:pt x="947420" y="183819"/>
                  </a:lnTo>
                  <a:lnTo>
                    <a:pt x="941768" y="178181"/>
                  </a:lnTo>
                  <a:lnTo>
                    <a:pt x="949756" y="178181"/>
                  </a:lnTo>
                  <a:lnTo>
                    <a:pt x="949756" y="175895"/>
                  </a:lnTo>
                  <a:lnTo>
                    <a:pt x="1376540" y="116598"/>
                  </a:lnTo>
                  <a:lnTo>
                    <a:pt x="1372362" y="120777"/>
                  </a:lnTo>
                  <a:lnTo>
                    <a:pt x="1377492" y="125895"/>
                  </a:lnTo>
                  <a:lnTo>
                    <a:pt x="1383118" y="120269"/>
                  </a:lnTo>
                  <a:lnTo>
                    <a:pt x="1383118" y="128231"/>
                  </a:lnTo>
                  <a:lnTo>
                    <a:pt x="1390383" y="128231"/>
                  </a:lnTo>
                  <a:lnTo>
                    <a:pt x="1390370" y="120269"/>
                  </a:lnTo>
                  <a:lnTo>
                    <a:pt x="1396022" y="125895"/>
                  </a:lnTo>
                  <a:lnTo>
                    <a:pt x="1401140" y="120777"/>
                  </a:lnTo>
                  <a:lnTo>
                    <a:pt x="1395196" y="114846"/>
                  </a:lnTo>
                  <a:lnTo>
                    <a:pt x="1395501" y="115138"/>
                  </a:lnTo>
                  <a:lnTo>
                    <a:pt x="1403477" y="115138"/>
                  </a:lnTo>
                  <a:lnTo>
                    <a:pt x="1403477" y="114566"/>
                  </a:lnTo>
                  <a:lnTo>
                    <a:pt x="1831403" y="99695"/>
                  </a:lnTo>
                  <a:lnTo>
                    <a:pt x="1826082" y="105016"/>
                  </a:lnTo>
                  <a:lnTo>
                    <a:pt x="1831213" y="110134"/>
                  </a:lnTo>
                  <a:lnTo>
                    <a:pt x="1836839" y="104508"/>
                  </a:lnTo>
                  <a:lnTo>
                    <a:pt x="1836839" y="112483"/>
                  </a:lnTo>
                  <a:lnTo>
                    <a:pt x="1844103" y="112483"/>
                  </a:lnTo>
                  <a:lnTo>
                    <a:pt x="1844090" y="104508"/>
                  </a:lnTo>
                  <a:lnTo>
                    <a:pt x="1849742" y="110134"/>
                  </a:lnTo>
                  <a:lnTo>
                    <a:pt x="1854860" y="105016"/>
                  </a:lnTo>
                  <a:lnTo>
                    <a:pt x="1845589" y="95758"/>
                  </a:lnTo>
                  <a:lnTo>
                    <a:pt x="1849221" y="99377"/>
                  </a:lnTo>
                  <a:lnTo>
                    <a:pt x="1857197" y="99377"/>
                  </a:lnTo>
                  <a:lnTo>
                    <a:pt x="1857197" y="92138"/>
                  </a:lnTo>
                  <a:lnTo>
                    <a:pt x="1849208" y="92138"/>
                  </a:lnTo>
                  <a:lnTo>
                    <a:pt x="1854860" y="86487"/>
                  </a:lnTo>
                  <a:lnTo>
                    <a:pt x="1849742" y="81356"/>
                  </a:lnTo>
                  <a:lnTo>
                    <a:pt x="1844103" y="86995"/>
                  </a:lnTo>
                  <a:lnTo>
                    <a:pt x="1844103" y="94259"/>
                  </a:lnTo>
                  <a:lnTo>
                    <a:pt x="1844103" y="97243"/>
                  </a:lnTo>
                  <a:lnTo>
                    <a:pt x="1844090" y="94259"/>
                  </a:lnTo>
                  <a:lnTo>
                    <a:pt x="1844103" y="86995"/>
                  </a:lnTo>
                  <a:lnTo>
                    <a:pt x="1844103" y="79019"/>
                  </a:lnTo>
                  <a:lnTo>
                    <a:pt x="1836839" y="79019"/>
                  </a:lnTo>
                  <a:lnTo>
                    <a:pt x="1836839" y="86995"/>
                  </a:lnTo>
                  <a:lnTo>
                    <a:pt x="1831213" y="81356"/>
                  </a:lnTo>
                  <a:lnTo>
                    <a:pt x="1826082" y="86487"/>
                  </a:lnTo>
                  <a:lnTo>
                    <a:pt x="1831721" y="92138"/>
                  </a:lnTo>
                  <a:lnTo>
                    <a:pt x="1823745" y="92138"/>
                  </a:lnTo>
                  <a:lnTo>
                    <a:pt x="1823745" y="92710"/>
                  </a:lnTo>
                  <a:lnTo>
                    <a:pt x="1411236" y="107048"/>
                  </a:lnTo>
                  <a:lnTo>
                    <a:pt x="1408150" y="101688"/>
                  </a:lnTo>
                  <a:lnTo>
                    <a:pt x="1404467" y="95313"/>
                  </a:lnTo>
                  <a:lnTo>
                    <a:pt x="1819579" y="36182"/>
                  </a:lnTo>
                  <a:lnTo>
                    <a:pt x="1814893" y="44323"/>
                  </a:lnTo>
                  <a:lnTo>
                    <a:pt x="1866061" y="44323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6" name="object 120">
              <a:extLst>
                <a:ext uri="{FF2B5EF4-FFF2-40B4-BE49-F238E27FC236}">
                  <a16:creationId xmlns:a16="http://schemas.microsoft.com/office/drawing/2014/main" id="{C85B0B3B-F99B-4A4D-A7ED-23FE92988648}"/>
                </a:ext>
              </a:extLst>
            </p:cNvPr>
            <p:cNvSpPr/>
            <p:nvPr/>
          </p:nvSpPr>
          <p:spPr>
            <a:xfrm>
              <a:off x="5074463" y="1206918"/>
              <a:ext cx="1866264" cy="334010"/>
            </a:xfrm>
            <a:custGeom>
              <a:avLst/>
              <a:gdLst/>
              <a:ahLst/>
              <a:cxnLst/>
              <a:rect l="l" t="t" r="r" b="b"/>
              <a:pathLst>
                <a:path w="1866265" h="334009">
                  <a:moveTo>
                    <a:pt x="1860829" y="155638"/>
                  </a:moveTo>
                  <a:lnTo>
                    <a:pt x="1859216" y="147726"/>
                  </a:lnTo>
                  <a:lnTo>
                    <a:pt x="1855724" y="142532"/>
                  </a:lnTo>
                  <a:lnTo>
                    <a:pt x="1854860" y="141249"/>
                  </a:lnTo>
                  <a:lnTo>
                    <a:pt x="1853565" y="140385"/>
                  </a:lnTo>
                  <a:lnTo>
                    <a:pt x="1853565" y="148399"/>
                  </a:lnTo>
                  <a:lnTo>
                    <a:pt x="1853565" y="162877"/>
                  </a:lnTo>
                  <a:lnTo>
                    <a:pt x="1847710" y="168732"/>
                  </a:lnTo>
                  <a:lnTo>
                    <a:pt x="1846630" y="168744"/>
                  </a:lnTo>
                  <a:lnTo>
                    <a:pt x="1844179" y="168744"/>
                  </a:lnTo>
                  <a:lnTo>
                    <a:pt x="1840471" y="168744"/>
                  </a:lnTo>
                  <a:lnTo>
                    <a:pt x="1833245" y="168732"/>
                  </a:lnTo>
                  <a:lnTo>
                    <a:pt x="1827390" y="162877"/>
                  </a:lnTo>
                  <a:lnTo>
                    <a:pt x="1827390" y="159727"/>
                  </a:lnTo>
                  <a:lnTo>
                    <a:pt x="1840598" y="159258"/>
                  </a:lnTo>
                  <a:lnTo>
                    <a:pt x="1840344" y="152019"/>
                  </a:lnTo>
                  <a:lnTo>
                    <a:pt x="1827390" y="152476"/>
                  </a:lnTo>
                  <a:lnTo>
                    <a:pt x="1827390" y="148399"/>
                  </a:lnTo>
                  <a:lnTo>
                    <a:pt x="1833245" y="142544"/>
                  </a:lnTo>
                  <a:lnTo>
                    <a:pt x="1844179" y="142544"/>
                  </a:lnTo>
                  <a:lnTo>
                    <a:pt x="1847710" y="142544"/>
                  </a:lnTo>
                  <a:lnTo>
                    <a:pt x="1853565" y="148399"/>
                  </a:lnTo>
                  <a:lnTo>
                    <a:pt x="1853565" y="140385"/>
                  </a:lnTo>
                  <a:lnTo>
                    <a:pt x="1848383" y="136893"/>
                  </a:lnTo>
                  <a:lnTo>
                    <a:pt x="1840471" y="135280"/>
                  </a:lnTo>
                  <a:lnTo>
                    <a:pt x="1832546" y="136893"/>
                  </a:lnTo>
                  <a:lnTo>
                    <a:pt x="1826082" y="141249"/>
                  </a:lnTo>
                  <a:lnTo>
                    <a:pt x="1821713" y="147726"/>
                  </a:lnTo>
                  <a:lnTo>
                    <a:pt x="1820710" y="152704"/>
                  </a:lnTo>
                  <a:lnTo>
                    <a:pt x="1406232" y="167132"/>
                  </a:lnTo>
                  <a:lnTo>
                    <a:pt x="1405496" y="163487"/>
                  </a:lnTo>
                  <a:lnTo>
                    <a:pt x="1402003" y="158292"/>
                  </a:lnTo>
                  <a:lnTo>
                    <a:pt x="1401140" y="157022"/>
                  </a:lnTo>
                  <a:lnTo>
                    <a:pt x="1399844" y="156159"/>
                  </a:lnTo>
                  <a:lnTo>
                    <a:pt x="1399844" y="164160"/>
                  </a:lnTo>
                  <a:lnTo>
                    <a:pt x="1399844" y="167347"/>
                  </a:lnTo>
                  <a:lnTo>
                    <a:pt x="1386255" y="167817"/>
                  </a:lnTo>
                  <a:lnTo>
                    <a:pt x="1373657" y="169570"/>
                  </a:lnTo>
                  <a:lnTo>
                    <a:pt x="1373657" y="164160"/>
                  </a:lnTo>
                  <a:lnTo>
                    <a:pt x="1379512" y="158305"/>
                  </a:lnTo>
                  <a:lnTo>
                    <a:pt x="1390459" y="158305"/>
                  </a:lnTo>
                  <a:lnTo>
                    <a:pt x="1393990" y="158305"/>
                  </a:lnTo>
                  <a:lnTo>
                    <a:pt x="1399844" y="164160"/>
                  </a:lnTo>
                  <a:lnTo>
                    <a:pt x="1399844" y="156159"/>
                  </a:lnTo>
                  <a:lnTo>
                    <a:pt x="1394663" y="152654"/>
                  </a:lnTo>
                  <a:lnTo>
                    <a:pt x="1386751" y="151053"/>
                  </a:lnTo>
                  <a:lnTo>
                    <a:pt x="1378826" y="152654"/>
                  </a:lnTo>
                  <a:lnTo>
                    <a:pt x="1372362" y="157022"/>
                  </a:lnTo>
                  <a:lnTo>
                    <a:pt x="1367993" y="163487"/>
                  </a:lnTo>
                  <a:lnTo>
                    <a:pt x="1366570" y="170561"/>
                  </a:lnTo>
                  <a:lnTo>
                    <a:pt x="952093" y="228155"/>
                  </a:lnTo>
                  <a:lnTo>
                    <a:pt x="951776" y="226542"/>
                  </a:lnTo>
                  <a:lnTo>
                    <a:pt x="948283" y="221348"/>
                  </a:lnTo>
                  <a:lnTo>
                    <a:pt x="947420" y="220078"/>
                  </a:lnTo>
                  <a:lnTo>
                    <a:pt x="946124" y="219214"/>
                  </a:lnTo>
                  <a:lnTo>
                    <a:pt x="946124" y="227215"/>
                  </a:lnTo>
                  <a:lnTo>
                    <a:pt x="946124" y="228993"/>
                  </a:lnTo>
                  <a:lnTo>
                    <a:pt x="932599" y="230860"/>
                  </a:lnTo>
                  <a:lnTo>
                    <a:pt x="919937" y="232181"/>
                  </a:lnTo>
                  <a:lnTo>
                    <a:pt x="919937" y="227215"/>
                  </a:lnTo>
                  <a:lnTo>
                    <a:pt x="925791" y="221361"/>
                  </a:lnTo>
                  <a:lnTo>
                    <a:pt x="936739" y="221361"/>
                  </a:lnTo>
                  <a:lnTo>
                    <a:pt x="940269" y="221361"/>
                  </a:lnTo>
                  <a:lnTo>
                    <a:pt x="946124" y="227215"/>
                  </a:lnTo>
                  <a:lnTo>
                    <a:pt x="946124" y="219214"/>
                  </a:lnTo>
                  <a:lnTo>
                    <a:pt x="940943" y="215709"/>
                  </a:lnTo>
                  <a:lnTo>
                    <a:pt x="933030" y="214109"/>
                  </a:lnTo>
                  <a:lnTo>
                    <a:pt x="925106" y="215709"/>
                  </a:lnTo>
                  <a:lnTo>
                    <a:pt x="918641" y="220078"/>
                  </a:lnTo>
                  <a:lnTo>
                    <a:pt x="914273" y="226542"/>
                  </a:lnTo>
                  <a:lnTo>
                    <a:pt x="912990" y="232905"/>
                  </a:lnTo>
                  <a:lnTo>
                    <a:pt x="498513" y="276098"/>
                  </a:lnTo>
                  <a:lnTo>
                    <a:pt x="498055" y="273824"/>
                  </a:lnTo>
                  <a:lnTo>
                    <a:pt x="494550" y="268630"/>
                  </a:lnTo>
                  <a:lnTo>
                    <a:pt x="493687" y="267360"/>
                  </a:lnTo>
                  <a:lnTo>
                    <a:pt x="492404" y="266496"/>
                  </a:lnTo>
                  <a:lnTo>
                    <a:pt x="492404" y="274497"/>
                  </a:lnTo>
                  <a:lnTo>
                    <a:pt x="492404" y="276733"/>
                  </a:lnTo>
                  <a:lnTo>
                    <a:pt x="492404" y="284022"/>
                  </a:lnTo>
                  <a:lnTo>
                    <a:pt x="492404" y="288975"/>
                  </a:lnTo>
                  <a:lnTo>
                    <a:pt x="486549" y="294830"/>
                  </a:lnTo>
                  <a:lnTo>
                    <a:pt x="485470" y="294843"/>
                  </a:lnTo>
                  <a:lnTo>
                    <a:pt x="483019" y="294843"/>
                  </a:lnTo>
                  <a:lnTo>
                    <a:pt x="479310" y="294843"/>
                  </a:lnTo>
                  <a:lnTo>
                    <a:pt x="472071" y="294830"/>
                  </a:lnTo>
                  <a:lnTo>
                    <a:pt x="466217" y="288975"/>
                  </a:lnTo>
                  <a:lnTo>
                    <a:pt x="466217" y="286296"/>
                  </a:lnTo>
                  <a:lnTo>
                    <a:pt x="479564" y="285356"/>
                  </a:lnTo>
                  <a:lnTo>
                    <a:pt x="492404" y="284022"/>
                  </a:lnTo>
                  <a:lnTo>
                    <a:pt x="492404" y="276733"/>
                  </a:lnTo>
                  <a:lnTo>
                    <a:pt x="478993" y="278130"/>
                  </a:lnTo>
                  <a:lnTo>
                    <a:pt x="466217" y="279019"/>
                  </a:lnTo>
                  <a:lnTo>
                    <a:pt x="466217" y="274497"/>
                  </a:lnTo>
                  <a:lnTo>
                    <a:pt x="472071" y="268643"/>
                  </a:lnTo>
                  <a:lnTo>
                    <a:pt x="483019" y="268643"/>
                  </a:lnTo>
                  <a:lnTo>
                    <a:pt x="486549" y="268643"/>
                  </a:lnTo>
                  <a:lnTo>
                    <a:pt x="492404" y="274497"/>
                  </a:lnTo>
                  <a:lnTo>
                    <a:pt x="492404" y="266496"/>
                  </a:lnTo>
                  <a:lnTo>
                    <a:pt x="487222" y="262991"/>
                  </a:lnTo>
                  <a:lnTo>
                    <a:pt x="479310" y="261391"/>
                  </a:lnTo>
                  <a:lnTo>
                    <a:pt x="471385" y="262991"/>
                  </a:lnTo>
                  <a:lnTo>
                    <a:pt x="464921" y="267360"/>
                  </a:lnTo>
                  <a:lnTo>
                    <a:pt x="460552" y="273824"/>
                  </a:lnTo>
                  <a:lnTo>
                    <a:pt x="459409" y="279501"/>
                  </a:lnTo>
                  <a:lnTo>
                    <a:pt x="44919" y="308292"/>
                  </a:lnTo>
                  <a:lnTo>
                    <a:pt x="44335" y="305346"/>
                  </a:lnTo>
                  <a:lnTo>
                    <a:pt x="40830" y="300151"/>
                  </a:lnTo>
                  <a:lnTo>
                    <a:pt x="39966" y="298869"/>
                  </a:lnTo>
                  <a:lnTo>
                    <a:pt x="38684" y="298005"/>
                  </a:lnTo>
                  <a:lnTo>
                    <a:pt x="38684" y="306019"/>
                  </a:lnTo>
                  <a:lnTo>
                    <a:pt x="38684" y="308724"/>
                  </a:lnTo>
                  <a:lnTo>
                    <a:pt x="25336" y="309651"/>
                  </a:lnTo>
                  <a:lnTo>
                    <a:pt x="25844" y="316877"/>
                  </a:lnTo>
                  <a:lnTo>
                    <a:pt x="38684" y="315988"/>
                  </a:lnTo>
                  <a:lnTo>
                    <a:pt x="38684" y="320497"/>
                  </a:lnTo>
                  <a:lnTo>
                    <a:pt x="32829" y="326351"/>
                  </a:lnTo>
                  <a:lnTo>
                    <a:pt x="31750" y="326364"/>
                  </a:lnTo>
                  <a:lnTo>
                    <a:pt x="29298" y="326364"/>
                  </a:lnTo>
                  <a:lnTo>
                    <a:pt x="25590" y="326364"/>
                  </a:lnTo>
                  <a:lnTo>
                    <a:pt x="18351" y="326351"/>
                  </a:lnTo>
                  <a:lnTo>
                    <a:pt x="12496" y="320497"/>
                  </a:lnTo>
                  <a:lnTo>
                    <a:pt x="12496" y="306019"/>
                  </a:lnTo>
                  <a:lnTo>
                    <a:pt x="18351" y="300164"/>
                  </a:lnTo>
                  <a:lnTo>
                    <a:pt x="29298" y="300164"/>
                  </a:lnTo>
                  <a:lnTo>
                    <a:pt x="32829" y="300164"/>
                  </a:lnTo>
                  <a:lnTo>
                    <a:pt x="38684" y="306019"/>
                  </a:lnTo>
                  <a:lnTo>
                    <a:pt x="38684" y="298005"/>
                  </a:lnTo>
                  <a:lnTo>
                    <a:pt x="33502" y="294513"/>
                  </a:lnTo>
                  <a:lnTo>
                    <a:pt x="25590" y="292900"/>
                  </a:lnTo>
                  <a:lnTo>
                    <a:pt x="17665" y="294513"/>
                  </a:lnTo>
                  <a:lnTo>
                    <a:pt x="11201" y="298869"/>
                  </a:lnTo>
                  <a:lnTo>
                    <a:pt x="6832" y="305346"/>
                  </a:lnTo>
                  <a:lnTo>
                    <a:pt x="5245" y="313258"/>
                  </a:lnTo>
                  <a:lnTo>
                    <a:pt x="6832" y="321183"/>
                  </a:lnTo>
                  <a:lnTo>
                    <a:pt x="11201" y="327647"/>
                  </a:lnTo>
                  <a:lnTo>
                    <a:pt x="17665" y="332016"/>
                  </a:lnTo>
                  <a:lnTo>
                    <a:pt x="25590" y="333603"/>
                  </a:lnTo>
                  <a:lnTo>
                    <a:pt x="33502" y="332016"/>
                  </a:lnTo>
                  <a:lnTo>
                    <a:pt x="39966" y="327647"/>
                  </a:lnTo>
                  <a:lnTo>
                    <a:pt x="40830" y="326364"/>
                  </a:lnTo>
                  <a:lnTo>
                    <a:pt x="44335" y="321183"/>
                  </a:lnTo>
                  <a:lnTo>
                    <a:pt x="45478" y="315518"/>
                  </a:lnTo>
                  <a:lnTo>
                    <a:pt x="459955" y="286727"/>
                  </a:lnTo>
                  <a:lnTo>
                    <a:pt x="460552" y="289661"/>
                  </a:lnTo>
                  <a:lnTo>
                    <a:pt x="464921" y="296125"/>
                  </a:lnTo>
                  <a:lnTo>
                    <a:pt x="471385" y="300494"/>
                  </a:lnTo>
                  <a:lnTo>
                    <a:pt x="479310" y="302082"/>
                  </a:lnTo>
                  <a:lnTo>
                    <a:pt x="487222" y="300494"/>
                  </a:lnTo>
                  <a:lnTo>
                    <a:pt x="493687" y="296125"/>
                  </a:lnTo>
                  <a:lnTo>
                    <a:pt x="494550" y="294843"/>
                  </a:lnTo>
                  <a:lnTo>
                    <a:pt x="498055" y="289661"/>
                  </a:lnTo>
                  <a:lnTo>
                    <a:pt x="499338" y="283298"/>
                  </a:lnTo>
                  <a:lnTo>
                    <a:pt x="913815" y="240106"/>
                  </a:lnTo>
                  <a:lnTo>
                    <a:pt x="914273" y="242379"/>
                  </a:lnTo>
                  <a:lnTo>
                    <a:pt x="918641" y="248843"/>
                  </a:lnTo>
                  <a:lnTo>
                    <a:pt x="925106" y="253212"/>
                  </a:lnTo>
                  <a:lnTo>
                    <a:pt x="933030" y="254800"/>
                  </a:lnTo>
                  <a:lnTo>
                    <a:pt x="940943" y="253212"/>
                  </a:lnTo>
                  <a:lnTo>
                    <a:pt x="947420" y="248843"/>
                  </a:lnTo>
                  <a:lnTo>
                    <a:pt x="948283" y="247561"/>
                  </a:lnTo>
                  <a:lnTo>
                    <a:pt x="939190" y="247561"/>
                  </a:lnTo>
                  <a:lnTo>
                    <a:pt x="936739" y="247561"/>
                  </a:lnTo>
                  <a:lnTo>
                    <a:pt x="933030" y="247561"/>
                  </a:lnTo>
                  <a:lnTo>
                    <a:pt x="925791" y="247548"/>
                  </a:lnTo>
                  <a:lnTo>
                    <a:pt x="919937" y="241693"/>
                  </a:lnTo>
                  <a:lnTo>
                    <a:pt x="919937" y="239471"/>
                  </a:lnTo>
                  <a:lnTo>
                    <a:pt x="933411" y="238061"/>
                  </a:lnTo>
                  <a:lnTo>
                    <a:pt x="946124" y="236296"/>
                  </a:lnTo>
                  <a:lnTo>
                    <a:pt x="946124" y="241693"/>
                  </a:lnTo>
                  <a:lnTo>
                    <a:pt x="940269" y="247548"/>
                  </a:lnTo>
                  <a:lnTo>
                    <a:pt x="939190" y="247561"/>
                  </a:lnTo>
                  <a:lnTo>
                    <a:pt x="948283" y="247548"/>
                  </a:lnTo>
                  <a:lnTo>
                    <a:pt x="951776" y="242379"/>
                  </a:lnTo>
                  <a:lnTo>
                    <a:pt x="953211" y="235318"/>
                  </a:lnTo>
                  <a:lnTo>
                    <a:pt x="1367663" y="177723"/>
                  </a:lnTo>
                  <a:lnTo>
                    <a:pt x="1367993" y="179324"/>
                  </a:lnTo>
                  <a:lnTo>
                    <a:pt x="1372362" y="185788"/>
                  </a:lnTo>
                  <a:lnTo>
                    <a:pt x="1378826" y="190157"/>
                  </a:lnTo>
                  <a:lnTo>
                    <a:pt x="1386751" y="191744"/>
                  </a:lnTo>
                  <a:lnTo>
                    <a:pt x="1394663" y="190157"/>
                  </a:lnTo>
                  <a:lnTo>
                    <a:pt x="1401140" y="185788"/>
                  </a:lnTo>
                  <a:lnTo>
                    <a:pt x="1402003" y="184505"/>
                  </a:lnTo>
                  <a:lnTo>
                    <a:pt x="1392910" y="184505"/>
                  </a:lnTo>
                  <a:lnTo>
                    <a:pt x="1390459" y="184505"/>
                  </a:lnTo>
                  <a:lnTo>
                    <a:pt x="1386751" y="184505"/>
                  </a:lnTo>
                  <a:lnTo>
                    <a:pt x="1379512" y="184492"/>
                  </a:lnTo>
                  <a:lnTo>
                    <a:pt x="1373657" y="178638"/>
                  </a:lnTo>
                  <a:lnTo>
                    <a:pt x="1373657" y="176885"/>
                  </a:lnTo>
                  <a:lnTo>
                    <a:pt x="1387068" y="175018"/>
                  </a:lnTo>
                  <a:lnTo>
                    <a:pt x="1399844" y="174586"/>
                  </a:lnTo>
                  <a:lnTo>
                    <a:pt x="1399844" y="178638"/>
                  </a:lnTo>
                  <a:lnTo>
                    <a:pt x="1393990" y="184492"/>
                  </a:lnTo>
                  <a:lnTo>
                    <a:pt x="1392910" y="184505"/>
                  </a:lnTo>
                  <a:lnTo>
                    <a:pt x="1402003" y="184492"/>
                  </a:lnTo>
                  <a:lnTo>
                    <a:pt x="1405496" y="179324"/>
                  </a:lnTo>
                  <a:lnTo>
                    <a:pt x="1406499" y="174345"/>
                  </a:lnTo>
                  <a:lnTo>
                    <a:pt x="1820976" y="159943"/>
                  </a:lnTo>
                  <a:lnTo>
                    <a:pt x="1821713" y="163563"/>
                  </a:lnTo>
                  <a:lnTo>
                    <a:pt x="1826082" y="170027"/>
                  </a:lnTo>
                  <a:lnTo>
                    <a:pt x="1832546" y="174396"/>
                  </a:lnTo>
                  <a:lnTo>
                    <a:pt x="1840471" y="175983"/>
                  </a:lnTo>
                  <a:lnTo>
                    <a:pt x="1848383" y="174396"/>
                  </a:lnTo>
                  <a:lnTo>
                    <a:pt x="1854860" y="170027"/>
                  </a:lnTo>
                  <a:lnTo>
                    <a:pt x="1855724" y="168744"/>
                  </a:lnTo>
                  <a:lnTo>
                    <a:pt x="1859216" y="163563"/>
                  </a:lnTo>
                  <a:lnTo>
                    <a:pt x="1860829" y="155638"/>
                  </a:lnTo>
                  <a:close/>
                </a:path>
                <a:path w="1866265" h="334009">
                  <a:moveTo>
                    <a:pt x="1866061" y="44323"/>
                  </a:moveTo>
                  <a:lnTo>
                    <a:pt x="1861870" y="37071"/>
                  </a:lnTo>
                  <a:lnTo>
                    <a:pt x="1853501" y="22580"/>
                  </a:lnTo>
                  <a:lnTo>
                    <a:pt x="1853501" y="37071"/>
                  </a:lnTo>
                  <a:lnTo>
                    <a:pt x="1852256" y="37071"/>
                  </a:lnTo>
                  <a:lnTo>
                    <a:pt x="1853044" y="36283"/>
                  </a:lnTo>
                  <a:lnTo>
                    <a:pt x="1853501" y="37071"/>
                  </a:lnTo>
                  <a:lnTo>
                    <a:pt x="1853501" y="22580"/>
                  </a:lnTo>
                  <a:lnTo>
                    <a:pt x="1849285" y="15278"/>
                  </a:lnTo>
                  <a:lnTo>
                    <a:pt x="1849285" y="29794"/>
                  </a:lnTo>
                  <a:lnTo>
                    <a:pt x="1844103" y="34975"/>
                  </a:lnTo>
                  <a:lnTo>
                    <a:pt x="1844103" y="44323"/>
                  </a:lnTo>
                  <a:lnTo>
                    <a:pt x="1844103" y="45224"/>
                  </a:lnTo>
                  <a:lnTo>
                    <a:pt x="1844090" y="44323"/>
                  </a:lnTo>
                  <a:lnTo>
                    <a:pt x="1844103" y="34975"/>
                  </a:lnTo>
                  <a:lnTo>
                    <a:pt x="1844103" y="27000"/>
                  </a:lnTo>
                  <a:lnTo>
                    <a:pt x="1840280" y="27000"/>
                  </a:lnTo>
                  <a:lnTo>
                    <a:pt x="1840217" y="25933"/>
                  </a:lnTo>
                  <a:lnTo>
                    <a:pt x="1836839" y="26174"/>
                  </a:lnTo>
                  <a:lnTo>
                    <a:pt x="1836839" y="33439"/>
                  </a:lnTo>
                  <a:lnTo>
                    <a:pt x="1836839" y="34975"/>
                  </a:lnTo>
                  <a:lnTo>
                    <a:pt x="1835391" y="33540"/>
                  </a:lnTo>
                  <a:lnTo>
                    <a:pt x="1836839" y="33439"/>
                  </a:lnTo>
                  <a:lnTo>
                    <a:pt x="1836839" y="26174"/>
                  </a:lnTo>
                  <a:lnTo>
                    <a:pt x="1833600" y="26403"/>
                  </a:lnTo>
                  <a:lnTo>
                    <a:pt x="1840471" y="14503"/>
                  </a:lnTo>
                  <a:lnTo>
                    <a:pt x="1849285" y="29794"/>
                  </a:lnTo>
                  <a:lnTo>
                    <a:pt x="1849285" y="15278"/>
                  </a:lnTo>
                  <a:lnTo>
                    <a:pt x="1840471" y="0"/>
                  </a:lnTo>
                  <a:lnTo>
                    <a:pt x="1837334" y="5435"/>
                  </a:lnTo>
                  <a:lnTo>
                    <a:pt x="1828673" y="20447"/>
                  </a:lnTo>
                  <a:lnTo>
                    <a:pt x="1828673" y="37071"/>
                  </a:lnTo>
                  <a:lnTo>
                    <a:pt x="1827441" y="37071"/>
                  </a:lnTo>
                  <a:lnTo>
                    <a:pt x="1827885" y="36296"/>
                  </a:lnTo>
                  <a:lnTo>
                    <a:pt x="1828673" y="37071"/>
                  </a:lnTo>
                  <a:lnTo>
                    <a:pt x="1828673" y="20447"/>
                  </a:lnTo>
                  <a:lnTo>
                    <a:pt x="1824888" y="27000"/>
                  </a:lnTo>
                  <a:lnTo>
                    <a:pt x="1820519" y="27305"/>
                  </a:lnTo>
                  <a:lnTo>
                    <a:pt x="1820519" y="34582"/>
                  </a:lnTo>
                  <a:lnTo>
                    <a:pt x="1815795" y="42748"/>
                  </a:lnTo>
                  <a:lnTo>
                    <a:pt x="1396568" y="87896"/>
                  </a:lnTo>
                  <a:lnTo>
                    <a:pt x="1401140" y="83324"/>
                  </a:lnTo>
                  <a:lnTo>
                    <a:pt x="1396022" y="78206"/>
                  </a:lnTo>
                  <a:lnTo>
                    <a:pt x="1390383" y="83845"/>
                  </a:lnTo>
                  <a:lnTo>
                    <a:pt x="1386751" y="87477"/>
                  </a:lnTo>
                  <a:lnTo>
                    <a:pt x="1390370" y="83845"/>
                  </a:lnTo>
                  <a:lnTo>
                    <a:pt x="1390383" y="75869"/>
                  </a:lnTo>
                  <a:lnTo>
                    <a:pt x="1383118" y="75869"/>
                  </a:lnTo>
                  <a:lnTo>
                    <a:pt x="1383118" y="83845"/>
                  </a:lnTo>
                  <a:lnTo>
                    <a:pt x="1377492" y="78206"/>
                  </a:lnTo>
                  <a:lnTo>
                    <a:pt x="1372362" y="83324"/>
                  </a:lnTo>
                  <a:lnTo>
                    <a:pt x="1378000" y="88976"/>
                  </a:lnTo>
                  <a:lnTo>
                    <a:pt x="1370025" y="88976"/>
                  </a:lnTo>
                  <a:lnTo>
                    <a:pt x="1370025" y="90703"/>
                  </a:lnTo>
                  <a:lnTo>
                    <a:pt x="955713" y="133883"/>
                  </a:lnTo>
                  <a:lnTo>
                    <a:pt x="954430" y="131635"/>
                  </a:lnTo>
                  <a:lnTo>
                    <a:pt x="950772" y="125310"/>
                  </a:lnTo>
                  <a:lnTo>
                    <a:pt x="1365910" y="67627"/>
                  </a:lnTo>
                  <a:lnTo>
                    <a:pt x="1361160" y="75844"/>
                  </a:lnTo>
                  <a:lnTo>
                    <a:pt x="1412341" y="75844"/>
                  </a:lnTo>
                  <a:lnTo>
                    <a:pt x="1408150" y="68592"/>
                  </a:lnTo>
                  <a:lnTo>
                    <a:pt x="1405153" y="63423"/>
                  </a:lnTo>
                  <a:lnTo>
                    <a:pt x="1820519" y="34582"/>
                  </a:lnTo>
                  <a:lnTo>
                    <a:pt x="1820519" y="27305"/>
                  </a:lnTo>
                  <a:lnTo>
                    <a:pt x="1401127" y="56451"/>
                  </a:lnTo>
                  <a:lnTo>
                    <a:pt x="1399781" y="54127"/>
                  </a:lnTo>
                  <a:lnTo>
                    <a:pt x="1399781" y="68592"/>
                  </a:lnTo>
                  <a:lnTo>
                    <a:pt x="1373720" y="68592"/>
                  </a:lnTo>
                  <a:lnTo>
                    <a:pt x="1375003" y="66357"/>
                  </a:lnTo>
                  <a:lnTo>
                    <a:pt x="1387132" y="64668"/>
                  </a:lnTo>
                  <a:lnTo>
                    <a:pt x="1397114" y="63982"/>
                  </a:lnTo>
                  <a:lnTo>
                    <a:pt x="1399781" y="68592"/>
                  </a:lnTo>
                  <a:lnTo>
                    <a:pt x="1399781" y="54127"/>
                  </a:lnTo>
                  <a:lnTo>
                    <a:pt x="1393088" y="42519"/>
                  </a:lnTo>
                  <a:lnTo>
                    <a:pt x="1393088" y="57010"/>
                  </a:lnTo>
                  <a:lnTo>
                    <a:pt x="1386255" y="57480"/>
                  </a:lnTo>
                  <a:lnTo>
                    <a:pt x="1379601" y="58407"/>
                  </a:lnTo>
                  <a:lnTo>
                    <a:pt x="1386751" y="46024"/>
                  </a:lnTo>
                  <a:lnTo>
                    <a:pt x="1393088" y="57010"/>
                  </a:lnTo>
                  <a:lnTo>
                    <a:pt x="1393088" y="42519"/>
                  </a:lnTo>
                  <a:lnTo>
                    <a:pt x="1386751" y="31521"/>
                  </a:lnTo>
                  <a:lnTo>
                    <a:pt x="1383614" y="36957"/>
                  </a:lnTo>
                  <a:lnTo>
                    <a:pt x="1370495" y="59677"/>
                  </a:lnTo>
                  <a:lnTo>
                    <a:pt x="946861" y="118541"/>
                  </a:lnTo>
                  <a:lnTo>
                    <a:pt x="941146" y="108635"/>
                  </a:lnTo>
                  <a:lnTo>
                    <a:pt x="941146" y="126644"/>
                  </a:lnTo>
                  <a:lnTo>
                    <a:pt x="936650" y="131140"/>
                  </a:lnTo>
                  <a:lnTo>
                    <a:pt x="936650" y="127266"/>
                  </a:lnTo>
                  <a:lnTo>
                    <a:pt x="941146" y="126644"/>
                  </a:lnTo>
                  <a:lnTo>
                    <a:pt x="941146" y="108635"/>
                  </a:lnTo>
                  <a:lnTo>
                    <a:pt x="939114" y="105117"/>
                  </a:lnTo>
                  <a:lnTo>
                    <a:pt x="939114" y="119608"/>
                  </a:lnTo>
                  <a:lnTo>
                    <a:pt x="932713" y="120497"/>
                  </a:lnTo>
                  <a:lnTo>
                    <a:pt x="929398" y="120637"/>
                  </a:lnTo>
                  <a:lnTo>
                    <a:pt x="929398" y="127863"/>
                  </a:lnTo>
                  <a:lnTo>
                    <a:pt x="929398" y="131140"/>
                  </a:lnTo>
                  <a:lnTo>
                    <a:pt x="926249" y="127977"/>
                  </a:lnTo>
                  <a:lnTo>
                    <a:pt x="929398" y="127863"/>
                  </a:lnTo>
                  <a:lnTo>
                    <a:pt x="929398" y="120637"/>
                  </a:lnTo>
                  <a:lnTo>
                    <a:pt x="926287" y="120751"/>
                  </a:lnTo>
                  <a:lnTo>
                    <a:pt x="933030" y="109067"/>
                  </a:lnTo>
                  <a:lnTo>
                    <a:pt x="939114" y="119608"/>
                  </a:lnTo>
                  <a:lnTo>
                    <a:pt x="939114" y="105117"/>
                  </a:lnTo>
                  <a:lnTo>
                    <a:pt x="933030" y="94564"/>
                  </a:lnTo>
                  <a:lnTo>
                    <a:pt x="929894" y="99999"/>
                  </a:lnTo>
                  <a:lnTo>
                    <a:pt x="917727" y="121081"/>
                  </a:lnTo>
                  <a:lnTo>
                    <a:pt x="913447" y="121246"/>
                  </a:lnTo>
                  <a:lnTo>
                    <a:pt x="913447" y="128473"/>
                  </a:lnTo>
                  <a:lnTo>
                    <a:pt x="907961" y="137985"/>
                  </a:lnTo>
                  <a:lnTo>
                    <a:pt x="488721" y="167119"/>
                  </a:lnTo>
                  <a:lnTo>
                    <a:pt x="493699" y="162140"/>
                  </a:lnTo>
                  <a:lnTo>
                    <a:pt x="488581" y="157010"/>
                  </a:lnTo>
                  <a:lnTo>
                    <a:pt x="482930" y="162661"/>
                  </a:lnTo>
                  <a:lnTo>
                    <a:pt x="482930" y="156222"/>
                  </a:lnTo>
                  <a:lnTo>
                    <a:pt x="504901" y="156222"/>
                  </a:lnTo>
                  <a:lnTo>
                    <a:pt x="500710" y="148971"/>
                  </a:lnTo>
                  <a:lnTo>
                    <a:pt x="498043" y="144373"/>
                  </a:lnTo>
                  <a:lnTo>
                    <a:pt x="913447" y="128473"/>
                  </a:lnTo>
                  <a:lnTo>
                    <a:pt x="913447" y="121246"/>
                  </a:lnTo>
                  <a:lnTo>
                    <a:pt x="493941" y="137274"/>
                  </a:lnTo>
                  <a:lnTo>
                    <a:pt x="492340" y="134505"/>
                  </a:lnTo>
                  <a:lnTo>
                    <a:pt x="492340" y="148971"/>
                  </a:lnTo>
                  <a:lnTo>
                    <a:pt x="466280" y="148971"/>
                  </a:lnTo>
                  <a:lnTo>
                    <a:pt x="468045" y="145910"/>
                  </a:lnTo>
                  <a:lnTo>
                    <a:pt x="479513" y="145072"/>
                  </a:lnTo>
                  <a:lnTo>
                    <a:pt x="489851" y="144678"/>
                  </a:lnTo>
                  <a:lnTo>
                    <a:pt x="492340" y="148971"/>
                  </a:lnTo>
                  <a:lnTo>
                    <a:pt x="492340" y="134505"/>
                  </a:lnTo>
                  <a:lnTo>
                    <a:pt x="485749" y="123075"/>
                  </a:lnTo>
                  <a:lnTo>
                    <a:pt x="485749" y="137579"/>
                  </a:lnTo>
                  <a:lnTo>
                    <a:pt x="479044" y="137833"/>
                  </a:lnTo>
                  <a:lnTo>
                    <a:pt x="472427" y="138315"/>
                  </a:lnTo>
                  <a:lnTo>
                    <a:pt x="479310" y="126403"/>
                  </a:lnTo>
                  <a:lnTo>
                    <a:pt x="485749" y="137579"/>
                  </a:lnTo>
                  <a:lnTo>
                    <a:pt x="485749" y="123075"/>
                  </a:lnTo>
                  <a:lnTo>
                    <a:pt x="479310" y="111899"/>
                  </a:lnTo>
                  <a:lnTo>
                    <a:pt x="476173" y="117335"/>
                  </a:lnTo>
                  <a:lnTo>
                    <a:pt x="463689" y="138963"/>
                  </a:lnTo>
                  <a:lnTo>
                    <a:pt x="39941" y="169875"/>
                  </a:lnTo>
                  <a:lnTo>
                    <a:pt x="38620" y="167589"/>
                  </a:lnTo>
                  <a:lnTo>
                    <a:pt x="38620" y="182079"/>
                  </a:lnTo>
                  <a:lnTo>
                    <a:pt x="12560" y="182079"/>
                  </a:lnTo>
                  <a:lnTo>
                    <a:pt x="25590" y="159512"/>
                  </a:lnTo>
                  <a:lnTo>
                    <a:pt x="31902" y="170472"/>
                  </a:lnTo>
                  <a:lnTo>
                    <a:pt x="25323" y="170942"/>
                  </a:lnTo>
                  <a:lnTo>
                    <a:pt x="25857" y="178168"/>
                  </a:lnTo>
                  <a:lnTo>
                    <a:pt x="35928" y="177444"/>
                  </a:lnTo>
                  <a:lnTo>
                    <a:pt x="38620" y="182079"/>
                  </a:lnTo>
                  <a:lnTo>
                    <a:pt x="38620" y="167589"/>
                  </a:lnTo>
                  <a:lnTo>
                    <a:pt x="25590" y="145008"/>
                  </a:lnTo>
                  <a:lnTo>
                    <a:pt x="22453" y="150444"/>
                  </a:lnTo>
                  <a:lnTo>
                    <a:pt x="0" y="189331"/>
                  </a:lnTo>
                  <a:lnTo>
                    <a:pt x="51181" y="189331"/>
                  </a:lnTo>
                  <a:lnTo>
                    <a:pt x="46990" y="182079"/>
                  </a:lnTo>
                  <a:lnTo>
                    <a:pt x="43967" y="176847"/>
                  </a:lnTo>
                  <a:lnTo>
                    <a:pt x="459295" y="146558"/>
                  </a:lnTo>
                  <a:lnTo>
                    <a:pt x="453720" y="156222"/>
                  </a:lnTo>
                  <a:lnTo>
                    <a:pt x="475691" y="156222"/>
                  </a:lnTo>
                  <a:lnTo>
                    <a:pt x="475691" y="162661"/>
                  </a:lnTo>
                  <a:lnTo>
                    <a:pt x="470052" y="157010"/>
                  </a:lnTo>
                  <a:lnTo>
                    <a:pt x="464921" y="162140"/>
                  </a:lnTo>
                  <a:lnTo>
                    <a:pt x="470560" y="167792"/>
                  </a:lnTo>
                  <a:lnTo>
                    <a:pt x="462584" y="167792"/>
                  </a:lnTo>
                  <a:lnTo>
                    <a:pt x="462584" y="169392"/>
                  </a:lnTo>
                  <a:lnTo>
                    <a:pt x="35306" y="210947"/>
                  </a:lnTo>
                  <a:lnTo>
                    <a:pt x="39979" y="206273"/>
                  </a:lnTo>
                  <a:lnTo>
                    <a:pt x="34848" y="201142"/>
                  </a:lnTo>
                  <a:lnTo>
                    <a:pt x="29210" y="206794"/>
                  </a:lnTo>
                  <a:lnTo>
                    <a:pt x="25577" y="210413"/>
                  </a:lnTo>
                  <a:lnTo>
                    <a:pt x="29197" y="206794"/>
                  </a:lnTo>
                  <a:lnTo>
                    <a:pt x="29210" y="198805"/>
                  </a:lnTo>
                  <a:lnTo>
                    <a:pt x="21958" y="198805"/>
                  </a:lnTo>
                  <a:lnTo>
                    <a:pt x="21958" y="206794"/>
                  </a:lnTo>
                  <a:lnTo>
                    <a:pt x="16319" y="201142"/>
                  </a:lnTo>
                  <a:lnTo>
                    <a:pt x="11201" y="206273"/>
                  </a:lnTo>
                  <a:lnTo>
                    <a:pt x="16840" y="211924"/>
                  </a:lnTo>
                  <a:lnTo>
                    <a:pt x="8864" y="211924"/>
                  </a:lnTo>
                  <a:lnTo>
                    <a:pt x="8864" y="219163"/>
                  </a:lnTo>
                  <a:lnTo>
                    <a:pt x="16827" y="219163"/>
                  </a:lnTo>
                  <a:lnTo>
                    <a:pt x="20459" y="215544"/>
                  </a:lnTo>
                  <a:lnTo>
                    <a:pt x="11201" y="224802"/>
                  </a:lnTo>
                  <a:lnTo>
                    <a:pt x="16319" y="229920"/>
                  </a:lnTo>
                  <a:lnTo>
                    <a:pt x="21958" y="224282"/>
                  </a:lnTo>
                  <a:lnTo>
                    <a:pt x="21958" y="232270"/>
                  </a:lnTo>
                  <a:lnTo>
                    <a:pt x="29210" y="232270"/>
                  </a:lnTo>
                  <a:lnTo>
                    <a:pt x="29197" y="224282"/>
                  </a:lnTo>
                  <a:lnTo>
                    <a:pt x="34848" y="229920"/>
                  </a:lnTo>
                  <a:lnTo>
                    <a:pt x="39979" y="224802"/>
                  </a:lnTo>
                  <a:lnTo>
                    <a:pt x="33566" y="218401"/>
                  </a:lnTo>
                  <a:lnTo>
                    <a:pt x="34340" y="219163"/>
                  </a:lnTo>
                  <a:lnTo>
                    <a:pt x="42316" y="219163"/>
                  </a:lnTo>
                  <a:lnTo>
                    <a:pt x="42316" y="217551"/>
                  </a:lnTo>
                  <a:lnTo>
                    <a:pt x="469607" y="175983"/>
                  </a:lnTo>
                  <a:lnTo>
                    <a:pt x="464921" y="180670"/>
                  </a:lnTo>
                  <a:lnTo>
                    <a:pt x="470052" y="185788"/>
                  </a:lnTo>
                  <a:lnTo>
                    <a:pt x="475691" y="180149"/>
                  </a:lnTo>
                  <a:lnTo>
                    <a:pt x="475691" y="188137"/>
                  </a:lnTo>
                  <a:lnTo>
                    <a:pt x="482930" y="188137"/>
                  </a:lnTo>
                  <a:lnTo>
                    <a:pt x="482930" y="180149"/>
                  </a:lnTo>
                  <a:lnTo>
                    <a:pt x="488581" y="185788"/>
                  </a:lnTo>
                  <a:lnTo>
                    <a:pt x="493699" y="180670"/>
                  </a:lnTo>
                  <a:lnTo>
                    <a:pt x="487476" y="174459"/>
                  </a:lnTo>
                  <a:lnTo>
                    <a:pt x="488061" y="175031"/>
                  </a:lnTo>
                  <a:lnTo>
                    <a:pt x="496036" y="175031"/>
                  </a:lnTo>
                  <a:lnTo>
                    <a:pt x="496036" y="173875"/>
                  </a:lnTo>
                  <a:lnTo>
                    <a:pt x="923632" y="144157"/>
                  </a:lnTo>
                  <a:lnTo>
                    <a:pt x="918641" y="149148"/>
                  </a:lnTo>
                  <a:lnTo>
                    <a:pt x="923772" y="154266"/>
                  </a:lnTo>
                  <a:lnTo>
                    <a:pt x="929398" y="148628"/>
                  </a:lnTo>
                  <a:lnTo>
                    <a:pt x="929398" y="156616"/>
                  </a:lnTo>
                  <a:lnTo>
                    <a:pt x="936650" y="156616"/>
                  </a:lnTo>
                  <a:lnTo>
                    <a:pt x="936650" y="148628"/>
                  </a:lnTo>
                  <a:lnTo>
                    <a:pt x="942301" y="154266"/>
                  </a:lnTo>
                  <a:lnTo>
                    <a:pt x="947420" y="149148"/>
                  </a:lnTo>
                  <a:lnTo>
                    <a:pt x="940943" y="142697"/>
                  </a:lnTo>
                  <a:lnTo>
                    <a:pt x="941768" y="143497"/>
                  </a:lnTo>
                  <a:lnTo>
                    <a:pt x="949756" y="143497"/>
                  </a:lnTo>
                  <a:lnTo>
                    <a:pt x="949756" y="141770"/>
                  </a:lnTo>
                  <a:lnTo>
                    <a:pt x="1376959" y="97256"/>
                  </a:lnTo>
                  <a:lnTo>
                    <a:pt x="1372362" y="101854"/>
                  </a:lnTo>
                  <a:lnTo>
                    <a:pt x="1377492" y="106984"/>
                  </a:lnTo>
                  <a:lnTo>
                    <a:pt x="1383118" y="101346"/>
                  </a:lnTo>
                  <a:lnTo>
                    <a:pt x="1383118" y="109334"/>
                  </a:lnTo>
                  <a:lnTo>
                    <a:pt x="1390383" y="109334"/>
                  </a:lnTo>
                  <a:lnTo>
                    <a:pt x="1390370" y="101346"/>
                  </a:lnTo>
                  <a:lnTo>
                    <a:pt x="1396022" y="106984"/>
                  </a:lnTo>
                  <a:lnTo>
                    <a:pt x="1401140" y="101854"/>
                  </a:lnTo>
                  <a:lnTo>
                    <a:pt x="1395488" y="96215"/>
                  </a:lnTo>
                  <a:lnTo>
                    <a:pt x="1403477" y="96215"/>
                  </a:lnTo>
                  <a:lnTo>
                    <a:pt x="1403477" y="94437"/>
                  </a:lnTo>
                  <a:lnTo>
                    <a:pt x="1830641" y="48437"/>
                  </a:lnTo>
                  <a:lnTo>
                    <a:pt x="1826082" y="52997"/>
                  </a:lnTo>
                  <a:lnTo>
                    <a:pt x="1831213" y="58115"/>
                  </a:lnTo>
                  <a:lnTo>
                    <a:pt x="1836839" y="52489"/>
                  </a:lnTo>
                  <a:lnTo>
                    <a:pt x="1836839" y="60464"/>
                  </a:lnTo>
                  <a:lnTo>
                    <a:pt x="1844103" y="60464"/>
                  </a:lnTo>
                  <a:lnTo>
                    <a:pt x="1844090" y="52489"/>
                  </a:lnTo>
                  <a:lnTo>
                    <a:pt x="1849742" y="58115"/>
                  </a:lnTo>
                  <a:lnTo>
                    <a:pt x="1854860" y="52997"/>
                  </a:lnTo>
                  <a:lnTo>
                    <a:pt x="1846173" y="44323"/>
                  </a:lnTo>
                  <a:lnTo>
                    <a:pt x="1849221" y="47358"/>
                  </a:lnTo>
                  <a:lnTo>
                    <a:pt x="1857197" y="47358"/>
                  </a:lnTo>
                  <a:lnTo>
                    <a:pt x="1857197" y="44323"/>
                  </a:lnTo>
                  <a:lnTo>
                    <a:pt x="1866061" y="4432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7" name="object 121">
              <a:extLst>
                <a:ext uri="{FF2B5EF4-FFF2-40B4-BE49-F238E27FC236}">
                  <a16:creationId xmlns:a16="http://schemas.microsoft.com/office/drawing/2014/main" id="{4563745E-5C57-42D8-B42B-205055988E33}"/>
                </a:ext>
              </a:extLst>
            </p:cNvPr>
            <p:cNvSpPr/>
            <p:nvPr/>
          </p:nvSpPr>
          <p:spPr>
            <a:xfrm>
              <a:off x="6469647" y="1716671"/>
              <a:ext cx="375285" cy="247015"/>
            </a:xfrm>
            <a:custGeom>
              <a:avLst/>
              <a:gdLst/>
              <a:ahLst/>
              <a:cxnLst/>
              <a:rect l="l" t="t" r="r" b="b"/>
              <a:pathLst>
                <a:path w="375284" h="247014">
                  <a:moveTo>
                    <a:pt x="25019" y="70764"/>
                  </a:moveTo>
                  <a:lnTo>
                    <a:pt x="20828" y="70764"/>
                  </a:lnTo>
                  <a:lnTo>
                    <a:pt x="20828" y="82448"/>
                  </a:lnTo>
                  <a:lnTo>
                    <a:pt x="22923" y="84543"/>
                  </a:lnTo>
                  <a:lnTo>
                    <a:pt x="25006" y="82448"/>
                  </a:lnTo>
                  <a:lnTo>
                    <a:pt x="25019" y="70764"/>
                  </a:lnTo>
                  <a:close/>
                </a:path>
                <a:path w="375284" h="247014">
                  <a:moveTo>
                    <a:pt x="39662" y="85394"/>
                  </a:moveTo>
                  <a:lnTo>
                    <a:pt x="27978" y="85394"/>
                  </a:lnTo>
                  <a:lnTo>
                    <a:pt x="36233" y="77139"/>
                  </a:lnTo>
                  <a:lnTo>
                    <a:pt x="33286" y="74180"/>
                  </a:lnTo>
                  <a:lnTo>
                    <a:pt x="25019" y="82448"/>
                  </a:lnTo>
                  <a:lnTo>
                    <a:pt x="22923" y="84543"/>
                  </a:lnTo>
                  <a:lnTo>
                    <a:pt x="20840" y="82461"/>
                  </a:lnTo>
                  <a:lnTo>
                    <a:pt x="20840" y="86626"/>
                  </a:lnTo>
                  <a:lnTo>
                    <a:pt x="20840" y="88366"/>
                  </a:lnTo>
                  <a:lnTo>
                    <a:pt x="20828" y="86639"/>
                  </a:lnTo>
                  <a:lnTo>
                    <a:pt x="20840" y="82461"/>
                  </a:lnTo>
                  <a:lnTo>
                    <a:pt x="12585" y="74180"/>
                  </a:lnTo>
                  <a:lnTo>
                    <a:pt x="9626" y="77139"/>
                  </a:lnTo>
                  <a:lnTo>
                    <a:pt x="17868" y="85394"/>
                  </a:lnTo>
                  <a:lnTo>
                    <a:pt x="6210" y="85394"/>
                  </a:lnTo>
                  <a:lnTo>
                    <a:pt x="6210" y="89573"/>
                  </a:lnTo>
                  <a:lnTo>
                    <a:pt x="17894" y="89573"/>
                  </a:lnTo>
                  <a:lnTo>
                    <a:pt x="9626" y="97840"/>
                  </a:lnTo>
                  <a:lnTo>
                    <a:pt x="12585" y="100799"/>
                  </a:lnTo>
                  <a:lnTo>
                    <a:pt x="20828" y="92544"/>
                  </a:lnTo>
                  <a:lnTo>
                    <a:pt x="20828" y="104228"/>
                  </a:lnTo>
                  <a:lnTo>
                    <a:pt x="25019" y="104228"/>
                  </a:lnTo>
                  <a:lnTo>
                    <a:pt x="25019" y="92544"/>
                  </a:lnTo>
                  <a:lnTo>
                    <a:pt x="33286" y="100799"/>
                  </a:lnTo>
                  <a:lnTo>
                    <a:pt x="36233" y="97840"/>
                  </a:lnTo>
                  <a:lnTo>
                    <a:pt x="27965" y="89573"/>
                  </a:lnTo>
                  <a:lnTo>
                    <a:pt x="39662" y="89573"/>
                  </a:lnTo>
                  <a:lnTo>
                    <a:pt x="39662" y="85394"/>
                  </a:lnTo>
                  <a:close/>
                </a:path>
                <a:path w="375284" h="247014">
                  <a:moveTo>
                    <a:pt x="41744" y="18821"/>
                  </a:moveTo>
                  <a:lnTo>
                    <a:pt x="40259" y="11506"/>
                  </a:lnTo>
                  <a:lnTo>
                    <a:pt x="37553" y="7493"/>
                  </a:lnTo>
                  <a:lnTo>
                    <a:pt x="37553" y="10744"/>
                  </a:lnTo>
                  <a:lnTo>
                    <a:pt x="37553" y="26898"/>
                  </a:lnTo>
                  <a:lnTo>
                    <a:pt x="31013" y="33439"/>
                  </a:lnTo>
                  <a:lnTo>
                    <a:pt x="14846" y="33439"/>
                  </a:lnTo>
                  <a:lnTo>
                    <a:pt x="8305" y="26898"/>
                  </a:lnTo>
                  <a:lnTo>
                    <a:pt x="8305" y="10744"/>
                  </a:lnTo>
                  <a:lnTo>
                    <a:pt x="14846" y="4203"/>
                  </a:lnTo>
                  <a:lnTo>
                    <a:pt x="31013" y="4203"/>
                  </a:lnTo>
                  <a:lnTo>
                    <a:pt x="37553" y="10744"/>
                  </a:lnTo>
                  <a:lnTo>
                    <a:pt x="37553" y="7493"/>
                  </a:lnTo>
                  <a:lnTo>
                    <a:pt x="36233" y="5524"/>
                  </a:lnTo>
                  <a:lnTo>
                    <a:pt x="34290" y="4203"/>
                  </a:lnTo>
                  <a:lnTo>
                    <a:pt x="30251" y="1485"/>
                  </a:lnTo>
                  <a:lnTo>
                    <a:pt x="22936" y="0"/>
                  </a:lnTo>
                  <a:lnTo>
                    <a:pt x="15595" y="1485"/>
                  </a:lnTo>
                  <a:lnTo>
                    <a:pt x="9613" y="5524"/>
                  </a:lnTo>
                  <a:lnTo>
                    <a:pt x="5588" y="11506"/>
                  </a:lnTo>
                  <a:lnTo>
                    <a:pt x="4114" y="18821"/>
                  </a:lnTo>
                  <a:lnTo>
                    <a:pt x="5588" y="26149"/>
                  </a:lnTo>
                  <a:lnTo>
                    <a:pt x="9613" y="32131"/>
                  </a:lnTo>
                  <a:lnTo>
                    <a:pt x="15595" y="36169"/>
                  </a:lnTo>
                  <a:lnTo>
                    <a:pt x="22936" y="37642"/>
                  </a:lnTo>
                  <a:lnTo>
                    <a:pt x="30251" y="36169"/>
                  </a:lnTo>
                  <a:lnTo>
                    <a:pt x="34290" y="33439"/>
                  </a:lnTo>
                  <a:lnTo>
                    <a:pt x="36233" y="32131"/>
                  </a:lnTo>
                  <a:lnTo>
                    <a:pt x="40259" y="26149"/>
                  </a:lnTo>
                  <a:lnTo>
                    <a:pt x="41744" y="18821"/>
                  </a:lnTo>
                  <a:close/>
                </a:path>
                <a:path w="375284" h="247014">
                  <a:moveTo>
                    <a:pt x="45859" y="169392"/>
                  </a:moveTo>
                  <a:lnTo>
                    <a:pt x="43446" y="165214"/>
                  </a:lnTo>
                  <a:lnTo>
                    <a:pt x="38620" y="156857"/>
                  </a:lnTo>
                  <a:lnTo>
                    <a:pt x="38620" y="165214"/>
                  </a:lnTo>
                  <a:lnTo>
                    <a:pt x="7239" y="165214"/>
                  </a:lnTo>
                  <a:lnTo>
                    <a:pt x="22923" y="138036"/>
                  </a:lnTo>
                  <a:lnTo>
                    <a:pt x="38620" y="165214"/>
                  </a:lnTo>
                  <a:lnTo>
                    <a:pt x="38620" y="156857"/>
                  </a:lnTo>
                  <a:lnTo>
                    <a:pt x="22936" y="129679"/>
                  </a:lnTo>
                  <a:lnTo>
                    <a:pt x="21120" y="132816"/>
                  </a:lnTo>
                  <a:lnTo>
                    <a:pt x="0" y="169392"/>
                  </a:lnTo>
                  <a:lnTo>
                    <a:pt x="45859" y="169392"/>
                  </a:lnTo>
                  <a:close/>
                </a:path>
                <a:path w="375284" h="247014">
                  <a:moveTo>
                    <a:pt x="148374" y="72364"/>
                  </a:moveTo>
                  <a:lnTo>
                    <a:pt x="123431" y="72364"/>
                  </a:lnTo>
                  <a:lnTo>
                    <a:pt x="123431" y="108407"/>
                  </a:lnTo>
                  <a:lnTo>
                    <a:pt x="128308" y="108407"/>
                  </a:lnTo>
                  <a:lnTo>
                    <a:pt x="128308" y="92036"/>
                  </a:lnTo>
                  <a:lnTo>
                    <a:pt x="145961" y="92036"/>
                  </a:lnTo>
                  <a:lnTo>
                    <a:pt x="145961" y="87718"/>
                  </a:lnTo>
                  <a:lnTo>
                    <a:pt x="128308" y="87718"/>
                  </a:lnTo>
                  <a:lnTo>
                    <a:pt x="128308" y="76682"/>
                  </a:lnTo>
                  <a:lnTo>
                    <a:pt x="148374" y="76682"/>
                  </a:lnTo>
                  <a:lnTo>
                    <a:pt x="148374" y="72364"/>
                  </a:lnTo>
                  <a:close/>
                </a:path>
                <a:path w="375284" h="247014">
                  <a:moveTo>
                    <a:pt x="150037" y="35433"/>
                  </a:moveTo>
                  <a:lnTo>
                    <a:pt x="128308" y="35433"/>
                  </a:lnTo>
                  <a:lnTo>
                    <a:pt x="128308" y="23380"/>
                  </a:lnTo>
                  <a:lnTo>
                    <a:pt x="148018" y="23380"/>
                  </a:lnTo>
                  <a:lnTo>
                    <a:pt x="148018" y="19062"/>
                  </a:lnTo>
                  <a:lnTo>
                    <a:pt x="128308" y="19062"/>
                  </a:lnTo>
                  <a:lnTo>
                    <a:pt x="128308" y="8026"/>
                  </a:lnTo>
                  <a:lnTo>
                    <a:pt x="149682" y="8026"/>
                  </a:lnTo>
                  <a:lnTo>
                    <a:pt x="149682" y="3708"/>
                  </a:lnTo>
                  <a:lnTo>
                    <a:pt x="123431" y="3708"/>
                  </a:lnTo>
                  <a:lnTo>
                    <a:pt x="123431" y="39751"/>
                  </a:lnTo>
                  <a:lnTo>
                    <a:pt x="150037" y="39751"/>
                  </a:lnTo>
                  <a:lnTo>
                    <a:pt x="150037" y="35433"/>
                  </a:lnTo>
                  <a:close/>
                </a:path>
                <a:path w="375284" h="247014">
                  <a:moveTo>
                    <a:pt x="150228" y="161404"/>
                  </a:moveTo>
                  <a:lnTo>
                    <a:pt x="146723" y="158597"/>
                  </a:lnTo>
                  <a:lnTo>
                    <a:pt x="129654" y="154622"/>
                  </a:lnTo>
                  <a:lnTo>
                    <a:pt x="127495" y="153619"/>
                  </a:lnTo>
                  <a:lnTo>
                    <a:pt x="127495" y="145084"/>
                  </a:lnTo>
                  <a:lnTo>
                    <a:pt x="132664" y="144246"/>
                  </a:lnTo>
                  <a:lnTo>
                    <a:pt x="139788" y="144246"/>
                  </a:lnTo>
                  <a:lnTo>
                    <a:pt x="144411" y="145999"/>
                  </a:lnTo>
                  <a:lnTo>
                    <a:pt x="144665" y="151561"/>
                  </a:lnTo>
                  <a:lnTo>
                    <a:pt x="149225" y="151561"/>
                  </a:lnTo>
                  <a:lnTo>
                    <a:pt x="149021" y="147599"/>
                  </a:lnTo>
                  <a:lnTo>
                    <a:pt x="147777" y="140081"/>
                  </a:lnTo>
                  <a:lnTo>
                    <a:pt x="126441" y="140081"/>
                  </a:lnTo>
                  <a:lnTo>
                    <a:pt x="122770" y="145592"/>
                  </a:lnTo>
                  <a:lnTo>
                    <a:pt x="122770" y="157492"/>
                  </a:lnTo>
                  <a:lnTo>
                    <a:pt x="128092" y="159156"/>
                  </a:lnTo>
                  <a:lnTo>
                    <a:pt x="143751" y="162814"/>
                  </a:lnTo>
                  <a:lnTo>
                    <a:pt x="145516" y="164007"/>
                  </a:lnTo>
                  <a:lnTo>
                    <a:pt x="145516" y="172948"/>
                  </a:lnTo>
                  <a:lnTo>
                    <a:pt x="139585" y="173850"/>
                  </a:lnTo>
                  <a:lnTo>
                    <a:pt x="131470" y="173850"/>
                  </a:lnTo>
                  <a:lnTo>
                    <a:pt x="126149" y="171932"/>
                  </a:lnTo>
                  <a:lnTo>
                    <a:pt x="126149" y="165417"/>
                  </a:lnTo>
                  <a:lnTo>
                    <a:pt x="121564" y="165417"/>
                  </a:lnTo>
                  <a:lnTo>
                    <a:pt x="121564" y="168783"/>
                  </a:lnTo>
                  <a:lnTo>
                    <a:pt x="122174" y="171792"/>
                  </a:lnTo>
                  <a:lnTo>
                    <a:pt x="126834" y="176009"/>
                  </a:lnTo>
                  <a:lnTo>
                    <a:pt x="129451" y="178015"/>
                  </a:lnTo>
                  <a:lnTo>
                    <a:pt x="142303" y="178015"/>
                  </a:lnTo>
                  <a:lnTo>
                    <a:pt x="150228" y="175653"/>
                  </a:lnTo>
                  <a:lnTo>
                    <a:pt x="150228" y="161404"/>
                  </a:lnTo>
                  <a:close/>
                </a:path>
                <a:path w="375284" h="247014">
                  <a:moveTo>
                    <a:pt x="151587" y="209689"/>
                  </a:moveTo>
                  <a:lnTo>
                    <a:pt x="146113" y="209689"/>
                  </a:lnTo>
                  <a:lnTo>
                    <a:pt x="135928" y="240411"/>
                  </a:lnTo>
                  <a:lnTo>
                    <a:pt x="125539" y="209689"/>
                  </a:lnTo>
                  <a:lnTo>
                    <a:pt x="120116" y="209689"/>
                  </a:lnTo>
                  <a:lnTo>
                    <a:pt x="133261" y="245732"/>
                  </a:lnTo>
                  <a:lnTo>
                    <a:pt x="138430" y="245732"/>
                  </a:lnTo>
                  <a:lnTo>
                    <a:pt x="151587" y="209689"/>
                  </a:lnTo>
                  <a:close/>
                </a:path>
                <a:path w="375284" h="247014">
                  <a:moveTo>
                    <a:pt x="160362" y="150812"/>
                  </a:moveTo>
                  <a:lnTo>
                    <a:pt x="155943" y="150812"/>
                  </a:lnTo>
                  <a:lnTo>
                    <a:pt x="155943" y="177050"/>
                  </a:lnTo>
                  <a:lnTo>
                    <a:pt x="160362" y="177050"/>
                  </a:lnTo>
                  <a:lnTo>
                    <a:pt x="160362" y="150812"/>
                  </a:lnTo>
                  <a:close/>
                </a:path>
                <a:path w="375284" h="247014">
                  <a:moveTo>
                    <a:pt x="160362" y="141033"/>
                  </a:moveTo>
                  <a:lnTo>
                    <a:pt x="155943" y="141033"/>
                  </a:lnTo>
                  <a:lnTo>
                    <a:pt x="155943" y="146037"/>
                  </a:lnTo>
                  <a:lnTo>
                    <a:pt x="160362" y="146037"/>
                  </a:lnTo>
                  <a:lnTo>
                    <a:pt x="160362" y="141033"/>
                  </a:lnTo>
                  <a:close/>
                </a:path>
                <a:path w="375284" h="247014">
                  <a:moveTo>
                    <a:pt x="160362" y="13500"/>
                  </a:moveTo>
                  <a:lnTo>
                    <a:pt x="155943" y="13500"/>
                  </a:lnTo>
                  <a:lnTo>
                    <a:pt x="155943" y="39751"/>
                  </a:lnTo>
                  <a:lnTo>
                    <a:pt x="160362" y="39751"/>
                  </a:lnTo>
                  <a:lnTo>
                    <a:pt x="160362" y="13500"/>
                  </a:lnTo>
                  <a:close/>
                </a:path>
                <a:path w="375284" h="247014">
                  <a:moveTo>
                    <a:pt x="160362" y="3721"/>
                  </a:moveTo>
                  <a:lnTo>
                    <a:pt x="155943" y="3721"/>
                  </a:lnTo>
                  <a:lnTo>
                    <a:pt x="155943" y="8737"/>
                  </a:lnTo>
                  <a:lnTo>
                    <a:pt x="160362" y="8737"/>
                  </a:lnTo>
                  <a:lnTo>
                    <a:pt x="160362" y="3721"/>
                  </a:lnTo>
                  <a:close/>
                </a:path>
                <a:path w="375284" h="247014">
                  <a:moveTo>
                    <a:pt x="175920" y="88480"/>
                  </a:moveTo>
                  <a:lnTo>
                    <a:pt x="174155" y="85217"/>
                  </a:lnTo>
                  <a:lnTo>
                    <a:pt x="172110" y="81407"/>
                  </a:lnTo>
                  <a:lnTo>
                    <a:pt x="171348" y="81407"/>
                  </a:lnTo>
                  <a:lnTo>
                    <a:pt x="171348" y="91744"/>
                  </a:lnTo>
                  <a:lnTo>
                    <a:pt x="171348" y="98767"/>
                  </a:lnTo>
                  <a:lnTo>
                    <a:pt x="170053" y="105295"/>
                  </a:lnTo>
                  <a:lnTo>
                    <a:pt x="157403" y="105295"/>
                  </a:lnTo>
                  <a:lnTo>
                    <a:pt x="156095" y="98767"/>
                  </a:lnTo>
                  <a:lnTo>
                    <a:pt x="156095" y="91744"/>
                  </a:lnTo>
                  <a:lnTo>
                    <a:pt x="157403" y="85217"/>
                  </a:lnTo>
                  <a:lnTo>
                    <a:pt x="170053" y="85217"/>
                  </a:lnTo>
                  <a:lnTo>
                    <a:pt x="171348" y="91744"/>
                  </a:lnTo>
                  <a:lnTo>
                    <a:pt x="171348" y="81407"/>
                  </a:lnTo>
                  <a:lnTo>
                    <a:pt x="155333" y="81407"/>
                  </a:lnTo>
                  <a:lnTo>
                    <a:pt x="151536" y="88480"/>
                  </a:lnTo>
                  <a:lnTo>
                    <a:pt x="151536" y="102031"/>
                  </a:lnTo>
                  <a:lnTo>
                    <a:pt x="155333" y="109105"/>
                  </a:lnTo>
                  <a:lnTo>
                    <a:pt x="172110" y="109105"/>
                  </a:lnTo>
                  <a:lnTo>
                    <a:pt x="174155" y="105295"/>
                  </a:lnTo>
                  <a:lnTo>
                    <a:pt x="175920" y="102031"/>
                  </a:lnTo>
                  <a:lnTo>
                    <a:pt x="175920" y="88480"/>
                  </a:lnTo>
                  <a:close/>
                </a:path>
                <a:path w="375284" h="247014">
                  <a:moveTo>
                    <a:pt x="187909" y="226453"/>
                  </a:moveTo>
                  <a:lnTo>
                    <a:pt x="172097" y="226453"/>
                  </a:lnTo>
                  <a:lnTo>
                    <a:pt x="172097" y="230619"/>
                  </a:lnTo>
                  <a:lnTo>
                    <a:pt x="183349" y="230619"/>
                  </a:lnTo>
                  <a:lnTo>
                    <a:pt x="183349" y="234480"/>
                  </a:lnTo>
                  <a:lnTo>
                    <a:pt x="182537" y="237693"/>
                  </a:lnTo>
                  <a:lnTo>
                    <a:pt x="176720" y="242316"/>
                  </a:lnTo>
                  <a:lnTo>
                    <a:pt x="173812" y="242519"/>
                  </a:lnTo>
                  <a:lnTo>
                    <a:pt x="162407" y="242519"/>
                  </a:lnTo>
                  <a:lnTo>
                    <a:pt x="160007" y="234988"/>
                  </a:lnTo>
                  <a:lnTo>
                    <a:pt x="160007" y="218224"/>
                  </a:lnTo>
                  <a:lnTo>
                    <a:pt x="165328" y="213042"/>
                  </a:lnTo>
                  <a:lnTo>
                    <a:pt x="175768" y="213042"/>
                  </a:lnTo>
                  <a:lnTo>
                    <a:pt x="181038" y="214350"/>
                  </a:lnTo>
                  <a:lnTo>
                    <a:pt x="182587" y="220624"/>
                  </a:lnTo>
                  <a:lnTo>
                    <a:pt x="187299" y="220624"/>
                  </a:lnTo>
                  <a:lnTo>
                    <a:pt x="186245" y="212547"/>
                  </a:lnTo>
                  <a:lnTo>
                    <a:pt x="178765" y="208724"/>
                  </a:lnTo>
                  <a:lnTo>
                    <a:pt x="160299" y="208724"/>
                  </a:lnTo>
                  <a:lnTo>
                    <a:pt x="154978" y="218617"/>
                  </a:lnTo>
                  <a:lnTo>
                    <a:pt x="154978" y="231216"/>
                  </a:lnTo>
                  <a:lnTo>
                    <a:pt x="155130" y="237388"/>
                  </a:lnTo>
                  <a:lnTo>
                    <a:pt x="162509" y="244424"/>
                  </a:lnTo>
                  <a:lnTo>
                    <a:pt x="165519" y="246684"/>
                  </a:lnTo>
                  <a:lnTo>
                    <a:pt x="176606" y="246684"/>
                  </a:lnTo>
                  <a:lnTo>
                    <a:pt x="181140" y="244475"/>
                  </a:lnTo>
                  <a:lnTo>
                    <a:pt x="183591" y="241046"/>
                  </a:lnTo>
                  <a:lnTo>
                    <a:pt x="184746" y="245732"/>
                  </a:lnTo>
                  <a:lnTo>
                    <a:pt x="187909" y="245732"/>
                  </a:lnTo>
                  <a:lnTo>
                    <a:pt x="187909" y="226453"/>
                  </a:lnTo>
                  <a:close/>
                </a:path>
                <a:path w="375284" h="247014">
                  <a:moveTo>
                    <a:pt x="188366" y="151714"/>
                  </a:moveTo>
                  <a:lnTo>
                    <a:pt x="183248" y="150050"/>
                  </a:lnTo>
                  <a:lnTo>
                    <a:pt x="174663" y="150050"/>
                  </a:lnTo>
                  <a:lnTo>
                    <a:pt x="172212" y="153111"/>
                  </a:lnTo>
                  <a:lnTo>
                    <a:pt x="171246" y="154520"/>
                  </a:lnTo>
                  <a:lnTo>
                    <a:pt x="171157" y="150812"/>
                  </a:lnTo>
                  <a:lnTo>
                    <a:pt x="166979" y="150812"/>
                  </a:lnTo>
                  <a:lnTo>
                    <a:pt x="166979" y="177050"/>
                  </a:lnTo>
                  <a:lnTo>
                    <a:pt x="171399" y="177050"/>
                  </a:lnTo>
                  <a:lnTo>
                    <a:pt x="171399" y="155613"/>
                  </a:lnTo>
                  <a:lnTo>
                    <a:pt x="175818" y="154012"/>
                  </a:lnTo>
                  <a:lnTo>
                    <a:pt x="182651" y="154012"/>
                  </a:lnTo>
                  <a:lnTo>
                    <a:pt x="183946" y="156324"/>
                  </a:lnTo>
                  <a:lnTo>
                    <a:pt x="183946" y="177050"/>
                  </a:lnTo>
                  <a:lnTo>
                    <a:pt x="188366" y="177050"/>
                  </a:lnTo>
                  <a:lnTo>
                    <a:pt x="188366" y="151714"/>
                  </a:lnTo>
                  <a:close/>
                </a:path>
                <a:path w="375284" h="247014">
                  <a:moveTo>
                    <a:pt x="188760" y="13500"/>
                  </a:moveTo>
                  <a:lnTo>
                    <a:pt x="184607" y="13500"/>
                  </a:lnTo>
                  <a:lnTo>
                    <a:pt x="184607" y="17373"/>
                  </a:lnTo>
                  <a:lnTo>
                    <a:pt x="184543" y="34836"/>
                  </a:lnTo>
                  <a:lnTo>
                    <a:pt x="180187" y="36690"/>
                  </a:lnTo>
                  <a:lnTo>
                    <a:pt x="172554" y="36690"/>
                  </a:lnTo>
                  <a:lnTo>
                    <a:pt x="170294" y="32321"/>
                  </a:lnTo>
                  <a:lnTo>
                    <a:pt x="170294" y="23190"/>
                  </a:lnTo>
                  <a:lnTo>
                    <a:pt x="170649" y="16713"/>
                  </a:lnTo>
                  <a:lnTo>
                    <a:pt x="183857" y="16713"/>
                  </a:lnTo>
                  <a:lnTo>
                    <a:pt x="184492" y="23190"/>
                  </a:lnTo>
                  <a:lnTo>
                    <a:pt x="184543" y="34836"/>
                  </a:lnTo>
                  <a:lnTo>
                    <a:pt x="184543" y="17284"/>
                  </a:lnTo>
                  <a:lnTo>
                    <a:pt x="184150" y="16713"/>
                  </a:lnTo>
                  <a:lnTo>
                    <a:pt x="181444" y="12750"/>
                  </a:lnTo>
                  <a:lnTo>
                    <a:pt x="169697" y="12750"/>
                  </a:lnTo>
                  <a:lnTo>
                    <a:pt x="165735" y="18478"/>
                  </a:lnTo>
                  <a:lnTo>
                    <a:pt x="165785" y="32321"/>
                  </a:lnTo>
                  <a:lnTo>
                    <a:pt x="168338" y="40500"/>
                  </a:lnTo>
                  <a:lnTo>
                    <a:pt x="180784" y="40500"/>
                  </a:lnTo>
                  <a:lnTo>
                    <a:pt x="183095" y="38900"/>
                  </a:lnTo>
                  <a:lnTo>
                    <a:pt x="184353" y="36791"/>
                  </a:lnTo>
                  <a:lnTo>
                    <a:pt x="184302" y="42964"/>
                  </a:lnTo>
                  <a:lnTo>
                    <a:pt x="184200" y="47129"/>
                  </a:lnTo>
                  <a:lnTo>
                    <a:pt x="171754" y="47129"/>
                  </a:lnTo>
                  <a:lnTo>
                    <a:pt x="170954" y="42964"/>
                  </a:lnTo>
                  <a:lnTo>
                    <a:pt x="166535" y="42964"/>
                  </a:lnTo>
                  <a:lnTo>
                    <a:pt x="167386" y="49936"/>
                  </a:lnTo>
                  <a:lnTo>
                    <a:pt x="173456" y="50787"/>
                  </a:lnTo>
                  <a:lnTo>
                    <a:pt x="188709" y="50787"/>
                  </a:lnTo>
                  <a:lnTo>
                    <a:pt x="188722" y="47129"/>
                  </a:lnTo>
                  <a:lnTo>
                    <a:pt x="188760" y="36791"/>
                  </a:lnTo>
                  <a:lnTo>
                    <a:pt x="188760" y="17373"/>
                  </a:lnTo>
                  <a:lnTo>
                    <a:pt x="188760" y="13500"/>
                  </a:lnTo>
                  <a:close/>
                </a:path>
                <a:path w="375284" h="247014">
                  <a:moveTo>
                    <a:pt x="202222" y="82156"/>
                  </a:moveTo>
                  <a:lnTo>
                    <a:pt x="197802" y="82156"/>
                  </a:lnTo>
                  <a:lnTo>
                    <a:pt x="197802" y="100418"/>
                  </a:lnTo>
                  <a:lnTo>
                    <a:pt x="196138" y="105346"/>
                  </a:lnTo>
                  <a:lnTo>
                    <a:pt x="187706" y="105346"/>
                  </a:lnTo>
                  <a:lnTo>
                    <a:pt x="185496" y="103898"/>
                  </a:lnTo>
                  <a:lnTo>
                    <a:pt x="185496" y="82156"/>
                  </a:lnTo>
                  <a:lnTo>
                    <a:pt x="181089" y="82156"/>
                  </a:lnTo>
                  <a:lnTo>
                    <a:pt x="181089" y="107302"/>
                  </a:lnTo>
                  <a:lnTo>
                    <a:pt x="185762" y="109156"/>
                  </a:lnTo>
                  <a:lnTo>
                    <a:pt x="193840" y="109156"/>
                  </a:lnTo>
                  <a:lnTo>
                    <a:pt x="196088" y="107556"/>
                  </a:lnTo>
                  <a:lnTo>
                    <a:pt x="197954" y="104482"/>
                  </a:lnTo>
                  <a:lnTo>
                    <a:pt x="198056" y="108407"/>
                  </a:lnTo>
                  <a:lnTo>
                    <a:pt x="202222" y="108407"/>
                  </a:lnTo>
                  <a:lnTo>
                    <a:pt x="202222" y="82156"/>
                  </a:lnTo>
                  <a:close/>
                </a:path>
                <a:path w="375284" h="247014">
                  <a:moveTo>
                    <a:pt x="216268" y="14401"/>
                  </a:moveTo>
                  <a:lnTo>
                    <a:pt x="211150" y="12750"/>
                  </a:lnTo>
                  <a:lnTo>
                    <a:pt x="202869" y="12750"/>
                  </a:lnTo>
                  <a:lnTo>
                    <a:pt x="200660" y="15354"/>
                  </a:lnTo>
                  <a:lnTo>
                    <a:pt x="199402" y="17018"/>
                  </a:lnTo>
                  <a:lnTo>
                    <a:pt x="199301" y="3708"/>
                  </a:lnTo>
                  <a:lnTo>
                    <a:pt x="194894" y="3708"/>
                  </a:lnTo>
                  <a:lnTo>
                    <a:pt x="194894" y="39751"/>
                  </a:lnTo>
                  <a:lnTo>
                    <a:pt x="199301" y="39751"/>
                  </a:lnTo>
                  <a:lnTo>
                    <a:pt x="199301" y="18821"/>
                  </a:lnTo>
                  <a:lnTo>
                    <a:pt x="203022" y="16713"/>
                  </a:lnTo>
                  <a:lnTo>
                    <a:pt x="210858" y="16713"/>
                  </a:lnTo>
                  <a:lnTo>
                    <a:pt x="211861" y="19011"/>
                  </a:lnTo>
                  <a:lnTo>
                    <a:pt x="211861" y="39751"/>
                  </a:lnTo>
                  <a:lnTo>
                    <a:pt x="216268" y="39751"/>
                  </a:lnTo>
                  <a:lnTo>
                    <a:pt x="216268" y="14401"/>
                  </a:lnTo>
                  <a:close/>
                </a:path>
                <a:path w="375284" h="247014">
                  <a:moveTo>
                    <a:pt x="216674" y="150812"/>
                  </a:moveTo>
                  <a:lnTo>
                    <a:pt x="212509" y="150812"/>
                  </a:lnTo>
                  <a:lnTo>
                    <a:pt x="212509" y="154673"/>
                  </a:lnTo>
                  <a:lnTo>
                    <a:pt x="212458" y="172135"/>
                  </a:lnTo>
                  <a:lnTo>
                    <a:pt x="208089" y="173990"/>
                  </a:lnTo>
                  <a:lnTo>
                    <a:pt x="200456" y="173990"/>
                  </a:lnTo>
                  <a:lnTo>
                    <a:pt x="198196" y="169621"/>
                  </a:lnTo>
                  <a:lnTo>
                    <a:pt x="198196" y="160489"/>
                  </a:lnTo>
                  <a:lnTo>
                    <a:pt x="198551" y="154025"/>
                  </a:lnTo>
                  <a:lnTo>
                    <a:pt x="211759" y="154025"/>
                  </a:lnTo>
                  <a:lnTo>
                    <a:pt x="212407" y="160489"/>
                  </a:lnTo>
                  <a:lnTo>
                    <a:pt x="212458" y="172135"/>
                  </a:lnTo>
                  <a:lnTo>
                    <a:pt x="212458" y="154609"/>
                  </a:lnTo>
                  <a:lnTo>
                    <a:pt x="212064" y="154025"/>
                  </a:lnTo>
                  <a:lnTo>
                    <a:pt x="209346" y="150050"/>
                  </a:lnTo>
                  <a:lnTo>
                    <a:pt x="197612" y="150050"/>
                  </a:lnTo>
                  <a:lnTo>
                    <a:pt x="193636" y="155765"/>
                  </a:lnTo>
                  <a:lnTo>
                    <a:pt x="193687" y="169621"/>
                  </a:lnTo>
                  <a:lnTo>
                    <a:pt x="196240" y="177812"/>
                  </a:lnTo>
                  <a:lnTo>
                    <a:pt x="208699" y="177812"/>
                  </a:lnTo>
                  <a:lnTo>
                    <a:pt x="210997" y="176199"/>
                  </a:lnTo>
                  <a:lnTo>
                    <a:pt x="212255" y="174091"/>
                  </a:lnTo>
                  <a:lnTo>
                    <a:pt x="212204" y="180263"/>
                  </a:lnTo>
                  <a:lnTo>
                    <a:pt x="212102" y="184429"/>
                  </a:lnTo>
                  <a:lnTo>
                    <a:pt x="199669" y="184429"/>
                  </a:lnTo>
                  <a:lnTo>
                    <a:pt x="198856" y="180263"/>
                  </a:lnTo>
                  <a:lnTo>
                    <a:pt x="194449" y="180263"/>
                  </a:lnTo>
                  <a:lnTo>
                    <a:pt x="195287" y="187248"/>
                  </a:lnTo>
                  <a:lnTo>
                    <a:pt x="201371" y="188099"/>
                  </a:lnTo>
                  <a:lnTo>
                    <a:pt x="216623" y="188099"/>
                  </a:lnTo>
                  <a:lnTo>
                    <a:pt x="216636" y="184429"/>
                  </a:lnTo>
                  <a:lnTo>
                    <a:pt x="216674" y="174091"/>
                  </a:lnTo>
                  <a:lnTo>
                    <a:pt x="216674" y="154673"/>
                  </a:lnTo>
                  <a:lnTo>
                    <a:pt x="216674" y="150812"/>
                  </a:lnTo>
                  <a:close/>
                </a:path>
                <a:path w="375284" h="247014">
                  <a:moveTo>
                    <a:pt x="222250" y="81559"/>
                  </a:moveTo>
                  <a:lnTo>
                    <a:pt x="221081" y="81407"/>
                  </a:lnTo>
                  <a:lnTo>
                    <a:pt x="217779" y="81407"/>
                  </a:lnTo>
                  <a:lnTo>
                    <a:pt x="215468" y="83451"/>
                  </a:lnTo>
                  <a:lnTo>
                    <a:pt x="213715" y="86512"/>
                  </a:lnTo>
                  <a:lnTo>
                    <a:pt x="213601" y="82156"/>
                  </a:lnTo>
                  <a:lnTo>
                    <a:pt x="209448" y="82156"/>
                  </a:lnTo>
                  <a:lnTo>
                    <a:pt x="209448" y="108407"/>
                  </a:lnTo>
                  <a:lnTo>
                    <a:pt x="213868" y="108407"/>
                  </a:lnTo>
                  <a:lnTo>
                    <a:pt x="213868" y="89331"/>
                  </a:lnTo>
                  <a:lnTo>
                    <a:pt x="216471" y="86118"/>
                  </a:lnTo>
                  <a:lnTo>
                    <a:pt x="222250" y="86118"/>
                  </a:lnTo>
                  <a:lnTo>
                    <a:pt x="222250" y="81559"/>
                  </a:lnTo>
                  <a:close/>
                </a:path>
                <a:path w="375284" h="247014">
                  <a:moveTo>
                    <a:pt x="226961" y="226453"/>
                  </a:moveTo>
                  <a:lnTo>
                    <a:pt x="211150" y="226453"/>
                  </a:lnTo>
                  <a:lnTo>
                    <a:pt x="211150" y="230619"/>
                  </a:lnTo>
                  <a:lnTo>
                    <a:pt x="222402" y="230619"/>
                  </a:lnTo>
                  <a:lnTo>
                    <a:pt x="222402" y="234480"/>
                  </a:lnTo>
                  <a:lnTo>
                    <a:pt x="221589" y="237693"/>
                  </a:lnTo>
                  <a:lnTo>
                    <a:pt x="215773" y="242316"/>
                  </a:lnTo>
                  <a:lnTo>
                    <a:pt x="212864" y="242519"/>
                  </a:lnTo>
                  <a:lnTo>
                    <a:pt x="201460" y="242519"/>
                  </a:lnTo>
                  <a:lnTo>
                    <a:pt x="199059" y="234988"/>
                  </a:lnTo>
                  <a:lnTo>
                    <a:pt x="199059" y="218224"/>
                  </a:lnTo>
                  <a:lnTo>
                    <a:pt x="204381" y="213042"/>
                  </a:lnTo>
                  <a:lnTo>
                    <a:pt x="214820" y="213042"/>
                  </a:lnTo>
                  <a:lnTo>
                    <a:pt x="220091" y="214350"/>
                  </a:lnTo>
                  <a:lnTo>
                    <a:pt x="221640" y="220624"/>
                  </a:lnTo>
                  <a:lnTo>
                    <a:pt x="226352" y="220624"/>
                  </a:lnTo>
                  <a:lnTo>
                    <a:pt x="225298" y="212547"/>
                  </a:lnTo>
                  <a:lnTo>
                    <a:pt x="217817" y="208724"/>
                  </a:lnTo>
                  <a:lnTo>
                    <a:pt x="199351" y="208724"/>
                  </a:lnTo>
                  <a:lnTo>
                    <a:pt x="194030" y="218617"/>
                  </a:lnTo>
                  <a:lnTo>
                    <a:pt x="194030" y="231216"/>
                  </a:lnTo>
                  <a:lnTo>
                    <a:pt x="194183" y="237388"/>
                  </a:lnTo>
                  <a:lnTo>
                    <a:pt x="201561" y="244424"/>
                  </a:lnTo>
                  <a:lnTo>
                    <a:pt x="204571" y="246684"/>
                  </a:lnTo>
                  <a:lnTo>
                    <a:pt x="215658" y="246684"/>
                  </a:lnTo>
                  <a:lnTo>
                    <a:pt x="220192" y="244475"/>
                  </a:lnTo>
                  <a:lnTo>
                    <a:pt x="222643" y="241046"/>
                  </a:lnTo>
                  <a:lnTo>
                    <a:pt x="223799" y="245732"/>
                  </a:lnTo>
                  <a:lnTo>
                    <a:pt x="226961" y="245732"/>
                  </a:lnTo>
                  <a:lnTo>
                    <a:pt x="226961" y="226453"/>
                  </a:lnTo>
                  <a:close/>
                </a:path>
                <a:path w="375284" h="247014">
                  <a:moveTo>
                    <a:pt x="227291" y="141033"/>
                  </a:moveTo>
                  <a:lnTo>
                    <a:pt x="222897" y="141033"/>
                  </a:lnTo>
                  <a:lnTo>
                    <a:pt x="222897" y="177050"/>
                  </a:lnTo>
                  <a:lnTo>
                    <a:pt x="227291" y="177050"/>
                  </a:lnTo>
                  <a:lnTo>
                    <a:pt x="227291" y="141033"/>
                  </a:lnTo>
                  <a:close/>
                </a:path>
                <a:path w="375284" h="247014">
                  <a:moveTo>
                    <a:pt x="232435" y="13487"/>
                  </a:moveTo>
                  <a:lnTo>
                    <a:pt x="228219" y="13487"/>
                  </a:lnTo>
                  <a:lnTo>
                    <a:pt x="228219" y="6159"/>
                  </a:lnTo>
                  <a:lnTo>
                    <a:pt x="223799" y="6159"/>
                  </a:lnTo>
                  <a:lnTo>
                    <a:pt x="223799" y="13487"/>
                  </a:lnTo>
                  <a:lnTo>
                    <a:pt x="220243" y="13487"/>
                  </a:lnTo>
                  <a:lnTo>
                    <a:pt x="220243" y="17157"/>
                  </a:lnTo>
                  <a:lnTo>
                    <a:pt x="223799" y="17157"/>
                  </a:lnTo>
                  <a:lnTo>
                    <a:pt x="223799" y="37630"/>
                  </a:lnTo>
                  <a:lnTo>
                    <a:pt x="224751" y="40093"/>
                  </a:lnTo>
                  <a:lnTo>
                    <a:pt x="229565" y="40093"/>
                  </a:lnTo>
                  <a:lnTo>
                    <a:pt x="230835" y="39890"/>
                  </a:lnTo>
                  <a:lnTo>
                    <a:pt x="232435" y="39738"/>
                  </a:lnTo>
                  <a:lnTo>
                    <a:pt x="232435" y="36283"/>
                  </a:lnTo>
                  <a:lnTo>
                    <a:pt x="228219" y="36283"/>
                  </a:lnTo>
                  <a:lnTo>
                    <a:pt x="228219" y="17157"/>
                  </a:lnTo>
                  <a:lnTo>
                    <a:pt x="232435" y="17157"/>
                  </a:lnTo>
                  <a:lnTo>
                    <a:pt x="232435" y="13487"/>
                  </a:lnTo>
                  <a:close/>
                </a:path>
                <a:path w="375284" h="247014">
                  <a:moveTo>
                    <a:pt x="248691" y="210451"/>
                  </a:moveTo>
                  <a:lnTo>
                    <a:pt x="245237" y="210451"/>
                  </a:lnTo>
                  <a:lnTo>
                    <a:pt x="243814" y="216217"/>
                  </a:lnTo>
                  <a:lnTo>
                    <a:pt x="241465" y="216776"/>
                  </a:lnTo>
                  <a:lnTo>
                    <a:pt x="235750" y="217170"/>
                  </a:lnTo>
                  <a:lnTo>
                    <a:pt x="235750" y="220675"/>
                  </a:lnTo>
                  <a:lnTo>
                    <a:pt x="243967" y="220675"/>
                  </a:lnTo>
                  <a:lnTo>
                    <a:pt x="243967" y="245732"/>
                  </a:lnTo>
                  <a:lnTo>
                    <a:pt x="248691" y="245732"/>
                  </a:lnTo>
                  <a:lnTo>
                    <a:pt x="248691" y="210451"/>
                  </a:lnTo>
                  <a:close/>
                </a:path>
                <a:path w="375284" h="247014">
                  <a:moveTo>
                    <a:pt x="249237" y="104089"/>
                  </a:moveTo>
                  <a:lnTo>
                    <a:pt x="230974" y="104089"/>
                  </a:lnTo>
                  <a:lnTo>
                    <a:pt x="230974" y="72364"/>
                  </a:lnTo>
                  <a:lnTo>
                    <a:pt x="226110" y="72364"/>
                  </a:lnTo>
                  <a:lnTo>
                    <a:pt x="226110" y="108407"/>
                  </a:lnTo>
                  <a:lnTo>
                    <a:pt x="249237" y="108407"/>
                  </a:lnTo>
                  <a:lnTo>
                    <a:pt x="249237" y="104089"/>
                  </a:lnTo>
                  <a:close/>
                </a:path>
                <a:path w="375284" h="247014">
                  <a:moveTo>
                    <a:pt x="256565" y="156083"/>
                  </a:moveTo>
                  <a:lnTo>
                    <a:pt x="255295" y="154025"/>
                  </a:lnTo>
                  <a:lnTo>
                    <a:pt x="252857" y="150050"/>
                  </a:lnTo>
                  <a:lnTo>
                    <a:pt x="252006" y="150050"/>
                  </a:lnTo>
                  <a:lnTo>
                    <a:pt x="252006" y="161848"/>
                  </a:lnTo>
                  <a:lnTo>
                    <a:pt x="237388" y="161848"/>
                  </a:lnTo>
                  <a:lnTo>
                    <a:pt x="237388" y="157784"/>
                  </a:lnTo>
                  <a:lnTo>
                    <a:pt x="240601" y="154025"/>
                  </a:lnTo>
                  <a:lnTo>
                    <a:pt x="250050" y="154025"/>
                  </a:lnTo>
                  <a:lnTo>
                    <a:pt x="251752" y="157784"/>
                  </a:lnTo>
                  <a:lnTo>
                    <a:pt x="252006" y="161848"/>
                  </a:lnTo>
                  <a:lnTo>
                    <a:pt x="252006" y="150050"/>
                  </a:lnTo>
                  <a:lnTo>
                    <a:pt x="236601" y="150050"/>
                  </a:lnTo>
                  <a:lnTo>
                    <a:pt x="232676" y="156527"/>
                  </a:lnTo>
                  <a:lnTo>
                    <a:pt x="232676" y="172237"/>
                  </a:lnTo>
                  <a:lnTo>
                    <a:pt x="237045" y="177812"/>
                  </a:lnTo>
                  <a:lnTo>
                    <a:pt x="248640" y="177812"/>
                  </a:lnTo>
                  <a:lnTo>
                    <a:pt x="250342" y="176809"/>
                  </a:lnTo>
                  <a:lnTo>
                    <a:pt x="254558" y="173990"/>
                  </a:lnTo>
                  <a:lnTo>
                    <a:pt x="254863" y="173786"/>
                  </a:lnTo>
                  <a:lnTo>
                    <a:pt x="256070" y="170078"/>
                  </a:lnTo>
                  <a:lnTo>
                    <a:pt x="256222" y="168833"/>
                  </a:lnTo>
                  <a:lnTo>
                    <a:pt x="251802" y="168833"/>
                  </a:lnTo>
                  <a:lnTo>
                    <a:pt x="251701" y="170078"/>
                  </a:lnTo>
                  <a:lnTo>
                    <a:pt x="251599" y="170827"/>
                  </a:lnTo>
                  <a:lnTo>
                    <a:pt x="249186" y="173990"/>
                  </a:lnTo>
                  <a:lnTo>
                    <a:pt x="239966" y="173990"/>
                  </a:lnTo>
                  <a:lnTo>
                    <a:pt x="237388" y="170827"/>
                  </a:lnTo>
                  <a:lnTo>
                    <a:pt x="237388" y="165354"/>
                  </a:lnTo>
                  <a:lnTo>
                    <a:pt x="256565" y="165354"/>
                  </a:lnTo>
                  <a:lnTo>
                    <a:pt x="256565" y="161848"/>
                  </a:lnTo>
                  <a:lnTo>
                    <a:pt x="256565" y="156083"/>
                  </a:lnTo>
                  <a:close/>
                </a:path>
                <a:path w="375284" h="247014">
                  <a:moveTo>
                    <a:pt x="260438" y="35433"/>
                  </a:moveTo>
                  <a:lnTo>
                    <a:pt x="242163" y="35433"/>
                  </a:lnTo>
                  <a:lnTo>
                    <a:pt x="242163" y="3708"/>
                  </a:lnTo>
                  <a:lnTo>
                    <a:pt x="237312" y="3708"/>
                  </a:lnTo>
                  <a:lnTo>
                    <a:pt x="237312" y="39751"/>
                  </a:lnTo>
                  <a:lnTo>
                    <a:pt x="260438" y="39751"/>
                  </a:lnTo>
                  <a:lnTo>
                    <a:pt x="260438" y="35433"/>
                  </a:lnTo>
                  <a:close/>
                </a:path>
                <a:path w="375284" h="247014">
                  <a:moveTo>
                    <a:pt x="276085" y="87426"/>
                  </a:moveTo>
                  <a:lnTo>
                    <a:pt x="274815" y="85369"/>
                  </a:lnTo>
                  <a:lnTo>
                    <a:pt x="272376" y="81407"/>
                  </a:lnTo>
                  <a:lnTo>
                    <a:pt x="271526" y="81407"/>
                  </a:lnTo>
                  <a:lnTo>
                    <a:pt x="271526" y="93205"/>
                  </a:lnTo>
                  <a:lnTo>
                    <a:pt x="256921" y="93205"/>
                  </a:lnTo>
                  <a:lnTo>
                    <a:pt x="256921" y="89141"/>
                  </a:lnTo>
                  <a:lnTo>
                    <a:pt x="260121" y="85369"/>
                  </a:lnTo>
                  <a:lnTo>
                    <a:pt x="269570" y="85369"/>
                  </a:lnTo>
                  <a:lnTo>
                    <a:pt x="271272" y="89141"/>
                  </a:lnTo>
                  <a:lnTo>
                    <a:pt x="271526" y="93205"/>
                  </a:lnTo>
                  <a:lnTo>
                    <a:pt x="271526" y="81407"/>
                  </a:lnTo>
                  <a:lnTo>
                    <a:pt x="256120" y="81407"/>
                  </a:lnTo>
                  <a:lnTo>
                    <a:pt x="252196" y="87884"/>
                  </a:lnTo>
                  <a:lnTo>
                    <a:pt x="252196" y="103581"/>
                  </a:lnTo>
                  <a:lnTo>
                    <a:pt x="256565" y="109156"/>
                  </a:lnTo>
                  <a:lnTo>
                    <a:pt x="268160" y="109156"/>
                  </a:lnTo>
                  <a:lnTo>
                    <a:pt x="269862" y="108165"/>
                  </a:lnTo>
                  <a:lnTo>
                    <a:pt x="274104" y="105346"/>
                  </a:lnTo>
                  <a:lnTo>
                    <a:pt x="274396" y="105156"/>
                  </a:lnTo>
                  <a:lnTo>
                    <a:pt x="275590" y="101434"/>
                  </a:lnTo>
                  <a:lnTo>
                    <a:pt x="275742" y="100177"/>
                  </a:lnTo>
                  <a:lnTo>
                    <a:pt x="271322" y="100177"/>
                  </a:lnTo>
                  <a:lnTo>
                    <a:pt x="271221" y="101434"/>
                  </a:lnTo>
                  <a:lnTo>
                    <a:pt x="271132" y="102184"/>
                  </a:lnTo>
                  <a:lnTo>
                    <a:pt x="268706" y="105346"/>
                  </a:lnTo>
                  <a:lnTo>
                    <a:pt x="259486" y="105346"/>
                  </a:lnTo>
                  <a:lnTo>
                    <a:pt x="256921" y="102184"/>
                  </a:lnTo>
                  <a:lnTo>
                    <a:pt x="256921" y="96710"/>
                  </a:lnTo>
                  <a:lnTo>
                    <a:pt x="276085" y="96710"/>
                  </a:lnTo>
                  <a:lnTo>
                    <a:pt x="276085" y="93205"/>
                  </a:lnTo>
                  <a:lnTo>
                    <a:pt x="276085" y="87426"/>
                  </a:lnTo>
                  <a:close/>
                </a:path>
                <a:path w="375284" h="247014">
                  <a:moveTo>
                    <a:pt x="284378" y="221094"/>
                  </a:moveTo>
                  <a:lnTo>
                    <a:pt x="283679" y="214414"/>
                  </a:lnTo>
                  <a:lnTo>
                    <a:pt x="283273" y="210451"/>
                  </a:lnTo>
                  <a:lnTo>
                    <a:pt x="279196" y="210451"/>
                  </a:lnTo>
                  <a:lnTo>
                    <a:pt x="279196" y="217932"/>
                  </a:lnTo>
                  <a:lnTo>
                    <a:pt x="279196" y="228917"/>
                  </a:lnTo>
                  <a:lnTo>
                    <a:pt x="274739" y="229971"/>
                  </a:lnTo>
                  <a:lnTo>
                    <a:pt x="269468" y="229971"/>
                  </a:lnTo>
                  <a:lnTo>
                    <a:pt x="265252" y="229108"/>
                  </a:lnTo>
                  <a:lnTo>
                    <a:pt x="265252" y="217627"/>
                  </a:lnTo>
                  <a:lnTo>
                    <a:pt x="267970" y="214414"/>
                  </a:lnTo>
                  <a:lnTo>
                    <a:pt x="277139" y="214414"/>
                  </a:lnTo>
                  <a:lnTo>
                    <a:pt x="279196" y="217932"/>
                  </a:lnTo>
                  <a:lnTo>
                    <a:pt x="279196" y="210451"/>
                  </a:lnTo>
                  <a:lnTo>
                    <a:pt x="264604" y="210451"/>
                  </a:lnTo>
                  <a:lnTo>
                    <a:pt x="260680" y="216115"/>
                  </a:lnTo>
                  <a:lnTo>
                    <a:pt x="260680" y="229565"/>
                  </a:lnTo>
                  <a:lnTo>
                    <a:pt x="265252" y="233934"/>
                  </a:lnTo>
                  <a:lnTo>
                    <a:pt x="275031" y="233934"/>
                  </a:lnTo>
                  <a:lnTo>
                    <a:pt x="278561" y="232422"/>
                  </a:lnTo>
                  <a:lnTo>
                    <a:pt x="279730" y="229971"/>
                  </a:lnTo>
                  <a:lnTo>
                    <a:pt x="279857" y="229717"/>
                  </a:lnTo>
                  <a:lnTo>
                    <a:pt x="279857" y="230581"/>
                  </a:lnTo>
                  <a:lnTo>
                    <a:pt x="278853" y="238950"/>
                  </a:lnTo>
                  <a:lnTo>
                    <a:pt x="276301" y="243014"/>
                  </a:lnTo>
                  <a:lnTo>
                    <a:pt x="267868" y="243014"/>
                  </a:lnTo>
                  <a:lnTo>
                    <a:pt x="265760" y="240804"/>
                  </a:lnTo>
                  <a:lnTo>
                    <a:pt x="265493" y="237248"/>
                  </a:lnTo>
                  <a:lnTo>
                    <a:pt x="261086" y="237248"/>
                  </a:lnTo>
                  <a:lnTo>
                    <a:pt x="261137" y="240804"/>
                  </a:lnTo>
                  <a:lnTo>
                    <a:pt x="263283" y="246684"/>
                  </a:lnTo>
                  <a:lnTo>
                    <a:pt x="283718" y="246684"/>
                  </a:lnTo>
                  <a:lnTo>
                    <a:pt x="283857" y="243014"/>
                  </a:lnTo>
                  <a:lnTo>
                    <a:pt x="284302" y="232422"/>
                  </a:lnTo>
                  <a:lnTo>
                    <a:pt x="284378" y="229717"/>
                  </a:lnTo>
                  <a:lnTo>
                    <a:pt x="284378" y="221094"/>
                  </a:lnTo>
                  <a:close/>
                </a:path>
                <a:path w="375284" h="247014">
                  <a:moveTo>
                    <a:pt x="285521" y="172732"/>
                  </a:moveTo>
                  <a:lnTo>
                    <a:pt x="267258" y="172732"/>
                  </a:lnTo>
                  <a:lnTo>
                    <a:pt x="267258" y="141020"/>
                  </a:lnTo>
                  <a:lnTo>
                    <a:pt x="262394" y="141020"/>
                  </a:lnTo>
                  <a:lnTo>
                    <a:pt x="262394" y="177050"/>
                  </a:lnTo>
                  <a:lnTo>
                    <a:pt x="285521" y="177050"/>
                  </a:lnTo>
                  <a:lnTo>
                    <a:pt x="285521" y="172732"/>
                  </a:lnTo>
                  <a:close/>
                </a:path>
                <a:path w="375284" h="247014">
                  <a:moveTo>
                    <a:pt x="287286" y="18770"/>
                  </a:moveTo>
                  <a:lnTo>
                    <a:pt x="286016" y="16713"/>
                  </a:lnTo>
                  <a:lnTo>
                    <a:pt x="283578" y="12750"/>
                  </a:lnTo>
                  <a:lnTo>
                    <a:pt x="282727" y="12750"/>
                  </a:lnTo>
                  <a:lnTo>
                    <a:pt x="282727" y="24549"/>
                  </a:lnTo>
                  <a:lnTo>
                    <a:pt x="268109" y="24549"/>
                  </a:lnTo>
                  <a:lnTo>
                    <a:pt x="268109" y="20485"/>
                  </a:lnTo>
                  <a:lnTo>
                    <a:pt x="271322" y="16713"/>
                  </a:lnTo>
                  <a:lnTo>
                    <a:pt x="280758" y="16713"/>
                  </a:lnTo>
                  <a:lnTo>
                    <a:pt x="282473" y="20485"/>
                  </a:lnTo>
                  <a:lnTo>
                    <a:pt x="282727" y="24549"/>
                  </a:lnTo>
                  <a:lnTo>
                    <a:pt x="282727" y="12750"/>
                  </a:lnTo>
                  <a:lnTo>
                    <a:pt x="267322" y="12750"/>
                  </a:lnTo>
                  <a:lnTo>
                    <a:pt x="263398" y="19227"/>
                  </a:lnTo>
                  <a:lnTo>
                    <a:pt x="263398" y="34925"/>
                  </a:lnTo>
                  <a:lnTo>
                    <a:pt x="267766" y="40500"/>
                  </a:lnTo>
                  <a:lnTo>
                    <a:pt x="279361" y="40500"/>
                  </a:lnTo>
                  <a:lnTo>
                    <a:pt x="281063" y="39509"/>
                  </a:lnTo>
                  <a:lnTo>
                    <a:pt x="285280" y="36690"/>
                  </a:lnTo>
                  <a:lnTo>
                    <a:pt x="285584" y="36487"/>
                  </a:lnTo>
                  <a:lnTo>
                    <a:pt x="286791" y="32766"/>
                  </a:lnTo>
                  <a:lnTo>
                    <a:pt x="286943" y="31521"/>
                  </a:lnTo>
                  <a:lnTo>
                    <a:pt x="282524" y="31521"/>
                  </a:lnTo>
                  <a:lnTo>
                    <a:pt x="282422" y="32766"/>
                  </a:lnTo>
                  <a:lnTo>
                    <a:pt x="282321" y="33528"/>
                  </a:lnTo>
                  <a:lnTo>
                    <a:pt x="279908" y="36690"/>
                  </a:lnTo>
                  <a:lnTo>
                    <a:pt x="270687" y="36690"/>
                  </a:lnTo>
                  <a:lnTo>
                    <a:pt x="268109" y="33528"/>
                  </a:lnTo>
                  <a:lnTo>
                    <a:pt x="268109" y="28054"/>
                  </a:lnTo>
                  <a:lnTo>
                    <a:pt x="287286" y="28054"/>
                  </a:lnTo>
                  <a:lnTo>
                    <a:pt x="287286" y="24549"/>
                  </a:lnTo>
                  <a:lnTo>
                    <a:pt x="287286" y="18770"/>
                  </a:lnTo>
                  <a:close/>
                </a:path>
                <a:path w="375284" h="247014">
                  <a:moveTo>
                    <a:pt x="302793" y="82156"/>
                  </a:moveTo>
                  <a:lnTo>
                    <a:pt x="297980" y="82156"/>
                  </a:lnTo>
                  <a:lnTo>
                    <a:pt x="290550" y="103543"/>
                  </a:lnTo>
                  <a:lnTo>
                    <a:pt x="283616" y="82156"/>
                  </a:lnTo>
                  <a:lnTo>
                    <a:pt x="278498" y="82156"/>
                  </a:lnTo>
                  <a:lnTo>
                    <a:pt x="288086" y="108407"/>
                  </a:lnTo>
                  <a:lnTo>
                    <a:pt x="292811" y="108407"/>
                  </a:lnTo>
                  <a:lnTo>
                    <a:pt x="302793" y="82156"/>
                  </a:lnTo>
                  <a:close/>
                </a:path>
                <a:path w="375284" h="247014">
                  <a:moveTo>
                    <a:pt x="312381" y="156083"/>
                  </a:moveTo>
                  <a:lnTo>
                    <a:pt x="311111" y="154025"/>
                  </a:lnTo>
                  <a:lnTo>
                    <a:pt x="308673" y="150050"/>
                  </a:lnTo>
                  <a:lnTo>
                    <a:pt x="307809" y="150050"/>
                  </a:lnTo>
                  <a:lnTo>
                    <a:pt x="307809" y="161848"/>
                  </a:lnTo>
                  <a:lnTo>
                    <a:pt x="293204" y="161848"/>
                  </a:lnTo>
                  <a:lnTo>
                    <a:pt x="293204" y="157784"/>
                  </a:lnTo>
                  <a:lnTo>
                    <a:pt x="296418" y="154025"/>
                  </a:lnTo>
                  <a:lnTo>
                    <a:pt x="305854" y="154025"/>
                  </a:lnTo>
                  <a:lnTo>
                    <a:pt x="307568" y="157784"/>
                  </a:lnTo>
                  <a:lnTo>
                    <a:pt x="307809" y="161848"/>
                  </a:lnTo>
                  <a:lnTo>
                    <a:pt x="307809" y="150050"/>
                  </a:lnTo>
                  <a:lnTo>
                    <a:pt x="292404" y="150050"/>
                  </a:lnTo>
                  <a:lnTo>
                    <a:pt x="288493" y="156527"/>
                  </a:lnTo>
                  <a:lnTo>
                    <a:pt x="288493" y="172237"/>
                  </a:lnTo>
                  <a:lnTo>
                    <a:pt x="292862" y="177812"/>
                  </a:lnTo>
                  <a:lnTo>
                    <a:pt x="304457" y="177812"/>
                  </a:lnTo>
                  <a:lnTo>
                    <a:pt x="306146" y="176809"/>
                  </a:lnTo>
                  <a:lnTo>
                    <a:pt x="310375" y="173990"/>
                  </a:lnTo>
                  <a:lnTo>
                    <a:pt x="310680" y="173786"/>
                  </a:lnTo>
                  <a:lnTo>
                    <a:pt x="311886" y="170078"/>
                  </a:lnTo>
                  <a:lnTo>
                    <a:pt x="312026" y="168833"/>
                  </a:lnTo>
                  <a:lnTo>
                    <a:pt x="307619" y="168833"/>
                  </a:lnTo>
                  <a:lnTo>
                    <a:pt x="307517" y="170078"/>
                  </a:lnTo>
                  <a:lnTo>
                    <a:pt x="307416" y="170827"/>
                  </a:lnTo>
                  <a:lnTo>
                    <a:pt x="305003" y="173990"/>
                  </a:lnTo>
                  <a:lnTo>
                    <a:pt x="295770" y="173990"/>
                  </a:lnTo>
                  <a:lnTo>
                    <a:pt x="293204" y="170827"/>
                  </a:lnTo>
                  <a:lnTo>
                    <a:pt x="293204" y="165354"/>
                  </a:lnTo>
                  <a:lnTo>
                    <a:pt x="312381" y="165354"/>
                  </a:lnTo>
                  <a:lnTo>
                    <a:pt x="312381" y="161848"/>
                  </a:lnTo>
                  <a:lnTo>
                    <a:pt x="312381" y="156083"/>
                  </a:lnTo>
                  <a:close/>
                </a:path>
                <a:path w="375284" h="247014">
                  <a:moveTo>
                    <a:pt x="313994" y="13487"/>
                  </a:moveTo>
                  <a:lnTo>
                    <a:pt x="309181" y="13487"/>
                  </a:lnTo>
                  <a:lnTo>
                    <a:pt x="301752" y="34874"/>
                  </a:lnTo>
                  <a:lnTo>
                    <a:pt x="294817" y="13487"/>
                  </a:lnTo>
                  <a:lnTo>
                    <a:pt x="289699" y="13487"/>
                  </a:lnTo>
                  <a:lnTo>
                    <a:pt x="299275" y="39738"/>
                  </a:lnTo>
                  <a:lnTo>
                    <a:pt x="304012" y="39738"/>
                  </a:lnTo>
                  <a:lnTo>
                    <a:pt x="313994" y="13487"/>
                  </a:lnTo>
                  <a:close/>
                </a:path>
                <a:path w="375284" h="247014">
                  <a:moveTo>
                    <a:pt x="329082" y="87426"/>
                  </a:moveTo>
                  <a:lnTo>
                    <a:pt x="327812" y="85369"/>
                  </a:lnTo>
                  <a:lnTo>
                    <a:pt x="325374" y="81407"/>
                  </a:lnTo>
                  <a:lnTo>
                    <a:pt x="324523" y="81407"/>
                  </a:lnTo>
                  <a:lnTo>
                    <a:pt x="324523" y="93205"/>
                  </a:lnTo>
                  <a:lnTo>
                    <a:pt x="309905" y="93205"/>
                  </a:lnTo>
                  <a:lnTo>
                    <a:pt x="309905" y="89141"/>
                  </a:lnTo>
                  <a:lnTo>
                    <a:pt x="313118" y="85369"/>
                  </a:lnTo>
                  <a:lnTo>
                    <a:pt x="322554" y="85369"/>
                  </a:lnTo>
                  <a:lnTo>
                    <a:pt x="324269" y="89141"/>
                  </a:lnTo>
                  <a:lnTo>
                    <a:pt x="324523" y="93205"/>
                  </a:lnTo>
                  <a:lnTo>
                    <a:pt x="324523" y="81407"/>
                  </a:lnTo>
                  <a:lnTo>
                    <a:pt x="309118" y="81407"/>
                  </a:lnTo>
                  <a:lnTo>
                    <a:pt x="305193" y="87884"/>
                  </a:lnTo>
                  <a:lnTo>
                    <a:pt x="305193" y="103581"/>
                  </a:lnTo>
                  <a:lnTo>
                    <a:pt x="309562" y="109156"/>
                  </a:lnTo>
                  <a:lnTo>
                    <a:pt x="321157" y="109156"/>
                  </a:lnTo>
                  <a:lnTo>
                    <a:pt x="322859" y="108165"/>
                  </a:lnTo>
                  <a:lnTo>
                    <a:pt x="327088" y="105346"/>
                  </a:lnTo>
                  <a:lnTo>
                    <a:pt x="327380" y="105156"/>
                  </a:lnTo>
                  <a:lnTo>
                    <a:pt x="328587" y="101434"/>
                  </a:lnTo>
                  <a:lnTo>
                    <a:pt x="328739" y="100177"/>
                  </a:lnTo>
                  <a:lnTo>
                    <a:pt x="324319" y="100177"/>
                  </a:lnTo>
                  <a:lnTo>
                    <a:pt x="324218" y="101434"/>
                  </a:lnTo>
                  <a:lnTo>
                    <a:pt x="324116" y="102184"/>
                  </a:lnTo>
                  <a:lnTo>
                    <a:pt x="321703" y="105346"/>
                  </a:lnTo>
                  <a:lnTo>
                    <a:pt x="312483" y="105346"/>
                  </a:lnTo>
                  <a:lnTo>
                    <a:pt x="309905" y="102184"/>
                  </a:lnTo>
                  <a:lnTo>
                    <a:pt x="309905" y="96710"/>
                  </a:lnTo>
                  <a:lnTo>
                    <a:pt x="329082" y="96710"/>
                  </a:lnTo>
                  <a:lnTo>
                    <a:pt x="329082" y="93205"/>
                  </a:lnTo>
                  <a:lnTo>
                    <a:pt x="329082" y="87426"/>
                  </a:lnTo>
                  <a:close/>
                </a:path>
                <a:path w="375284" h="247014">
                  <a:moveTo>
                    <a:pt x="338874" y="72377"/>
                  </a:moveTo>
                  <a:lnTo>
                    <a:pt x="334454" y="72377"/>
                  </a:lnTo>
                  <a:lnTo>
                    <a:pt x="334454" y="108407"/>
                  </a:lnTo>
                  <a:lnTo>
                    <a:pt x="338874" y="108407"/>
                  </a:lnTo>
                  <a:lnTo>
                    <a:pt x="338874" y="72377"/>
                  </a:lnTo>
                  <a:close/>
                </a:path>
                <a:path w="375284" h="247014">
                  <a:moveTo>
                    <a:pt x="339077" y="150812"/>
                  </a:moveTo>
                  <a:lnTo>
                    <a:pt x="334264" y="150812"/>
                  </a:lnTo>
                  <a:lnTo>
                    <a:pt x="326834" y="172199"/>
                  </a:lnTo>
                  <a:lnTo>
                    <a:pt x="319900" y="150812"/>
                  </a:lnTo>
                  <a:lnTo>
                    <a:pt x="314782" y="150812"/>
                  </a:lnTo>
                  <a:lnTo>
                    <a:pt x="324370" y="177050"/>
                  </a:lnTo>
                  <a:lnTo>
                    <a:pt x="329095" y="177050"/>
                  </a:lnTo>
                  <a:lnTo>
                    <a:pt x="339077" y="150812"/>
                  </a:lnTo>
                  <a:close/>
                </a:path>
                <a:path w="375284" h="247014">
                  <a:moveTo>
                    <a:pt x="340283" y="18770"/>
                  </a:moveTo>
                  <a:lnTo>
                    <a:pt x="339013" y="16713"/>
                  </a:lnTo>
                  <a:lnTo>
                    <a:pt x="336575" y="12750"/>
                  </a:lnTo>
                  <a:lnTo>
                    <a:pt x="335724" y="12750"/>
                  </a:lnTo>
                  <a:lnTo>
                    <a:pt x="335724" y="24549"/>
                  </a:lnTo>
                  <a:lnTo>
                    <a:pt x="321106" y="24549"/>
                  </a:lnTo>
                  <a:lnTo>
                    <a:pt x="321106" y="20485"/>
                  </a:lnTo>
                  <a:lnTo>
                    <a:pt x="324319" y="16713"/>
                  </a:lnTo>
                  <a:lnTo>
                    <a:pt x="333756" y="16713"/>
                  </a:lnTo>
                  <a:lnTo>
                    <a:pt x="335470" y="20485"/>
                  </a:lnTo>
                  <a:lnTo>
                    <a:pt x="335724" y="24549"/>
                  </a:lnTo>
                  <a:lnTo>
                    <a:pt x="335724" y="12750"/>
                  </a:lnTo>
                  <a:lnTo>
                    <a:pt x="320319" y="12750"/>
                  </a:lnTo>
                  <a:lnTo>
                    <a:pt x="316395" y="19227"/>
                  </a:lnTo>
                  <a:lnTo>
                    <a:pt x="316395" y="34925"/>
                  </a:lnTo>
                  <a:lnTo>
                    <a:pt x="320763" y="40500"/>
                  </a:lnTo>
                  <a:lnTo>
                    <a:pt x="332359" y="40500"/>
                  </a:lnTo>
                  <a:lnTo>
                    <a:pt x="334060" y="39509"/>
                  </a:lnTo>
                  <a:lnTo>
                    <a:pt x="338277" y="36690"/>
                  </a:lnTo>
                  <a:lnTo>
                    <a:pt x="338582" y="36487"/>
                  </a:lnTo>
                  <a:lnTo>
                    <a:pt x="339788" y="32766"/>
                  </a:lnTo>
                  <a:lnTo>
                    <a:pt x="339940" y="31521"/>
                  </a:lnTo>
                  <a:lnTo>
                    <a:pt x="335521" y="31521"/>
                  </a:lnTo>
                  <a:lnTo>
                    <a:pt x="335419" y="32766"/>
                  </a:lnTo>
                  <a:lnTo>
                    <a:pt x="335318" y="33528"/>
                  </a:lnTo>
                  <a:lnTo>
                    <a:pt x="332905" y="36690"/>
                  </a:lnTo>
                  <a:lnTo>
                    <a:pt x="323672" y="36690"/>
                  </a:lnTo>
                  <a:lnTo>
                    <a:pt x="321106" y="33528"/>
                  </a:lnTo>
                  <a:lnTo>
                    <a:pt x="321106" y="28054"/>
                  </a:lnTo>
                  <a:lnTo>
                    <a:pt x="340283" y="28054"/>
                  </a:lnTo>
                  <a:lnTo>
                    <a:pt x="340283" y="24549"/>
                  </a:lnTo>
                  <a:lnTo>
                    <a:pt x="340283" y="18770"/>
                  </a:lnTo>
                  <a:close/>
                </a:path>
                <a:path w="375284" h="247014">
                  <a:moveTo>
                    <a:pt x="350050" y="3721"/>
                  </a:moveTo>
                  <a:lnTo>
                    <a:pt x="345655" y="3721"/>
                  </a:lnTo>
                  <a:lnTo>
                    <a:pt x="345655" y="39751"/>
                  </a:lnTo>
                  <a:lnTo>
                    <a:pt x="350050" y="39751"/>
                  </a:lnTo>
                  <a:lnTo>
                    <a:pt x="350050" y="3721"/>
                  </a:lnTo>
                  <a:close/>
                </a:path>
                <a:path w="375284" h="247014">
                  <a:moveTo>
                    <a:pt x="365379" y="156083"/>
                  </a:moveTo>
                  <a:lnTo>
                    <a:pt x="364109" y="154025"/>
                  </a:lnTo>
                  <a:lnTo>
                    <a:pt x="361670" y="150050"/>
                  </a:lnTo>
                  <a:lnTo>
                    <a:pt x="360807" y="150050"/>
                  </a:lnTo>
                  <a:lnTo>
                    <a:pt x="360807" y="161848"/>
                  </a:lnTo>
                  <a:lnTo>
                    <a:pt x="346202" y="161848"/>
                  </a:lnTo>
                  <a:lnTo>
                    <a:pt x="346202" y="157784"/>
                  </a:lnTo>
                  <a:lnTo>
                    <a:pt x="349415" y="154025"/>
                  </a:lnTo>
                  <a:lnTo>
                    <a:pt x="358851" y="154025"/>
                  </a:lnTo>
                  <a:lnTo>
                    <a:pt x="360565" y="157784"/>
                  </a:lnTo>
                  <a:lnTo>
                    <a:pt x="360807" y="161848"/>
                  </a:lnTo>
                  <a:lnTo>
                    <a:pt x="360807" y="150050"/>
                  </a:lnTo>
                  <a:lnTo>
                    <a:pt x="345401" y="150050"/>
                  </a:lnTo>
                  <a:lnTo>
                    <a:pt x="341490" y="156527"/>
                  </a:lnTo>
                  <a:lnTo>
                    <a:pt x="341490" y="172237"/>
                  </a:lnTo>
                  <a:lnTo>
                    <a:pt x="345846" y="177812"/>
                  </a:lnTo>
                  <a:lnTo>
                    <a:pt x="357454" y="177812"/>
                  </a:lnTo>
                  <a:lnTo>
                    <a:pt x="359143" y="176809"/>
                  </a:lnTo>
                  <a:lnTo>
                    <a:pt x="363372" y="173990"/>
                  </a:lnTo>
                  <a:lnTo>
                    <a:pt x="363677" y="173786"/>
                  </a:lnTo>
                  <a:lnTo>
                    <a:pt x="364883" y="170078"/>
                  </a:lnTo>
                  <a:lnTo>
                    <a:pt x="365023" y="168833"/>
                  </a:lnTo>
                  <a:lnTo>
                    <a:pt x="360616" y="168833"/>
                  </a:lnTo>
                  <a:lnTo>
                    <a:pt x="360514" y="170078"/>
                  </a:lnTo>
                  <a:lnTo>
                    <a:pt x="360413" y="170827"/>
                  </a:lnTo>
                  <a:lnTo>
                    <a:pt x="358000" y="173990"/>
                  </a:lnTo>
                  <a:lnTo>
                    <a:pt x="348767" y="173990"/>
                  </a:lnTo>
                  <a:lnTo>
                    <a:pt x="346202" y="170827"/>
                  </a:lnTo>
                  <a:lnTo>
                    <a:pt x="346202" y="165354"/>
                  </a:lnTo>
                  <a:lnTo>
                    <a:pt x="365379" y="165354"/>
                  </a:lnTo>
                  <a:lnTo>
                    <a:pt x="365379" y="161848"/>
                  </a:lnTo>
                  <a:lnTo>
                    <a:pt x="365379" y="156083"/>
                  </a:lnTo>
                  <a:close/>
                </a:path>
                <a:path w="375284" h="247014">
                  <a:moveTo>
                    <a:pt x="375145" y="141033"/>
                  </a:moveTo>
                  <a:lnTo>
                    <a:pt x="370738" y="141033"/>
                  </a:lnTo>
                  <a:lnTo>
                    <a:pt x="370738" y="177050"/>
                  </a:lnTo>
                  <a:lnTo>
                    <a:pt x="375145" y="177050"/>
                  </a:lnTo>
                  <a:lnTo>
                    <a:pt x="375145" y="141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8" name="object 122">
              <a:extLst>
                <a:ext uri="{FF2B5EF4-FFF2-40B4-BE49-F238E27FC236}">
                  <a16:creationId xmlns:a16="http://schemas.microsoft.com/office/drawing/2014/main" id="{3107FA5A-5B12-425F-B76E-7A6B7EE4CDF2}"/>
                </a:ext>
              </a:extLst>
            </p:cNvPr>
            <p:cNvSpPr/>
            <p:nvPr/>
          </p:nvSpPr>
          <p:spPr>
            <a:xfrm>
              <a:off x="6408940" y="1939899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40" h="3175">
                  <a:moveTo>
                    <a:pt x="167271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67271" y="3175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9" name="object 123">
              <a:extLst>
                <a:ext uri="{FF2B5EF4-FFF2-40B4-BE49-F238E27FC236}">
                  <a16:creationId xmlns:a16="http://schemas.microsoft.com/office/drawing/2014/main" id="{37481A81-79A0-465C-B27D-73788C391378}"/>
                </a:ext>
              </a:extLst>
            </p:cNvPr>
            <p:cNvSpPr/>
            <p:nvPr/>
          </p:nvSpPr>
          <p:spPr>
            <a:xfrm>
              <a:off x="6589763" y="1994077"/>
              <a:ext cx="164465" cy="38100"/>
            </a:xfrm>
            <a:custGeom>
              <a:avLst/>
              <a:gdLst/>
              <a:ahLst/>
              <a:cxnLst/>
              <a:rect l="l" t="t" r="r" b="b"/>
              <a:pathLst>
                <a:path w="164465" h="38100">
                  <a:moveTo>
                    <a:pt x="31470" y="952"/>
                  </a:moveTo>
                  <a:lnTo>
                    <a:pt x="25996" y="952"/>
                  </a:lnTo>
                  <a:lnTo>
                    <a:pt x="15811" y="31661"/>
                  </a:lnTo>
                  <a:lnTo>
                    <a:pt x="5422" y="952"/>
                  </a:lnTo>
                  <a:lnTo>
                    <a:pt x="0" y="952"/>
                  </a:lnTo>
                  <a:lnTo>
                    <a:pt x="13144" y="36982"/>
                  </a:lnTo>
                  <a:lnTo>
                    <a:pt x="18313" y="36982"/>
                  </a:lnTo>
                  <a:lnTo>
                    <a:pt x="31470" y="952"/>
                  </a:lnTo>
                  <a:close/>
                </a:path>
                <a:path w="164465" h="38100">
                  <a:moveTo>
                    <a:pt x="67792" y="17703"/>
                  </a:moveTo>
                  <a:lnTo>
                    <a:pt x="51981" y="17703"/>
                  </a:lnTo>
                  <a:lnTo>
                    <a:pt x="51981" y="21869"/>
                  </a:lnTo>
                  <a:lnTo>
                    <a:pt x="63233" y="21869"/>
                  </a:lnTo>
                  <a:lnTo>
                    <a:pt x="63233" y="25742"/>
                  </a:lnTo>
                  <a:lnTo>
                    <a:pt x="62420" y="28956"/>
                  </a:lnTo>
                  <a:lnTo>
                    <a:pt x="56603" y="33566"/>
                  </a:lnTo>
                  <a:lnTo>
                    <a:pt x="53695" y="33769"/>
                  </a:lnTo>
                  <a:lnTo>
                    <a:pt x="42291" y="33769"/>
                  </a:lnTo>
                  <a:lnTo>
                    <a:pt x="39890" y="26238"/>
                  </a:lnTo>
                  <a:lnTo>
                    <a:pt x="39890" y="9486"/>
                  </a:lnTo>
                  <a:lnTo>
                    <a:pt x="45212" y="4318"/>
                  </a:lnTo>
                  <a:lnTo>
                    <a:pt x="55651" y="4318"/>
                  </a:lnTo>
                  <a:lnTo>
                    <a:pt x="60921" y="5613"/>
                  </a:lnTo>
                  <a:lnTo>
                    <a:pt x="62471" y="11887"/>
                  </a:lnTo>
                  <a:lnTo>
                    <a:pt x="67183" y="11887"/>
                  </a:lnTo>
                  <a:lnTo>
                    <a:pt x="66128" y="3810"/>
                  </a:lnTo>
                  <a:lnTo>
                    <a:pt x="58648" y="0"/>
                  </a:lnTo>
                  <a:lnTo>
                    <a:pt x="40182" y="0"/>
                  </a:lnTo>
                  <a:lnTo>
                    <a:pt x="34861" y="9880"/>
                  </a:lnTo>
                  <a:lnTo>
                    <a:pt x="34861" y="22479"/>
                  </a:lnTo>
                  <a:lnTo>
                    <a:pt x="35013" y="28651"/>
                  </a:lnTo>
                  <a:lnTo>
                    <a:pt x="42392" y="35674"/>
                  </a:lnTo>
                  <a:lnTo>
                    <a:pt x="45402" y="37934"/>
                  </a:lnTo>
                  <a:lnTo>
                    <a:pt x="56489" y="37934"/>
                  </a:lnTo>
                  <a:lnTo>
                    <a:pt x="61023" y="35725"/>
                  </a:lnTo>
                  <a:lnTo>
                    <a:pt x="63474" y="32321"/>
                  </a:lnTo>
                  <a:lnTo>
                    <a:pt x="64630" y="36982"/>
                  </a:lnTo>
                  <a:lnTo>
                    <a:pt x="67792" y="36982"/>
                  </a:lnTo>
                  <a:lnTo>
                    <a:pt x="67792" y="17703"/>
                  </a:lnTo>
                  <a:close/>
                </a:path>
                <a:path w="164465" h="38100">
                  <a:moveTo>
                    <a:pt x="106845" y="17703"/>
                  </a:moveTo>
                  <a:lnTo>
                    <a:pt x="91033" y="17703"/>
                  </a:lnTo>
                  <a:lnTo>
                    <a:pt x="91033" y="21869"/>
                  </a:lnTo>
                  <a:lnTo>
                    <a:pt x="102285" y="21869"/>
                  </a:lnTo>
                  <a:lnTo>
                    <a:pt x="102285" y="25742"/>
                  </a:lnTo>
                  <a:lnTo>
                    <a:pt x="101473" y="28956"/>
                  </a:lnTo>
                  <a:lnTo>
                    <a:pt x="95656" y="33566"/>
                  </a:lnTo>
                  <a:lnTo>
                    <a:pt x="92748" y="33769"/>
                  </a:lnTo>
                  <a:lnTo>
                    <a:pt x="81343" y="33769"/>
                  </a:lnTo>
                  <a:lnTo>
                    <a:pt x="78943" y="26238"/>
                  </a:lnTo>
                  <a:lnTo>
                    <a:pt x="78943" y="9486"/>
                  </a:lnTo>
                  <a:lnTo>
                    <a:pt x="84264" y="4318"/>
                  </a:lnTo>
                  <a:lnTo>
                    <a:pt x="94703" y="4318"/>
                  </a:lnTo>
                  <a:lnTo>
                    <a:pt x="99974" y="5613"/>
                  </a:lnTo>
                  <a:lnTo>
                    <a:pt x="101523" y="11887"/>
                  </a:lnTo>
                  <a:lnTo>
                    <a:pt x="106235" y="11887"/>
                  </a:lnTo>
                  <a:lnTo>
                    <a:pt x="105181" y="3810"/>
                  </a:lnTo>
                  <a:lnTo>
                    <a:pt x="97701" y="0"/>
                  </a:lnTo>
                  <a:lnTo>
                    <a:pt x="79235" y="0"/>
                  </a:lnTo>
                  <a:lnTo>
                    <a:pt x="73914" y="9880"/>
                  </a:lnTo>
                  <a:lnTo>
                    <a:pt x="73914" y="22479"/>
                  </a:lnTo>
                  <a:lnTo>
                    <a:pt x="74066" y="28651"/>
                  </a:lnTo>
                  <a:lnTo>
                    <a:pt x="81445" y="35674"/>
                  </a:lnTo>
                  <a:lnTo>
                    <a:pt x="84455" y="37934"/>
                  </a:lnTo>
                  <a:lnTo>
                    <a:pt x="95542" y="37934"/>
                  </a:lnTo>
                  <a:lnTo>
                    <a:pt x="100076" y="35725"/>
                  </a:lnTo>
                  <a:lnTo>
                    <a:pt x="102527" y="32321"/>
                  </a:lnTo>
                  <a:lnTo>
                    <a:pt x="103682" y="36982"/>
                  </a:lnTo>
                  <a:lnTo>
                    <a:pt x="106845" y="36982"/>
                  </a:lnTo>
                  <a:lnTo>
                    <a:pt x="106845" y="17703"/>
                  </a:lnTo>
                  <a:close/>
                </a:path>
                <a:path w="164465" h="38100">
                  <a:moveTo>
                    <a:pt x="128574" y="1689"/>
                  </a:moveTo>
                  <a:lnTo>
                    <a:pt x="125120" y="1689"/>
                  </a:lnTo>
                  <a:lnTo>
                    <a:pt x="123698" y="7480"/>
                  </a:lnTo>
                  <a:lnTo>
                    <a:pt x="121348" y="8026"/>
                  </a:lnTo>
                  <a:lnTo>
                    <a:pt x="115633" y="8432"/>
                  </a:lnTo>
                  <a:lnTo>
                    <a:pt x="115633" y="11938"/>
                  </a:lnTo>
                  <a:lnTo>
                    <a:pt x="123850" y="11938"/>
                  </a:lnTo>
                  <a:lnTo>
                    <a:pt x="123850" y="36982"/>
                  </a:lnTo>
                  <a:lnTo>
                    <a:pt x="128574" y="36982"/>
                  </a:lnTo>
                  <a:lnTo>
                    <a:pt x="128574" y="1689"/>
                  </a:lnTo>
                  <a:close/>
                </a:path>
                <a:path w="164465" h="38100">
                  <a:moveTo>
                    <a:pt x="164452" y="17259"/>
                  </a:moveTo>
                  <a:lnTo>
                    <a:pt x="159893" y="15392"/>
                  </a:lnTo>
                  <a:lnTo>
                    <a:pt x="159893" y="22783"/>
                  </a:lnTo>
                  <a:lnTo>
                    <a:pt x="159893" y="30657"/>
                  </a:lnTo>
                  <a:lnTo>
                    <a:pt x="157175" y="33972"/>
                  </a:lnTo>
                  <a:lnTo>
                    <a:pt x="147802" y="33972"/>
                  </a:lnTo>
                  <a:lnTo>
                    <a:pt x="145542" y="29908"/>
                  </a:lnTo>
                  <a:lnTo>
                    <a:pt x="145542" y="21971"/>
                  </a:lnTo>
                  <a:lnTo>
                    <a:pt x="147662" y="18808"/>
                  </a:lnTo>
                  <a:lnTo>
                    <a:pt x="147904" y="18465"/>
                  </a:lnTo>
                  <a:lnTo>
                    <a:pt x="158229" y="18465"/>
                  </a:lnTo>
                  <a:lnTo>
                    <a:pt x="159893" y="22783"/>
                  </a:lnTo>
                  <a:lnTo>
                    <a:pt x="159893" y="15392"/>
                  </a:lnTo>
                  <a:lnTo>
                    <a:pt x="157734" y="14490"/>
                  </a:lnTo>
                  <a:lnTo>
                    <a:pt x="148590" y="14490"/>
                  </a:lnTo>
                  <a:lnTo>
                    <a:pt x="146138" y="16903"/>
                  </a:lnTo>
                  <a:lnTo>
                    <a:pt x="145034" y="18808"/>
                  </a:lnTo>
                  <a:lnTo>
                    <a:pt x="145008" y="14490"/>
                  </a:lnTo>
                  <a:lnTo>
                    <a:pt x="146380" y="5664"/>
                  </a:lnTo>
                  <a:lnTo>
                    <a:pt x="157124" y="5664"/>
                  </a:lnTo>
                  <a:lnTo>
                    <a:pt x="158838" y="7975"/>
                  </a:lnTo>
                  <a:lnTo>
                    <a:pt x="159397" y="11087"/>
                  </a:lnTo>
                  <a:lnTo>
                    <a:pt x="163715" y="11087"/>
                  </a:lnTo>
                  <a:lnTo>
                    <a:pt x="163360" y="5664"/>
                  </a:lnTo>
                  <a:lnTo>
                    <a:pt x="163258" y="3898"/>
                  </a:lnTo>
                  <a:lnTo>
                    <a:pt x="157480" y="1689"/>
                  </a:lnTo>
                  <a:lnTo>
                    <a:pt x="142875" y="1689"/>
                  </a:lnTo>
                  <a:lnTo>
                    <a:pt x="140373" y="12839"/>
                  </a:lnTo>
                  <a:lnTo>
                    <a:pt x="140373" y="25184"/>
                  </a:lnTo>
                  <a:lnTo>
                    <a:pt x="140970" y="29502"/>
                  </a:lnTo>
                  <a:lnTo>
                    <a:pt x="145592" y="36728"/>
                  </a:lnTo>
                  <a:lnTo>
                    <a:pt x="149453" y="37934"/>
                  </a:lnTo>
                  <a:lnTo>
                    <a:pt x="157124" y="37934"/>
                  </a:lnTo>
                  <a:lnTo>
                    <a:pt x="159232" y="36588"/>
                  </a:lnTo>
                  <a:lnTo>
                    <a:pt x="161620" y="33972"/>
                  </a:lnTo>
                  <a:lnTo>
                    <a:pt x="163499" y="31915"/>
                  </a:lnTo>
                  <a:lnTo>
                    <a:pt x="164376" y="29502"/>
                  </a:lnTo>
                  <a:lnTo>
                    <a:pt x="164452" y="18465"/>
                  </a:lnTo>
                  <a:lnTo>
                    <a:pt x="164452" y="17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0" name="object 124">
              <a:extLst>
                <a:ext uri="{FF2B5EF4-FFF2-40B4-BE49-F238E27FC236}">
                  <a16:creationId xmlns:a16="http://schemas.microsoft.com/office/drawing/2014/main" id="{A723A3FA-4C01-44FA-A672-11F76F745162}"/>
                </a:ext>
              </a:extLst>
            </p:cNvPr>
            <p:cNvSpPr/>
            <p:nvPr/>
          </p:nvSpPr>
          <p:spPr>
            <a:xfrm>
              <a:off x="6408940" y="2008555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40" h="3175">
                  <a:moveTo>
                    <a:pt x="167271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67271" y="3175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1" name="object 125">
              <a:extLst>
                <a:ext uri="{FF2B5EF4-FFF2-40B4-BE49-F238E27FC236}">
                  <a16:creationId xmlns:a16="http://schemas.microsoft.com/office/drawing/2014/main" id="{DE1251C7-FDD9-4037-AF92-F670D021EBB0}"/>
                </a:ext>
              </a:extLst>
            </p:cNvPr>
            <p:cNvSpPr/>
            <p:nvPr/>
          </p:nvSpPr>
          <p:spPr>
            <a:xfrm>
              <a:off x="6590970" y="2062733"/>
              <a:ext cx="102870" cy="38100"/>
            </a:xfrm>
            <a:custGeom>
              <a:avLst/>
              <a:gdLst/>
              <a:ahLst/>
              <a:cxnLst/>
              <a:rect l="l" t="t" r="r" b="b"/>
              <a:pathLst>
                <a:path w="102870" h="38100">
                  <a:moveTo>
                    <a:pt x="31965" y="23736"/>
                  </a:moveTo>
                  <a:lnTo>
                    <a:pt x="27254" y="23736"/>
                  </a:lnTo>
                  <a:lnTo>
                    <a:pt x="25590" y="32118"/>
                  </a:lnTo>
                  <a:lnTo>
                    <a:pt x="20129" y="33616"/>
                  </a:lnTo>
                  <a:lnTo>
                    <a:pt x="8039" y="33616"/>
                  </a:lnTo>
                  <a:lnTo>
                    <a:pt x="5016" y="27101"/>
                  </a:lnTo>
                  <a:lnTo>
                    <a:pt x="5016" y="9131"/>
                  </a:lnTo>
                  <a:lnTo>
                    <a:pt x="10287" y="4318"/>
                  </a:lnTo>
                  <a:lnTo>
                    <a:pt x="20269" y="4318"/>
                  </a:lnTo>
                  <a:lnTo>
                    <a:pt x="25539" y="5473"/>
                  </a:lnTo>
                  <a:lnTo>
                    <a:pt x="26898" y="11798"/>
                  </a:lnTo>
                  <a:lnTo>
                    <a:pt x="31623" y="11798"/>
                  </a:lnTo>
                  <a:lnTo>
                    <a:pt x="30911" y="5765"/>
                  </a:lnTo>
                  <a:lnTo>
                    <a:pt x="26085" y="0"/>
                  </a:lnTo>
                  <a:lnTo>
                    <a:pt x="6324" y="0"/>
                  </a:lnTo>
                  <a:lnTo>
                    <a:pt x="0" y="7670"/>
                  </a:lnTo>
                  <a:lnTo>
                    <a:pt x="0" y="32613"/>
                  </a:lnTo>
                  <a:lnTo>
                    <a:pt x="8039" y="37934"/>
                  </a:lnTo>
                  <a:lnTo>
                    <a:pt x="18923" y="37934"/>
                  </a:lnTo>
                  <a:lnTo>
                    <a:pt x="29959" y="37338"/>
                  </a:lnTo>
                  <a:lnTo>
                    <a:pt x="31965" y="23736"/>
                  </a:lnTo>
                  <a:close/>
                </a:path>
                <a:path w="102870" h="38100">
                  <a:moveTo>
                    <a:pt x="66421" y="952"/>
                  </a:moveTo>
                  <a:lnTo>
                    <a:pt x="61709" y="952"/>
                  </a:lnTo>
                  <a:lnTo>
                    <a:pt x="61709" y="30060"/>
                  </a:lnTo>
                  <a:lnTo>
                    <a:pt x="43586" y="952"/>
                  </a:lnTo>
                  <a:lnTo>
                    <a:pt x="37820" y="952"/>
                  </a:lnTo>
                  <a:lnTo>
                    <a:pt x="37820" y="36982"/>
                  </a:lnTo>
                  <a:lnTo>
                    <a:pt x="42532" y="36982"/>
                  </a:lnTo>
                  <a:lnTo>
                    <a:pt x="42532" y="7874"/>
                  </a:lnTo>
                  <a:lnTo>
                    <a:pt x="60960" y="36982"/>
                  </a:lnTo>
                  <a:lnTo>
                    <a:pt x="66421" y="36982"/>
                  </a:lnTo>
                  <a:lnTo>
                    <a:pt x="66421" y="952"/>
                  </a:lnTo>
                  <a:close/>
                </a:path>
                <a:path w="102870" h="38100">
                  <a:moveTo>
                    <a:pt x="102666" y="952"/>
                  </a:moveTo>
                  <a:lnTo>
                    <a:pt x="97955" y="952"/>
                  </a:lnTo>
                  <a:lnTo>
                    <a:pt x="97955" y="30060"/>
                  </a:lnTo>
                  <a:lnTo>
                    <a:pt x="79832" y="952"/>
                  </a:lnTo>
                  <a:lnTo>
                    <a:pt x="74066" y="952"/>
                  </a:lnTo>
                  <a:lnTo>
                    <a:pt x="74066" y="36982"/>
                  </a:lnTo>
                  <a:lnTo>
                    <a:pt x="78778" y="36982"/>
                  </a:lnTo>
                  <a:lnTo>
                    <a:pt x="78778" y="7874"/>
                  </a:lnTo>
                  <a:lnTo>
                    <a:pt x="97193" y="36982"/>
                  </a:lnTo>
                  <a:lnTo>
                    <a:pt x="102666" y="36982"/>
                  </a:lnTo>
                  <a:lnTo>
                    <a:pt x="102666" y="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2" name="object 126">
              <a:extLst>
                <a:ext uri="{FF2B5EF4-FFF2-40B4-BE49-F238E27FC236}">
                  <a16:creationId xmlns:a16="http://schemas.microsoft.com/office/drawing/2014/main" id="{A243A4DA-DE6B-4AB7-8C73-66AE4F077FE7}"/>
                </a:ext>
              </a:extLst>
            </p:cNvPr>
            <p:cNvSpPr/>
            <p:nvPr/>
          </p:nvSpPr>
          <p:spPr>
            <a:xfrm>
              <a:off x="6408940" y="2077224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40" h="3175">
                  <a:moveTo>
                    <a:pt x="167271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167271" y="3175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3" name="object 127">
              <a:extLst>
                <a:ext uri="{FF2B5EF4-FFF2-40B4-BE49-F238E27FC236}">
                  <a16:creationId xmlns:a16="http://schemas.microsoft.com/office/drawing/2014/main" id="{E65CEF4C-5AF5-41C8-8504-81A40B1327D7}"/>
                </a:ext>
              </a:extLst>
            </p:cNvPr>
            <p:cNvSpPr/>
            <p:nvPr/>
          </p:nvSpPr>
          <p:spPr>
            <a:xfrm>
              <a:off x="6390627" y="1692426"/>
              <a:ext cx="480059" cy="429259"/>
            </a:xfrm>
            <a:custGeom>
              <a:avLst/>
              <a:gdLst/>
              <a:ahLst/>
              <a:cxnLst/>
              <a:rect l="l" t="t" r="r" b="b"/>
              <a:pathLst>
                <a:path w="480059" h="429260">
                  <a:moveTo>
                    <a:pt x="479894" y="0"/>
                  </a:moveTo>
                  <a:lnTo>
                    <a:pt x="476719" y="0"/>
                  </a:lnTo>
                  <a:lnTo>
                    <a:pt x="476719" y="2540"/>
                  </a:lnTo>
                  <a:lnTo>
                    <a:pt x="476719" y="426720"/>
                  </a:lnTo>
                  <a:lnTo>
                    <a:pt x="3175" y="426720"/>
                  </a:lnTo>
                  <a:lnTo>
                    <a:pt x="3175" y="2540"/>
                  </a:lnTo>
                  <a:lnTo>
                    <a:pt x="476719" y="2540"/>
                  </a:lnTo>
                  <a:lnTo>
                    <a:pt x="476719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26720"/>
                  </a:lnTo>
                  <a:lnTo>
                    <a:pt x="0" y="429260"/>
                  </a:lnTo>
                  <a:lnTo>
                    <a:pt x="1587" y="429260"/>
                  </a:lnTo>
                  <a:lnTo>
                    <a:pt x="479894" y="429260"/>
                  </a:lnTo>
                  <a:lnTo>
                    <a:pt x="479894" y="427990"/>
                  </a:lnTo>
                  <a:lnTo>
                    <a:pt x="479894" y="426720"/>
                  </a:lnTo>
                  <a:lnTo>
                    <a:pt x="479894" y="2540"/>
                  </a:lnTo>
                  <a:lnTo>
                    <a:pt x="47989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51" name="object 128">
            <a:extLst>
              <a:ext uri="{FF2B5EF4-FFF2-40B4-BE49-F238E27FC236}">
                <a16:creationId xmlns:a16="http://schemas.microsoft.com/office/drawing/2014/main" id="{D2D225A3-5881-468F-885F-7606E894188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02490" y="3756703"/>
            <a:ext cx="107383" cy="100655"/>
          </a:xfrm>
          <a:prstGeom prst="rect">
            <a:avLst/>
          </a:prstGeom>
        </p:spPr>
      </p:pic>
      <p:pic>
        <p:nvPicPr>
          <p:cNvPr id="252" name="object 129">
            <a:extLst>
              <a:ext uri="{FF2B5EF4-FFF2-40B4-BE49-F238E27FC236}">
                <a16:creationId xmlns:a16="http://schemas.microsoft.com/office/drawing/2014/main" id="{30B372D3-020B-401A-BC6C-57DD1DB59DF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60984" y="3760129"/>
            <a:ext cx="325446" cy="74365"/>
          </a:xfrm>
          <a:prstGeom prst="rect">
            <a:avLst/>
          </a:prstGeom>
        </p:spPr>
      </p:pic>
      <p:sp>
        <p:nvSpPr>
          <p:cNvPr id="472" name="TextBox 471">
            <a:extLst>
              <a:ext uri="{FF2B5EF4-FFF2-40B4-BE49-F238E27FC236}">
                <a16:creationId xmlns:a16="http://schemas.microsoft.com/office/drawing/2014/main" id="{758241F2-570F-4C5B-AF30-5544396DFAA8}"/>
              </a:ext>
            </a:extLst>
          </p:cNvPr>
          <p:cNvSpPr txBox="1"/>
          <p:nvPr/>
        </p:nvSpPr>
        <p:spPr>
          <a:xfrm>
            <a:off x="2490995" y="3942370"/>
            <a:ext cx="2276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4. Acc vs No of Dims for different settings</a:t>
            </a:r>
          </a:p>
        </p:txBody>
      </p:sp>
    </p:spTree>
    <p:extLst>
      <p:ext uri="{BB962C8B-B14F-4D97-AF65-F5344CB8AC3E}">
        <p14:creationId xmlns:p14="http://schemas.microsoft.com/office/powerpoint/2010/main" val="365691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12</a:t>
            </a:fld>
            <a:endParaRPr lang="en" kern="0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210D50-3D8C-459A-93E8-6554E855D242}"/>
              </a:ext>
            </a:extLst>
          </p:cNvPr>
          <p:cNvGrpSpPr/>
          <p:nvPr/>
        </p:nvGrpSpPr>
        <p:grpSpPr>
          <a:xfrm>
            <a:off x="1626792" y="1158775"/>
            <a:ext cx="3378300" cy="3793325"/>
            <a:chOff x="2983214" y="719561"/>
            <a:chExt cx="3204920" cy="3690520"/>
          </a:xfrm>
        </p:grpSpPr>
        <p:sp>
          <p:nvSpPr>
            <p:cNvPr id="17" name="object 2">
              <a:extLst>
                <a:ext uri="{FF2B5EF4-FFF2-40B4-BE49-F238E27FC236}">
                  <a16:creationId xmlns:a16="http://schemas.microsoft.com/office/drawing/2014/main" id="{0E972580-DA26-4BCD-8D29-3A2F7D041F69}"/>
                </a:ext>
              </a:extLst>
            </p:cNvPr>
            <p:cNvSpPr txBox="1"/>
            <p:nvPr/>
          </p:nvSpPr>
          <p:spPr>
            <a:xfrm>
              <a:off x="3606531" y="719561"/>
              <a:ext cx="188147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-10" dirty="0">
                  <a:latin typeface="PMingLiU"/>
                  <a:cs typeface="PMingLiU"/>
                </a:rPr>
                <a:t>A</a:t>
              </a:r>
              <a:r>
                <a:rPr sz="481" spc="53" dirty="0">
                  <a:latin typeface="PMingLiU"/>
                  <a:cs typeface="PMingLiU"/>
                </a:rPr>
                <a:t>T&amp;T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E2F77D70-8984-41C7-ABE9-754F5F5EEE79}"/>
                </a:ext>
              </a:extLst>
            </p:cNvPr>
            <p:cNvSpPr txBox="1"/>
            <p:nvPr/>
          </p:nvSpPr>
          <p:spPr>
            <a:xfrm>
              <a:off x="4612310" y="719561"/>
              <a:ext cx="170432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-10" dirty="0">
                  <a:latin typeface="PMingLiU"/>
                  <a:cs typeface="PMingLiU"/>
                </a:rPr>
                <a:t>Y</a:t>
              </a:r>
              <a:r>
                <a:rPr sz="481" spc="24" dirty="0">
                  <a:latin typeface="PMingLiU"/>
                  <a:cs typeface="PMingLiU"/>
                </a:rPr>
                <a:t>aleB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04BCCB2F-6D93-4042-84D6-699236B2EC01}"/>
                </a:ext>
              </a:extLst>
            </p:cNvPr>
            <p:cNvSpPr txBox="1"/>
            <p:nvPr/>
          </p:nvSpPr>
          <p:spPr>
            <a:xfrm>
              <a:off x="5590972" y="719561"/>
              <a:ext cx="206778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4" dirty="0">
                  <a:latin typeface="PMingLiU"/>
                  <a:cs typeface="PMingLiU"/>
                </a:rPr>
                <a:t>CelebA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0276476D-4440-4E1A-8C50-D68EE594C296}"/>
                </a:ext>
              </a:extLst>
            </p:cNvPr>
            <p:cNvSpPr/>
            <p:nvPr/>
          </p:nvSpPr>
          <p:spPr>
            <a:xfrm>
              <a:off x="2984436" y="809655"/>
              <a:ext cx="3202470" cy="0"/>
            </a:xfrm>
            <a:custGeom>
              <a:avLst/>
              <a:gdLst/>
              <a:ahLst/>
              <a:cxnLst/>
              <a:rect l="l" t="t" r="r" b="b"/>
              <a:pathLst>
                <a:path w="6657975">
                  <a:moveTo>
                    <a:pt x="0" y="0"/>
                  </a:moveTo>
                  <a:lnTo>
                    <a:pt x="66577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73" dirty="0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5784C843-A1B8-4802-B33B-382E036C5462}"/>
                </a:ext>
              </a:extLst>
            </p:cNvPr>
            <p:cNvSpPr txBox="1"/>
            <p:nvPr/>
          </p:nvSpPr>
          <p:spPr>
            <a:xfrm>
              <a:off x="3014839" y="795027"/>
              <a:ext cx="112094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9" dirty="0">
                  <a:latin typeface="PMingLiU"/>
                  <a:cs typeface="PMingLiU"/>
                </a:rPr>
                <a:t>Acc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9024729F-1895-4D97-A59C-9008FE799D98}"/>
                </a:ext>
              </a:extLst>
            </p:cNvPr>
            <p:cNvSpPr txBox="1"/>
            <p:nvPr/>
          </p:nvSpPr>
          <p:spPr>
            <a:xfrm>
              <a:off x="3484725" y="795027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0.93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FF553F12-B8F4-4193-A561-82E0A5CF8B73}"/>
                </a:ext>
              </a:extLst>
            </p:cNvPr>
            <p:cNvSpPr txBox="1"/>
            <p:nvPr/>
          </p:nvSpPr>
          <p:spPr>
            <a:xfrm>
              <a:off x="3730836" y="795027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0.79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0C6F2F99-648D-485C-8CEC-D2470EAEB33E}"/>
                </a:ext>
              </a:extLst>
            </p:cNvPr>
            <p:cNvSpPr txBox="1"/>
            <p:nvPr/>
          </p:nvSpPr>
          <p:spPr>
            <a:xfrm>
              <a:off x="3977008" y="795027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0.65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93A971A3-9674-4B90-AE01-D5A9B2E7B8E2}"/>
                </a:ext>
              </a:extLst>
            </p:cNvPr>
            <p:cNvSpPr txBox="1"/>
            <p:nvPr/>
          </p:nvSpPr>
          <p:spPr>
            <a:xfrm>
              <a:off x="4481522" y="795027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0.90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9D2EFA38-5012-4574-BEBC-B117CD2E6037}"/>
                </a:ext>
              </a:extLst>
            </p:cNvPr>
            <p:cNvSpPr txBox="1"/>
            <p:nvPr/>
          </p:nvSpPr>
          <p:spPr>
            <a:xfrm>
              <a:off x="4727633" y="795027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0.80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E255F3D4-B1B2-4C9F-9FC5-0A09BED0959E}"/>
                </a:ext>
              </a:extLst>
            </p:cNvPr>
            <p:cNvSpPr txBox="1"/>
            <p:nvPr/>
          </p:nvSpPr>
          <p:spPr>
            <a:xfrm>
              <a:off x="4973744" y="795027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0.69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8C06E8AD-1282-43D8-A61E-76FBFB5C95F0}"/>
                </a:ext>
              </a:extLst>
            </p:cNvPr>
            <p:cNvSpPr txBox="1"/>
            <p:nvPr/>
          </p:nvSpPr>
          <p:spPr>
            <a:xfrm>
              <a:off x="5478259" y="795027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</a:t>
              </a:r>
              <a:r>
                <a:rPr lang="en-US" sz="481" spc="14" dirty="0">
                  <a:latin typeface="PMingLiU"/>
                  <a:cs typeface="PMingLiU"/>
                </a:rPr>
                <a:t>73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8A9E8806-1A18-4BFB-A6F6-1245550831C9}"/>
                </a:ext>
              </a:extLst>
            </p:cNvPr>
            <p:cNvSpPr txBox="1"/>
            <p:nvPr/>
          </p:nvSpPr>
          <p:spPr>
            <a:xfrm>
              <a:off x="5724430" y="795027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0.66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35" name="object 15">
              <a:extLst>
                <a:ext uri="{FF2B5EF4-FFF2-40B4-BE49-F238E27FC236}">
                  <a16:creationId xmlns:a16="http://schemas.microsoft.com/office/drawing/2014/main" id="{52EEBA98-514F-4583-A983-B02F79AF6A6E}"/>
                </a:ext>
              </a:extLst>
            </p:cNvPr>
            <p:cNvSpPr txBox="1"/>
            <p:nvPr/>
          </p:nvSpPr>
          <p:spPr>
            <a:xfrm>
              <a:off x="5970541" y="795027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0.59</a:t>
              </a:r>
              <a:endParaRPr sz="481" dirty="0">
                <a:latin typeface="PMingLiU"/>
                <a:cs typeface="PMingLiU"/>
              </a:endParaRPr>
            </a:p>
          </p:txBody>
        </p:sp>
        <p:grpSp>
          <p:nvGrpSpPr>
            <p:cNvPr id="36" name="object 16">
              <a:extLst>
                <a:ext uri="{FF2B5EF4-FFF2-40B4-BE49-F238E27FC236}">
                  <a16:creationId xmlns:a16="http://schemas.microsoft.com/office/drawing/2014/main" id="{8BB2BC6B-9685-4E5A-B6F2-2931206F0EDB}"/>
                </a:ext>
              </a:extLst>
            </p:cNvPr>
            <p:cNvGrpSpPr/>
            <p:nvPr/>
          </p:nvGrpSpPr>
          <p:grpSpPr>
            <a:xfrm>
              <a:off x="2983214" y="883894"/>
              <a:ext cx="3204914" cy="2443"/>
              <a:chOff x="475145" y="1837626"/>
              <a:chExt cx="6663055" cy="5080"/>
            </a:xfrm>
          </p:grpSpPr>
          <p:sp>
            <p:nvSpPr>
              <p:cNvPr id="177" name="object 17">
                <a:extLst>
                  <a:ext uri="{FF2B5EF4-FFF2-40B4-BE49-F238E27FC236}">
                    <a16:creationId xmlns:a16="http://schemas.microsoft.com/office/drawing/2014/main" id="{B11DD107-C2AF-41E1-AF13-7562B2331348}"/>
                  </a:ext>
                </a:extLst>
              </p:cNvPr>
              <p:cNvSpPr/>
              <p:nvPr/>
            </p:nvSpPr>
            <p:spPr>
              <a:xfrm>
                <a:off x="477685" y="1840166"/>
                <a:ext cx="65811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581140">
                    <a:moveTo>
                      <a:pt x="0" y="0"/>
                    </a:moveTo>
                    <a:lnTo>
                      <a:pt x="6580593" y="0"/>
                    </a:lnTo>
                  </a:path>
                </a:pathLst>
              </a:custGeom>
              <a:ln w="5054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78" name="object 18">
                <a:extLst>
                  <a:ext uri="{FF2B5EF4-FFF2-40B4-BE49-F238E27FC236}">
                    <a16:creationId xmlns:a16="http://schemas.microsoft.com/office/drawing/2014/main" id="{77C56FD2-A897-4D19-92AB-D0C77B79ED4E}"/>
                  </a:ext>
                </a:extLst>
              </p:cNvPr>
              <p:cNvSpPr/>
              <p:nvPr/>
            </p:nvSpPr>
            <p:spPr>
              <a:xfrm>
                <a:off x="7110095" y="1840166"/>
                <a:ext cx="25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">
                    <a:moveTo>
                      <a:pt x="0" y="0"/>
                    </a:moveTo>
                    <a:lnTo>
                      <a:pt x="25311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</p:grp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7B13F446-5166-4299-A094-FBAA0F379EA9}"/>
                </a:ext>
              </a:extLst>
            </p:cNvPr>
            <p:cNvSpPr txBox="1"/>
            <p:nvPr/>
          </p:nvSpPr>
          <p:spPr>
            <a:xfrm>
              <a:off x="3014839" y="868057"/>
              <a:ext cx="123395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9" dirty="0">
                  <a:latin typeface="PMingLiU"/>
                  <a:cs typeface="PMingLiU"/>
                </a:rPr>
                <a:t>Dist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38" name="object 20">
              <a:extLst>
                <a:ext uri="{FF2B5EF4-FFF2-40B4-BE49-F238E27FC236}">
                  <a16:creationId xmlns:a16="http://schemas.microsoft.com/office/drawing/2014/main" id="{C2FB0B16-1482-4E57-AF28-F78B515BD2A7}"/>
                </a:ext>
              </a:extLst>
            </p:cNvPr>
            <p:cNvSpPr txBox="1"/>
            <p:nvPr/>
          </p:nvSpPr>
          <p:spPr>
            <a:xfrm>
              <a:off x="3484823" y="868057"/>
              <a:ext cx="67378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  <a:tabLst>
                  <a:tab pos="251984" algn="l"/>
                  <a:tab pos="498164" algn="l"/>
                </a:tabLst>
              </a:pPr>
              <a:r>
                <a:rPr sz="481" spc="14" dirty="0">
                  <a:latin typeface="PMingLiU"/>
                  <a:cs typeface="PMingLiU"/>
                </a:rPr>
                <a:t>0.0116	0.0198	0.0245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39" name="object 21">
              <a:extLst>
                <a:ext uri="{FF2B5EF4-FFF2-40B4-BE49-F238E27FC236}">
                  <a16:creationId xmlns:a16="http://schemas.microsoft.com/office/drawing/2014/main" id="{F8D68295-BE5C-4E21-BCA0-6CE5FA906FEF}"/>
                </a:ext>
              </a:extLst>
            </p:cNvPr>
            <p:cNvSpPr txBox="1"/>
            <p:nvPr/>
          </p:nvSpPr>
          <p:spPr>
            <a:xfrm>
              <a:off x="4481559" y="868057"/>
              <a:ext cx="67378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  <a:tabLst>
                  <a:tab pos="251984" algn="l"/>
                  <a:tab pos="498164" algn="l"/>
                </a:tabLst>
              </a:pPr>
              <a:r>
                <a:rPr sz="481" spc="14" dirty="0">
                  <a:latin typeface="PMingLiU"/>
                  <a:cs typeface="PMingLiU"/>
                </a:rPr>
                <a:t>0.0184	0.0246	0.0585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40" name="object 22">
              <a:extLst>
                <a:ext uri="{FF2B5EF4-FFF2-40B4-BE49-F238E27FC236}">
                  <a16:creationId xmlns:a16="http://schemas.microsoft.com/office/drawing/2014/main" id="{1E2DF1D6-268F-470C-B5D7-7AAE08262349}"/>
                </a:ext>
              </a:extLst>
            </p:cNvPr>
            <p:cNvSpPr txBox="1"/>
            <p:nvPr/>
          </p:nvSpPr>
          <p:spPr>
            <a:xfrm>
              <a:off x="5478356" y="868057"/>
              <a:ext cx="704024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  <a:tabLst>
                  <a:tab pos="251984" algn="l"/>
                  <a:tab pos="498164" algn="l"/>
                </a:tabLst>
              </a:pPr>
              <a:r>
                <a:rPr sz="481" spc="14" dirty="0">
                  <a:latin typeface="PMingLiU"/>
                  <a:cs typeface="PMingLiU"/>
                </a:rPr>
                <a:t>0.0513	0.0531	0.06618</a:t>
              </a:r>
              <a:endParaRPr sz="481" dirty="0">
                <a:latin typeface="PMingLiU"/>
                <a:cs typeface="PMingLiU"/>
              </a:endParaRPr>
            </a:p>
          </p:txBody>
        </p:sp>
        <p:grpSp>
          <p:nvGrpSpPr>
            <p:cNvPr id="41" name="object 23">
              <a:extLst>
                <a:ext uri="{FF2B5EF4-FFF2-40B4-BE49-F238E27FC236}">
                  <a16:creationId xmlns:a16="http://schemas.microsoft.com/office/drawing/2014/main" id="{8FB5EECD-47A9-454B-9FB0-328862249EFE}"/>
                </a:ext>
              </a:extLst>
            </p:cNvPr>
            <p:cNvGrpSpPr/>
            <p:nvPr/>
          </p:nvGrpSpPr>
          <p:grpSpPr>
            <a:xfrm>
              <a:off x="2983214" y="956929"/>
              <a:ext cx="3204914" cy="857046"/>
              <a:chOff x="475145" y="1989467"/>
              <a:chExt cx="6663055" cy="1781810"/>
            </a:xfrm>
          </p:grpSpPr>
          <p:sp>
            <p:nvSpPr>
              <p:cNvPr id="173" name="object 24">
                <a:extLst>
                  <a:ext uri="{FF2B5EF4-FFF2-40B4-BE49-F238E27FC236}">
                    <a16:creationId xmlns:a16="http://schemas.microsoft.com/office/drawing/2014/main" id="{737FAAF6-B9B3-442A-9337-8719850E3500}"/>
                  </a:ext>
                </a:extLst>
              </p:cNvPr>
              <p:cNvSpPr/>
              <p:nvPr/>
            </p:nvSpPr>
            <p:spPr>
              <a:xfrm>
                <a:off x="477685" y="1992007"/>
                <a:ext cx="25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">
                    <a:moveTo>
                      <a:pt x="0" y="0"/>
                    </a:moveTo>
                    <a:lnTo>
                      <a:pt x="25311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74" name="object 25">
                <a:extLst>
                  <a:ext uri="{FF2B5EF4-FFF2-40B4-BE49-F238E27FC236}">
                    <a16:creationId xmlns:a16="http://schemas.microsoft.com/office/drawing/2014/main" id="{1B4B9F55-9226-4730-A0E3-4DD2C343BEF8}"/>
                  </a:ext>
                </a:extLst>
              </p:cNvPr>
              <p:cNvSpPr/>
              <p:nvPr/>
            </p:nvSpPr>
            <p:spPr>
              <a:xfrm>
                <a:off x="554812" y="1992007"/>
                <a:ext cx="65036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503670">
                    <a:moveTo>
                      <a:pt x="0" y="0"/>
                    </a:moveTo>
                    <a:lnTo>
                      <a:pt x="6503466" y="0"/>
                    </a:lnTo>
                  </a:path>
                </a:pathLst>
              </a:custGeom>
              <a:ln w="5054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pic>
            <p:nvPicPr>
              <p:cNvPr id="175" name="object 26">
                <a:extLst>
                  <a:ext uri="{FF2B5EF4-FFF2-40B4-BE49-F238E27FC236}">
                    <a16:creationId xmlns:a16="http://schemas.microsoft.com/office/drawing/2014/main" id="{6B4D150A-BD79-4136-BE30-17718C40F94D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18730" y="1989480"/>
                <a:ext cx="404812" cy="1781175"/>
              </a:xfrm>
              <a:prstGeom prst="rect">
                <a:avLst/>
              </a:prstGeom>
            </p:spPr>
          </p:pic>
          <p:sp>
            <p:nvSpPr>
              <p:cNvPr id="176" name="object 27">
                <a:extLst>
                  <a:ext uri="{FF2B5EF4-FFF2-40B4-BE49-F238E27FC236}">
                    <a16:creationId xmlns:a16="http://schemas.microsoft.com/office/drawing/2014/main" id="{DF3CDFB1-13A0-4414-87AC-6FD1D540FDF0}"/>
                  </a:ext>
                </a:extLst>
              </p:cNvPr>
              <p:cNvSpPr/>
              <p:nvPr/>
            </p:nvSpPr>
            <p:spPr>
              <a:xfrm>
                <a:off x="7110095" y="1992007"/>
                <a:ext cx="25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">
                    <a:moveTo>
                      <a:pt x="0" y="0"/>
                    </a:moveTo>
                    <a:lnTo>
                      <a:pt x="25311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</p:grpSp>
        <p:sp>
          <p:nvSpPr>
            <p:cNvPr id="42" name="object 28">
              <a:extLst>
                <a:ext uri="{FF2B5EF4-FFF2-40B4-BE49-F238E27FC236}">
                  <a16:creationId xmlns:a16="http://schemas.microsoft.com/office/drawing/2014/main" id="{B1CD8B19-1DF4-4410-9216-1FB70A05927A}"/>
                </a:ext>
              </a:extLst>
            </p:cNvPr>
            <p:cNvSpPr txBox="1"/>
            <p:nvPr/>
          </p:nvSpPr>
          <p:spPr>
            <a:xfrm>
              <a:off x="3010783" y="1250966"/>
              <a:ext cx="64120" cy="43768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6109">
                <a:lnSpc>
                  <a:spcPts val="503"/>
                </a:lnSpc>
              </a:pPr>
              <a:r>
                <a:rPr sz="481" dirty="0">
                  <a:latin typeface="PMingLiU"/>
                  <a:cs typeface="PMingLiU"/>
                </a:rPr>
                <a:t>AutoGAN-DRP</a:t>
              </a:r>
            </a:p>
          </p:txBody>
        </p:sp>
        <p:sp>
          <p:nvSpPr>
            <p:cNvPr id="43" name="object 29">
              <a:extLst>
                <a:ext uri="{FF2B5EF4-FFF2-40B4-BE49-F238E27FC236}">
                  <a16:creationId xmlns:a16="http://schemas.microsoft.com/office/drawing/2014/main" id="{C8E599E7-2E5F-420E-83F5-A55C9F15CDBC}"/>
                </a:ext>
              </a:extLst>
            </p:cNvPr>
            <p:cNvSpPr txBox="1"/>
            <p:nvPr/>
          </p:nvSpPr>
          <p:spPr>
            <a:xfrm>
              <a:off x="3274354" y="1819738"/>
              <a:ext cx="11392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31" dirty="0">
                  <a:latin typeface="PMingLiU"/>
                  <a:cs typeface="PMingLiU"/>
                </a:rPr>
                <a:t>Org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44" name="object 30">
              <a:extLst>
                <a:ext uri="{FF2B5EF4-FFF2-40B4-BE49-F238E27FC236}">
                  <a16:creationId xmlns:a16="http://schemas.microsoft.com/office/drawing/2014/main" id="{D8F5D9EC-48DC-4775-BE45-B86B462B80D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0869" y="956935"/>
              <a:ext cx="194714" cy="856741"/>
            </a:xfrm>
            <a:prstGeom prst="rect">
              <a:avLst/>
            </a:prstGeom>
          </p:spPr>
        </p:pic>
        <p:sp>
          <p:nvSpPr>
            <p:cNvPr id="45" name="object 31">
              <a:extLst>
                <a:ext uri="{FF2B5EF4-FFF2-40B4-BE49-F238E27FC236}">
                  <a16:creationId xmlns:a16="http://schemas.microsoft.com/office/drawing/2014/main" id="{827C211C-CAD0-47C6-88FB-F97E16E53B70}"/>
                </a:ext>
              </a:extLst>
            </p:cNvPr>
            <p:cNvSpPr txBox="1"/>
            <p:nvPr/>
          </p:nvSpPr>
          <p:spPr>
            <a:xfrm>
              <a:off x="3532457" y="1819738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46" name="object 32">
              <a:extLst>
                <a:ext uri="{FF2B5EF4-FFF2-40B4-BE49-F238E27FC236}">
                  <a16:creationId xmlns:a16="http://schemas.microsoft.com/office/drawing/2014/main" id="{12F7A23B-C9F8-4444-AF31-EA1D501AAC6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7061" y="956935"/>
              <a:ext cx="194714" cy="856741"/>
            </a:xfrm>
            <a:prstGeom prst="rect">
              <a:avLst/>
            </a:prstGeom>
          </p:spPr>
        </p:pic>
        <p:sp>
          <p:nvSpPr>
            <p:cNvPr id="47" name="object 33">
              <a:extLst>
                <a:ext uri="{FF2B5EF4-FFF2-40B4-BE49-F238E27FC236}">
                  <a16:creationId xmlns:a16="http://schemas.microsoft.com/office/drawing/2014/main" id="{6A37FBF8-2387-4261-BDBE-138390552A25}"/>
                </a:ext>
              </a:extLst>
            </p:cNvPr>
            <p:cNvSpPr txBox="1"/>
            <p:nvPr/>
          </p:nvSpPr>
          <p:spPr>
            <a:xfrm>
              <a:off x="3778648" y="1819738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48" name="object 34">
              <a:extLst>
                <a:ext uri="{FF2B5EF4-FFF2-40B4-BE49-F238E27FC236}">
                  <a16:creationId xmlns:a16="http://schemas.microsoft.com/office/drawing/2014/main" id="{DC3EC4D6-20FC-4809-8B45-F198F5CD7EC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3246" y="956935"/>
              <a:ext cx="194714" cy="856741"/>
            </a:xfrm>
            <a:prstGeom prst="rect">
              <a:avLst/>
            </a:prstGeom>
          </p:spPr>
        </p:pic>
        <p:sp>
          <p:nvSpPr>
            <p:cNvPr id="49" name="object 35">
              <a:extLst>
                <a:ext uri="{FF2B5EF4-FFF2-40B4-BE49-F238E27FC236}">
                  <a16:creationId xmlns:a16="http://schemas.microsoft.com/office/drawing/2014/main" id="{837AE298-A9F0-40EB-A17F-31260840BD2F}"/>
                </a:ext>
              </a:extLst>
            </p:cNvPr>
            <p:cNvSpPr txBox="1"/>
            <p:nvPr/>
          </p:nvSpPr>
          <p:spPr>
            <a:xfrm>
              <a:off x="4024834" y="1819738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50" name="object 36">
              <a:extLst>
                <a:ext uri="{FF2B5EF4-FFF2-40B4-BE49-F238E27FC236}">
                  <a16:creationId xmlns:a16="http://schemas.microsoft.com/office/drawing/2014/main" id="{D8D4D984-1D30-4403-8BB3-4C36A5F5D51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1606" y="956935"/>
              <a:ext cx="194714" cy="856741"/>
            </a:xfrm>
            <a:prstGeom prst="rect">
              <a:avLst/>
            </a:prstGeom>
          </p:spPr>
        </p:pic>
        <p:sp>
          <p:nvSpPr>
            <p:cNvPr id="51" name="object 37">
              <a:extLst>
                <a:ext uri="{FF2B5EF4-FFF2-40B4-BE49-F238E27FC236}">
                  <a16:creationId xmlns:a16="http://schemas.microsoft.com/office/drawing/2014/main" id="{382D2C3A-5420-42D1-8E34-FF149EC93270}"/>
                </a:ext>
              </a:extLst>
            </p:cNvPr>
            <p:cNvSpPr txBox="1"/>
            <p:nvPr/>
          </p:nvSpPr>
          <p:spPr>
            <a:xfrm>
              <a:off x="4271282" y="1819738"/>
              <a:ext cx="11392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31" dirty="0">
                  <a:latin typeface="PMingLiU"/>
                  <a:cs typeface="PMingLiU"/>
                </a:rPr>
                <a:t>Org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52" name="object 38">
              <a:extLst>
                <a:ext uri="{FF2B5EF4-FFF2-40B4-BE49-F238E27FC236}">
                  <a16:creationId xmlns:a16="http://schemas.microsoft.com/office/drawing/2014/main" id="{24817977-A5A2-426F-A4CD-EC14CAE75C4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7798" y="956935"/>
              <a:ext cx="194714" cy="856741"/>
            </a:xfrm>
            <a:prstGeom prst="rect">
              <a:avLst/>
            </a:prstGeom>
          </p:spPr>
        </p:pic>
        <p:sp>
          <p:nvSpPr>
            <p:cNvPr id="53" name="object 39">
              <a:extLst>
                <a:ext uri="{FF2B5EF4-FFF2-40B4-BE49-F238E27FC236}">
                  <a16:creationId xmlns:a16="http://schemas.microsoft.com/office/drawing/2014/main" id="{F79E5260-0E30-4937-AEAA-E73412461F2C}"/>
                </a:ext>
              </a:extLst>
            </p:cNvPr>
            <p:cNvSpPr txBox="1"/>
            <p:nvPr/>
          </p:nvSpPr>
          <p:spPr>
            <a:xfrm>
              <a:off x="4529386" y="1819738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54" name="object 40">
              <a:extLst>
                <a:ext uri="{FF2B5EF4-FFF2-40B4-BE49-F238E27FC236}">
                  <a16:creationId xmlns:a16="http://schemas.microsoft.com/office/drawing/2014/main" id="{5F56AF47-1D41-458A-BC85-DF3267D3288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3989" y="956935"/>
              <a:ext cx="194714" cy="856741"/>
            </a:xfrm>
            <a:prstGeom prst="rect">
              <a:avLst/>
            </a:prstGeom>
          </p:spPr>
        </p:pic>
        <p:sp>
          <p:nvSpPr>
            <p:cNvPr id="55" name="object 41">
              <a:extLst>
                <a:ext uri="{FF2B5EF4-FFF2-40B4-BE49-F238E27FC236}">
                  <a16:creationId xmlns:a16="http://schemas.microsoft.com/office/drawing/2014/main" id="{2610BC47-26EC-4C86-9FED-DEC049C75742}"/>
                </a:ext>
              </a:extLst>
            </p:cNvPr>
            <p:cNvSpPr txBox="1"/>
            <p:nvPr/>
          </p:nvSpPr>
          <p:spPr>
            <a:xfrm>
              <a:off x="4775578" y="1819738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56" name="object 42">
              <a:extLst>
                <a:ext uri="{FF2B5EF4-FFF2-40B4-BE49-F238E27FC236}">
                  <a16:creationId xmlns:a16="http://schemas.microsoft.com/office/drawing/2014/main" id="{BCD81005-1CE6-4934-BE2B-C803BB2139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0175" y="956935"/>
              <a:ext cx="194714" cy="856741"/>
            </a:xfrm>
            <a:prstGeom prst="rect">
              <a:avLst/>
            </a:prstGeom>
          </p:spPr>
        </p:pic>
        <p:sp>
          <p:nvSpPr>
            <p:cNvPr id="57" name="object 43">
              <a:extLst>
                <a:ext uri="{FF2B5EF4-FFF2-40B4-BE49-F238E27FC236}">
                  <a16:creationId xmlns:a16="http://schemas.microsoft.com/office/drawing/2014/main" id="{153FF1C6-DAB5-4D8D-BDBA-1057EE2B58A1}"/>
                </a:ext>
              </a:extLst>
            </p:cNvPr>
            <p:cNvSpPr txBox="1"/>
            <p:nvPr/>
          </p:nvSpPr>
          <p:spPr>
            <a:xfrm>
              <a:off x="5021763" y="1819738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58" name="object 44">
              <a:extLst>
                <a:ext uri="{FF2B5EF4-FFF2-40B4-BE49-F238E27FC236}">
                  <a16:creationId xmlns:a16="http://schemas.microsoft.com/office/drawing/2014/main" id="{F5D34B17-F46A-43F9-B0E8-B4900AEFA8E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8535" y="956935"/>
              <a:ext cx="194714" cy="856741"/>
            </a:xfrm>
            <a:prstGeom prst="rect">
              <a:avLst/>
            </a:prstGeom>
          </p:spPr>
        </p:pic>
        <p:sp>
          <p:nvSpPr>
            <p:cNvPr id="59" name="object 45">
              <a:extLst>
                <a:ext uri="{FF2B5EF4-FFF2-40B4-BE49-F238E27FC236}">
                  <a16:creationId xmlns:a16="http://schemas.microsoft.com/office/drawing/2014/main" id="{B24B328B-AE42-4B96-AC50-8DBE573FA720}"/>
                </a:ext>
              </a:extLst>
            </p:cNvPr>
            <p:cNvSpPr txBox="1"/>
            <p:nvPr/>
          </p:nvSpPr>
          <p:spPr>
            <a:xfrm>
              <a:off x="5268211" y="1819738"/>
              <a:ext cx="11392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31" dirty="0">
                  <a:latin typeface="PMingLiU"/>
                  <a:cs typeface="PMingLiU"/>
                </a:rPr>
                <a:t>Org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60" name="object 46">
              <a:extLst>
                <a:ext uri="{FF2B5EF4-FFF2-40B4-BE49-F238E27FC236}">
                  <a16:creationId xmlns:a16="http://schemas.microsoft.com/office/drawing/2014/main" id="{1953E2BE-5FF0-470A-9B61-9CAA51A9B351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4726" y="956935"/>
              <a:ext cx="194714" cy="856741"/>
            </a:xfrm>
            <a:prstGeom prst="rect">
              <a:avLst/>
            </a:prstGeom>
          </p:spPr>
        </p:pic>
        <p:sp>
          <p:nvSpPr>
            <p:cNvPr id="61" name="object 47">
              <a:extLst>
                <a:ext uri="{FF2B5EF4-FFF2-40B4-BE49-F238E27FC236}">
                  <a16:creationId xmlns:a16="http://schemas.microsoft.com/office/drawing/2014/main" id="{5F91AA04-A6F0-4640-B6DA-5A6DA12C6F15}"/>
                </a:ext>
              </a:extLst>
            </p:cNvPr>
            <p:cNvSpPr txBox="1"/>
            <p:nvPr/>
          </p:nvSpPr>
          <p:spPr>
            <a:xfrm>
              <a:off x="5526314" y="1819738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62" name="object 48">
              <a:extLst>
                <a:ext uri="{FF2B5EF4-FFF2-40B4-BE49-F238E27FC236}">
                  <a16:creationId xmlns:a16="http://schemas.microsoft.com/office/drawing/2014/main" id="{B5266598-D1A4-443D-9271-8C22596B1459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0918" y="956935"/>
              <a:ext cx="198608" cy="856741"/>
            </a:xfrm>
            <a:prstGeom prst="rect">
              <a:avLst/>
            </a:prstGeom>
          </p:spPr>
        </p:pic>
        <p:sp>
          <p:nvSpPr>
            <p:cNvPr id="63" name="object 49">
              <a:extLst>
                <a:ext uri="{FF2B5EF4-FFF2-40B4-BE49-F238E27FC236}">
                  <a16:creationId xmlns:a16="http://schemas.microsoft.com/office/drawing/2014/main" id="{8B324D89-D5F4-4474-9D68-7ECE18DC2800}"/>
                </a:ext>
              </a:extLst>
            </p:cNvPr>
            <p:cNvSpPr txBox="1"/>
            <p:nvPr/>
          </p:nvSpPr>
          <p:spPr>
            <a:xfrm>
              <a:off x="5772506" y="1819738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64" name="object 50">
              <a:extLst>
                <a:ext uri="{FF2B5EF4-FFF2-40B4-BE49-F238E27FC236}">
                  <a16:creationId xmlns:a16="http://schemas.microsoft.com/office/drawing/2014/main" id="{1E2CF8E2-701E-4FC3-9DC9-23F61F10981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77104" y="956935"/>
              <a:ext cx="194714" cy="856741"/>
            </a:xfrm>
            <a:prstGeom prst="rect">
              <a:avLst/>
            </a:prstGeom>
          </p:spPr>
        </p:pic>
        <p:sp>
          <p:nvSpPr>
            <p:cNvPr id="65" name="object 51">
              <a:extLst>
                <a:ext uri="{FF2B5EF4-FFF2-40B4-BE49-F238E27FC236}">
                  <a16:creationId xmlns:a16="http://schemas.microsoft.com/office/drawing/2014/main" id="{6914C6BF-2662-40AB-9DE7-D6E0A40B916B}"/>
                </a:ext>
              </a:extLst>
            </p:cNvPr>
            <p:cNvSpPr txBox="1"/>
            <p:nvPr/>
          </p:nvSpPr>
          <p:spPr>
            <a:xfrm>
              <a:off x="5970995" y="1819738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66" name="object 52">
              <a:extLst>
                <a:ext uri="{FF2B5EF4-FFF2-40B4-BE49-F238E27FC236}">
                  <a16:creationId xmlns:a16="http://schemas.microsoft.com/office/drawing/2014/main" id="{39C040E2-0A68-484F-82AE-1A1FFA7CED8A}"/>
                </a:ext>
              </a:extLst>
            </p:cNvPr>
            <p:cNvSpPr/>
            <p:nvPr/>
          </p:nvSpPr>
          <p:spPr>
            <a:xfrm>
              <a:off x="2984436" y="1909833"/>
              <a:ext cx="3202470" cy="0"/>
            </a:xfrm>
            <a:custGeom>
              <a:avLst/>
              <a:gdLst/>
              <a:ahLst/>
              <a:cxnLst/>
              <a:rect l="l" t="t" r="r" b="b"/>
              <a:pathLst>
                <a:path w="6657975">
                  <a:moveTo>
                    <a:pt x="0" y="0"/>
                  </a:moveTo>
                  <a:lnTo>
                    <a:pt x="66577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73" dirty="0"/>
            </a:p>
          </p:txBody>
        </p:sp>
        <p:sp>
          <p:nvSpPr>
            <p:cNvPr id="67" name="object 53">
              <a:extLst>
                <a:ext uri="{FF2B5EF4-FFF2-40B4-BE49-F238E27FC236}">
                  <a16:creationId xmlns:a16="http://schemas.microsoft.com/office/drawing/2014/main" id="{45C79082-5B66-4AAD-8010-258854400D85}"/>
                </a:ext>
              </a:extLst>
            </p:cNvPr>
            <p:cNvSpPr txBox="1"/>
            <p:nvPr/>
          </p:nvSpPr>
          <p:spPr>
            <a:xfrm>
              <a:off x="3014839" y="1895205"/>
              <a:ext cx="112094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9" dirty="0">
                  <a:latin typeface="PMingLiU"/>
                  <a:cs typeface="PMingLiU"/>
                </a:rPr>
                <a:t>Acc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68" name="object 54">
              <a:extLst>
                <a:ext uri="{FF2B5EF4-FFF2-40B4-BE49-F238E27FC236}">
                  <a16:creationId xmlns:a16="http://schemas.microsoft.com/office/drawing/2014/main" id="{F93405F2-20E4-4854-A2BE-C846A5A3E1CF}"/>
                </a:ext>
              </a:extLst>
            </p:cNvPr>
            <p:cNvSpPr txBox="1"/>
            <p:nvPr/>
          </p:nvSpPr>
          <p:spPr>
            <a:xfrm>
              <a:off x="3484725" y="1895205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0.69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69" name="object 55">
              <a:extLst>
                <a:ext uri="{FF2B5EF4-FFF2-40B4-BE49-F238E27FC236}">
                  <a16:creationId xmlns:a16="http://schemas.microsoft.com/office/drawing/2014/main" id="{6A432A6B-6E31-42AF-9748-50EAD40C95DA}"/>
                </a:ext>
              </a:extLst>
            </p:cNvPr>
            <p:cNvSpPr txBox="1"/>
            <p:nvPr/>
          </p:nvSpPr>
          <p:spPr>
            <a:xfrm>
              <a:off x="3730836" y="1895205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0.63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70" name="object 56">
              <a:extLst>
                <a:ext uri="{FF2B5EF4-FFF2-40B4-BE49-F238E27FC236}">
                  <a16:creationId xmlns:a16="http://schemas.microsoft.com/office/drawing/2014/main" id="{BCAF8D0B-1C65-4FB3-9DAC-09A0F165E0F7}"/>
                </a:ext>
              </a:extLst>
            </p:cNvPr>
            <p:cNvSpPr txBox="1"/>
            <p:nvPr/>
          </p:nvSpPr>
          <p:spPr>
            <a:xfrm>
              <a:off x="3977008" y="1895205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0.57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71" name="object 57">
              <a:extLst>
                <a:ext uri="{FF2B5EF4-FFF2-40B4-BE49-F238E27FC236}">
                  <a16:creationId xmlns:a16="http://schemas.microsoft.com/office/drawing/2014/main" id="{7D84828C-D087-463F-A42A-A898A2961324}"/>
                </a:ext>
              </a:extLst>
            </p:cNvPr>
            <p:cNvSpPr txBox="1"/>
            <p:nvPr/>
          </p:nvSpPr>
          <p:spPr>
            <a:xfrm>
              <a:off x="4481522" y="1895205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0.68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72" name="object 58">
              <a:extLst>
                <a:ext uri="{FF2B5EF4-FFF2-40B4-BE49-F238E27FC236}">
                  <a16:creationId xmlns:a16="http://schemas.microsoft.com/office/drawing/2014/main" id="{DBA9FAFE-D3CC-484D-A399-42B389B7F21F}"/>
                </a:ext>
              </a:extLst>
            </p:cNvPr>
            <p:cNvSpPr txBox="1"/>
            <p:nvPr/>
          </p:nvSpPr>
          <p:spPr>
            <a:xfrm>
              <a:off x="4727633" y="1895205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0.60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73" name="object 59">
              <a:extLst>
                <a:ext uri="{FF2B5EF4-FFF2-40B4-BE49-F238E27FC236}">
                  <a16:creationId xmlns:a16="http://schemas.microsoft.com/office/drawing/2014/main" id="{C57EC217-0A48-4423-BD65-B5F7907678C3}"/>
                </a:ext>
              </a:extLst>
            </p:cNvPr>
            <p:cNvSpPr txBox="1"/>
            <p:nvPr/>
          </p:nvSpPr>
          <p:spPr>
            <a:xfrm>
              <a:off x="4973744" y="1895205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0.58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74" name="object 60">
              <a:extLst>
                <a:ext uri="{FF2B5EF4-FFF2-40B4-BE49-F238E27FC236}">
                  <a16:creationId xmlns:a16="http://schemas.microsoft.com/office/drawing/2014/main" id="{A4A73034-3356-40D9-A447-E2C72A04B25F}"/>
                </a:ext>
              </a:extLst>
            </p:cNvPr>
            <p:cNvSpPr txBox="1"/>
            <p:nvPr/>
          </p:nvSpPr>
          <p:spPr>
            <a:xfrm>
              <a:off x="5478259" y="1895205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0.62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75" name="object 61">
              <a:extLst>
                <a:ext uri="{FF2B5EF4-FFF2-40B4-BE49-F238E27FC236}">
                  <a16:creationId xmlns:a16="http://schemas.microsoft.com/office/drawing/2014/main" id="{B2C5D34B-8456-46DD-AA52-D7FC83E06F5D}"/>
                </a:ext>
              </a:extLst>
            </p:cNvPr>
            <p:cNvSpPr txBox="1"/>
            <p:nvPr/>
          </p:nvSpPr>
          <p:spPr>
            <a:xfrm>
              <a:off x="5724430" y="1895205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0.59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76" name="object 62">
              <a:extLst>
                <a:ext uri="{FF2B5EF4-FFF2-40B4-BE49-F238E27FC236}">
                  <a16:creationId xmlns:a16="http://schemas.microsoft.com/office/drawing/2014/main" id="{BF78D899-722E-4EED-A80D-B886F248D287}"/>
                </a:ext>
              </a:extLst>
            </p:cNvPr>
            <p:cNvSpPr txBox="1"/>
            <p:nvPr/>
          </p:nvSpPr>
          <p:spPr>
            <a:xfrm>
              <a:off x="5970541" y="1895205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0.56</a:t>
              </a:r>
              <a:endParaRPr sz="481" dirty="0">
                <a:latin typeface="PMingLiU"/>
                <a:cs typeface="PMingLiU"/>
              </a:endParaRPr>
            </a:p>
          </p:txBody>
        </p:sp>
        <p:grpSp>
          <p:nvGrpSpPr>
            <p:cNvPr id="77" name="object 63">
              <a:extLst>
                <a:ext uri="{FF2B5EF4-FFF2-40B4-BE49-F238E27FC236}">
                  <a16:creationId xmlns:a16="http://schemas.microsoft.com/office/drawing/2014/main" id="{1931E6F6-1A1A-4637-B264-D4BCA5A12647}"/>
                </a:ext>
              </a:extLst>
            </p:cNvPr>
            <p:cNvGrpSpPr/>
            <p:nvPr/>
          </p:nvGrpSpPr>
          <p:grpSpPr>
            <a:xfrm>
              <a:off x="2983214" y="1984078"/>
              <a:ext cx="3204914" cy="2443"/>
              <a:chOff x="475145" y="4124922"/>
              <a:chExt cx="6663055" cy="5080"/>
            </a:xfrm>
          </p:grpSpPr>
          <p:sp>
            <p:nvSpPr>
              <p:cNvPr id="171" name="object 64">
                <a:extLst>
                  <a:ext uri="{FF2B5EF4-FFF2-40B4-BE49-F238E27FC236}">
                    <a16:creationId xmlns:a16="http://schemas.microsoft.com/office/drawing/2014/main" id="{946CBEF7-62AC-4D1E-A0B3-B6079A7AE78B}"/>
                  </a:ext>
                </a:extLst>
              </p:cNvPr>
              <p:cNvSpPr/>
              <p:nvPr/>
            </p:nvSpPr>
            <p:spPr>
              <a:xfrm>
                <a:off x="477685" y="4127462"/>
                <a:ext cx="65811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581140">
                    <a:moveTo>
                      <a:pt x="0" y="0"/>
                    </a:moveTo>
                    <a:lnTo>
                      <a:pt x="6580593" y="0"/>
                    </a:lnTo>
                  </a:path>
                </a:pathLst>
              </a:custGeom>
              <a:ln w="5054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72" name="object 65">
                <a:extLst>
                  <a:ext uri="{FF2B5EF4-FFF2-40B4-BE49-F238E27FC236}">
                    <a16:creationId xmlns:a16="http://schemas.microsoft.com/office/drawing/2014/main" id="{01D2D6D6-36CF-40DF-9BA2-54170BBEEE54}"/>
                  </a:ext>
                </a:extLst>
              </p:cNvPr>
              <p:cNvSpPr/>
              <p:nvPr/>
            </p:nvSpPr>
            <p:spPr>
              <a:xfrm>
                <a:off x="7110095" y="4127462"/>
                <a:ext cx="25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">
                    <a:moveTo>
                      <a:pt x="0" y="0"/>
                    </a:moveTo>
                    <a:lnTo>
                      <a:pt x="25311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</p:grpSp>
        <p:sp>
          <p:nvSpPr>
            <p:cNvPr id="78" name="object 66">
              <a:extLst>
                <a:ext uri="{FF2B5EF4-FFF2-40B4-BE49-F238E27FC236}">
                  <a16:creationId xmlns:a16="http://schemas.microsoft.com/office/drawing/2014/main" id="{528EB0B1-2BEF-4B0E-88CD-5676DB9C30CA}"/>
                </a:ext>
              </a:extLst>
            </p:cNvPr>
            <p:cNvSpPr txBox="1"/>
            <p:nvPr/>
          </p:nvSpPr>
          <p:spPr>
            <a:xfrm>
              <a:off x="3014839" y="1968234"/>
              <a:ext cx="123395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9" dirty="0">
                  <a:latin typeface="PMingLiU"/>
                  <a:cs typeface="PMingLiU"/>
                </a:rPr>
                <a:t>Dist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79" name="object 67">
              <a:extLst>
                <a:ext uri="{FF2B5EF4-FFF2-40B4-BE49-F238E27FC236}">
                  <a16:creationId xmlns:a16="http://schemas.microsoft.com/office/drawing/2014/main" id="{F919782D-4601-4583-AC97-43A1BCBFEB1D}"/>
                </a:ext>
              </a:extLst>
            </p:cNvPr>
            <p:cNvSpPr txBox="1"/>
            <p:nvPr/>
          </p:nvSpPr>
          <p:spPr>
            <a:xfrm>
              <a:off x="3484823" y="1968234"/>
              <a:ext cx="67378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  <a:tabLst>
                  <a:tab pos="251984" algn="l"/>
                  <a:tab pos="498164" algn="l"/>
                </a:tabLst>
              </a:pPr>
              <a:r>
                <a:rPr sz="481" spc="14" dirty="0">
                  <a:latin typeface="PMingLiU"/>
                  <a:cs typeface="PMingLiU"/>
                </a:rPr>
                <a:t>0.0164	0.0313	0.0405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80" name="object 68">
              <a:extLst>
                <a:ext uri="{FF2B5EF4-FFF2-40B4-BE49-F238E27FC236}">
                  <a16:creationId xmlns:a16="http://schemas.microsoft.com/office/drawing/2014/main" id="{BC60565C-1A3C-472B-99D8-C4760B8BA74B}"/>
                </a:ext>
              </a:extLst>
            </p:cNvPr>
            <p:cNvSpPr txBox="1"/>
            <p:nvPr/>
          </p:nvSpPr>
          <p:spPr>
            <a:xfrm>
              <a:off x="4481559" y="1968234"/>
              <a:ext cx="67378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  <a:tabLst>
                  <a:tab pos="251984" algn="l"/>
                  <a:tab pos="498164" algn="l"/>
                </a:tabLst>
              </a:pPr>
              <a:r>
                <a:rPr sz="481" spc="14" dirty="0">
                  <a:latin typeface="PMingLiU"/>
                  <a:cs typeface="PMingLiU"/>
                </a:rPr>
                <a:t>0.0149	0.0314	0.0407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81" name="object 69">
              <a:extLst>
                <a:ext uri="{FF2B5EF4-FFF2-40B4-BE49-F238E27FC236}">
                  <a16:creationId xmlns:a16="http://schemas.microsoft.com/office/drawing/2014/main" id="{7981552F-3F4B-405D-BC4E-E23347DFC8D3}"/>
                </a:ext>
              </a:extLst>
            </p:cNvPr>
            <p:cNvSpPr txBox="1"/>
            <p:nvPr/>
          </p:nvSpPr>
          <p:spPr>
            <a:xfrm>
              <a:off x="5478356" y="1968234"/>
              <a:ext cx="67378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  <a:tabLst>
                  <a:tab pos="251984" algn="l"/>
                  <a:tab pos="498164" algn="l"/>
                </a:tabLst>
              </a:pPr>
              <a:r>
                <a:rPr sz="481" spc="14" dirty="0">
                  <a:latin typeface="PMingLiU"/>
                  <a:cs typeface="PMingLiU"/>
                </a:rPr>
                <a:t>0.0200	0.0418	0.0509</a:t>
              </a:r>
              <a:endParaRPr sz="481" dirty="0">
                <a:latin typeface="PMingLiU"/>
                <a:cs typeface="PMingLiU"/>
              </a:endParaRPr>
            </a:p>
          </p:txBody>
        </p:sp>
        <p:grpSp>
          <p:nvGrpSpPr>
            <p:cNvPr id="82" name="object 70">
              <a:extLst>
                <a:ext uri="{FF2B5EF4-FFF2-40B4-BE49-F238E27FC236}">
                  <a16:creationId xmlns:a16="http://schemas.microsoft.com/office/drawing/2014/main" id="{F8B49B3D-1646-4C6A-BFB9-FB6529E94090}"/>
                </a:ext>
              </a:extLst>
            </p:cNvPr>
            <p:cNvGrpSpPr/>
            <p:nvPr/>
          </p:nvGrpSpPr>
          <p:grpSpPr>
            <a:xfrm>
              <a:off x="2983214" y="2057107"/>
              <a:ext cx="3204914" cy="857046"/>
              <a:chOff x="475145" y="4276750"/>
              <a:chExt cx="6663055" cy="1781810"/>
            </a:xfrm>
          </p:grpSpPr>
          <p:sp>
            <p:nvSpPr>
              <p:cNvPr id="167" name="object 71">
                <a:extLst>
                  <a:ext uri="{FF2B5EF4-FFF2-40B4-BE49-F238E27FC236}">
                    <a16:creationId xmlns:a16="http://schemas.microsoft.com/office/drawing/2014/main" id="{4E292C4C-E7BE-4B59-9639-A1F3328E7788}"/>
                  </a:ext>
                </a:extLst>
              </p:cNvPr>
              <p:cNvSpPr/>
              <p:nvPr/>
            </p:nvSpPr>
            <p:spPr>
              <a:xfrm>
                <a:off x="477685" y="4279290"/>
                <a:ext cx="25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">
                    <a:moveTo>
                      <a:pt x="0" y="0"/>
                    </a:moveTo>
                    <a:lnTo>
                      <a:pt x="25311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68" name="object 72">
                <a:extLst>
                  <a:ext uri="{FF2B5EF4-FFF2-40B4-BE49-F238E27FC236}">
                    <a16:creationId xmlns:a16="http://schemas.microsoft.com/office/drawing/2014/main" id="{B1098BB1-0FDB-45CD-A59D-1F8313732185}"/>
                  </a:ext>
                </a:extLst>
              </p:cNvPr>
              <p:cNvSpPr/>
              <p:nvPr/>
            </p:nvSpPr>
            <p:spPr>
              <a:xfrm>
                <a:off x="554812" y="4279290"/>
                <a:ext cx="65036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503670">
                    <a:moveTo>
                      <a:pt x="0" y="0"/>
                    </a:moveTo>
                    <a:lnTo>
                      <a:pt x="6503466" y="0"/>
                    </a:lnTo>
                  </a:path>
                </a:pathLst>
              </a:custGeom>
              <a:ln w="5054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pic>
            <p:nvPicPr>
              <p:cNvPr id="169" name="object 73">
                <a:extLst>
                  <a:ext uri="{FF2B5EF4-FFF2-40B4-BE49-F238E27FC236}">
                    <a16:creationId xmlns:a16="http://schemas.microsoft.com/office/drawing/2014/main" id="{07C27851-9F65-451C-A80C-16460E741FF8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6826" y="4292962"/>
                <a:ext cx="388619" cy="1764982"/>
              </a:xfrm>
              <a:prstGeom prst="rect">
                <a:avLst/>
              </a:prstGeom>
            </p:spPr>
          </p:pic>
          <p:sp>
            <p:nvSpPr>
              <p:cNvPr id="170" name="object 74">
                <a:extLst>
                  <a:ext uri="{FF2B5EF4-FFF2-40B4-BE49-F238E27FC236}">
                    <a16:creationId xmlns:a16="http://schemas.microsoft.com/office/drawing/2014/main" id="{F27448B0-C560-43EF-A992-DD6F352BEF96}"/>
                  </a:ext>
                </a:extLst>
              </p:cNvPr>
              <p:cNvSpPr/>
              <p:nvPr/>
            </p:nvSpPr>
            <p:spPr>
              <a:xfrm>
                <a:off x="7110095" y="4279290"/>
                <a:ext cx="25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">
                    <a:moveTo>
                      <a:pt x="0" y="0"/>
                    </a:moveTo>
                    <a:lnTo>
                      <a:pt x="25311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</p:grpSp>
        <p:sp>
          <p:nvSpPr>
            <p:cNvPr id="83" name="object 75">
              <a:extLst>
                <a:ext uri="{FF2B5EF4-FFF2-40B4-BE49-F238E27FC236}">
                  <a16:creationId xmlns:a16="http://schemas.microsoft.com/office/drawing/2014/main" id="{4511DC6F-2461-4610-8F94-05B4AAD21EB4}"/>
                </a:ext>
              </a:extLst>
            </p:cNvPr>
            <p:cNvSpPr txBox="1"/>
            <p:nvPr/>
          </p:nvSpPr>
          <p:spPr>
            <a:xfrm>
              <a:off x="3011461" y="2298504"/>
              <a:ext cx="64120" cy="53023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6109">
                <a:lnSpc>
                  <a:spcPts val="503"/>
                </a:lnSpc>
              </a:pPr>
              <a:r>
                <a:rPr sz="481" spc="17" dirty="0">
                  <a:latin typeface="PMingLiU"/>
                  <a:cs typeface="PMingLiU"/>
                </a:rPr>
                <a:t>Differential</a:t>
              </a:r>
              <a:r>
                <a:rPr sz="481" spc="22" dirty="0">
                  <a:latin typeface="PMingLiU"/>
                  <a:cs typeface="PMingLiU"/>
                </a:rPr>
                <a:t> </a:t>
              </a:r>
              <a:r>
                <a:rPr sz="481" spc="26" dirty="0">
                  <a:latin typeface="PMingLiU"/>
                  <a:cs typeface="PMingLiU"/>
                </a:rPr>
                <a:t>Privacy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84" name="object 76">
              <a:extLst>
                <a:ext uri="{FF2B5EF4-FFF2-40B4-BE49-F238E27FC236}">
                  <a16:creationId xmlns:a16="http://schemas.microsoft.com/office/drawing/2014/main" id="{D4CA7A8C-E02B-4EFA-AA30-B43565C0AE64}"/>
                </a:ext>
              </a:extLst>
            </p:cNvPr>
            <p:cNvSpPr txBox="1"/>
            <p:nvPr/>
          </p:nvSpPr>
          <p:spPr>
            <a:xfrm>
              <a:off x="3274354" y="2923814"/>
              <a:ext cx="11392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31" dirty="0">
                  <a:latin typeface="PMingLiU"/>
                  <a:cs typeface="PMingLiU"/>
                </a:rPr>
                <a:t>Org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85" name="object 77">
              <a:extLst>
                <a:ext uri="{FF2B5EF4-FFF2-40B4-BE49-F238E27FC236}">
                  <a16:creationId xmlns:a16="http://schemas.microsoft.com/office/drawing/2014/main" id="{EA367801-F402-439F-8FB2-2B057D34F0C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94764" y="2064904"/>
              <a:ext cx="186925" cy="848952"/>
            </a:xfrm>
            <a:prstGeom prst="rect">
              <a:avLst/>
            </a:prstGeom>
          </p:spPr>
        </p:pic>
        <p:sp>
          <p:nvSpPr>
            <p:cNvPr id="86" name="object 78">
              <a:extLst>
                <a:ext uri="{FF2B5EF4-FFF2-40B4-BE49-F238E27FC236}">
                  <a16:creationId xmlns:a16="http://schemas.microsoft.com/office/drawing/2014/main" id="{F6D9D369-18FA-411F-B621-FA9F5819C8D8}"/>
                </a:ext>
              </a:extLst>
            </p:cNvPr>
            <p:cNvSpPr txBox="1"/>
            <p:nvPr/>
          </p:nvSpPr>
          <p:spPr>
            <a:xfrm>
              <a:off x="3517247" y="2923814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4" dirty="0">
                  <a:latin typeface="PMingLiU"/>
                  <a:cs typeface="PMingLiU"/>
                </a:rPr>
                <a:t>(11)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87" name="object 79">
              <a:extLst>
                <a:ext uri="{FF2B5EF4-FFF2-40B4-BE49-F238E27FC236}">
                  <a16:creationId xmlns:a16="http://schemas.microsoft.com/office/drawing/2014/main" id="{BC1E563B-CC6E-4F1C-8915-66D6ED109A1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40955" y="2064904"/>
              <a:ext cx="186925" cy="848952"/>
            </a:xfrm>
            <a:prstGeom prst="rect">
              <a:avLst/>
            </a:prstGeom>
          </p:spPr>
        </p:pic>
        <p:sp>
          <p:nvSpPr>
            <p:cNvPr id="88" name="object 80">
              <a:extLst>
                <a:ext uri="{FF2B5EF4-FFF2-40B4-BE49-F238E27FC236}">
                  <a16:creationId xmlns:a16="http://schemas.microsoft.com/office/drawing/2014/main" id="{D9D35CB2-A1C4-4605-8F2C-8B11A9160F86}"/>
                </a:ext>
              </a:extLst>
            </p:cNvPr>
            <p:cNvSpPr txBox="1"/>
            <p:nvPr/>
          </p:nvSpPr>
          <p:spPr>
            <a:xfrm>
              <a:off x="3778648" y="2923814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(8)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89" name="object 81">
              <a:extLst>
                <a:ext uri="{FF2B5EF4-FFF2-40B4-BE49-F238E27FC236}">
                  <a16:creationId xmlns:a16="http://schemas.microsoft.com/office/drawing/2014/main" id="{EBDA0F71-1CB2-4B5C-B7E8-FD2A8B8BA5B8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87141" y="2064904"/>
              <a:ext cx="186925" cy="848952"/>
            </a:xfrm>
            <a:prstGeom prst="rect">
              <a:avLst/>
            </a:prstGeom>
          </p:spPr>
        </p:pic>
        <p:sp>
          <p:nvSpPr>
            <p:cNvPr id="90" name="object 82">
              <a:extLst>
                <a:ext uri="{FF2B5EF4-FFF2-40B4-BE49-F238E27FC236}">
                  <a16:creationId xmlns:a16="http://schemas.microsoft.com/office/drawing/2014/main" id="{F390365C-8B53-46D9-A8B3-146CE9504B7D}"/>
                </a:ext>
              </a:extLst>
            </p:cNvPr>
            <p:cNvSpPr txBox="1"/>
            <p:nvPr/>
          </p:nvSpPr>
          <p:spPr>
            <a:xfrm>
              <a:off x="4024834" y="2923814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91" name="object 83">
              <a:extLst>
                <a:ext uri="{FF2B5EF4-FFF2-40B4-BE49-F238E27FC236}">
                  <a16:creationId xmlns:a16="http://schemas.microsoft.com/office/drawing/2014/main" id="{89D0FD29-53FC-4A18-AA92-F77E4BC85BC8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45501" y="2064904"/>
              <a:ext cx="186925" cy="848952"/>
            </a:xfrm>
            <a:prstGeom prst="rect">
              <a:avLst/>
            </a:prstGeom>
          </p:spPr>
        </p:pic>
        <p:sp>
          <p:nvSpPr>
            <p:cNvPr id="92" name="object 84">
              <a:extLst>
                <a:ext uri="{FF2B5EF4-FFF2-40B4-BE49-F238E27FC236}">
                  <a16:creationId xmlns:a16="http://schemas.microsoft.com/office/drawing/2014/main" id="{C284542C-8415-476B-A2A5-47BEB033B297}"/>
                </a:ext>
              </a:extLst>
            </p:cNvPr>
            <p:cNvSpPr txBox="1"/>
            <p:nvPr/>
          </p:nvSpPr>
          <p:spPr>
            <a:xfrm>
              <a:off x="4271282" y="2923814"/>
              <a:ext cx="11392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31" dirty="0">
                  <a:latin typeface="PMingLiU"/>
                  <a:cs typeface="PMingLiU"/>
                </a:rPr>
                <a:t>Org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93" name="object 85">
              <a:extLst>
                <a:ext uri="{FF2B5EF4-FFF2-40B4-BE49-F238E27FC236}">
                  <a16:creationId xmlns:a16="http://schemas.microsoft.com/office/drawing/2014/main" id="{193B0304-4B97-4CB0-A588-BD3A96FDFE66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87798" y="2057116"/>
              <a:ext cx="198608" cy="860635"/>
            </a:xfrm>
            <a:prstGeom prst="rect">
              <a:avLst/>
            </a:prstGeom>
          </p:spPr>
        </p:pic>
        <p:sp>
          <p:nvSpPr>
            <p:cNvPr id="94" name="object 86">
              <a:extLst>
                <a:ext uri="{FF2B5EF4-FFF2-40B4-BE49-F238E27FC236}">
                  <a16:creationId xmlns:a16="http://schemas.microsoft.com/office/drawing/2014/main" id="{89D42D0C-47BD-4624-9D05-B24092FE0753}"/>
                </a:ext>
              </a:extLst>
            </p:cNvPr>
            <p:cNvSpPr txBox="1"/>
            <p:nvPr/>
          </p:nvSpPr>
          <p:spPr>
            <a:xfrm>
              <a:off x="4514175" y="2923814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4" dirty="0">
                  <a:latin typeface="PMingLiU"/>
                  <a:cs typeface="PMingLiU"/>
                </a:rPr>
                <a:t>(11)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95" name="object 87">
              <a:extLst>
                <a:ext uri="{FF2B5EF4-FFF2-40B4-BE49-F238E27FC236}">
                  <a16:creationId xmlns:a16="http://schemas.microsoft.com/office/drawing/2014/main" id="{99D17075-8878-4A66-B312-4F9CF048F52F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37884" y="2064904"/>
              <a:ext cx="186925" cy="848952"/>
            </a:xfrm>
            <a:prstGeom prst="rect">
              <a:avLst/>
            </a:prstGeom>
          </p:spPr>
        </p:pic>
        <p:sp>
          <p:nvSpPr>
            <p:cNvPr id="96" name="object 88">
              <a:extLst>
                <a:ext uri="{FF2B5EF4-FFF2-40B4-BE49-F238E27FC236}">
                  <a16:creationId xmlns:a16="http://schemas.microsoft.com/office/drawing/2014/main" id="{B870DA39-D6DB-4B4B-AD15-54B0DAEC3DEC}"/>
                </a:ext>
              </a:extLst>
            </p:cNvPr>
            <p:cNvSpPr txBox="1"/>
            <p:nvPr/>
          </p:nvSpPr>
          <p:spPr>
            <a:xfrm>
              <a:off x="4775578" y="2923814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(8)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97" name="object 89">
              <a:extLst>
                <a:ext uri="{FF2B5EF4-FFF2-40B4-BE49-F238E27FC236}">
                  <a16:creationId xmlns:a16="http://schemas.microsoft.com/office/drawing/2014/main" id="{D66A1D40-97FE-4B79-A501-8B79EF3C24E1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84069" y="2064904"/>
              <a:ext cx="186925" cy="848952"/>
            </a:xfrm>
            <a:prstGeom prst="rect">
              <a:avLst/>
            </a:prstGeom>
          </p:spPr>
        </p:pic>
        <p:sp>
          <p:nvSpPr>
            <p:cNvPr id="98" name="object 90">
              <a:extLst>
                <a:ext uri="{FF2B5EF4-FFF2-40B4-BE49-F238E27FC236}">
                  <a16:creationId xmlns:a16="http://schemas.microsoft.com/office/drawing/2014/main" id="{D35E96DE-B966-4A29-ADC6-3F9E8ED784D0}"/>
                </a:ext>
              </a:extLst>
            </p:cNvPr>
            <p:cNvSpPr txBox="1"/>
            <p:nvPr/>
          </p:nvSpPr>
          <p:spPr>
            <a:xfrm>
              <a:off x="5021763" y="2923814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99" name="object 91">
              <a:extLst>
                <a:ext uri="{FF2B5EF4-FFF2-40B4-BE49-F238E27FC236}">
                  <a16:creationId xmlns:a16="http://schemas.microsoft.com/office/drawing/2014/main" id="{59C3D284-989F-4E44-BFC1-CAA53A7E80A6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42430" y="2064904"/>
              <a:ext cx="186925" cy="848952"/>
            </a:xfrm>
            <a:prstGeom prst="rect">
              <a:avLst/>
            </a:prstGeom>
          </p:spPr>
        </p:pic>
        <p:sp>
          <p:nvSpPr>
            <p:cNvPr id="100" name="object 92">
              <a:extLst>
                <a:ext uri="{FF2B5EF4-FFF2-40B4-BE49-F238E27FC236}">
                  <a16:creationId xmlns:a16="http://schemas.microsoft.com/office/drawing/2014/main" id="{B2F968AA-CD29-4F89-AD7D-D3DF35BD6CE9}"/>
                </a:ext>
              </a:extLst>
            </p:cNvPr>
            <p:cNvSpPr txBox="1"/>
            <p:nvPr/>
          </p:nvSpPr>
          <p:spPr>
            <a:xfrm>
              <a:off x="5268211" y="2923814"/>
              <a:ext cx="11392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31" dirty="0">
                  <a:latin typeface="PMingLiU"/>
                  <a:cs typeface="PMingLiU"/>
                </a:rPr>
                <a:t>Org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101" name="object 93">
              <a:extLst>
                <a:ext uri="{FF2B5EF4-FFF2-40B4-BE49-F238E27FC236}">
                  <a16:creationId xmlns:a16="http://schemas.microsoft.com/office/drawing/2014/main" id="{E9286EA7-4D28-453D-9922-88423D84C95D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88621" y="2064904"/>
              <a:ext cx="186925" cy="848952"/>
            </a:xfrm>
            <a:prstGeom prst="rect">
              <a:avLst/>
            </a:prstGeom>
          </p:spPr>
        </p:pic>
        <p:sp>
          <p:nvSpPr>
            <p:cNvPr id="102" name="object 94">
              <a:extLst>
                <a:ext uri="{FF2B5EF4-FFF2-40B4-BE49-F238E27FC236}">
                  <a16:creationId xmlns:a16="http://schemas.microsoft.com/office/drawing/2014/main" id="{5B6FBB20-F2CB-4394-9B14-0188077205D7}"/>
                </a:ext>
              </a:extLst>
            </p:cNvPr>
            <p:cNvSpPr txBox="1"/>
            <p:nvPr/>
          </p:nvSpPr>
          <p:spPr>
            <a:xfrm>
              <a:off x="5511104" y="2923814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4" dirty="0">
                  <a:latin typeface="PMingLiU"/>
                  <a:cs typeface="PMingLiU"/>
                </a:rPr>
                <a:t>(11)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103" name="object 95">
              <a:extLst>
                <a:ext uri="{FF2B5EF4-FFF2-40B4-BE49-F238E27FC236}">
                  <a16:creationId xmlns:a16="http://schemas.microsoft.com/office/drawing/2014/main" id="{9576470B-8E09-452E-8E61-3E0F1D02CAF2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34813" y="2064904"/>
              <a:ext cx="186925" cy="848952"/>
            </a:xfrm>
            <a:prstGeom prst="rect">
              <a:avLst/>
            </a:prstGeom>
          </p:spPr>
        </p:pic>
        <p:sp>
          <p:nvSpPr>
            <p:cNvPr id="104" name="object 96">
              <a:extLst>
                <a:ext uri="{FF2B5EF4-FFF2-40B4-BE49-F238E27FC236}">
                  <a16:creationId xmlns:a16="http://schemas.microsoft.com/office/drawing/2014/main" id="{CCE0BE1D-F0C9-4B6C-95B0-222581991DD0}"/>
                </a:ext>
              </a:extLst>
            </p:cNvPr>
            <p:cNvSpPr txBox="1"/>
            <p:nvPr/>
          </p:nvSpPr>
          <p:spPr>
            <a:xfrm>
              <a:off x="5772506" y="2923814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(8)</a:t>
              </a:r>
              <a:endParaRPr sz="481" dirty="0">
                <a:latin typeface="PMingLiU"/>
                <a:cs typeface="PMingLiU"/>
              </a:endParaRPr>
            </a:p>
          </p:txBody>
        </p:sp>
        <p:pic>
          <p:nvPicPr>
            <p:cNvPr id="105" name="object 97">
              <a:extLst>
                <a:ext uri="{FF2B5EF4-FFF2-40B4-BE49-F238E27FC236}">
                  <a16:creationId xmlns:a16="http://schemas.microsoft.com/office/drawing/2014/main" id="{08416917-A7ED-4756-B238-AF3EBB4BCFB0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80999" y="2064904"/>
              <a:ext cx="186925" cy="848952"/>
            </a:xfrm>
            <a:prstGeom prst="rect">
              <a:avLst/>
            </a:prstGeom>
          </p:spPr>
        </p:pic>
        <p:sp>
          <p:nvSpPr>
            <p:cNvPr id="106" name="object 98">
              <a:extLst>
                <a:ext uri="{FF2B5EF4-FFF2-40B4-BE49-F238E27FC236}">
                  <a16:creationId xmlns:a16="http://schemas.microsoft.com/office/drawing/2014/main" id="{90C11B9F-9EA9-4ACC-8C38-5AF4F6CD5716}"/>
                </a:ext>
              </a:extLst>
            </p:cNvPr>
            <p:cNvSpPr txBox="1"/>
            <p:nvPr/>
          </p:nvSpPr>
          <p:spPr>
            <a:xfrm>
              <a:off x="5970995" y="2923814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07" name="object 99">
              <a:extLst>
                <a:ext uri="{FF2B5EF4-FFF2-40B4-BE49-F238E27FC236}">
                  <a16:creationId xmlns:a16="http://schemas.microsoft.com/office/drawing/2014/main" id="{961E82D4-0E98-4C01-9D9B-023F8D15B162}"/>
                </a:ext>
              </a:extLst>
            </p:cNvPr>
            <p:cNvSpPr/>
            <p:nvPr/>
          </p:nvSpPr>
          <p:spPr>
            <a:xfrm>
              <a:off x="2984436" y="3013908"/>
              <a:ext cx="3202470" cy="0"/>
            </a:xfrm>
            <a:custGeom>
              <a:avLst/>
              <a:gdLst/>
              <a:ahLst/>
              <a:cxnLst/>
              <a:rect l="l" t="t" r="r" b="b"/>
              <a:pathLst>
                <a:path w="6657975">
                  <a:moveTo>
                    <a:pt x="0" y="0"/>
                  </a:moveTo>
                  <a:lnTo>
                    <a:pt x="66577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73" dirty="0"/>
            </a:p>
          </p:txBody>
        </p:sp>
        <p:sp>
          <p:nvSpPr>
            <p:cNvPr id="108" name="object 100">
              <a:extLst>
                <a:ext uri="{FF2B5EF4-FFF2-40B4-BE49-F238E27FC236}">
                  <a16:creationId xmlns:a16="http://schemas.microsoft.com/office/drawing/2014/main" id="{95B63F5A-5468-443E-9473-11CD3E7E3C9E}"/>
                </a:ext>
              </a:extLst>
            </p:cNvPr>
            <p:cNvSpPr txBox="1"/>
            <p:nvPr/>
          </p:nvSpPr>
          <p:spPr>
            <a:xfrm>
              <a:off x="3014839" y="2999280"/>
              <a:ext cx="112094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9" dirty="0">
                  <a:latin typeface="PMingLiU"/>
                  <a:cs typeface="PMingLiU"/>
                </a:rPr>
                <a:t>Acc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09" name="object 101">
              <a:extLst>
                <a:ext uri="{FF2B5EF4-FFF2-40B4-BE49-F238E27FC236}">
                  <a16:creationId xmlns:a16="http://schemas.microsoft.com/office/drawing/2014/main" id="{3EEB4E44-340B-4E80-B3DE-D64BF92A619F}"/>
                </a:ext>
              </a:extLst>
            </p:cNvPr>
            <p:cNvSpPr txBox="1"/>
            <p:nvPr/>
          </p:nvSpPr>
          <p:spPr>
            <a:xfrm>
              <a:off x="3484725" y="2999280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0.90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10" name="object 102">
              <a:extLst>
                <a:ext uri="{FF2B5EF4-FFF2-40B4-BE49-F238E27FC236}">
                  <a16:creationId xmlns:a16="http://schemas.microsoft.com/office/drawing/2014/main" id="{4CF50AA3-0607-4864-9354-1D030B0013F4}"/>
                </a:ext>
              </a:extLst>
            </p:cNvPr>
            <p:cNvSpPr txBox="1"/>
            <p:nvPr/>
          </p:nvSpPr>
          <p:spPr>
            <a:xfrm>
              <a:off x="3730836" y="2999280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0.75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11" name="object 103">
              <a:extLst>
                <a:ext uri="{FF2B5EF4-FFF2-40B4-BE49-F238E27FC236}">
                  <a16:creationId xmlns:a16="http://schemas.microsoft.com/office/drawing/2014/main" id="{82232A49-C941-433D-A96C-173D7EE29C78}"/>
                </a:ext>
              </a:extLst>
            </p:cNvPr>
            <p:cNvSpPr txBox="1"/>
            <p:nvPr/>
          </p:nvSpPr>
          <p:spPr>
            <a:xfrm>
              <a:off x="3977008" y="2999280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0.60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12" name="object 104">
              <a:extLst>
                <a:ext uri="{FF2B5EF4-FFF2-40B4-BE49-F238E27FC236}">
                  <a16:creationId xmlns:a16="http://schemas.microsoft.com/office/drawing/2014/main" id="{AD4FD4D4-89ED-478A-86A8-E11F572AFCCE}"/>
                </a:ext>
              </a:extLst>
            </p:cNvPr>
            <p:cNvSpPr txBox="1"/>
            <p:nvPr/>
          </p:nvSpPr>
          <p:spPr>
            <a:xfrm>
              <a:off x="4481522" y="2999280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0.87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13" name="object 105">
              <a:extLst>
                <a:ext uri="{FF2B5EF4-FFF2-40B4-BE49-F238E27FC236}">
                  <a16:creationId xmlns:a16="http://schemas.microsoft.com/office/drawing/2014/main" id="{AC6876D2-3841-42EA-BB85-8A19D64BCDCE}"/>
                </a:ext>
              </a:extLst>
            </p:cNvPr>
            <p:cNvSpPr txBox="1"/>
            <p:nvPr/>
          </p:nvSpPr>
          <p:spPr>
            <a:xfrm>
              <a:off x="4727633" y="2999280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0.83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14" name="object 106">
              <a:extLst>
                <a:ext uri="{FF2B5EF4-FFF2-40B4-BE49-F238E27FC236}">
                  <a16:creationId xmlns:a16="http://schemas.microsoft.com/office/drawing/2014/main" id="{D8E63A44-6E46-4612-924F-B71972C1C47C}"/>
                </a:ext>
              </a:extLst>
            </p:cNvPr>
            <p:cNvSpPr txBox="1"/>
            <p:nvPr/>
          </p:nvSpPr>
          <p:spPr>
            <a:xfrm>
              <a:off x="4973744" y="2999280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0.71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15" name="object 107">
              <a:extLst>
                <a:ext uri="{FF2B5EF4-FFF2-40B4-BE49-F238E27FC236}">
                  <a16:creationId xmlns:a16="http://schemas.microsoft.com/office/drawing/2014/main" id="{AA8DB617-BD02-4B15-B84B-33E84F8ED5C5}"/>
                </a:ext>
              </a:extLst>
            </p:cNvPr>
            <p:cNvSpPr txBox="1"/>
            <p:nvPr/>
          </p:nvSpPr>
          <p:spPr>
            <a:xfrm>
              <a:off x="5478259" y="2999280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0.71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16" name="object 108">
              <a:extLst>
                <a:ext uri="{FF2B5EF4-FFF2-40B4-BE49-F238E27FC236}">
                  <a16:creationId xmlns:a16="http://schemas.microsoft.com/office/drawing/2014/main" id="{9F4E18AA-DE5B-4761-AD3D-032B2002F77C}"/>
                </a:ext>
              </a:extLst>
            </p:cNvPr>
            <p:cNvSpPr txBox="1"/>
            <p:nvPr/>
          </p:nvSpPr>
          <p:spPr>
            <a:xfrm>
              <a:off x="5724430" y="2999280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0.68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17" name="object 109">
              <a:extLst>
                <a:ext uri="{FF2B5EF4-FFF2-40B4-BE49-F238E27FC236}">
                  <a16:creationId xmlns:a16="http://schemas.microsoft.com/office/drawing/2014/main" id="{70B40079-4A23-4AF2-9287-522D587B5EE5}"/>
                </a:ext>
              </a:extLst>
            </p:cNvPr>
            <p:cNvSpPr txBox="1"/>
            <p:nvPr/>
          </p:nvSpPr>
          <p:spPr>
            <a:xfrm>
              <a:off x="5970541" y="2999280"/>
              <a:ext cx="12064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14" dirty="0">
                  <a:latin typeface="PMingLiU"/>
                  <a:cs typeface="PMingLiU"/>
                </a:rPr>
                <a:t>0.57</a:t>
              </a:r>
              <a:endParaRPr sz="481" dirty="0">
                <a:latin typeface="PMingLiU"/>
                <a:cs typeface="PMingLiU"/>
              </a:endParaRPr>
            </a:p>
          </p:txBody>
        </p:sp>
        <p:grpSp>
          <p:nvGrpSpPr>
            <p:cNvPr id="118" name="object 110">
              <a:extLst>
                <a:ext uri="{FF2B5EF4-FFF2-40B4-BE49-F238E27FC236}">
                  <a16:creationId xmlns:a16="http://schemas.microsoft.com/office/drawing/2014/main" id="{CE22F0BB-6372-4688-8461-75D3884E9BB2}"/>
                </a:ext>
              </a:extLst>
            </p:cNvPr>
            <p:cNvGrpSpPr/>
            <p:nvPr/>
          </p:nvGrpSpPr>
          <p:grpSpPr>
            <a:xfrm>
              <a:off x="2983214" y="3088146"/>
              <a:ext cx="3204914" cy="2443"/>
              <a:chOff x="475145" y="6420294"/>
              <a:chExt cx="6663055" cy="5080"/>
            </a:xfrm>
          </p:grpSpPr>
          <p:sp>
            <p:nvSpPr>
              <p:cNvPr id="165" name="object 111">
                <a:extLst>
                  <a:ext uri="{FF2B5EF4-FFF2-40B4-BE49-F238E27FC236}">
                    <a16:creationId xmlns:a16="http://schemas.microsoft.com/office/drawing/2014/main" id="{150FA7A5-D040-4D78-9092-D7CDE380429A}"/>
                  </a:ext>
                </a:extLst>
              </p:cNvPr>
              <p:cNvSpPr/>
              <p:nvPr/>
            </p:nvSpPr>
            <p:spPr>
              <a:xfrm>
                <a:off x="477685" y="6422834"/>
                <a:ext cx="65811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581140">
                    <a:moveTo>
                      <a:pt x="0" y="0"/>
                    </a:moveTo>
                    <a:lnTo>
                      <a:pt x="6580593" y="0"/>
                    </a:lnTo>
                  </a:path>
                </a:pathLst>
              </a:custGeom>
              <a:ln w="5054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66" name="object 112">
                <a:extLst>
                  <a:ext uri="{FF2B5EF4-FFF2-40B4-BE49-F238E27FC236}">
                    <a16:creationId xmlns:a16="http://schemas.microsoft.com/office/drawing/2014/main" id="{9255ECED-01AF-4921-B1BD-46ACDF911241}"/>
                  </a:ext>
                </a:extLst>
              </p:cNvPr>
              <p:cNvSpPr/>
              <p:nvPr/>
            </p:nvSpPr>
            <p:spPr>
              <a:xfrm>
                <a:off x="7110095" y="6422834"/>
                <a:ext cx="25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">
                    <a:moveTo>
                      <a:pt x="0" y="0"/>
                    </a:moveTo>
                    <a:lnTo>
                      <a:pt x="25311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</p:grpSp>
        <p:sp>
          <p:nvSpPr>
            <p:cNvPr id="119" name="object 113">
              <a:extLst>
                <a:ext uri="{FF2B5EF4-FFF2-40B4-BE49-F238E27FC236}">
                  <a16:creationId xmlns:a16="http://schemas.microsoft.com/office/drawing/2014/main" id="{C38A7872-4852-447F-B61B-5947A67D12CF}"/>
                </a:ext>
              </a:extLst>
            </p:cNvPr>
            <p:cNvSpPr txBox="1"/>
            <p:nvPr/>
          </p:nvSpPr>
          <p:spPr>
            <a:xfrm>
              <a:off x="3014839" y="3072310"/>
              <a:ext cx="123395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9" dirty="0">
                  <a:latin typeface="PMingLiU"/>
                  <a:cs typeface="PMingLiU"/>
                </a:rPr>
                <a:t>Dist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20" name="object 114">
              <a:extLst>
                <a:ext uri="{FF2B5EF4-FFF2-40B4-BE49-F238E27FC236}">
                  <a16:creationId xmlns:a16="http://schemas.microsoft.com/office/drawing/2014/main" id="{322D99EA-DC02-429E-9020-5EED347B556D}"/>
                </a:ext>
              </a:extLst>
            </p:cNvPr>
            <p:cNvSpPr txBox="1"/>
            <p:nvPr/>
          </p:nvSpPr>
          <p:spPr>
            <a:xfrm>
              <a:off x="3484823" y="3072310"/>
              <a:ext cx="67378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  <a:tabLst>
                  <a:tab pos="251984" algn="l"/>
                  <a:tab pos="498164" algn="l"/>
                </a:tabLst>
              </a:pPr>
              <a:r>
                <a:rPr sz="481" spc="14" dirty="0">
                  <a:latin typeface="PMingLiU"/>
                  <a:cs typeface="PMingLiU"/>
                </a:rPr>
                <a:t>0.0197	0.0264	0.0348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21" name="object 115">
              <a:extLst>
                <a:ext uri="{FF2B5EF4-FFF2-40B4-BE49-F238E27FC236}">
                  <a16:creationId xmlns:a16="http://schemas.microsoft.com/office/drawing/2014/main" id="{F838C7E8-4460-4E7F-B654-151AABFDCA68}"/>
                </a:ext>
              </a:extLst>
            </p:cNvPr>
            <p:cNvSpPr txBox="1"/>
            <p:nvPr/>
          </p:nvSpPr>
          <p:spPr>
            <a:xfrm>
              <a:off x="4481559" y="3072310"/>
              <a:ext cx="67378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  <a:tabLst>
                  <a:tab pos="251984" algn="l"/>
                  <a:tab pos="498164" algn="l"/>
                </a:tabLst>
              </a:pPr>
              <a:r>
                <a:rPr sz="481" spc="14" dirty="0">
                  <a:latin typeface="PMingLiU"/>
                  <a:cs typeface="PMingLiU"/>
                </a:rPr>
                <a:t>0.0228	0.0266	0.0287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22" name="object 116">
              <a:extLst>
                <a:ext uri="{FF2B5EF4-FFF2-40B4-BE49-F238E27FC236}">
                  <a16:creationId xmlns:a16="http://schemas.microsoft.com/office/drawing/2014/main" id="{367AE68E-2465-4FB1-B0E5-E446E5266F70}"/>
                </a:ext>
              </a:extLst>
            </p:cNvPr>
            <p:cNvSpPr txBox="1"/>
            <p:nvPr/>
          </p:nvSpPr>
          <p:spPr>
            <a:xfrm>
              <a:off x="5478356" y="3072310"/>
              <a:ext cx="673786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  <a:tabLst>
                  <a:tab pos="251984" algn="l"/>
                  <a:tab pos="498164" algn="l"/>
                </a:tabLst>
              </a:pPr>
              <a:r>
                <a:rPr sz="481" spc="14" dirty="0">
                  <a:latin typeface="PMingLiU"/>
                  <a:cs typeface="PMingLiU"/>
                </a:rPr>
                <a:t>0.0362	0.0379	0.0511</a:t>
              </a:r>
              <a:endParaRPr sz="481" dirty="0">
                <a:latin typeface="PMingLiU"/>
                <a:cs typeface="PMingLiU"/>
              </a:endParaRPr>
            </a:p>
          </p:txBody>
        </p:sp>
        <p:grpSp>
          <p:nvGrpSpPr>
            <p:cNvPr id="123" name="object 117">
              <a:extLst>
                <a:ext uri="{FF2B5EF4-FFF2-40B4-BE49-F238E27FC236}">
                  <a16:creationId xmlns:a16="http://schemas.microsoft.com/office/drawing/2014/main" id="{EAAB78C5-D1B8-46BD-AD52-CBBDBC6849C2}"/>
                </a:ext>
              </a:extLst>
            </p:cNvPr>
            <p:cNvGrpSpPr/>
            <p:nvPr/>
          </p:nvGrpSpPr>
          <p:grpSpPr>
            <a:xfrm>
              <a:off x="2983214" y="3161182"/>
              <a:ext cx="3204914" cy="857046"/>
              <a:chOff x="475145" y="6572136"/>
              <a:chExt cx="6663055" cy="1781810"/>
            </a:xfrm>
          </p:grpSpPr>
          <p:sp>
            <p:nvSpPr>
              <p:cNvPr id="150" name="object 118">
                <a:extLst>
                  <a:ext uri="{FF2B5EF4-FFF2-40B4-BE49-F238E27FC236}">
                    <a16:creationId xmlns:a16="http://schemas.microsoft.com/office/drawing/2014/main" id="{D82C6974-93A2-4B84-A566-1700EFA31500}"/>
                  </a:ext>
                </a:extLst>
              </p:cNvPr>
              <p:cNvSpPr/>
              <p:nvPr/>
            </p:nvSpPr>
            <p:spPr>
              <a:xfrm>
                <a:off x="477685" y="6574676"/>
                <a:ext cx="25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">
                    <a:moveTo>
                      <a:pt x="0" y="0"/>
                    </a:moveTo>
                    <a:lnTo>
                      <a:pt x="25311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51" name="object 119">
                <a:extLst>
                  <a:ext uri="{FF2B5EF4-FFF2-40B4-BE49-F238E27FC236}">
                    <a16:creationId xmlns:a16="http://schemas.microsoft.com/office/drawing/2014/main" id="{363B39D9-906E-41D0-B102-8D0570889042}"/>
                  </a:ext>
                </a:extLst>
              </p:cNvPr>
              <p:cNvSpPr/>
              <p:nvPr/>
            </p:nvSpPr>
            <p:spPr>
              <a:xfrm>
                <a:off x="554812" y="6574676"/>
                <a:ext cx="65036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503670">
                    <a:moveTo>
                      <a:pt x="0" y="0"/>
                    </a:moveTo>
                    <a:lnTo>
                      <a:pt x="6503466" y="0"/>
                    </a:lnTo>
                  </a:path>
                </a:pathLst>
              </a:custGeom>
              <a:ln w="5054">
                <a:solidFill>
                  <a:srgbClr val="00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pic>
            <p:nvPicPr>
              <p:cNvPr id="152" name="object 120">
                <a:extLst>
                  <a:ext uri="{FF2B5EF4-FFF2-40B4-BE49-F238E27FC236}">
                    <a16:creationId xmlns:a16="http://schemas.microsoft.com/office/drawing/2014/main" id="{C1A799E7-F699-4CAC-8F9D-695A5A7FC18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18730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53" name="object 121">
                <a:extLst>
                  <a:ext uri="{FF2B5EF4-FFF2-40B4-BE49-F238E27FC236}">
                    <a16:creationId xmlns:a16="http://schemas.microsoft.com/office/drawing/2014/main" id="{18E51030-76FA-44C4-A6AD-A4ED4D86A5C7}"/>
                  </a:ext>
                </a:extLst>
              </p:cNvPr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530565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54" name="object 122">
                <a:extLst>
                  <a:ext uri="{FF2B5EF4-FFF2-40B4-BE49-F238E27FC236}">
                    <a16:creationId xmlns:a16="http://schemas.microsoft.com/office/drawing/2014/main" id="{892A5F6B-48F0-4E1A-8F62-674C93F0C606}"/>
                  </a:ext>
                </a:extLst>
              </p:cNvPr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042401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55" name="object 123">
                <a:extLst>
                  <a:ext uri="{FF2B5EF4-FFF2-40B4-BE49-F238E27FC236}">
                    <a16:creationId xmlns:a16="http://schemas.microsoft.com/office/drawing/2014/main" id="{7297E017-BB08-41B8-8195-71DEFB8A382A}"/>
                  </a:ext>
                </a:extLst>
              </p:cNvPr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554223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56" name="object 124">
                <a:extLst>
                  <a:ext uri="{FF2B5EF4-FFF2-40B4-BE49-F238E27FC236}">
                    <a16:creationId xmlns:a16="http://schemas.microsoft.com/office/drawing/2014/main" id="{55C52040-6F42-4EB0-A5A6-22DE82B23DCF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091357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57" name="object 125">
                <a:extLst>
                  <a:ext uri="{FF2B5EF4-FFF2-40B4-BE49-F238E27FC236}">
                    <a16:creationId xmlns:a16="http://schemas.microsoft.com/office/drawing/2014/main" id="{8C37CA98-72CA-438C-AB43-3EA8F167D1DB}"/>
                  </a:ext>
                </a:extLst>
              </p:cNvPr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603193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58" name="object 126">
                <a:extLst>
                  <a:ext uri="{FF2B5EF4-FFF2-40B4-BE49-F238E27FC236}">
                    <a16:creationId xmlns:a16="http://schemas.microsoft.com/office/drawing/2014/main" id="{10DDAADB-E74A-46F4-840C-F6329C764A1B}"/>
                  </a:ext>
                </a:extLst>
              </p:cNvPr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4115028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59" name="object 127">
                <a:extLst>
                  <a:ext uri="{FF2B5EF4-FFF2-40B4-BE49-F238E27FC236}">
                    <a16:creationId xmlns:a16="http://schemas.microsoft.com/office/drawing/2014/main" id="{D0E54DFC-0CA6-45B3-BE31-7E4FC3CD680A}"/>
                  </a:ext>
                </a:extLst>
              </p:cNvPr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4626851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60" name="object 128">
                <a:extLst>
                  <a:ext uri="{FF2B5EF4-FFF2-40B4-BE49-F238E27FC236}">
                    <a16:creationId xmlns:a16="http://schemas.microsoft.com/office/drawing/2014/main" id="{E0CD18D1-D7EB-43CF-92B0-19A7855C4D45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63985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61" name="object 129">
                <a:extLst>
                  <a:ext uri="{FF2B5EF4-FFF2-40B4-BE49-F238E27FC236}">
                    <a16:creationId xmlns:a16="http://schemas.microsoft.com/office/drawing/2014/main" id="{09B5DCDE-08C1-47D5-A6E2-3ED2D349F0D0}"/>
                  </a:ext>
                </a:extLst>
              </p:cNvPr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5675820" y="6572148"/>
                <a:ext cx="404812" cy="1781175"/>
              </a:xfrm>
              <a:prstGeom prst="rect">
                <a:avLst/>
              </a:prstGeom>
            </p:spPr>
          </p:pic>
          <p:pic>
            <p:nvPicPr>
              <p:cNvPr id="162" name="object 130">
                <a:extLst>
                  <a:ext uri="{FF2B5EF4-FFF2-40B4-BE49-F238E27FC236}">
                    <a16:creationId xmlns:a16="http://schemas.microsoft.com/office/drawing/2014/main" id="{981CD02D-6014-45E9-80B8-BBFE9B99B399}"/>
                  </a:ext>
                </a:extLst>
              </p:cNvPr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187655" y="6572148"/>
                <a:ext cx="404812" cy="1781175"/>
              </a:xfrm>
              <a:prstGeom prst="rect">
                <a:avLst/>
              </a:prstGeom>
            </p:spPr>
          </p:pic>
          <p:sp>
            <p:nvSpPr>
              <p:cNvPr id="163" name="object 131">
                <a:extLst>
                  <a:ext uri="{FF2B5EF4-FFF2-40B4-BE49-F238E27FC236}">
                    <a16:creationId xmlns:a16="http://schemas.microsoft.com/office/drawing/2014/main" id="{68FE5AA7-E29E-453B-A60F-D462E54DE6DD}"/>
                  </a:ext>
                </a:extLst>
              </p:cNvPr>
              <p:cNvSpPr/>
              <p:nvPr/>
            </p:nvSpPr>
            <p:spPr>
              <a:xfrm>
                <a:off x="7110095" y="6574676"/>
                <a:ext cx="25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400">
                    <a:moveTo>
                      <a:pt x="0" y="0"/>
                    </a:moveTo>
                    <a:lnTo>
                      <a:pt x="25311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pic>
            <p:nvPicPr>
              <p:cNvPr id="164" name="object 132">
                <a:extLst>
                  <a:ext uri="{FF2B5EF4-FFF2-40B4-BE49-F238E27FC236}">
                    <a16:creationId xmlns:a16="http://schemas.microsoft.com/office/drawing/2014/main" id="{E15D263A-6C99-4749-9674-1D73A3E617EE}"/>
                  </a:ext>
                </a:extLst>
              </p:cNvPr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699478" y="6572148"/>
                <a:ext cx="404812" cy="1781175"/>
              </a:xfrm>
              <a:prstGeom prst="rect">
                <a:avLst/>
              </a:prstGeom>
            </p:spPr>
          </p:pic>
        </p:grpSp>
        <p:sp>
          <p:nvSpPr>
            <p:cNvPr id="124" name="object 133">
              <a:extLst>
                <a:ext uri="{FF2B5EF4-FFF2-40B4-BE49-F238E27FC236}">
                  <a16:creationId xmlns:a16="http://schemas.microsoft.com/office/drawing/2014/main" id="{985EAB96-8E12-4BF8-9EA1-DAB5DFBA9335}"/>
                </a:ext>
              </a:extLst>
            </p:cNvPr>
            <p:cNvSpPr txBox="1"/>
            <p:nvPr/>
          </p:nvSpPr>
          <p:spPr>
            <a:xfrm>
              <a:off x="3010783" y="3592054"/>
              <a:ext cx="64120" cy="14355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6109">
                <a:lnSpc>
                  <a:spcPts val="503"/>
                </a:lnSpc>
              </a:pPr>
              <a:r>
                <a:rPr sz="481" dirty="0">
                  <a:latin typeface="PMingLiU"/>
                  <a:cs typeface="PMingLiU"/>
                </a:rPr>
                <a:t>PCA</a:t>
              </a:r>
            </a:p>
          </p:txBody>
        </p:sp>
        <p:sp>
          <p:nvSpPr>
            <p:cNvPr id="125" name="object 134">
              <a:extLst>
                <a:ext uri="{FF2B5EF4-FFF2-40B4-BE49-F238E27FC236}">
                  <a16:creationId xmlns:a16="http://schemas.microsoft.com/office/drawing/2014/main" id="{2166A95D-C21B-469B-B75D-658F5ECE3C40}"/>
                </a:ext>
              </a:extLst>
            </p:cNvPr>
            <p:cNvSpPr txBox="1"/>
            <p:nvPr/>
          </p:nvSpPr>
          <p:spPr>
            <a:xfrm>
              <a:off x="5970995" y="4023991"/>
              <a:ext cx="90103" cy="79854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6109">
                <a:spcBef>
                  <a:spcPts val="46"/>
                </a:spcBef>
              </a:pPr>
              <a:r>
                <a:rPr sz="481" spc="26" dirty="0">
                  <a:latin typeface="PMingLiU"/>
                  <a:cs typeface="PMingLiU"/>
                </a:rPr>
                <a:t>(5)</a:t>
              </a:r>
              <a:endParaRPr sz="481" dirty="0">
                <a:latin typeface="PMingLiU"/>
                <a:cs typeface="PMingLiU"/>
              </a:endParaRPr>
            </a:p>
          </p:txBody>
        </p:sp>
        <p:sp>
          <p:nvSpPr>
            <p:cNvPr id="126" name="object 135">
              <a:extLst>
                <a:ext uri="{FF2B5EF4-FFF2-40B4-BE49-F238E27FC236}">
                  <a16:creationId xmlns:a16="http://schemas.microsoft.com/office/drawing/2014/main" id="{777FF63A-DE31-4267-BC9B-42897F7D8068}"/>
                </a:ext>
              </a:extLst>
            </p:cNvPr>
            <p:cNvSpPr/>
            <p:nvPr/>
          </p:nvSpPr>
          <p:spPr>
            <a:xfrm>
              <a:off x="2984436" y="4114085"/>
              <a:ext cx="3202470" cy="0"/>
            </a:xfrm>
            <a:custGeom>
              <a:avLst/>
              <a:gdLst/>
              <a:ahLst/>
              <a:cxnLst/>
              <a:rect l="l" t="t" r="r" b="b"/>
              <a:pathLst>
                <a:path w="6657975">
                  <a:moveTo>
                    <a:pt x="0" y="0"/>
                  </a:moveTo>
                  <a:lnTo>
                    <a:pt x="66577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73" dirty="0"/>
            </a:p>
          </p:txBody>
        </p:sp>
        <p:sp>
          <p:nvSpPr>
            <p:cNvPr id="127" name="object 136">
              <a:extLst>
                <a:ext uri="{FF2B5EF4-FFF2-40B4-BE49-F238E27FC236}">
                  <a16:creationId xmlns:a16="http://schemas.microsoft.com/office/drawing/2014/main" id="{2F04ABDC-879C-4BA7-8AC1-7C6A8B1A2402}"/>
                </a:ext>
              </a:extLst>
            </p:cNvPr>
            <p:cNvSpPr txBox="1"/>
            <p:nvPr/>
          </p:nvSpPr>
          <p:spPr>
            <a:xfrm>
              <a:off x="3014839" y="4023991"/>
              <a:ext cx="2913530" cy="383142"/>
            </a:xfrm>
            <a:prstGeom prst="rect">
              <a:avLst/>
            </a:prstGeom>
          </p:spPr>
          <p:txBody>
            <a:bodyPr vert="horz" wrap="square" lIns="0" tIns="5803" rIns="0" bIns="0" rtlCol="0">
              <a:spAutoFit/>
            </a:bodyPr>
            <a:lstStyle/>
            <a:p>
              <a:pPr marL="265423">
                <a:spcBef>
                  <a:spcPts val="46"/>
                </a:spcBef>
                <a:tabLst>
                  <a:tab pos="508244" algn="l"/>
                  <a:tab pos="769696" algn="l"/>
                  <a:tab pos="1005797" algn="l"/>
                  <a:tab pos="1262363" algn="l"/>
                  <a:tab pos="1505184" algn="l"/>
                  <a:tab pos="1766636" algn="l"/>
                  <a:tab pos="2012817" algn="l"/>
                  <a:tab pos="2259303" algn="l"/>
                  <a:tab pos="2502124" algn="l"/>
                  <a:tab pos="2763576" algn="l"/>
                </a:tabLst>
              </a:pPr>
              <a:r>
                <a:rPr sz="481" spc="31" dirty="0">
                  <a:latin typeface="PMingLiU"/>
                  <a:cs typeface="PMingLiU"/>
                </a:rPr>
                <a:t>Org	</a:t>
              </a:r>
              <a:r>
                <a:rPr sz="481" spc="24" dirty="0">
                  <a:latin typeface="PMingLiU"/>
                  <a:cs typeface="PMingLiU"/>
                </a:rPr>
                <a:t>(15)	</a:t>
              </a:r>
              <a:r>
                <a:rPr sz="481" spc="26" dirty="0">
                  <a:latin typeface="PMingLiU"/>
                  <a:cs typeface="PMingLiU"/>
                </a:rPr>
                <a:t>(7)	(5)	</a:t>
              </a:r>
              <a:r>
                <a:rPr sz="481" spc="31" dirty="0">
                  <a:latin typeface="PMingLiU"/>
                  <a:cs typeface="PMingLiU"/>
                </a:rPr>
                <a:t>Org	</a:t>
              </a:r>
              <a:r>
                <a:rPr sz="481" spc="24" dirty="0">
                  <a:latin typeface="PMingLiU"/>
                  <a:cs typeface="PMingLiU"/>
                </a:rPr>
                <a:t>(15)	</a:t>
              </a:r>
              <a:r>
                <a:rPr sz="481" spc="26" dirty="0">
                  <a:latin typeface="PMingLiU"/>
                  <a:cs typeface="PMingLiU"/>
                </a:rPr>
                <a:t>(7)	(5)	</a:t>
              </a:r>
              <a:r>
                <a:rPr sz="481" spc="31" dirty="0">
                  <a:latin typeface="PMingLiU"/>
                  <a:cs typeface="PMingLiU"/>
                </a:rPr>
                <a:t>Org	</a:t>
              </a:r>
              <a:r>
                <a:rPr sz="481" spc="24" dirty="0">
                  <a:latin typeface="PMingLiU"/>
                  <a:cs typeface="PMingLiU"/>
                </a:rPr>
                <a:t>(15)	</a:t>
              </a:r>
              <a:r>
                <a:rPr sz="481" spc="26" dirty="0">
                  <a:latin typeface="PMingLiU"/>
                  <a:cs typeface="PMingLiU"/>
                </a:rPr>
                <a:t>(7)</a:t>
              </a:r>
              <a:endParaRPr sz="481" dirty="0">
                <a:latin typeface="PMingLiU"/>
                <a:cs typeface="PMingLiU"/>
              </a:endParaRPr>
            </a:p>
            <a:p>
              <a:pPr marL="6109">
                <a:lnSpc>
                  <a:spcPts val="577"/>
                </a:lnSpc>
                <a:spcBef>
                  <a:spcPts val="17"/>
                </a:spcBef>
              </a:pPr>
              <a:r>
                <a:rPr sz="481" spc="19" dirty="0">
                  <a:latin typeface="PMingLiU"/>
                  <a:cs typeface="PMingLiU"/>
                </a:rPr>
                <a:t>Acc</a:t>
              </a:r>
              <a:r>
                <a:rPr sz="481" spc="29" dirty="0">
                  <a:latin typeface="PMingLiU"/>
                  <a:cs typeface="PMingLiU"/>
                </a:rPr>
                <a:t> </a:t>
              </a:r>
              <a:r>
                <a:rPr sz="481" spc="7" dirty="0">
                  <a:latin typeface="PMingLiU"/>
                  <a:cs typeface="PMingLiU"/>
                </a:rPr>
                <a:t>:</a:t>
              </a:r>
              <a:r>
                <a:rPr sz="481" spc="82" dirty="0">
                  <a:latin typeface="PMingLiU"/>
                  <a:cs typeface="PMingLiU"/>
                </a:rPr>
                <a:t> </a:t>
              </a:r>
              <a:r>
                <a:rPr sz="481" spc="22" dirty="0">
                  <a:latin typeface="PMingLiU"/>
                  <a:cs typeface="PMingLiU"/>
                </a:rPr>
                <a:t>Average</a:t>
              </a:r>
              <a:r>
                <a:rPr sz="481" spc="29" dirty="0">
                  <a:latin typeface="PMingLiU"/>
                  <a:cs typeface="PMingLiU"/>
                </a:rPr>
                <a:t> </a:t>
              </a:r>
              <a:r>
                <a:rPr sz="481" spc="26" dirty="0">
                  <a:latin typeface="PMingLiU"/>
                  <a:cs typeface="PMingLiU"/>
                </a:rPr>
                <a:t>accuracy</a:t>
              </a:r>
              <a:r>
                <a:rPr sz="481" spc="31" dirty="0">
                  <a:latin typeface="PMingLiU"/>
                  <a:cs typeface="PMingLiU"/>
                </a:rPr>
                <a:t> </a:t>
              </a:r>
              <a:r>
                <a:rPr sz="481" spc="26" dirty="0">
                  <a:latin typeface="PMingLiU"/>
                  <a:cs typeface="PMingLiU"/>
                </a:rPr>
                <a:t>on</a:t>
              </a:r>
              <a:r>
                <a:rPr sz="481" spc="29" dirty="0">
                  <a:latin typeface="PMingLiU"/>
                  <a:cs typeface="PMingLiU"/>
                </a:rPr>
                <a:t> testing</a:t>
              </a:r>
              <a:r>
                <a:rPr sz="481" spc="31" dirty="0">
                  <a:latin typeface="PMingLiU"/>
                  <a:cs typeface="PMingLiU"/>
                </a:rPr>
                <a:t> </a:t>
              </a:r>
              <a:r>
                <a:rPr sz="481" spc="43" dirty="0">
                  <a:latin typeface="PMingLiU"/>
                  <a:cs typeface="PMingLiU"/>
                </a:rPr>
                <a:t>data</a:t>
              </a:r>
              <a:endParaRPr sz="481" dirty="0">
                <a:latin typeface="PMingLiU"/>
                <a:cs typeface="PMingLiU"/>
              </a:endParaRPr>
            </a:p>
            <a:p>
              <a:pPr marL="6109" marR="368355">
                <a:lnSpc>
                  <a:spcPts val="577"/>
                </a:lnSpc>
                <a:spcBef>
                  <a:spcPts val="19"/>
                </a:spcBef>
              </a:pPr>
              <a:r>
                <a:rPr sz="481" spc="24" dirty="0">
                  <a:latin typeface="PMingLiU"/>
                  <a:cs typeface="PMingLiU"/>
                </a:rPr>
                <a:t>Dist:</a:t>
              </a:r>
              <a:r>
                <a:rPr sz="481" spc="91" dirty="0">
                  <a:latin typeface="PMingLiU"/>
                  <a:cs typeface="PMingLiU"/>
                </a:rPr>
                <a:t> </a:t>
              </a:r>
              <a:r>
                <a:rPr sz="481" spc="22" dirty="0">
                  <a:latin typeface="PMingLiU"/>
                  <a:cs typeface="PMingLiU"/>
                </a:rPr>
                <a:t>Average</a:t>
              </a:r>
              <a:r>
                <a:rPr sz="481" spc="36" dirty="0">
                  <a:latin typeface="PMingLiU"/>
                  <a:cs typeface="PMingLiU"/>
                </a:rPr>
                <a:t> </a:t>
              </a:r>
              <a:r>
                <a:rPr sz="481" spc="26" dirty="0">
                  <a:latin typeface="PMingLiU"/>
                  <a:cs typeface="PMingLiU"/>
                </a:rPr>
                <a:t>Euclidean</a:t>
              </a:r>
              <a:r>
                <a:rPr sz="481" spc="38" dirty="0">
                  <a:latin typeface="PMingLiU"/>
                  <a:cs typeface="PMingLiU"/>
                </a:rPr>
                <a:t> </a:t>
              </a:r>
              <a:r>
                <a:rPr sz="481" spc="26" dirty="0">
                  <a:latin typeface="PMingLiU"/>
                  <a:cs typeface="PMingLiU"/>
                </a:rPr>
                <a:t>distance</a:t>
              </a:r>
              <a:r>
                <a:rPr sz="481" spc="36" dirty="0">
                  <a:latin typeface="PMingLiU"/>
                  <a:cs typeface="PMingLiU"/>
                </a:rPr>
                <a:t> </a:t>
              </a:r>
              <a:r>
                <a:rPr sz="481" spc="24" dirty="0">
                  <a:latin typeface="PMingLiU"/>
                  <a:cs typeface="PMingLiU"/>
                </a:rPr>
                <a:t>between</a:t>
              </a:r>
              <a:r>
                <a:rPr sz="481" spc="38" dirty="0">
                  <a:latin typeface="PMingLiU"/>
                  <a:cs typeface="PMingLiU"/>
                </a:rPr>
                <a:t> </a:t>
              </a:r>
              <a:r>
                <a:rPr sz="481" spc="19" dirty="0">
                  <a:latin typeface="PMingLiU"/>
                  <a:cs typeface="PMingLiU"/>
                </a:rPr>
                <a:t>original</a:t>
              </a:r>
              <a:r>
                <a:rPr sz="481" spc="36" dirty="0">
                  <a:latin typeface="PMingLiU"/>
                  <a:cs typeface="PMingLiU"/>
                </a:rPr>
                <a:t> </a:t>
              </a:r>
              <a:r>
                <a:rPr sz="481" spc="22" dirty="0">
                  <a:latin typeface="PMingLiU"/>
                  <a:cs typeface="PMingLiU"/>
                </a:rPr>
                <a:t>images</a:t>
              </a:r>
              <a:r>
                <a:rPr sz="481" spc="38" dirty="0">
                  <a:latin typeface="PMingLiU"/>
                  <a:cs typeface="PMingLiU"/>
                </a:rPr>
                <a:t> and</a:t>
              </a:r>
              <a:r>
                <a:rPr sz="481" spc="36" dirty="0">
                  <a:latin typeface="PMingLiU"/>
                  <a:cs typeface="PMingLiU"/>
                </a:rPr>
                <a:t> reconstructed/perturbed</a:t>
              </a:r>
              <a:r>
                <a:rPr sz="481" spc="38" dirty="0">
                  <a:latin typeface="PMingLiU"/>
                  <a:cs typeface="PMingLiU"/>
                </a:rPr>
                <a:t> </a:t>
              </a:r>
              <a:r>
                <a:rPr sz="481" spc="22" dirty="0">
                  <a:latin typeface="PMingLiU"/>
                  <a:cs typeface="PMingLiU"/>
                </a:rPr>
                <a:t>images </a:t>
              </a:r>
              <a:r>
                <a:rPr sz="481" spc="-118" dirty="0">
                  <a:latin typeface="PMingLiU"/>
                  <a:cs typeface="PMingLiU"/>
                </a:rPr>
                <a:t> </a:t>
              </a:r>
              <a:r>
                <a:rPr sz="481" spc="31" dirty="0">
                  <a:latin typeface="PMingLiU"/>
                  <a:cs typeface="PMingLiU"/>
                </a:rPr>
                <a:t>Org </a:t>
              </a:r>
              <a:r>
                <a:rPr sz="481" spc="7" dirty="0">
                  <a:latin typeface="PMingLiU"/>
                  <a:cs typeface="PMingLiU"/>
                </a:rPr>
                <a:t>:</a:t>
              </a:r>
              <a:r>
                <a:rPr sz="481" spc="87" dirty="0">
                  <a:latin typeface="PMingLiU"/>
                  <a:cs typeface="PMingLiU"/>
                </a:rPr>
                <a:t> </a:t>
              </a:r>
              <a:r>
                <a:rPr sz="481" spc="24" dirty="0">
                  <a:latin typeface="PMingLiU"/>
                  <a:cs typeface="PMingLiU"/>
                </a:rPr>
                <a:t>Original</a:t>
              </a:r>
              <a:r>
                <a:rPr sz="481" spc="34" dirty="0">
                  <a:latin typeface="PMingLiU"/>
                  <a:cs typeface="PMingLiU"/>
                </a:rPr>
                <a:t> </a:t>
              </a:r>
              <a:r>
                <a:rPr sz="481" spc="22" dirty="0">
                  <a:latin typeface="PMingLiU"/>
                  <a:cs typeface="PMingLiU"/>
                </a:rPr>
                <a:t>images</a:t>
              </a:r>
              <a:endParaRPr sz="481" dirty="0">
                <a:latin typeface="PMingLiU"/>
                <a:cs typeface="PMingLiU"/>
              </a:endParaRPr>
            </a:p>
            <a:p>
              <a:pPr marL="6109">
                <a:lnSpc>
                  <a:spcPts val="553"/>
                </a:lnSpc>
              </a:pPr>
              <a:r>
                <a:rPr sz="481" spc="29" dirty="0">
                  <a:latin typeface="PMingLiU"/>
                  <a:cs typeface="PMingLiU"/>
                </a:rPr>
                <a:t>(.)</a:t>
              </a:r>
              <a:r>
                <a:rPr sz="481" spc="91" dirty="0">
                  <a:latin typeface="PMingLiU"/>
                  <a:cs typeface="PMingLiU"/>
                </a:rPr>
                <a:t> </a:t>
              </a:r>
              <a:r>
                <a:rPr sz="481" spc="31" dirty="0">
                  <a:latin typeface="PMingLiU"/>
                  <a:cs typeface="PMingLiU"/>
                </a:rPr>
                <a:t>Experiment</a:t>
              </a:r>
              <a:r>
                <a:rPr sz="481" spc="38" dirty="0">
                  <a:latin typeface="PMingLiU"/>
                  <a:cs typeface="PMingLiU"/>
                </a:rPr>
                <a:t> </a:t>
              </a:r>
              <a:r>
                <a:rPr sz="481" spc="31" dirty="0">
                  <a:latin typeface="PMingLiU"/>
                  <a:cs typeface="PMingLiU"/>
                </a:rPr>
                <a:t>parameters:</a:t>
              </a:r>
              <a:r>
                <a:rPr sz="481" spc="91" dirty="0">
                  <a:latin typeface="PMingLiU"/>
                  <a:cs typeface="PMingLiU"/>
                </a:rPr>
                <a:t> </a:t>
              </a:r>
              <a:r>
                <a:rPr sz="481" spc="17" dirty="0">
                  <a:latin typeface="PMingLiU"/>
                  <a:cs typeface="PMingLiU"/>
                </a:rPr>
                <a:t>epsilon</a:t>
              </a:r>
              <a:r>
                <a:rPr sz="481" spc="38" dirty="0">
                  <a:latin typeface="PMingLiU"/>
                  <a:cs typeface="PMingLiU"/>
                </a:rPr>
                <a:t> </a:t>
              </a:r>
              <a:r>
                <a:rPr sz="481" spc="12" dirty="0">
                  <a:latin typeface="PMingLiU"/>
                  <a:cs typeface="PMingLiU"/>
                </a:rPr>
                <a:t>for</a:t>
              </a:r>
              <a:r>
                <a:rPr sz="481" spc="36" dirty="0">
                  <a:latin typeface="PMingLiU"/>
                  <a:cs typeface="PMingLiU"/>
                </a:rPr>
                <a:t> </a:t>
              </a:r>
              <a:r>
                <a:rPr sz="481" spc="55" dirty="0">
                  <a:latin typeface="PMingLiU"/>
                  <a:cs typeface="PMingLiU"/>
                </a:rPr>
                <a:t>DP</a:t>
              </a:r>
              <a:r>
                <a:rPr sz="481" spc="38" dirty="0">
                  <a:latin typeface="PMingLiU"/>
                  <a:cs typeface="PMingLiU"/>
                </a:rPr>
                <a:t> and </a:t>
              </a:r>
              <a:r>
                <a:rPr sz="481" spc="31" dirty="0">
                  <a:latin typeface="PMingLiU"/>
                  <a:cs typeface="PMingLiU"/>
                </a:rPr>
                <a:t>number</a:t>
              </a:r>
              <a:r>
                <a:rPr sz="481" spc="36" dirty="0">
                  <a:latin typeface="PMingLiU"/>
                  <a:cs typeface="PMingLiU"/>
                </a:rPr>
                <a:t> </a:t>
              </a:r>
              <a:r>
                <a:rPr sz="481" spc="2" dirty="0">
                  <a:latin typeface="PMingLiU"/>
                  <a:cs typeface="PMingLiU"/>
                </a:rPr>
                <a:t>of</a:t>
              </a:r>
              <a:r>
                <a:rPr sz="481" spc="38" dirty="0">
                  <a:latin typeface="PMingLiU"/>
                  <a:cs typeface="PMingLiU"/>
                </a:rPr>
                <a:t> </a:t>
              </a:r>
              <a:r>
                <a:rPr sz="481" spc="26" dirty="0">
                  <a:latin typeface="PMingLiU"/>
                  <a:cs typeface="PMingLiU"/>
                </a:rPr>
                <a:t>reduced</a:t>
              </a:r>
              <a:r>
                <a:rPr sz="481" spc="38" dirty="0">
                  <a:latin typeface="PMingLiU"/>
                  <a:cs typeface="PMingLiU"/>
                </a:rPr>
                <a:t> </a:t>
              </a:r>
              <a:r>
                <a:rPr sz="481" spc="22" dirty="0">
                  <a:latin typeface="PMingLiU"/>
                  <a:cs typeface="PMingLiU"/>
                </a:rPr>
                <a:t>dimensions</a:t>
              </a:r>
              <a:r>
                <a:rPr sz="481" spc="38" dirty="0">
                  <a:latin typeface="PMingLiU"/>
                  <a:cs typeface="PMingLiU"/>
                </a:rPr>
                <a:t> </a:t>
              </a:r>
              <a:r>
                <a:rPr sz="481" spc="14" dirty="0">
                  <a:latin typeface="PMingLiU"/>
                  <a:cs typeface="PMingLiU"/>
                </a:rPr>
                <a:t>for</a:t>
              </a:r>
              <a:r>
                <a:rPr sz="481" spc="36" dirty="0">
                  <a:latin typeface="PMingLiU"/>
                  <a:cs typeface="PMingLiU"/>
                </a:rPr>
                <a:t> </a:t>
              </a:r>
              <a:r>
                <a:rPr sz="481" spc="51" dirty="0">
                  <a:latin typeface="PMingLiU"/>
                  <a:cs typeface="PMingLiU"/>
                </a:rPr>
                <a:t>PCA</a:t>
              </a:r>
              <a:r>
                <a:rPr sz="481" spc="38" dirty="0">
                  <a:latin typeface="PMingLiU"/>
                  <a:cs typeface="PMingLiU"/>
                </a:rPr>
                <a:t> and AutoGAN-DRP</a:t>
              </a:r>
              <a:endParaRPr sz="481" dirty="0">
                <a:latin typeface="PMingLiU"/>
                <a:cs typeface="PMingLiU"/>
              </a:endParaRPr>
            </a:p>
          </p:txBody>
        </p:sp>
        <p:grpSp>
          <p:nvGrpSpPr>
            <p:cNvPr id="128" name="object 137">
              <a:extLst>
                <a:ext uri="{FF2B5EF4-FFF2-40B4-BE49-F238E27FC236}">
                  <a16:creationId xmlns:a16="http://schemas.microsoft.com/office/drawing/2014/main" id="{3389B498-4C3D-454D-A2A5-A945E3AAAE63}"/>
                </a:ext>
              </a:extLst>
            </p:cNvPr>
            <p:cNvGrpSpPr/>
            <p:nvPr/>
          </p:nvGrpSpPr>
          <p:grpSpPr>
            <a:xfrm>
              <a:off x="2983220" y="732967"/>
              <a:ext cx="3204914" cy="3677114"/>
              <a:chOff x="475157" y="1523847"/>
              <a:chExt cx="6663055" cy="7644765"/>
            </a:xfrm>
          </p:grpSpPr>
          <p:sp>
            <p:nvSpPr>
              <p:cNvPr id="129" name="object 138">
                <a:extLst>
                  <a:ext uri="{FF2B5EF4-FFF2-40B4-BE49-F238E27FC236}">
                    <a16:creationId xmlns:a16="http://schemas.microsoft.com/office/drawing/2014/main" id="{B2FA3429-0299-4E55-BBCD-701218EB6C56}"/>
                  </a:ext>
                </a:extLst>
              </p:cNvPr>
              <p:cNvSpPr/>
              <p:nvPr/>
            </p:nvSpPr>
            <p:spPr>
              <a:xfrm>
                <a:off x="477685" y="9165615"/>
                <a:ext cx="6657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57975">
                    <a:moveTo>
                      <a:pt x="0" y="0"/>
                    </a:moveTo>
                    <a:lnTo>
                      <a:pt x="6657708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0" name="object 139">
                <a:extLst>
                  <a:ext uri="{FF2B5EF4-FFF2-40B4-BE49-F238E27FC236}">
                    <a16:creationId xmlns:a16="http://schemas.microsoft.com/office/drawing/2014/main" id="{DA5BFADA-6ED6-44D2-A4A9-053A397D7249}"/>
                  </a:ext>
                </a:extLst>
              </p:cNvPr>
              <p:cNvSpPr/>
              <p:nvPr/>
            </p:nvSpPr>
            <p:spPr>
              <a:xfrm>
                <a:off x="477685" y="1523847"/>
                <a:ext cx="0" cy="7644765"/>
              </a:xfrm>
              <a:custGeom>
                <a:avLst/>
                <a:gdLst/>
                <a:ahLst/>
                <a:cxnLst/>
                <a:rect l="l" t="t" r="r" b="b"/>
                <a:pathLst>
                  <a:path h="7644765">
                    <a:moveTo>
                      <a:pt x="0" y="7644295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1" name="object 140">
                <a:extLst>
                  <a:ext uri="{FF2B5EF4-FFF2-40B4-BE49-F238E27FC236}">
                    <a16:creationId xmlns:a16="http://schemas.microsoft.com/office/drawing/2014/main" id="{CF796E72-5F28-49C6-8E4C-56EB3FEE7E75}"/>
                  </a:ext>
                </a:extLst>
              </p:cNvPr>
              <p:cNvSpPr/>
              <p:nvPr/>
            </p:nvSpPr>
            <p:spPr>
              <a:xfrm>
                <a:off x="942822" y="1523860"/>
                <a:ext cx="0" cy="162560"/>
              </a:xfrm>
              <a:custGeom>
                <a:avLst/>
                <a:gdLst/>
                <a:ahLst/>
                <a:cxnLst/>
                <a:rect l="l" t="t" r="r" b="b"/>
                <a:pathLst>
                  <a:path h="162560">
                    <a:moveTo>
                      <a:pt x="0" y="161950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2" name="object 141">
                <a:extLst>
                  <a:ext uri="{FF2B5EF4-FFF2-40B4-BE49-F238E27FC236}">
                    <a16:creationId xmlns:a16="http://schemas.microsoft.com/office/drawing/2014/main" id="{7C7C356B-0B99-45A5-88EA-E8C3DDC148E1}"/>
                  </a:ext>
                </a:extLst>
              </p:cNvPr>
              <p:cNvSpPr/>
              <p:nvPr/>
            </p:nvSpPr>
            <p:spPr>
              <a:xfrm>
                <a:off x="3015449" y="1523860"/>
                <a:ext cx="0" cy="162560"/>
              </a:xfrm>
              <a:custGeom>
                <a:avLst/>
                <a:gdLst/>
                <a:ahLst/>
                <a:cxnLst/>
                <a:rect l="l" t="t" r="r" b="b"/>
                <a:pathLst>
                  <a:path h="162560">
                    <a:moveTo>
                      <a:pt x="0" y="161950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3" name="object 142">
                <a:extLst>
                  <a:ext uri="{FF2B5EF4-FFF2-40B4-BE49-F238E27FC236}">
                    <a16:creationId xmlns:a16="http://schemas.microsoft.com/office/drawing/2014/main" id="{32E5224B-F9B6-42B1-BB8B-5B380A160401}"/>
                  </a:ext>
                </a:extLst>
              </p:cNvPr>
              <p:cNvSpPr/>
              <p:nvPr/>
            </p:nvSpPr>
            <p:spPr>
              <a:xfrm>
                <a:off x="5088077" y="1523860"/>
                <a:ext cx="0" cy="162560"/>
              </a:xfrm>
              <a:custGeom>
                <a:avLst/>
                <a:gdLst/>
                <a:ahLst/>
                <a:cxnLst/>
                <a:rect l="l" t="t" r="r" b="b"/>
                <a:pathLst>
                  <a:path h="162560">
                    <a:moveTo>
                      <a:pt x="0" y="161950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4" name="object 143">
                <a:extLst>
                  <a:ext uri="{FF2B5EF4-FFF2-40B4-BE49-F238E27FC236}">
                    <a16:creationId xmlns:a16="http://schemas.microsoft.com/office/drawing/2014/main" id="{BC120196-B76A-4EB5-8D1F-E41BD8530D26}"/>
                  </a:ext>
                </a:extLst>
              </p:cNvPr>
              <p:cNvSpPr/>
              <p:nvPr/>
            </p:nvSpPr>
            <p:spPr>
              <a:xfrm>
                <a:off x="917511" y="1523860"/>
                <a:ext cx="0" cy="7031990"/>
              </a:xfrm>
              <a:custGeom>
                <a:avLst/>
                <a:gdLst/>
                <a:ahLst/>
                <a:cxnLst/>
                <a:rect l="l" t="t" r="r" b="b"/>
                <a:pathLst>
                  <a:path h="7031990">
                    <a:moveTo>
                      <a:pt x="0" y="7031901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5" name="object 144">
                <a:extLst>
                  <a:ext uri="{FF2B5EF4-FFF2-40B4-BE49-F238E27FC236}">
                    <a16:creationId xmlns:a16="http://schemas.microsoft.com/office/drawing/2014/main" id="{73557441-A980-4D00-AB42-26F6D8B56380}"/>
                  </a:ext>
                </a:extLst>
              </p:cNvPr>
              <p:cNvSpPr/>
              <p:nvPr/>
            </p:nvSpPr>
            <p:spPr>
              <a:xfrm>
                <a:off x="942822" y="1523860"/>
                <a:ext cx="0" cy="7031990"/>
              </a:xfrm>
              <a:custGeom>
                <a:avLst/>
                <a:gdLst/>
                <a:ahLst/>
                <a:cxnLst/>
                <a:rect l="l" t="t" r="r" b="b"/>
                <a:pathLst>
                  <a:path h="7031990">
                    <a:moveTo>
                      <a:pt x="0" y="7031901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6" name="object 145">
                <a:extLst>
                  <a:ext uri="{FF2B5EF4-FFF2-40B4-BE49-F238E27FC236}">
                    <a16:creationId xmlns:a16="http://schemas.microsoft.com/office/drawing/2014/main" id="{92813D25-3927-42AA-820D-6146E93CA0DF}"/>
                  </a:ext>
                </a:extLst>
              </p:cNvPr>
              <p:cNvSpPr/>
              <p:nvPr/>
            </p:nvSpPr>
            <p:spPr>
              <a:xfrm>
                <a:off x="1454645" y="1680743"/>
                <a:ext cx="0" cy="6875145"/>
              </a:xfrm>
              <a:custGeom>
                <a:avLst/>
                <a:gdLst/>
                <a:ahLst/>
                <a:cxnLst/>
                <a:rect l="l" t="t" r="r" b="b"/>
                <a:pathLst>
                  <a:path h="6875145">
                    <a:moveTo>
                      <a:pt x="0" y="6875018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7" name="object 146">
                <a:extLst>
                  <a:ext uri="{FF2B5EF4-FFF2-40B4-BE49-F238E27FC236}">
                    <a16:creationId xmlns:a16="http://schemas.microsoft.com/office/drawing/2014/main" id="{BDA32B4F-9CE4-48C9-B207-1BB40293D8C7}"/>
                  </a:ext>
                </a:extLst>
              </p:cNvPr>
              <p:cNvSpPr/>
              <p:nvPr/>
            </p:nvSpPr>
            <p:spPr>
              <a:xfrm>
                <a:off x="1966480" y="1680743"/>
                <a:ext cx="0" cy="6875145"/>
              </a:xfrm>
              <a:custGeom>
                <a:avLst/>
                <a:gdLst/>
                <a:ahLst/>
                <a:cxnLst/>
                <a:rect l="l" t="t" r="r" b="b"/>
                <a:pathLst>
                  <a:path h="6875145">
                    <a:moveTo>
                      <a:pt x="0" y="6875018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8" name="object 147">
                <a:extLst>
                  <a:ext uri="{FF2B5EF4-FFF2-40B4-BE49-F238E27FC236}">
                    <a16:creationId xmlns:a16="http://schemas.microsoft.com/office/drawing/2014/main" id="{D014F580-D2ED-4A26-9378-345C127B925F}"/>
                  </a:ext>
                </a:extLst>
              </p:cNvPr>
              <p:cNvSpPr/>
              <p:nvPr/>
            </p:nvSpPr>
            <p:spPr>
              <a:xfrm>
                <a:off x="2478316" y="1680743"/>
                <a:ext cx="0" cy="6875145"/>
              </a:xfrm>
              <a:custGeom>
                <a:avLst/>
                <a:gdLst/>
                <a:ahLst/>
                <a:cxnLst/>
                <a:rect l="l" t="t" r="r" b="b"/>
                <a:pathLst>
                  <a:path h="6875145">
                    <a:moveTo>
                      <a:pt x="0" y="6875018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39" name="object 148">
                <a:extLst>
                  <a:ext uri="{FF2B5EF4-FFF2-40B4-BE49-F238E27FC236}">
                    <a16:creationId xmlns:a16="http://schemas.microsoft.com/office/drawing/2014/main" id="{616DFE24-0218-401E-AB21-AB2C111CE6F3}"/>
                  </a:ext>
                </a:extLst>
              </p:cNvPr>
              <p:cNvSpPr/>
              <p:nvPr/>
            </p:nvSpPr>
            <p:spPr>
              <a:xfrm>
                <a:off x="2990138" y="1523860"/>
                <a:ext cx="0" cy="7031990"/>
              </a:xfrm>
              <a:custGeom>
                <a:avLst/>
                <a:gdLst/>
                <a:ahLst/>
                <a:cxnLst/>
                <a:rect l="l" t="t" r="r" b="b"/>
                <a:pathLst>
                  <a:path h="7031990">
                    <a:moveTo>
                      <a:pt x="0" y="7031901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0" name="object 149">
                <a:extLst>
                  <a:ext uri="{FF2B5EF4-FFF2-40B4-BE49-F238E27FC236}">
                    <a16:creationId xmlns:a16="http://schemas.microsoft.com/office/drawing/2014/main" id="{4C47BC07-7593-4F22-B893-B44D3FB15003}"/>
                  </a:ext>
                </a:extLst>
              </p:cNvPr>
              <p:cNvSpPr/>
              <p:nvPr/>
            </p:nvSpPr>
            <p:spPr>
              <a:xfrm>
                <a:off x="3015449" y="1523860"/>
                <a:ext cx="0" cy="7031990"/>
              </a:xfrm>
              <a:custGeom>
                <a:avLst/>
                <a:gdLst/>
                <a:ahLst/>
                <a:cxnLst/>
                <a:rect l="l" t="t" r="r" b="b"/>
                <a:pathLst>
                  <a:path h="7031990">
                    <a:moveTo>
                      <a:pt x="0" y="7031901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1" name="object 150">
                <a:extLst>
                  <a:ext uri="{FF2B5EF4-FFF2-40B4-BE49-F238E27FC236}">
                    <a16:creationId xmlns:a16="http://schemas.microsoft.com/office/drawing/2014/main" id="{B0174975-2773-4987-A483-2FDD167704F5}"/>
                  </a:ext>
                </a:extLst>
              </p:cNvPr>
              <p:cNvSpPr/>
              <p:nvPr/>
            </p:nvSpPr>
            <p:spPr>
              <a:xfrm>
                <a:off x="3527272" y="1680743"/>
                <a:ext cx="0" cy="6875145"/>
              </a:xfrm>
              <a:custGeom>
                <a:avLst/>
                <a:gdLst/>
                <a:ahLst/>
                <a:cxnLst/>
                <a:rect l="l" t="t" r="r" b="b"/>
                <a:pathLst>
                  <a:path h="6875145">
                    <a:moveTo>
                      <a:pt x="0" y="6875018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2" name="object 151">
                <a:extLst>
                  <a:ext uri="{FF2B5EF4-FFF2-40B4-BE49-F238E27FC236}">
                    <a16:creationId xmlns:a16="http://schemas.microsoft.com/office/drawing/2014/main" id="{EFE7C653-C3ED-487A-A0CD-06805001FD8E}"/>
                  </a:ext>
                </a:extLst>
              </p:cNvPr>
              <p:cNvSpPr/>
              <p:nvPr/>
            </p:nvSpPr>
            <p:spPr>
              <a:xfrm>
                <a:off x="4039108" y="1680743"/>
                <a:ext cx="0" cy="6875145"/>
              </a:xfrm>
              <a:custGeom>
                <a:avLst/>
                <a:gdLst/>
                <a:ahLst/>
                <a:cxnLst/>
                <a:rect l="l" t="t" r="r" b="b"/>
                <a:pathLst>
                  <a:path h="6875145">
                    <a:moveTo>
                      <a:pt x="0" y="6875018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3" name="object 152">
                <a:extLst>
                  <a:ext uri="{FF2B5EF4-FFF2-40B4-BE49-F238E27FC236}">
                    <a16:creationId xmlns:a16="http://schemas.microsoft.com/office/drawing/2014/main" id="{A06738CB-63D0-4062-8FDF-FE14551B97FA}"/>
                  </a:ext>
                </a:extLst>
              </p:cNvPr>
              <p:cNvSpPr/>
              <p:nvPr/>
            </p:nvSpPr>
            <p:spPr>
              <a:xfrm>
                <a:off x="4550943" y="1680743"/>
                <a:ext cx="0" cy="6875145"/>
              </a:xfrm>
              <a:custGeom>
                <a:avLst/>
                <a:gdLst/>
                <a:ahLst/>
                <a:cxnLst/>
                <a:rect l="l" t="t" r="r" b="b"/>
                <a:pathLst>
                  <a:path h="6875145">
                    <a:moveTo>
                      <a:pt x="0" y="6875018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4" name="object 153">
                <a:extLst>
                  <a:ext uri="{FF2B5EF4-FFF2-40B4-BE49-F238E27FC236}">
                    <a16:creationId xmlns:a16="http://schemas.microsoft.com/office/drawing/2014/main" id="{A59416BD-AE60-4326-9DC1-9107B1A1920D}"/>
                  </a:ext>
                </a:extLst>
              </p:cNvPr>
              <p:cNvSpPr/>
              <p:nvPr/>
            </p:nvSpPr>
            <p:spPr>
              <a:xfrm>
                <a:off x="5062766" y="1523860"/>
                <a:ext cx="0" cy="7031990"/>
              </a:xfrm>
              <a:custGeom>
                <a:avLst/>
                <a:gdLst/>
                <a:ahLst/>
                <a:cxnLst/>
                <a:rect l="l" t="t" r="r" b="b"/>
                <a:pathLst>
                  <a:path h="7031990">
                    <a:moveTo>
                      <a:pt x="0" y="7031901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5" name="object 154">
                <a:extLst>
                  <a:ext uri="{FF2B5EF4-FFF2-40B4-BE49-F238E27FC236}">
                    <a16:creationId xmlns:a16="http://schemas.microsoft.com/office/drawing/2014/main" id="{BF18B860-D568-4488-A5F4-DB75706088FA}"/>
                  </a:ext>
                </a:extLst>
              </p:cNvPr>
              <p:cNvSpPr/>
              <p:nvPr/>
            </p:nvSpPr>
            <p:spPr>
              <a:xfrm>
                <a:off x="5088077" y="1523860"/>
                <a:ext cx="0" cy="7031990"/>
              </a:xfrm>
              <a:custGeom>
                <a:avLst/>
                <a:gdLst/>
                <a:ahLst/>
                <a:cxnLst/>
                <a:rect l="l" t="t" r="r" b="b"/>
                <a:pathLst>
                  <a:path h="7031990">
                    <a:moveTo>
                      <a:pt x="0" y="7031901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6" name="object 155">
                <a:extLst>
                  <a:ext uri="{FF2B5EF4-FFF2-40B4-BE49-F238E27FC236}">
                    <a16:creationId xmlns:a16="http://schemas.microsoft.com/office/drawing/2014/main" id="{1D1861FE-A96E-4414-BC8D-F58826F4A99B}"/>
                  </a:ext>
                </a:extLst>
              </p:cNvPr>
              <p:cNvSpPr/>
              <p:nvPr/>
            </p:nvSpPr>
            <p:spPr>
              <a:xfrm>
                <a:off x="5599900" y="1680743"/>
                <a:ext cx="0" cy="6875145"/>
              </a:xfrm>
              <a:custGeom>
                <a:avLst/>
                <a:gdLst/>
                <a:ahLst/>
                <a:cxnLst/>
                <a:rect l="l" t="t" r="r" b="b"/>
                <a:pathLst>
                  <a:path h="6875145">
                    <a:moveTo>
                      <a:pt x="0" y="6875018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7" name="object 156">
                <a:extLst>
                  <a:ext uri="{FF2B5EF4-FFF2-40B4-BE49-F238E27FC236}">
                    <a16:creationId xmlns:a16="http://schemas.microsoft.com/office/drawing/2014/main" id="{59017F59-61C7-4D91-8F0B-F0DE400DE200}"/>
                  </a:ext>
                </a:extLst>
              </p:cNvPr>
              <p:cNvSpPr/>
              <p:nvPr/>
            </p:nvSpPr>
            <p:spPr>
              <a:xfrm>
                <a:off x="6111735" y="1680743"/>
                <a:ext cx="0" cy="6875145"/>
              </a:xfrm>
              <a:custGeom>
                <a:avLst/>
                <a:gdLst/>
                <a:ahLst/>
                <a:cxnLst/>
                <a:rect l="l" t="t" r="r" b="b"/>
                <a:pathLst>
                  <a:path h="6875145">
                    <a:moveTo>
                      <a:pt x="0" y="6875018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8" name="object 157">
                <a:extLst>
                  <a:ext uri="{FF2B5EF4-FFF2-40B4-BE49-F238E27FC236}">
                    <a16:creationId xmlns:a16="http://schemas.microsoft.com/office/drawing/2014/main" id="{C6E96744-93E3-4A51-96F0-DB6D2E9E0B63}"/>
                  </a:ext>
                </a:extLst>
              </p:cNvPr>
              <p:cNvSpPr/>
              <p:nvPr/>
            </p:nvSpPr>
            <p:spPr>
              <a:xfrm>
                <a:off x="6623570" y="1680743"/>
                <a:ext cx="0" cy="6875145"/>
              </a:xfrm>
              <a:custGeom>
                <a:avLst/>
                <a:gdLst/>
                <a:ahLst/>
                <a:cxnLst/>
                <a:rect l="l" t="t" r="r" b="b"/>
                <a:pathLst>
                  <a:path h="6875145">
                    <a:moveTo>
                      <a:pt x="0" y="6875018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  <p:sp>
            <p:nvSpPr>
              <p:cNvPr id="149" name="object 158">
                <a:extLst>
                  <a:ext uri="{FF2B5EF4-FFF2-40B4-BE49-F238E27FC236}">
                    <a16:creationId xmlns:a16="http://schemas.microsoft.com/office/drawing/2014/main" id="{37AE9211-76AC-40D1-AC6A-7E7827F62CF8}"/>
                  </a:ext>
                </a:extLst>
              </p:cNvPr>
              <p:cNvSpPr/>
              <p:nvPr/>
            </p:nvSpPr>
            <p:spPr>
              <a:xfrm>
                <a:off x="7135393" y="1523847"/>
                <a:ext cx="0" cy="7644765"/>
              </a:xfrm>
              <a:custGeom>
                <a:avLst/>
                <a:gdLst/>
                <a:ahLst/>
                <a:cxnLst/>
                <a:rect l="l" t="t" r="r" b="b"/>
                <a:pathLst>
                  <a:path h="7644765">
                    <a:moveTo>
                      <a:pt x="0" y="7644295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673" dirty="0"/>
              </a:p>
            </p:txBody>
          </p:sp>
        </p:grp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0A3926-A532-4CD8-A36C-D93E160B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2445" y="1427135"/>
            <a:ext cx="3375717" cy="2724300"/>
          </a:xfrm>
        </p:spPr>
        <p:txBody>
          <a:bodyPr/>
          <a:lstStyle/>
          <a:p>
            <a:r>
              <a:rPr lang="en-US" sz="1400" dirty="0"/>
              <a:t>Visually, images cannot be reconstructed clearly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AC4C5D3-8CEE-44D8-BD6E-05293843B193}"/>
              </a:ext>
            </a:extLst>
          </p:cNvPr>
          <p:cNvSpPr txBox="1"/>
          <p:nvPr/>
        </p:nvSpPr>
        <p:spPr>
          <a:xfrm>
            <a:off x="1760561" y="4932677"/>
            <a:ext cx="32384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Fig. 5. Sample visualization of different methods on three datasets </a:t>
            </a:r>
          </a:p>
        </p:txBody>
      </p:sp>
      <p:sp>
        <p:nvSpPr>
          <p:cNvPr id="183" name="Title 4">
            <a:extLst>
              <a:ext uri="{FF2B5EF4-FFF2-40B4-BE49-F238E27FC236}">
                <a16:creationId xmlns:a16="http://schemas.microsoft.com/office/drawing/2014/main" id="{44420625-3A54-43EA-9FAB-3646B393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76" y="473677"/>
            <a:ext cx="5930339" cy="766200"/>
          </a:xfrm>
        </p:spPr>
        <p:txBody>
          <a:bodyPr/>
          <a:lstStyle/>
          <a:p>
            <a:br>
              <a:rPr lang="en-US" sz="2000" dirty="0"/>
            </a:br>
            <a:r>
              <a:rPr lang="en-US" sz="2000" dirty="0"/>
              <a:t>Experiments </a:t>
            </a:r>
            <a:br>
              <a:rPr lang="en-US" sz="2000" dirty="0"/>
            </a:br>
            <a:r>
              <a:rPr lang="en-US" sz="2000" dirty="0"/>
              <a:t>on AT&amp;T , YaleB</a:t>
            </a:r>
            <a:r>
              <a:rPr lang="en-US" dirty="0"/>
              <a:t> and</a:t>
            </a:r>
            <a:r>
              <a:rPr lang="en-US" sz="2000" dirty="0"/>
              <a:t> CelebA</a:t>
            </a: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4" y="392575"/>
            <a:ext cx="5930339" cy="766200"/>
          </a:xfrm>
        </p:spPr>
        <p:txBody>
          <a:bodyPr/>
          <a:lstStyle/>
          <a:p>
            <a:br>
              <a:rPr lang="en-US" sz="2000" dirty="0"/>
            </a:br>
            <a:r>
              <a:rPr lang="en-US" sz="2000" dirty="0"/>
              <a:t>Experiments </a:t>
            </a:r>
            <a:br>
              <a:rPr lang="en-US" sz="2000" dirty="0"/>
            </a:br>
            <a:r>
              <a:rPr lang="en-US" sz="2000" dirty="0"/>
              <a:t>Comparison to Generative Adversarial Privacy (GAP)</a:t>
            </a:r>
            <a:br>
              <a:rPr lang="en-US" sz="20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13</a:t>
            </a:fld>
            <a:endParaRPr lang="en" kern="0">
              <a:solidFill>
                <a:srgbClr val="FFFFFF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0A3926-A532-4CD8-A36C-D93E160B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0" y="4230274"/>
            <a:ext cx="6298700" cy="564026"/>
          </a:xfrm>
        </p:spPr>
        <p:txBody>
          <a:bodyPr/>
          <a:lstStyle/>
          <a:p>
            <a:r>
              <a:rPr lang="en-US" sz="1400" dirty="0"/>
              <a:t>We achieve better accuracy for DR from 1-7 at the reconstruction distance of 0.04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350F1A1-B366-4D07-8155-8B58945B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37" y="1246191"/>
            <a:ext cx="3259667" cy="244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B76A2-8756-436B-B71C-4929E096A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47" y="1371987"/>
            <a:ext cx="4206188" cy="2393176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BBC1EA2E-07C4-48A8-B8DA-17E85E7E29BA}"/>
              </a:ext>
            </a:extLst>
          </p:cNvPr>
          <p:cNvSpPr txBox="1"/>
          <p:nvPr/>
        </p:nvSpPr>
        <p:spPr>
          <a:xfrm>
            <a:off x="1740380" y="3768829"/>
            <a:ext cx="21182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Fig. 6. AutoGAN-DRP vs GAP Explanation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DA02BC9-9AC7-4B39-9755-14638B2B9395}"/>
              </a:ext>
            </a:extLst>
          </p:cNvPr>
          <p:cNvSpPr txBox="1"/>
          <p:nvPr/>
        </p:nvSpPr>
        <p:spPr>
          <a:xfrm>
            <a:off x="4877333" y="3678329"/>
            <a:ext cx="2671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Fig. 7. AutoGAN-DRP vs GAP comparison (acc and distance)</a:t>
            </a:r>
          </a:p>
          <a:p>
            <a:r>
              <a:rPr lang="en-US" sz="700" dirty="0"/>
              <a:t>	On Facial Expression Dataset</a:t>
            </a:r>
          </a:p>
        </p:txBody>
      </p:sp>
    </p:spTree>
    <p:extLst>
      <p:ext uri="{BB962C8B-B14F-4D97-AF65-F5344CB8AC3E}">
        <p14:creationId xmlns:p14="http://schemas.microsoft.com/office/powerpoint/2010/main" val="245278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BB26-2B75-4876-BF98-30A17778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956D7-25FF-44F1-9853-F833D4B2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7380" y="1592205"/>
            <a:ext cx="5557462" cy="3618535"/>
          </a:xfrm>
        </p:spPr>
        <p:txBody>
          <a:bodyPr/>
          <a:lstStyle/>
          <a:p>
            <a:r>
              <a:rPr lang="en-US" sz="1600" dirty="0"/>
              <a:t>We propose a deep learning framework for image dimensional reduction which:</a:t>
            </a:r>
          </a:p>
          <a:p>
            <a:pPr lvl="1"/>
            <a:r>
              <a:rPr lang="en-US" sz="1600" dirty="0"/>
              <a:t>Preserves meaningful features for machine learning applications</a:t>
            </a:r>
          </a:p>
          <a:p>
            <a:pPr lvl="1"/>
            <a:r>
              <a:rPr lang="en-US" sz="1600" dirty="0"/>
              <a:t>Alleviates image reconstruction</a:t>
            </a:r>
          </a:p>
          <a:p>
            <a:endParaRPr lang="en-US" sz="24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D4D604-472D-478A-A8AC-854D9D0E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922" y="2299592"/>
            <a:ext cx="2417170" cy="54431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3689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92392" y="3136200"/>
            <a:ext cx="593375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sz="2000" dirty="0">
                <a:solidFill>
                  <a:schemeClr val="bg1"/>
                </a:solidFill>
              </a:rPr>
              <a:t>Synthetic Information towards Maximum Posterior Ratio for deep learning on imbalanced data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(SIMPOR)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3329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03" y="1478943"/>
            <a:ext cx="8361049" cy="3393644"/>
          </a:xfrm>
        </p:spPr>
        <p:txBody>
          <a:bodyPr/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Related works</a:t>
            </a:r>
          </a:p>
          <a:p>
            <a:r>
              <a:rPr lang="en-US" sz="1600" dirty="0"/>
              <a:t>Motivation</a:t>
            </a:r>
          </a:p>
          <a:p>
            <a:r>
              <a:rPr lang="en-US" sz="1600" dirty="0"/>
              <a:t>Methodology</a:t>
            </a:r>
          </a:p>
          <a:p>
            <a:pPr lvl="1"/>
            <a:r>
              <a:rPr lang="en-US" sz="1600" dirty="0"/>
              <a:t>Synthetic Information towards Maximum Posterior Ratio (SIMPOR)</a:t>
            </a:r>
          </a:p>
          <a:p>
            <a:r>
              <a:rPr lang="en-US" sz="1600" dirty="0"/>
              <a:t>Experiments </a:t>
            </a:r>
          </a:p>
          <a:p>
            <a:r>
              <a:rPr lang="en-US" sz="1600" dirty="0"/>
              <a:t>Conclusion </a:t>
            </a:r>
          </a:p>
          <a:p>
            <a:pPr lvl="1"/>
            <a:endParaRPr lang="en-US" sz="14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16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7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54" y="1272763"/>
            <a:ext cx="7784942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In practice, it is common that datasets contain more samples in some classes but significantly fewer samples in others.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Medical diagnosis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Fraud detection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Facial recognition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Many reasons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Sampling procedure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Difficulty to access data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Nature of data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The problem of learning from imbalanced data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Machine learning models are dominated by the majority class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Thus, their performance might be reduced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Lack of research for deep learning models -&gt; our focus</a:t>
            </a:r>
          </a:p>
          <a:p>
            <a:pPr lvl="1"/>
            <a:endParaRPr lang="en-US" sz="14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17</a:t>
            </a:fld>
            <a:endParaRPr lang="en" kern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C4D1F-1CE2-49C9-B9E2-D996B8C285CB}"/>
              </a:ext>
            </a:extLst>
          </p:cNvPr>
          <p:cNvSpPr txBox="1"/>
          <p:nvPr/>
        </p:nvSpPr>
        <p:spPr>
          <a:xfrm>
            <a:off x="6479519" y="4025375"/>
            <a:ext cx="20617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8: Learning from imbalanced dataset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636105F-2090-4563-8C6B-2DF522D3C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807" y="1910097"/>
            <a:ext cx="2719206" cy="20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2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03" y="1558513"/>
            <a:ext cx="8361049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Oversampling the minority class: (generate more samples for the minority class)</a:t>
            </a:r>
          </a:p>
          <a:p>
            <a:pPr lvl="1">
              <a:spcBef>
                <a:spcPts val="200"/>
              </a:spcBef>
            </a:pPr>
            <a:r>
              <a:rPr lang="en-US" sz="1400" dirty="0"/>
              <a:t>Generate synthetic data within minority classes (e.g., SMOTE [1])</a:t>
            </a:r>
          </a:p>
          <a:p>
            <a:pPr lvl="2">
              <a:spcBef>
                <a:spcPts val="200"/>
              </a:spcBef>
            </a:pPr>
            <a:r>
              <a:rPr lang="en-US" sz="1400" dirty="0"/>
              <a:t>It doesn’t work well for high dimensional data due to breaking data topology.</a:t>
            </a:r>
          </a:p>
          <a:p>
            <a:pPr lvl="1">
              <a:spcBef>
                <a:spcPts val="200"/>
              </a:spcBef>
            </a:pPr>
            <a:r>
              <a:rPr lang="en-US" sz="1400" dirty="0"/>
              <a:t>Resample minority class</a:t>
            </a:r>
          </a:p>
          <a:p>
            <a:pPr lvl="2">
              <a:spcBef>
                <a:spcPts val="200"/>
              </a:spcBef>
            </a:pPr>
            <a:r>
              <a:rPr lang="en-US" sz="1400" dirty="0"/>
              <a:t>Samples in the minority will be duplicated; consequently, it could cause overfitting.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Under-sampling the majority class: (simplify majority class)</a:t>
            </a:r>
          </a:p>
          <a:p>
            <a:pPr lvl="1">
              <a:spcBef>
                <a:spcPts val="200"/>
              </a:spcBef>
            </a:pPr>
            <a:r>
              <a:rPr lang="en-US" sz="1400" dirty="0"/>
              <a:t>Sample the majority class randomly, in order it to be balanced with the minority class.</a:t>
            </a:r>
          </a:p>
          <a:p>
            <a:pPr lvl="2">
              <a:spcBef>
                <a:spcPts val="200"/>
              </a:spcBef>
            </a:pPr>
            <a:r>
              <a:rPr lang="en-US" sz="1400" dirty="0"/>
              <a:t>Losing information because of losing a part of the data.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Cost-sensitive learning: (put weights on minority samples)</a:t>
            </a:r>
          </a:p>
          <a:p>
            <a:pPr lvl="1">
              <a:spcBef>
                <a:spcPts val="200"/>
              </a:spcBef>
            </a:pPr>
            <a:r>
              <a:rPr lang="en-US" sz="1400" dirty="0"/>
              <a:t>Assign weights to the classes or samples during the training</a:t>
            </a:r>
          </a:p>
          <a:p>
            <a:pPr lvl="2">
              <a:spcBef>
                <a:spcPts val="200"/>
              </a:spcBef>
            </a:pPr>
            <a:r>
              <a:rPr lang="en-US" sz="1400" dirty="0"/>
              <a:t>Overfitting on high weighted samples</a:t>
            </a:r>
          </a:p>
          <a:p>
            <a:pPr lvl="2">
              <a:spcBef>
                <a:spcPts val="200"/>
              </a:spcBef>
            </a:pPr>
            <a:endParaRPr lang="en-US" sz="1400" dirty="0"/>
          </a:p>
          <a:p>
            <a:pPr marL="101600" indent="0">
              <a:spcBef>
                <a:spcPts val="200"/>
              </a:spcBef>
              <a:buNone/>
            </a:pPr>
            <a:r>
              <a:rPr lang="en-US" sz="900" i="1" dirty="0"/>
              <a:t>[1] Chawla, N. V., et al. “SMOTE: Synthetic Minority Over-Sampling Technique.” Journal of Artificial Intelligence Research, vol. 16, June 2002, pp. 321–57. DOI.org (</a:t>
            </a:r>
            <a:r>
              <a:rPr lang="en-US" sz="900" i="1" dirty="0" err="1"/>
              <a:t>Crossref</a:t>
            </a:r>
            <a:r>
              <a:rPr lang="en-US" sz="900" i="1" dirty="0"/>
              <a:t>)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18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809162" cy="7662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03" y="1431235"/>
            <a:ext cx="5475371" cy="344135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This motivated us to design a data balancing technique </a:t>
            </a:r>
            <a:r>
              <a:rPr lang="en-US" sz="1600" b="1" dirty="0"/>
              <a:t>by generating synthetic data for the minority class </a:t>
            </a:r>
            <a:r>
              <a:rPr lang="en-US" sz="1600" dirty="0"/>
              <a:t>such that: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It reduces the negative effect of data domination</a:t>
            </a:r>
          </a:p>
          <a:p>
            <a:pPr lvl="2">
              <a:spcBef>
                <a:spcPts val="200"/>
              </a:spcBef>
            </a:pPr>
            <a:r>
              <a:rPr lang="en-US" sz="1600" dirty="0"/>
              <a:t>Our priority is to balance the region that affects the classifier the most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It does not to break the data topology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Avoids overfitting problem 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Keeps all possible information</a:t>
            </a:r>
          </a:p>
          <a:p>
            <a:pPr lvl="1">
              <a:spcBef>
                <a:spcPts val="200"/>
              </a:spcBef>
            </a:pPr>
            <a:endParaRPr lang="en-US" sz="1600" dirty="0"/>
          </a:p>
          <a:p>
            <a:pPr lvl="1"/>
            <a:endParaRPr lang="en-US" sz="14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19</a:t>
            </a:fld>
            <a:endParaRPr lang="en" kern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94D58-C404-4A66-9ADD-9607AC282527}"/>
              </a:ext>
            </a:extLst>
          </p:cNvPr>
          <p:cNvSpPr txBox="1"/>
          <p:nvPr/>
        </p:nvSpPr>
        <p:spPr>
          <a:xfrm>
            <a:off x="6408309" y="4304538"/>
            <a:ext cx="2182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9. Classification on Imbalanced dataset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81C430-7FC3-4F3A-919D-ABE128FD12FC}"/>
              </a:ext>
            </a:extLst>
          </p:cNvPr>
          <p:cNvGrpSpPr/>
          <p:nvPr/>
        </p:nvGrpSpPr>
        <p:grpSpPr>
          <a:xfrm>
            <a:off x="5768539" y="1812515"/>
            <a:ext cx="3331107" cy="2201851"/>
            <a:chOff x="7006583" y="4113414"/>
            <a:chExt cx="3331107" cy="2201851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D72F20F4-A625-43E7-8873-F349B45EB74B}"/>
                </a:ext>
              </a:extLst>
            </p:cNvPr>
            <p:cNvSpPr/>
            <p:nvPr/>
          </p:nvSpPr>
          <p:spPr>
            <a:xfrm>
              <a:off x="7666492" y="484815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A86511FC-3D57-443A-B35E-340612CAC440}"/>
                </a:ext>
              </a:extLst>
            </p:cNvPr>
            <p:cNvSpPr/>
            <p:nvPr/>
          </p:nvSpPr>
          <p:spPr>
            <a:xfrm>
              <a:off x="7437722" y="521353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750FB8F2-4E7A-417A-AFEF-274B032B8AA8}"/>
                </a:ext>
              </a:extLst>
            </p:cNvPr>
            <p:cNvSpPr/>
            <p:nvPr/>
          </p:nvSpPr>
          <p:spPr>
            <a:xfrm>
              <a:off x="7546092" y="503161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C2B84074-FFC2-4AAC-BAA3-0347B3B6A446}"/>
                </a:ext>
              </a:extLst>
            </p:cNvPr>
            <p:cNvSpPr/>
            <p:nvPr/>
          </p:nvSpPr>
          <p:spPr>
            <a:xfrm>
              <a:off x="7563310" y="555133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FCF51584-F559-4A33-B6F7-5D103504975C}"/>
                </a:ext>
              </a:extLst>
            </p:cNvPr>
            <p:cNvSpPr/>
            <p:nvPr/>
          </p:nvSpPr>
          <p:spPr>
            <a:xfrm>
              <a:off x="7688897" y="53700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61E03269-7FA5-46AB-9B59-8BEE4F51B0CE}"/>
                </a:ext>
              </a:extLst>
            </p:cNvPr>
            <p:cNvSpPr/>
            <p:nvPr/>
          </p:nvSpPr>
          <p:spPr>
            <a:xfrm>
              <a:off x="7583239" y="4579793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183833E9-EB26-4163-BB2A-BEE4E74B5ECF}"/>
                </a:ext>
              </a:extLst>
            </p:cNvPr>
            <p:cNvSpPr/>
            <p:nvPr/>
          </p:nvSpPr>
          <p:spPr>
            <a:xfrm>
              <a:off x="7956278" y="563267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A3E6D0E-A16D-47AA-91EF-2800ADBC1361}"/>
                </a:ext>
              </a:extLst>
            </p:cNvPr>
            <p:cNvSpPr/>
            <p:nvPr/>
          </p:nvSpPr>
          <p:spPr>
            <a:xfrm>
              <a:off x="7353660" y="491019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E0494F3-2066-4C3F-8FE0-E0AD93B735CB}"/>
                </a:ext>
              </a:extLst>
            </p:cNvPr>
            <p:cNvSpPr/>
            <p:nvPr/>
          </p:nvSpPr>
          <p:spPr>
            <a:xfrm>
              <a:off x="7060633" y="524182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32B9B8A5-B575-49D7-8BD3-F7E3539A2736}"/>
                </a:ext>
              </a:extLst>
            </p:cNvPr>
            <p:cNvSpPr/>
            <p:nvPr/>
          </p:nvSpPr>
          <p:spPr>
            <a:xfrm>
              <a:off x="7366826" y="533214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5DE680BF-C72F-4F18-9194-EF6DE2097433}"/>
                </a:ext>
              </a:extLst>
            </p:cNvPr>
            <p:cNvSpPr/>
            <p:nvPr/>
          </p:nvSpPr>
          <p:spPr>
            <a:xfrm>
              <a:off x="7563310" y="555133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51C9D1F7-F4C6-4027-B2EC-079436228FA1}"/>
                </a:ext>
              </a:extLst>
            </p:cNvPr>
            <p:cNvSpPr/>
            <p:nvPr/>
          </p:nvSpPr>
          <p:spPr>
            <a:xfrm>
              <a:off x="7759794" y="577051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E1A0485A-CFBA-4869-9DDD-17ABA65DDABB}"/>
                </a:ext>
              </a:extLst>
            </p:cNvPr>
            <p:cNvSpPr/>
            <p:nvPr/>
          </p:nvSpPr>
          <p:spPr>
            <a:xfrm>
              <a:off x="7956278" y="598970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7088A162-12B0-4C61-A151-EA2DB1CDD4D2}"/>
                </a:ext>
              </a:extLst>
            </p:cNvPr>
            <p:cNvSpPr/>
            <p:nvPr/>
          </p:nvSpPr>
          <p:spPr>
            <a:xfrm>
              <a:off x="7830691" y="51120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AFA5AB-197C-4E04-A6F3-EC5297AE5351}"/>
                </a:ext>
              </a:extLst>
            </p:cNvPr>
            <p:cNvSpPr/>
            <p:nvPr/>
          </p:nvSpPr>
          <p:spPr>
            <a:xfrm>
              <a:off x="9273050" y="4753813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B73456-9222-4E88-9E5E-A7979066DBBD}"/>
                </a:ext>
              </a:extLst>
            </p:cNvPr>
            <p:cNvSpPr/>
            <p:nvPr/>
          </p:nvSpPr>
          <p:spPr>
            <a:xfrm>
              <a:off x="8933392" y="4323129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32E809-D2D0-47CD-9E40-4C643A309447}"/>
                </a:ext>
              </a:extLst>
            </p:cNvPr>
            <p:cNvSpPr/>
            <p:nvPr/>
          </p:nvSpPr>
          <p:spPr>
            <a:xfrm>
              <a:off x="8654101" y="5494840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0E5027-68F4-4B2D-A2B2-DE4FA912CF1D}"/>
                </a:ext>
              </a:extLst>
            </p:cNvPr>
            <p:cNvSpPr/>
            <p:nvPr/>
          </p:nvSpPr>
          <p:spPr>
            <a:xfrm>
              <a:off x="8459392" y="4925906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E5A498-6441-4DD9-8B7E-B026B76F8ACA}"/>
                </a:ext>
              </a:extLst>
            </p:cNvPr>
            <p:cNvSpPr/>
            <p:nvPr/>
          </p:nvSpPr>
          <p:spPr>
            <a:xfrm>
              <a:off x="7955772" y="4869675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66ABBFC6-5EF4-4D27-A9F4-F28EC782B451}"/>
                </a:ext>
              </a:extLst>
            </p:cNvPr>
            <p:cNvSpPr/>
            <p:nvPr/>
          </p:nvSpPr>
          <p:spPr>
            <a:xfrm>
              <a:off x="7686669" y="519037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EA42ABCD-9AEA-4DE7-8D4E-C0CBB5BACFCD}"/>
                </a:ext>
              </a:extLst>
            </p:cNvPr>
            <p:cNvSpPr/>
            <p:nvPr/>
          </p:nvSpPr>
          <p:spPr>
            <a:xfrm>
              <a:off x="8335794" y="5417640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113A7314-8E61-4879-89C1-051C9DC5688E}"/>
                </a:ext>
              </a:extLst>
            </p:cNvPr>
            <p:cNvSpPr/>
            <p:nvPr/>
          </p:nvSpPr>
          <p:spPr>
            <a:xfrm>
              <a:off x="7986328" y="451357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26DA01B0-7233-47FF-BE32-B95AFF9279F4}"/>
                </a:ext>
              </a:extLst>
            </p:cNvPr>
            <p:cNvSpPr/>
            <p:nvPr/>
          </p:nvSpPr>
          <p:spPr>
            <a:xfrm>
              <a:off x="7985411" y="526190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8C7D872-3BE7-48E7-9558-2B70143F4037}"/>
                </a:ext>
              </a:extLst>
            </p:cNvPr>
            <p:cNvSpPr/>
            <p:nvPr/>
          </p:nvSpPr>
          <p:spPr>
            <a:xfrm>
              <a:off x="8466923" y="522008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7CC26C08-EFD5-4D0C-9EB1-A08A6F299E85}"/>
                </a:ext>
              </a:extLst>
            </p:cNvPr>
            <p:cNvSpPr/>
            <p:nvPr/>
          </p:nvSpPr>
          <p:spPr>
            <a:xfrm>
              <a:off x="8638090" y="571875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81F87C-1FFD-44DA-A5BC-93CCBF8A8462}"/>
                </a:ext>
              </a:extLst>
            </p:cNvPr>
            <p:cNvSpPr/>
            <p:nvPr/>
          </p:nvSpPr>
          <p:spPr>
            <a:xfrm>
              <a:off x="8305309" y="4303024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EDE083-1360-4CD5-866F-9BA6324107A9}"/>
                </a:ext>
              </a:extLst>
            </p:cNvPr>
            <p:cNvSpPr/>
            <p:nvPr/>
          </p:nvSpPr>
          <p:spPr>
            <a:xfrm>
              <a:off x="9188016" y="5279013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9CB03551-59B1-4F9C-91EE-F7227CDD66A9}"/>
                </a:ext>
              </a:extLst>
            </p:cNvPr>
            <p:cNvSpPr/>
            <p:nvPr/>
          </p:nvSpPr>
          <p:spPr>
            <a:xfrm>
              <a:off x="7176295" y="547987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FBFE5E4E-FBB5-449B-95E0-45D76739D9E9}"/>
                </a:ext>
              </a:extLst>
            </p:cNvPr>
            <p:cNvSpPr/>
            <p:nvPr/>
          </p:nvSpPr>
          <p:spPr>
            <a:xfrm>
              <a:off x="7372779" y="569906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09523477-EEC1-4C84-8D89-346153A08525}"/>
                </a:ext>
              </a:extLst>
            </p:cNvPr>
            <p:cNvSpPr/>
            <p:nvPr/>
          </p:nvSpPr>
          <p:spPr>
            <a:xfrm>
              <a:off x="7569263" y="591824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8BF28335-F7D9-4F2A-86B2-FBDBA7B3097C}"/>
                </a:ext>
              </a:extLst>
            </p:cNvPr>
            <p:cNvSpPr/>
            <p:nvPr/>
          </p:nvSpPr>
          <p:spPr>
            <a:xfrm>
              <a:off x="7765748" y="613743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4FB92AE6-E6BE-4C28-84FE-5CF039DC0F43}"/>
                </a:ext>
              </a:extLst>
            </p:cNvPr>
            <p:cNvSpPr/>
            <p:nvPr/>
          </p:nvSpPr>
          <p:spPr>
            <a:xfrm>
              <a:off x="8283548" y="587234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A67E31-7EB2-4929-AD33-3EA15A503E20}"/>
                </a:ext>
              </a:extLst>
            </p:cNvPr>
            <p:cNvSpPr txBox="1"/>
            <p:nvPr/>
          </p:nvSpPr>
          <p:spPr>
            <a:xfrm>
              <a:off x="9188016" y="4932274"/>
              <a:ext cx="1149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Expected decision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boundary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1BC2FB0D-EE2E-4AE9-8A43-A5E7573E8E1F}"/>
                </a:ext>
              </a:extLst>
            </p:cNvPr>
            <p:cNvSpPr/>
            <p:nvPr/>
          </p:nvSpPr>
          <p:spPr>
            <a:xfrm>
              <a:off x="8852376" y="562311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7D4D288A-41A1-435E-9429-005AB48626F1}"/>
                </a:ext>
              </a:extLst>
            </p:cNvPr>
            <p:cNvSpPr/>
            <p:nvPr/>
          </p:nvSpPr>
          <p:spPr>
            <a:xfrm>
              <a:off x="8155986" y="4959530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044FF13-6CCE-4BEC-86AE-0C4F2556B13A}"/>
                </a:ext>
              </a:extLst>
            </p:cNvPr>
            <p:cNvCxnSpPr>
              <a:cxnSpLocks/>
              <a:stCxn id="74" idx="55"/>
              <a:endCxn id="41" idx="2"/>
            </p:cNvCxnSpPr>
            <p:nvPr/>
          </p:nvCxnSpPr>
          <p:spPr>
            <a:xfrm flipV="1">
              <a:off x="9335886" y="5332384"/>
              <a:ext cx="426967" cy="203430"/>
            </a:xfrm>
            <a:prstGeom prst="straightConnector1">
              <a:avLst/>
            </a:prstGeom>
            <a:noFill/>
            <a:ln w="63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Star: 5 Points 44">
              <a:extLst>
                <a:ext uri="{FF2B5EF4-FFF2-40B4-BE49-F238E27FC236}">
                  <a16:creationId xmlns:a16="http://schemas.microsoft.com/office/drawing/2014/main" id="{EFB34952-429A-40DA-A957-7F551C329D05}"/>
                </a:ext>
              </a:extLst>
            </p:cNvPr>
            <p:cNvSpPr/>
            <p:nvPr/>
          </p:nvSpPr>
          <p:spPr>
            <a:xfrm>
              <a:off x="7066572" y="57340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52FDF6B3-C57A-437F-9B9D-1A196D7E9BF4}"/>
                </a:ext>
              </a:extLst>
            </p:cNvPr>
            <p:cNvSpPr/>
            <p:nvPr/>
          </p:nvSpPr>
          <p:spPr>
            <a:xfrm>
              <a:off x="7339965" y="549477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C391139B-6954-40F8-BC16-C270FA06C623}"/>
                </a:ext>
              </a:extLst>
            </p:cNvPr>
            <p:cNvSpPr/>
            <p:nvPr/>
          </p:nvSpPr>
          <p:spPr>
            <a:xfrm>
              <a:off x="7917748" y="542189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id="{22C74CCE-1428-44AF-807B-E4E5682DDFD2}"/>
                </a:ext>
              </a:extLst>
            </p:cNvPr>
            <p:cNvSpPr/>
            <p:nvPr/>
          </p:nvSpPr>
          <p:spPr>
            <a:xfrm>
              <a:off x="7702859" y="558112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5CA08CB0-7ECB-47A0-BA99-F940434C36A4}"/>
                </a:ext>
              </a:extLst>
            </p:cNvPr>
            <p:cNvSpPr/>
            <p:nvPr/>
          </p:nvSpPr>
          <p:spPr>
            <a:xfrm>
              <a:off x="8156301" y="566465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A5B5FB34-B06D-4322-BA38-FAB1BD793588}"/>
                </a:ext>
              </a:extLst>
            </p:cNvPr>
            <p:cNvSpPr/>
            <p:nvPr/>
          </p:nvSpPr>
          <p:spPr>
            <a:xfrm>
              <a:off x="8211453" y="5225663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Star: 5 Points 50">
              <a:extLst>
                <a:ext uri="{FF2B5EF4-FFF2-40B4-BE49-F238E27FC236}">
                  <a16:creationId xmlns:a16="http://schemas.microsoft.com/office/drawing/2014/main" id="{40EDF238-E628-4A89-A1BE-C9E79A8C47EE}"/>
                </a:ext>
              </a:extLst>
            </p:cNvPr>
            <p:cNvSpPr/>
            <p:nvPr/>
          </p:nvSpPr>
          <p:spPr>
            <a:xfrm>
              <a:off x="7973749" y="509136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9AC05E92-6600-4676-84F8-FFB981F6CB67}"/>
                </a:ext>
              </a:extLst>
            </p:cNvPr>
            <p:cNvSpPr/>
            <p:nvPr/>
          </p:nvSpPr>
          <p:spPr>
            <a:xfrm>
              <a:off x="7226844" y="5678723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6ED8B8BE-5BA4-4251-9BA6-5BCC4EAE6A3B}"/>
                </a:ext>
              </a:extLst>
            </p:cNvPr>
            <p:cNvSpPr/>
            <p:nvPr/>
          </p:nvSpPr>
          <p:spPr>
            <a:xfrm>
              <a:off x="7198655" y="510078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Star: 5 Points 53">
              <a:extLst>
                <a:ext uri="{FF2B5EF4-FFF2-40B4-BE49-F238E27FC236}">
                  <a16:creationId xmlns:a16="http://schemas.microsoft.com/office/drawing/2014/main" id="{615C4260-54BA-4CFA-8B20-A13141B0F719}"/>
                </a:ext>
              </a:extLst>
            </p:cNvPr>
            <p:cNvSpPr/>
            <p:nvPr/>
          </p:nvSpPr>
          <p:spPr>
            <a:xfrm>
              <a:off x="8007137" y="585591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Star: 5 Points 54">
              <a:extLst>
                <a:ext uri="{FF2B5EF4-FFF2-40B4-BE49-F238E27FC236}">
                  <a16:creationId xmlns:a16="http://schemas.microsoft.com/office/drawing/2014/main" id="{A0362140-5E5E-4585-91DB-4982D7623D61}"/>
                </a:ext>
              </a:extLst>
            </p:cNvPr>
            <p:cNvSpPr/>
            <p:nvPr/>
          </p:nvSpPr>
          <p:spPr>
            <a:xfrm>
              <a:off x="7704352" y="594494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Star: 5 Points 55">
              <a:extLst>
                <a:ext uri="{FF2B5EF4-FFF2-40B4-BE49-F238E27FC236}">
                  <a16:creationId xmlns:a16="http://schemas.microsoft.com/office/drawing/2014/main" id="{08F73FCB-4B58-49FB-AE14-1649E0229FE3}"/>
                </a:ext>
              </a:extLst>
            </p:cNvPr>
            <p:cNvSpPr/>
            <p:nvPr/>
          </p:nvSpPr>
          <p:spPr>
            <a:xfrm>
              <a:off x="7448249" y="609675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Star: 5 Points 56">
              <a:extLst>
                <a:ext uri="{FF2B5EF4-FFF2-40B4-BE49-F238E27FC236}">
                  <a16:creationId xmlns:a16="http://schemas.microsoft.com/office/drawing/2014/main" id="{C1482087-61AB-470C-9BA7-E60B3269A2E0}"/>
                </a:ext>
              </a:extLst>
            </p:cNvPr>
            <p:cNvSpPr/>
            <p:nvPr/>
          </p:nvSpPr>
          <p:spPr>
            <a:xfrm>
              <a:off x="8087251" y="544505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tar: 5 Points 57">
              <a:extLst>
                <a:ext uri="{FF2B5EF4-FFF2-40B4-BE49-F238E27FC236}">
                  <a16:creationId xmlns:a16="http://schemas.microsoft.com/office/drawing/2014/main" id="{68F347F6-494D-495F-A6EF-E6D712FACDED}"/>
                </a:ext>
              </a:extLst>
            </p:cNvPr>
            <p:cNvSpPr/>
            <p:nvPr/>
          </p:nvSpPr>
          <p:spPr>
            <a:xfrm>
              <a:off x="8374260" y="5601370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417D6E83-32E7-4967-9590-20C0CEDA45E4}"/>
                </a:ext>
              </a:extLst>
            </p:cNvPr>
            <p:cNvSpPr/>
            <p:nvPr/>
          </p:nvSpPr>
          <p:spPr>
            <a:xfrm>
              <a:off x="7724048" y="448650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id="{D4413304-C806-4280-AB74-B388C640B166}"/>
                </a:ext>
              </a:extLst>
            </p:cNvPr>
            <p:cNvSpPr/>
            <p:nvPr/>
          </p:nvSpPr>
          <p:spPr>
            <a:xfrm>
              <a:off x="7498212" y="481593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Star: 5 Points 60">
              <a:extLst>
                <a:ext uri="{FF2B5EF4-FFF2-40B4-BE49-F238E27FC236}">
                  <a16:creationId xmlns:a16="http://schemas.microsoft.com/office/drawing/2014/main" id="{D3A52AE2-0223-42BC-80DB-37D408E48714}"/>
                </a:ext>
              </a:extLst>
            </p:cNvPr>
            <p:cNvSpPr/>
            <p:nvPr/>
          </p:nvSpPr>
          <p:spPr>
            <a:xfrm>
              <a:off x="7317512" y="469006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tar: 5 Points 61">
              <a:extLst>
                <a:ext uri="{FF2B5EF4-FFF2-40B4-BE49-F238E27FC236}">
                  <a16:creationId xmlns:a16="http://schemas.microsoft.com/office/drawing/2014/main" id="{3B59C243-D59F-409C-90C5-5C88EFAAC27B}"/>
                </a:ext>
              </a:extLst>
            </p:cNvPr>
            <p:cNvSpPr/>
            <p:nvPr/>
          </p:nvSpPr>
          <p:spPr>
            <a:xfrm>
              <a:off x="7152422" y="490514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tar: 5 Points 62">
              <a:extLst>
                <a:ext uri="{FF2B5EF4-FFF2-40B4-BE49-F238E27FC236}">
                  <a16:creationId xmlns:a16="http://schemas.microsoft.com/office/drawing/2014/main" id="{5973457C-2D99-494C-A70E-41A786514204}"/>
                </a:ext>
              </a:extLst>
            </p:cNvPr>
            <p:cNvSpPr/>
            <p:nvPr/>
          </p:nvSpPr>
          <p:spPr>
            <a:xfrm>
              <a:off x="7006583" y="54693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Star: 5 Points 63">
              <a:extLst>
                <a:ext uri="{FF2B5EF4-FFF2-40B4-BE49-F238E27FC236}">
                  <a16:creationId xmlns:a16="http://schemas.microsoft.com/office/drawing/2014/main" id="{F442587D-494C-4472-97A4-5FBE5437B0F0}"/>
                </a:ext>
              </a:extLst>
            </p:cNvPr>
            <p:cNvSpPr/>
            <p:nvPr/>
          </p:nvSpPr>
          <p:spPr>
            <a:xfrm>
              <a:off x="8591018" y="592840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6946B508-5B34-4513-967B-C53DF696D35E}"/>
                </a:ext>
              </a:extLst>
            </p:cNvPr>
            <p:cNvSpPr/>
            <p:nvPr/>
          </p:nvSpPr>
          <p:spPr>
            <a:xfrm>
              <a:off x="8286034" y="608248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Star: 5 Points 65">
              <a:extLst>
                <a:ext uri="{FF2B5EF4-FFF2-40B4-BE49-F238E27FC236}">
                  <a16:creationId xmlns:a16="http://schemas.microsoft.com/office/drawing/2014/main" id="{5171CFBD-9F4B-4AD9-8B3B-80BCFE4552EE}"/>
                </a:ext>
              </a:extLst>
            </p:cNvPr>
            <p:cNvSpPr/>
            <p:nvPr/>
          </p:nvSpPr>
          <p:spPr>
            <a:xfrm>
              <a:off x="8024858" y="617810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095548C-E547-4BBA-B328-5DA53EB32971}"/>
                </a:ext>
              </a:extLst>
            </p:cNvPr>
            <p:cNvSpPr/>
            <p:nvPr/>
          </p:nvSpPr>
          <p:spPr>
            <a:xfrm>
              <a:off x="8711165" y="4597346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Star: 5 Points 67">
              <a:extLst>
                <a:ext uri="{FF2B5EF4-FFF2-40B4-BE49-F238E27FC236}">
                  <a16:creationId xmlns:a16="http://schemas.microsoft.com/office/drawing/2014/main" id="{B95FF820-BBAF-4D05-B9EB-C8EA92D52A28}"/>
                </a:ext>
              </a:extLst>
            </p:cNvPr>
            <p:cNvSpPr/>
            <p:nvPr/>
          </p:nvSpPr>
          <p:spPr>
            <a:xfrm>
              <a:off x="7828374" y="473716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AB6550-FC5D-444A-8B18-EE8F92A99763}"/>
                </a:ext>
              </a:extLst>
            </p:cNvPr>
            <p:cNvSpPr/>
            <p:nvPr/>
          </p:nvSpPr>
          <p:spPr>
            <a:xfrm>
              <a:off x="8851440" y="4964070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Star: 5 Points 70">
              <a:extLst>
                <a:ext uri="{FF2B5EF4-FFF2-40B4-BE49-F238E27FC236}">
                  <a16:creationId xmlns:a16="http://schemas.microsoft.com/office/drawing/2014/main" id="{5550EB53-6835-47AF-A84B-EEDFB719D3A9}"/>
                </a:ext>
              </a:extLst>
            </p:cNvPr>
            <p:cNvSpPr/>
            <p:nvPr/>
          </p:nvSpPr>
          <p:spPr>
            <a:xfrm>
              <a:off x="7717983" y="426315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956E01F3-14E7-45C5-B13D-F8FFBB913A50}"/>
                </a:ext>
              </a:extLst>
            </p:cNvPr>
            <p:cNvSpPr/>
            <p:nvPr/>
          </p:nvSpPr>
          <p:spPr>
            <a:xfrm>
              <a:off x="7218972" y="58864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Star: 5 Points 72">
              <a:extLst>
                <a:ext uri="{FF2B5EF4-FFF2-40B4-BE49-F238E27FC236}">
                  <a16:creationId xmlns:a16="http://schemas.microsoft.com/office/drawing/2014/main" id="{70BC2734-0C75-4EE1-A39D-46DF4D519BB2}"/>
                </a:ext>
              </a:extLst>
            </p:cNvPr>
            <p:cNvSpPr/>
            <p:nvPr/>
          </p:nvSpPr>
          <p:spPr>
            <a:xfrm>
              <a:off x="7549368" y="576362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2FD60F-D353-4083-B19C-1EB13074BD87}"/>
                </a:ext>
              </a:extLst>
            </p:cNvPr>
            <p:cNvSpPr/>
            <p:nvPr/>
          </p:nvSpPr>
          <p:spPr>
            <a:xfrm>
              <a:off x="7816966" y="4113414"/>
              <a:ext cx="1518920" cy="1590040"/>
            </a:xfrm>
            <a:custGeom>
              <a:avLst/>
              <a:gdLst>
                <a:gd name="connsiteX0" fmla="*/ 330200 w 1518920"/>
                <a:gd name="connsiteY0" fmla="*/ 0 h 1590040"/>
                <a:gd name="connsiteX1" fmla="*/ 330200 w 1518920"/>
                <a:gd name="connsiteY1" fmla="*/ 0 h 1590040"/>
                <a:gd name="connsiteX2" fmla="*/ 289560 w 1518920"/>
                <a:gd name="connsiteY2" fmla="*/ 66040 h 1590040"/>
                <a:gd name="connsiteX3" fmla="*/ 254000 w 1518920"/>
                <a:gd name="connsiteY3" fmla="*/ 111760 h 1590040"/>
                <a:gd name="connsiteX4" fmla="*/ 223520 w 1518920"/>
                <a:gd name="connsiteY4" fmla="*/ 172720 h 1590040"/>
                <a:gd name="connsiteX5" fmla="*/ 182880 w 1518920"/>
                <a:gd name="connsiteY5" fmla="*/ 223520 h 1590040"/>
                <a:gd name="connsiteX6" fmla="*/ 157480 w 1518920"/>
                <a:gd name="connsiteY6" fmla="*/ 274320 h 1590040"/>
                <a:gd name="connsiteX7" fmla="*/ 96520 w 1518920"/>
                <a:gd name="connsiteY7" fmla="*/ 381000 h 1590040"/>
                <a:gd name="connsiteX8" fmla="*/ 71120 w 1518920"/>
                <a:gd name="connsiteY8" fmla="*/ 436880 h 1590040"/>
                <a:gd name="connsiteX9" fmla="*/ 40640 w 1518920"/>
                <a:gd name="connsiteY9" fmla="*/ 482600 h 1590040"/>
                <a:gd name="connsiteX10" fmla="*/ 25400 w 1518920"/>
                <a:gd name="connsiteY10" fmla="*/ 528320 h 1590040"/>
                <a:gd name="connsiteX11" fmla="*/ 5080 w 1518920"/>
                <a:gd name="connsiteY11" fmla="*/ 604520 h 1590040"/>
                <a:gd name="connsiteX12" fmla="*/ 0 w 1518920"/>
                <a:gd name="connsiteY12" fmla="*/ 635000 h 1590040"/>
                <a:gd name="connsiteX13" fmla="*/ 15240 w 1518920"/>
                <a:gd name="connsiteY13" fmla="*/ 741680 h 1590040"/>
                <a:gd name="connsiteX14" fmla="*/ 20320 w 1518920"/>
                <a:gd name="connsiteY14" fmla="*/ 762000 h 1590040"/>
                <a:gd name="connsiteX15" fmla="*/ 55880 w 1518920"/>
                <a:gd name="connsiteY15" fmla="*/ 822960 h 1590040"/>
                <a:gd name="connsiteX16" fmla="*/ 60960 w 1518920"/>
                <a:gd name="connsiteY16" fmla="*/ 843280 h 1590040"/>
                <a:gd name="connsiteX17" fmla="*/ 101600 w 1518920"/>
                <a:gd name="connsiteY17" fmla="*/ 878840 h 1590040"/>
                <a:gd name="connsiteX18" fmla="*/ 132080 w 1518920"/>
                <a:gd name="connsiteY18" fmla="*/ 909320 h 1590040"/>
                <a:gd name="connsiteX19" fmla="*/ 167640 w 1518920"/>
                <a:gd name="connsiteY19" fmla="*/ 929640 h 1590040"/>
                <a:gd name="connsiteX20" fmla="*/ 289560 w 1518920"/>
                <a:gd name="connsiteY20" fmla="*/ 949960 h 1590040"/>
                <a:gd name="connsiteX21" fmla="*/ 411480 w 1518920"/>
                <a:gd name="connsiteY21" fmla="*/ 939800 h 1590040"/>
                <a:gd name="connsiteX22" fmla="*/ 436880 w 1518920"/>
                <a:gd name="connsiteY22" fmla="*/ 929640 h 1590040"/>
                <a:gd name="connsiteX23" fmla="*/ 472440 w 1518920"/>
                <a:gd name="connsiteY23" fmla="*/ 924560 h 1590040"/>
                <a:gd name="connsiteX24" fmla="*/ 497840 w 1518920"/>
                <a:gd name="connsiteY24" fmla="*/ 919480 h 1590040"/>
                <a:gd name="connsiteX25" fmla="*/ 574040 w 1518920"/>
                <a:gd name="connsiteY25" fmla="*/ 929640 h 1590040"/>
                <a:gd name="connsiteX26" fmla="*/ 589280 w 1518920"/>
                <a:gd name="connsiteY26" fmla="*/ 944880 h 1590040"/>
                <a:gd name="connsiteX27" fmla="*/ 604520 w 1518920"/>
                <a:gd name="connsiteY27" fmla="*/ 955040 h 1590040"/>
                <a:gd name="connsiteX28" fmla="*/ 624840 w 1518920"/>
                <a:gd name="connsiteY28" fmla="*/ 1000760 h 1590040"/>
                <a:gd name="connsiteX29" fmla="*/ 645160 w 1518920"/>
                <a:gd name="connsiteY29" fmla="*/ 1051560 h 1590040"/>
                <a:gd name="connsiteX30" fmla="*/ 640080 w 1518920"/>
                <a:gd name="connsiteY30" fmla="*/ 1244600 h 1590040"/>
                <a:gd name="connsiteX31" fmla="*/ 629920 w 1518920"/>
                <a:gd name="connsiteY31" fmla="*/ 1275080 h 1590040"/>
                <a:gd name="connsiteX32" fmla="*/ 614680 w 1518920"/>
                <a:gd name="connsiteY32" fmla="*/ 1320800 h 1590040"/>
                <a:gd name="connsiteX33" fmla="*/ 609600 w 1518920"/>
                <a:gd name="connsiteY33" fmla="*/ 1346200 h 1590040"/>
                <a:gd name="connsiteX34" fmla="*/ 599440 w 1518920"/>
                <a:gd name="connsiteY34" fmla="*/ 1376680 h 1590040"/>
                <a:gd name="connsiteX35" fmla="*/ 609600 w 1518920"/>
                <a:gd name="connsiteY35" fmla="*/ 1457960 h 1590040"/>
                <a:gd name="connsiteX36" fmla="*/ 640080 w 1518920"/>
                <a:gd name="connsiteY36" fmla="*/ 1488440 h 1590040"/>
                <a:gd name="connsiteX37" fmla="*/ 660400 w 1518920"/>
                <a:gd name="connsiteY37" fmla="*/ 1513840 h 1590040"/>
                <a:gd name="connsiteX38" fmla="*/ 690880 w 1518920"/>
                <a:gd name="connsiteY38" fmla="*/ 1524000 h 1590040"/>
                <a:gd name="connsiteX39" fmla="*/ 721360 w 1518920"/>
                <a:gd name="connsiteY39" fmla="*/ 1544320 h 1590040"/>
                <a:gd name="connsiteX40" fmla="*/ 736600 w 1518920"/>
                <a:gd name="connsiteY40" fmla="*/ 1549400 h 1590040"/>
                <a:gd name="connsiteX41" fmla="*/ 772160 w 1518920"/>
                <a:gd name="connsiteY41" fmla="*/ 1564640 h 1590040"/>
                <a:gd name="connsiteX42" fmla="*/ 792480 w 1518920"/>
                <a:gd name="connsiteY42" fmla="*/ 1569720 h 1590040"/>
                <a:gd name="connsiteX43" fmla="*/ 817880 w 1518920"/>
                <a:gd name="connsiteY43" fmla="*/ 1579880 h 1590040"/>
                <a:gd name="connsiteX44" fmla="*/ 853440 w 1518920"/>
                <a:gd name="connsiteY44" fmla="*/ 1590040 h 1590040"/>
                <a:gd name="connsiteX45" fmla="*/ 1031240 w 1518920"/>
                <a:gd name="connsiteY45" fmla="*/ 1584960 h 1590040"/>
                <a:gd name="connsiteX46" fmla="*/ 1061720 w 1518920"/>
                <a:gd name="connsiteY46" fmla="*/ 1574800 h 1590040"/>
                <a:gd name="connsiteX47" fmla="*/ 1153160 w 1518920"/>
                <a:gd name="connsiteY47" fmla="*/ 1554480 h 1590040"/>
                <a:gd name="connsiteX48" fmla="*/ 1219200 w 1518920"/>
                <a:gd name="connsiteY48" fmla="*/ 1524000 h 1590040"/>
                <a:gd name="connsiteX49" fmla="*/ 1244600 w 1518920"/>
                <a:gd name="connsiteY49" fmla="*/ 1513840 h 1590040"/>
                <a:gd name="connsiteX50" fmla="*/ 1259840 w 1518920"/>
                <a:gd name="connsiteY50" fmla="*/ 1503680 h 1590040"/>
                <a:gd name="connsiteX51" fmla="*/ 1315720 w 1518920"/>
                <a:gd name="connsiteY51" fmla="*/ 1483360 h 1590040"/>
                <a:gd name="connsiteX52" fmla="*/ 1366520 w 1518920"/>
                <a:gd name="connsiteY52" fmla="*/ 1463040 h 1590040"/>
                <a:gd name="connsiteX53" fmla="*/ 1437640 w 1518920"/>
                <a:gd name="connsiteY53" fmla="*/ 1447800 h 1590040"/>
                <a:gd name="connsiteX54" fmla="*/ 1488440 w 1518920"/>
                <a:gd name="connsiteY54" fmla="*/ 1432560 h 1590040"/>
                <a:gd name="connsiteX55" fmla="*/ 1518920 w 1518920"/>
                <a:gd name="connsiteY55" fmla="*/ 1422400 h 159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18920" h="1590040">
                  <a:moveTo>
                    <a:pt x="330200" y="0"/>
                  </a:moveTo>
                  <a:lnTo>
                    <a:pt x="330200" y="0"/>
                  </a:lnTo>
                  <a:cubicBezTo>
                    <a:pt x="316653" y="22013"/>
                    <a:pt x="304121" y="44684"/>
                    <a:pt x="289560" y="66040"/>
                  </a:cubicBezTo>
                  <a:cubicBezTo>
                    <a:pt x="278684" y="81992"/>
                    <a:pt x="264162" y="95344"/>
                    <a:pt x="254000" y="111760"/>
                  </a:cubicBezTo>
                  <a:cubicBezTo>
                    <a:pt x="242042" y="131077"/>
                    <a:pt x="235717" y="153553"/>
                    <a:pt x="223520" y="172720"/>
                  </a:cubicBezTo>
                  <a:cubicBezTo>
                    <a:pt x="211878" y="191015"/>
                    <a:pt x="194698" y="205338"/>
                    <a:pt x="182880" y="223520"/>
                  </a:cubicBezTo>
                  <a:cubicBezTo>
                    <a:pt x="172562" y="239393"/>
                    <a:pt x="166583" y="257720"/>
                    <a:pt x="157480" y="274320"/>
                  </a:cubicBezTo>
                  <a:cubicBezTo>
                    <a:pt x="137787" y="310231"/>
                    <a:pt x="113468" y="343715"/>
                    <a:pt x="96520" y="381000"/>
                  </a:cubicBezTo>
                  <a:cubicBezTo>
                    <a:pt x="88053" y="399627"/>
                    <a:pt x="80980" y="418952"/>
                    <a:pt x="71120" y="436880"/>
                  </a:cubicBezTo>
                  <a:cubicBezTo>
                    <a:pt x="62293" y="452929"/>
                    <a:pt x="48831" y="466217"/>
                    <a:pt x="40640" y="482600"/>
                  </a:cubicBezTo>
                  <a:cubicBezTo>
                    <a:pt x="33456" y="496968"/>
                    <a:pt x="30192" y="512987"/>
                    <a:pt x="25400" y="528320"/>
                  </a:cubicBezTo>
                  <a:cubicBezTo>
                    <a:pt x="19544" y="547060"/>
                    <a:pt x="9010" y="586180"/>
                    <a:pt x="5080" y="604520"/>
                  </a:cubicBezTo>
                  <a:cubicBezTo>
                    <a:pt x="2922" y="614592"/>
                    <a:pt x="1693" y="624840"/>
                    <a:pt x="0" y="635000"/>
                  </a:cubicBezTo>
                  <a:cubicBezTo>
                    <a:pt x="9608" y="798339"/>
                    <a:pt x="-8888" y="677338"/>
                    <a:pt x="15240" y="741680"/>
                  </a:cubicBezTo>
                  <a:cubicBezTo>
                    <a:pt x="17691" y="748217"/>
                    <a:pt x="17198" y="755755"/>
                    <a:pt x="20320" y="762000"/>
                  </a:cubicBezTo>
                  <a:cubicBezTo>
                    <a:pt x="30840" y="783041"/>
                    <a:pt x="55880" y="822960"/>
                    <a:pt x="55880" y="822960"/>
                  </a:cubicBezTo>
                  <a:cubicBezTo>
                    <a:pt x="57573" y="829733"/>
                    <a:pt x="57496" y="837218"/>
                    <a:pt x="60960" y="843280"/>
                  </a:cubicBezTo>
                  <a:cubicBezTo>
                    <a:pt x="65783" y="851719"/>
                    <a:pt x="97884" y="875867"/>
                    <a:pt x="101600" y="878840"/>
                  </a:cubicBezTo>
                  <a:cubicBezTo>
                    <a:pt x="116501" y="908643"/>
                    <a:pt x="103632" y="893064"/>
                    <a:pt x="132080" y="909320"/>
                  </a:cubicBezTo>
                  <a:cubicBezTo>
                    <a:pt x="144307" y="916307"/>
                    <a:pt x="153412" y="925896"/>
                    <a:pt x="167640" y="929640"/>
                  </a:cubicBezTo>
                  <a:cubicBezTo>
                    <a:pt x="220978" y="943676"/>
                    <a:pt x="240530" y="944512"/>
                    <a:pt x="289560" y="949960"/>
                  </a:cubicBezTo>
                  <a:cubicBezTo>
                    <a:pt x="330200" y="946573"/>
                    <a:pt x="371082" y="945372"/>
                    <a:pt x="411480" y="939800"/>
                  </a:cubicBezTo>
                  <a:cubicBezTo>
                    <a:pt x="420513" y="938554"/>
                    <a:pt x="428033" y="931852"/>
                    <a:pt x="436880" y="929640"/>
                  </a:cubicBezTo>
                  <a:cubicBezTo>
                    <a:pt x="448496" y="926736"/>
                    <a:pt x="460629" y="926528"/>
                    <a:pt x="472440" y="924560"/>
                  </a:cubicBezTo>
                  <a:cubicBezTo>
                    <a:pt x="480957" y="923141"/>
                    <a:pt x="489373" y="921173"/>
                    <a:pt x="497840" y="919480"/>
                  </a:cubicBezTo>
                  <a:cubicBezTo>
                    <a:pt x="523240" y="922867"/>
                    <a:pt x="549350" y="922782"/>
                    <a:pt x="574040" y="929640"/>
                  </a:cubicBezTo>
                  <a:cubicBezTo>
                    <a:pt x="580962" y="931563"/>
                    <a:pt x="583761" y="940281"/>
                    <a:pt x="589280" y="944880"/>
                  </a:cubicBezTo>
                  <a:cubicBezTo>
                    <a:pt x="593970" y="948789"/>
                    <a:pt x="599440" y="951653"/>
                    <a:pt x="604520" y="955040"/>
                  </a:cubicBezTo>
                  <a:cubicBezTo>
                    <a:pt x="629531" y="1005062"/>
                    <a:pt x="598895" y="942384"/>
                    <a:pt x="624840" y="1000760"/>
                  </a:cubicBezTo>
                  <a:cubicBezTo>
                    <a:pt x="644773" y="1045608"/>
                    <a:pt x="625558" y="992754"/>
                    <a:pt x="645160" y="1051560"/>
                  </a:cubicBezTo>
                  <a:cubicBezTo>
                    <a:pt x="656722" y="1132495"/>
                    <a:pt x="655215" y="1104600"/>
                    <a:pt x="640080" y="1244600"/>
                  </a:cubicBezTo>
                  <a:cubicBezTo>
                    <a:pt x="638929" y="1255248"/>
                    <a:pt x="632738" y="1264748"/>
                    <a:pt x="629920" y="1275080"/>
                  </a:cubicBezTo>
                  <a:cubicBezTo>
                    <a:pt x="618103" y="1318410"/>
                    <a:pt x="633308" y="1283544"/>
                    <a:pt x="614680" y="1320800"/>
                  </a:cubicBezTo>
                  <a:cubicBezTo>
                    <a:pt x="612987" y="1329267"/>
                    <a:pt x="611872" y="1337870"/>
                    <a:pt x="609600" y="1346200"/>
                  </a:cubicBezTo>
                  <a:cubicBezTo>
                    <a:pt x="606782" y="1356532"/>
                    <a:pt x="599440" y="1365970"/>
                    <a:pt x="599440" y="1376680"/>
                  </a:cubicBezTo>
                  <a:cubicBezTo>
                    <a:pt x="599440" y="1403984"/>
                    <a:pt x="600269" y="1432300"/>
                    <a:pt x="609600" y="1457960"/>
                  </a:cubicBezTo>
                  <a:cubicBezTo>
                    <a:pt x="614510" y="1471463"/>
                    <a:pt x="630415" y="1477808"/>
                    <a:pt x="640080" y="1488440"/>
                  </a:cubicBezTo>
                  <a:cubicBezTo>
                    <a:pt x="647374" y="1496463"/>
                    <a:pt x="651517" y="1507622"/>
                    <a:pt x="660400" y="1513840"/>
                  </a:cubicBezTo>
                  <a:cubicBezTo>
                    <a:pt x="669174" y="1519982"/>
                    <a:pt x="681301" y="1519211"/>
                    <a:pt x="690880" y="1524000"/>
                  </a:cubicBezTo>
                  <a:cubicBezTo>
                    <a:pt x="701802" y="1529461"/>
                    <a:pt x="710686" y="1538390"/>
                    <a:pt x="721360" y="1544320"/>
                  </a:cubicBezTo>
                  <a:cubicBezTo>
                    <a:pt x="726041" y="1546921"/>
                    <a:pt x="731628" y="1547411"/>
                    <a:pt x="736600" y="1549400"/>
                  </a:cubicBezTo>
                  <a:cubicBezTo>
                    <a:pt x="748574" y="1554189"/>
                    <a:pt x="760040" y="1560233"/>
                    <a:pt x="772160" y="1564640"/>
                  </a:cubicBezTo>
                  <a:cubicBezTo>
                    <a:pt x="778721" y="1567026"/>
                    <a:pt x="785856" y="1567512"/>
                    <a:pt x="792480" y="1569720"/>
                  </a:cubicBezTo>
                  <a:cubicBezTo>
                    <a:pt x="801131" y="1572604"/>
                    <a:pt x="809342" y="1576678"/>
                    <a:pt x="817880" y="1579880"/>
                  </a:cubicBezTo>
                  <a:cubicBezTo>
                    <a:pt x="832456" y="1585346"/>
                    <a:pt x="837427" y="1586037"/>
                    <a:pt x="853440" y="1590040"/>
                  </a:cubicBezTo>
                  <a:cubicBezTo>
                    <a:pt x="912707" y="1588347"/>
                    <a:pt x="972107" y="1589287"/>
                    <a:pt x="1031240" y="1584960"/>
                  </a:cubicBezTo>
                  <a:cubicBezTo>
                    <a:pt x="1041921" y="1584178"/>
                    <a:pt x="1051295" y="1577253"/>
                    <a:pt x="1061720" y="1574800"/>
                  </a:cubicBezTo>
                  <a:cubicBezTo>
                    <a:pt x="1111175" y="1563164"/>
                    <a:pt x="1111478" y="1569366"/>
                    <a:pt x="1153160" y="1554480"/>
                  </a:cubicBezTo>
                  <a:cubicBezTo>
                    <a:pt x="1187686" y="1542149"/>
                    <a:pt x="1187292" y="1538503"/>
                    <a:pt x="1219200" y="1524000"/>
                  </a:cubicBezTo>
                  <a:cubicBezTo>
                    <a:pt x="1227502" y="1520227"/>
                    <a:pt x="1236444" y="1517918"/>
                    <a:pt x="1244600" y="1513840"/>
                  </a:cubicBezTo>
                  <a:cubicBezTo>
                    <a:pt x="1250061" y="1511110"/>
                    <a:pt x="1254379" y="1506410"/>
                    <a:pt x="1259840" y="1503680"/>
                  </a:cubicBezTo>
                  <a:cubicBezTo>
                    <a:pt x="1282053" y="1492574"/>
                    <a:pt x="1292011" y="1492844"/>
                    <a:pt x="1315720" y="1483360"/>
                  </a:cubicBezTo>
                  <a:cubicBezTo>
                    <a:pt x="1350756" y="1469346"/>
                    <a:pt x="1321591" y="1474272"/>
                    <a:pt x="1366520" y="1463040"/>
                  </a:cubicBezTo>
                  <a:cubicBezTo>
                    <a:pt x="1390041" y="1457160"/>
                    <a:pt x="1414119" y="1453680"/>
                    <a:pt x="1437640" y="1447800"/>
                  </a:cubicBezTo>
                  <a:cubicBezTo>
                    <a:pt x="1454791" y="1443512"/>
                    <a:pt x="1471358" y="1437115"/>
                    <a:pt x="1488440" y="1432560"/>
                  </a:cubicBezTo>
                  <a:cubicBezTo>
                    <a:pt x="1518711" y="1424488"/>
                    <a:pt x="1507035" y="1434285"/>
                    <a:pt x="1518920" y="1422400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Star: 5 Points 74">
              <a:extLst>
                <a:ext uri="{FF2B5EF4-FFF2-40B4-BE49-F238E27FC236}">
                  <a16:creationId xmlns:a16="http://schemas.microsoft.com/office/drawing/2014/main" id="{E8FF54CB-D8BC-46EA-92C2-0246878BD071}"/>
                </a:ext>
              </a:extLst>
            </p:cNvPr>
            <p:cNvSpPr/>
            <p:nvPr/>
          </p:nvSpPr>
          <p:spPr>
            <a:xfrm>
              <a:off x="7545804" y="5377500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Star: 5 Points 75">
              <a:extLst>
                <a:ext uri="{FF2B5EF4-FFF2-40B4-BE49-F238E27FC236}">
                  <a16:creationId xmlns:a16="http://schemas.microsoft.com/office/drawing/2014/main" id="{65A710F6-37E4-45B2-B940-4277E3F17AA9}"/>
                </a:ext>
              </a:extLst>
            </p:cNvPr>
            <p:cNvSpPr/>
            <p:nvPr/>
          </p:nvSpPr>
          <p:spPr>
            <a:xfrm>
              <a:off x="7487695" y="440465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41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Status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473" y="1252367"/>
            <a:ext cx="8418179" cy="3393644"/>
          </a:xfrm>
        </p:spPr>
        <p:txBody>
          <a:bodyPr/>
          <a:lstStyle/>
          <a:p>
            <a:pPr marL="501650" indent="-400050">
              <a:buFont typeface="+mj-lt"/>
              <a:buAutoNum type="arabicPeriod"/>
            </a:pPr>
            <a:r>
              <a:rPr lang="en-US" sz="1400" dirty="0"/>
              <a:t>Synthetic Information towards Maximum Posterior Ratio for deep learning on imbalanced data: SIMPOR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Current work</a:t>
            </a:r>
          </a:p>
          <a:p>
            <a:pPr marL="501650" indent="-400050">
              <a:buFont typeface="+mj-lt"/>
              <a:buAutoNum type="arabicPeriod"/>
            </a:pPr>
            <a:r>
              <a:rPr lang="en-US" sz="1400" dirty="0"/>
              <a:t>AutoGAN-based dimension reduction for privacy preservation (Hung Nguyen, Dr. Morris Chang)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Published in Neurocomputing (</a:t>
            </a:r>
            <a:r>
              <a:rPr lang="en-US" sz="1400" dirty="0">
                <a:hlinkClick r:id="rId3"/>
              </a:rPr>
              <a:t>https://doi.org/10.1016/j.neucom.2019.12.002</a:t>
            </a:r>
            <a:r>
              <a:rPr lang="en-US" sz="1400" dirty="0"/>
              <a:t>)</a:t>
            </a:r>
          </a:p>
          <a:p>
            <a:pPr marL="501650" indent="-400050">
              <a:buFont typeface="+mj-lt"/>
              <a:buAutoNum type="arabicPeriod"/>
            </a:pPr>
            <a:r>
              <a:rPr lang="en-US" sz="1400" dirty="0"/>
              <a:t>Complementary Ensemble Learning (Hung Nguyen, Dr. Morris Chang)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Ready to submit</a:t>
            </a:r>
          </a:p>
          <a:p>
            <a:pPr marL="501650" indent="-400050">
              <a:buFont typeface="+mj-lt"/>
              <a:buAutoNum type="arabicPeriod"/>
            </a:pPr>
            <a:r>
              <a:rPr lang="en-US" sz="1400" dirty="0"/>
              <a:t>Towards Implementing Energy-aware Data-driven Intelligence for Telemedicine Applications on Mobile Platforms (Dumindu, Hung Nguyen, Hadi, Dr. Morris Chang)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Under review (ACM Transactions on Computing for Healthcare)</a:t>
            </a:r>
          </a:p>
          <a:p>
            <a:pPr marL="501650" indent="-400050">
              <a:buFont typeface="+mj-lt"/>
              <a:buAutoNum type="arabicPeriod"/>
            </a:pPr>
            <a:r>
              <a:rPr lang="en-US" sz="1400" dirty="0"/>
              <a:t>Reinforcement Learning based Recommender System Challenge of IEEE big data (Hung Nguyen, Minh Pham)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Currently top leaderboard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Under Preparation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6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Which region affects our model the most?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407128" cy="3314074"/>
          </a:xfrm>
        </p:spPr>
        <p:txBody>
          <a:bodyPr/>
          <a:lstStyle/>
          <a:p>
            <a:pPr marL="101600" indent="0">
              <a:spcBef>
                <a:spcPts val="200"/>
              </a:spcBef>
              <a:buNone/>
            </a:pPr>
            <a:r>
              <a:rPr lang="en-US" sz="1600" dirty="0"/>
              <a:t>Consider binary classification problem on an imbalanced dataset</a:t>
            </a:r>
          </a:p>
          <a:p>
            <a:pPr marL="101600" indent="0">
              <a:spcBef>
                <a:spcPts val="200"/>
              </a:spcBef>
              <a:buNone/>
            </a:pPr>
            <a:r>
              <a:rPr lang="en-US" sz="1600" dirty="0"/>
              <a:t>2 classes, A is the majority, B is the minority</a:t>
            </a:r>
          </a:p>
          <a:p>
            <a:pPr marL="101600" indent="0">
              <a:spcBef>
                <a:spcPts val="20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20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82F1A-B294-438E-B50E-8200889FBDE5}"/>
              </a:ext>
            </a:extLst>
          </p:cNvPr>
          <p:cNvSpPr txBox="1"/>
          <p:nvPr/>
        </p:nvSpPr>
        <p:spPr>
          <a:xfrm>
            <a:off x="6408309" y="4304538"/>
            <a:ext cx="2182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9. Classification on Imbalanced dataset</a:t>
            </a:r>
          </a:p>
        </p:txBody>
      </p:sp>
      <p:pic>
        <p:nvPicPr>
          <p:cNvPr id="232" name="Picture 231" descr="\documentclass{article}&#10;\usepackage{amsmath}&#10;\pagestyle{empty}&#10;\begin{document}&#10;&#10;&#10;\begin{align*}&#10; \label{eq:fracpost}&#10; D (X, y)&#10; \end{align*}&#10;&#10;\end{document}" title="IguanaTex Bitmap Display">
            <a:extLst>
              <a:ext uri="{FF2B5EF4-FFF2-40B4-BE49-F238E27FC236}">
                <a16:creationId xmlns:a16="http://schemas.microsoft.com/office/drawing/2014/main" id="{CB00EC10-308B-4AE6-85E5-0FEDBB2519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6199" y="1598878"/>
            <a:ext cx="610632" cy="1850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3D14AD3-095E-4F5C-B22C-03E7C545E100}"/>
              </a:ext>
            </a:extLst>
          </p:cNvPr>
          <p:cNvGrpSpPr/>
          <p:nvPr/>
        </p:nvGrpSpPr>
        <p:grpSpPr>
          <a:xfrm>
            <a:off x="5768539" y="1346475"/>
            <a:ext cx="3331107" cy="2667891"/>
            <a:chOff x="7006583" y="3647374"/>
            <a:chExt cx="3331107" cy="2667891"/>
          </a:xfrm>
        </p:grpSpPr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D78DE99D-BEB7-4D77-AEA3-7A3C6905E3A5}"/>
                </a:ext>
              </a:extLst>
            </p:cNvPr>
            <p:cNvSpPr/>
            <p:nvPr/>
          </p:nvSpPr>
          <p:spPr>
            <a:xfrm>
              <a:off x="7666492" y="484815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ACDE8666-8975-4A3E-80E3-64D575CC7C4D}"/>
                </a:ext>
              </a:extLst>
            </p:cNvPr>
            <p:cNvSpPr/>
            <p:nvPr/>
          </p:nvSpPr>
          <p:spPr>
            <a:xfrm>
              <a:off x="7437722" y="521353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1CE3C811-5AE7-43A5-A816-47B057950218}"/>
                </a:ext>
              </a:extLst>
            </p:cNvPr>
            <p:cNvSpPr/>
            <p:nvPr/>
          </p:nvSpPr>
          <p:spPr>
            <a:xfrm>
              <a:off x="7546092" y="503161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3F9305C8-0A37-475A-AAD2-C11062B0525F}"/>
                </a:ext>
              </a:extLst>
            </p:cNvPr>
            <p:cNvSpPr/>
            <p:nvPr/>
          </p:nvSpPr>
          <p:spPr>
            <a:xfrm>
              <a:off x="7563310" y="555133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D7C9244D-4A27-4E9E-AEDF-0719A7287C20}"/>
                </a:ext>
              </a:extLst>
            </p:cNvPr>
            <p:cNvSpPr/>
            <p:nvPr/>
          </p:nvSpPr>
          <p:spPr>
            <a:xfrm>
              <a:off x="7688897" y="53700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E3780313-BB7B-4723-92A6-8252EFC7A9FC}"/>
                </a:ext>
              </a:extLst>
            </p:cNvPr>
            <p:cNvSpPr/>
            <p:nvPr/>
          </p:nvSpPr>
          <p:spPr>
            <a:xfrm>
              <a:off x="7583239" y="4579793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23F74EA2-42DB-4871-8960-0F8994C9A0C9}"/>
                </a:ext>
              </a:extLst>
            </p:cNvPr>
            <p:cNvSpPr/>
            <p:nvPr/>
          </p:nvSpPr>
          <p:spPr>
            <a:xfrm>
              <a:off x="7956278" y="563267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78075478-9562-4B22-9D5F-398D844EF271}"/>
                </a:ext>
              </a:extLst>
            </p:cNvPr>
            <p:cNvSpPr/>
            <p:nvPr/>
          </p:nvSpPr>
          <p:spPr>
            <a:xfrm>
              <a:off x="7353660" y="491019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00B6167B-6FA2-488C-A36E-6B34E801E292}"/>
                </a:ext>
              </a:extLst>
            </p:cNvPr>
            <p:cNvSpPr/>
            <p:nvPr/>
          </p:nvSpPr>
          <p:spPr>
            <a:xfrm>
              <a:off x="7060633" y="524182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838BE5C9-2551-41B5-AC56-B7BD9E7B5154}"/>
                </a:ext>
              </a:extLst>
            </p:cNvPr>
            <p:cNvSpPr/>
            <p:nvPr/>
          </p:nvSpPr>
          <p:spPr>
            <a:xfrm>
              <a:off x="7366826" y="533214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580A3254-E12B-404C-8149-810116E8D7D5}"/>
                </a:ext>
              </a:extLst>
            </p:cNvPr>
            <p:cNvSpPr/>
            <p:nvPr/>
          </p:nvSpPr>
          <p:spPr>
            <a:xfrm>
              <a:off x="7563310" y="555133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75F41195-4C01-4D63-97BE-C84C288BDCB7}"/>
                </a:ext>
              </a:extLst>
            </p:cNvPr>
            <p:cNvSpPr/>
            <p:nvPr/>
          </p:nvSpPr>
          <p:spPr>
            <a:xfrm>
              <a:off x="7759794" y="577051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59124E16-2ADA-44C9-89FA-E52ABC126B4E}"/>
                </a:ext>
              </a:extLst>
            </p:cNvPr>
            <p:cNvSpPr/>
            <p:nvPr/>
          </p:nvSpPr>
          <p:spPr>
            <a:xfrm>
              <a:off x="7956278" y="598970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C8427072-68BC-4B31-8200-DF0A937A30E8}"/>
                </a:ext>
              </a:extLst>
            </p:cNvPr>
            <p:cNvSpPr/>
            <p:nvPr/>
          </p:nvSpPr>
          <p:spPr>
            <a:xfrm>
              <a:off x="7830691" y="51120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53393F-CB65-4AA6-BB5B-15471625CAA0}"/>
                </a:ext>
              </a:extLst>
            </p:cNvPr>
            <p:cNvSpPr/>
            <p:nvPr/>
          </p:nvSpPr>
          <p:spPr>
            <a:xfrm>
              <a:off x="9273050" y="4753813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7400CEF-0362-4183-A291-9F5F48802C7A}"/>
                </a:ext>
              </a:extLst>
            </p:cNvPr>
            <p:cNvSpPr/>
            <p:nvPr/>
          </p:nvSpPr>
          <p:spPr>
            <a:xfrm>
              <a:off x="8933392" y="4323129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29280A-C684-4137-8D26-E7E91DF8A3E0}"/>
                </a:ext>
              </a:extLst>
            </p:cNvPr>
            <p:cNvSpPr/>
            <p:nvPr/>
          </p:nvSpPr>
          <p:spPr>
            <a:xfrm>
              <a:off x="8654101" y="5494840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1FD4DF-EAF5-4610-86D2-A5E8A130A77E}"/>
                </a:ext>
              </a:extLst>
            </p:cNvPr>
            <p:cNvSpPr/>
            <p:nvPr/>
          </p:nvSpPr>
          <p:spPr>
            <a:xfrm>
              <a:off x="8459392" y="4925906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99BEFE-AF05-4B4F-977E-0F3A3221B7D4}"/>
                </a:ext>
              </a:extLst>
            </p:cNvPr>
            <p:cNvSpPr/>
            <p:nvPr/>
          </p:nvSpPr>
          <p:spPr>
            <a:xfrm>
              <a:off x="7955772" y="4869675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AA619845-4C3E-44DF-809E-799572E299EF}"/>
                </a:ext>
              </a:extLst>
            </p:cNvPr>
            <p:cNvSpPr/>
            <p:nvPr/>
          </p:nvSpPr>
          <p:spPr>
            <a:xfrm>
              <a:off x="7686669" y="519037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4DD116A4-CDC5-4BE3-B0E9-228E4A1E6479}"/>
                </a:ext>
              </a:extLst>
            </p:cNvPr>
            <p:cNvSpPr/>
            <p:nvPr/>
          </p:nvSpPr>
          <p:spPr>
            <a:xfrm>
              <a:off x="8335794" y="5417640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1D2A1CF5-F004-49DC-9E9C-A80F7F911697}"/>
                </a:ext>
              </a:extLst>
            </p:cNvPr>
            <p:cNvSpPr/>
            <p:nvPr/>
          </p:nvSpPr>
          <p:spPr>
            <a:xfrm>
              <a:off x="7986328" y="451357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41532619-F764-46B4-8F6D-859AC239477A}"/>
                </a:ext>
              </a:extLst>
            </p:cNvPr>
            <p:cNvSpPr/>
            <p:nvPr/>
          </p:nvSpPr>
          <p:spPr>
            <a:xfrm>
              <a:off x="7985411" y="526190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1E3E8A94-1871-48ED-9FCB-3F796DF89A5C}"/>
                </a:ext>
              </a:extLst>
            </p:cNvPr>
            <p:cNvSpPr/>
            <p:nvPr/>
          </p:nvSpPr>
          <p:spPr>
            <a:xfrm>
              <a:off x="8466923" y="522008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8D3BA548-E790-42C3-AC1B-660C38D21605}"/>
                </a:ext>
              </a:extLst>
            </p:cNvPr>
            <p:cNvSpPr/>
            <p:nvPr/>
          </p:nvSpPr>
          <p:spPr>
            <a:xfrm>
              <a:off x="8638090" y="571875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DBFA9D6-E9CB-4B85-A080-F40A9A2F236B}"/>
                </a:ext>
              </a:extLst>
            </p:cNvPr>
            <p:cNvSpPr/>
            <p:nvPr/>
          </p:nvSpPr>
          <p:spPr>
            <a:xfrm>
              <a:off x="8305309" y="4303024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C924D94-1DAC-407E-B3FE-AF4659CB74E3}"/>
                </a:ext>
              </a:extLst>
            </p:cNvPr>
            <p:cNvSpPr/>
            <p:nvPr/>
          </p:nvSpPr>
          <p:spPr>
            <a:xfrm>
              <a:off x="9188016" y="5279013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480862D6-FF07-4CDE-8563-4C158107026F}"/>
                </a:ext>
              </a:extLst>
            </p:cNvPr>
            <p:cNvSpPr/>
            <p:nvPr/>
          </p:nvSpPr>
          <p:spPr>
            <a:xfrm>
              <a:off x="7176295" y="547987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34885EF3-3A69-4F69-B889-FC4C3602F239}"/>
                </a:ext>
              </a:extLst>
            </p:cNvPr>
            <p:cNvSpPr/>
            <p:nvPr/>
          </p:nvSpPr>
          <p:spPr>
            <a:xfrm>
              <a:off x="7372779" y="569906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EBEF5577-27D1-4197-B5FA-768CB30A5259}"/>
                </a:ext>
              </a:extLst>
            </p:cNvPr>
            <p:cNvSpPr/>
            <p:nvPr/>
          </p:nvSpPr>
          <p:spPr>
            <a:xfrm>
              <a:off x="7569263" y="591824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ACEB62A3-8420-41C5-91D8-C20189519438}"/>
                </a:ext>
              </a:extLst>
            </p:cNvPr>
            <p:cNvSpPr/>
            <p:nvPr/>
          </p:nvSpPr>
          <p:spPr>
            <a:xfrm>
              <a:off x="7765748" y="613743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FE699145-FFBA-4444-9F26-AA181DAE239D}"/>
                </a:ext>
              </a:extLst>
            </p:cNvPr>
            <p:cNvSpPr/>
            <p:nvPr/>
          </p:nvSpPr>
          <p:spPr>
            <a:xfrm>
              <a:off x="8283548" y="587234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8CCC5F-E09B-47BA-A5FC-727C32D6AA1F}"/>
                </a:ext>
              </a:extLst>
            </p:cNvPr>
            <p:cNvSpPr txBox="1"/>
            <p:nvPr/>
          </p:nvSpPr>
          <p:spPr>
            <a:xfrm>
              <a:off x="9188016" y="4932274"/>
              <a:ext cx="1149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Expected decision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boundary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F6974E18-1E6C-4ABA-857C-B58E0AEAD360}"/>
                </a:ext>
              </a:extLst>
            </p:cNvPr>
            <p:cNvSpPr/>
            <p:nvPr/>
          </p:nvSpPr>
          <p:spPr>
            <a:xfrm>
              <a:off x="8852376" y="562311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id="{FA2279FD-2965-414F-A1CA-C69DDEA236E4}"/>
                </a:ext>
              </a:extLst>
            </p:cNvPr>
            <p:cNvSpPr/>
            <p:nvPr/>
          </p:nvSpPr>
          <p:spPr>
            <a:xfrm>
              <a:off x="8155986" y="4959530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B9AC1FA-CA55-4040-A18F-AEA846523407}"/>
                </a:ext>
              </a:extLst>
            </p:cNvPr>
            <p:cNvCxnSpPr>
              <a:cxnSpLocks/>
              <a:stCxn id="79" idx="55"/>
              <a:endCxn id="45" idx="2"/>
            </p:cNvCxnSpPr>
            <p:nvPr/>
          </p:nvCxnSpPr>
          <p:spPr>
            <a:xfrm flipV="1">
              <a:off x="9335886" y="5332384"/>
              <a:ext cx="426967" cy="203430"/>
            </a:xfrm>
            <a:prstGeom prst="straightConnector1">
              <a:avLst/>
            </a:prstGeom>
            <a:noFill/>
            <a:ln w="63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354BBC8E-20DB-4B34-996C-379C79BE3CDC}"/>
                </a:ext>
              </a:extLst>
            </p:cNvPr>
            <p:cNvSpPr/>
            <p:nvPr/>
          </p:nvSpPr>
          <p:spPr>
            <a:xfrm>
              <a:off x="7066572" y="57340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Star: 5 Points 50">
              <a:extLst>
                <a:ext uri="{FF2B5EF4-FFF2-40B4-BE49-F238E27FC236}">
                  <a16:creationId xmlns:a16="http://schemas.microsoft.com/office/drawing/2014/main" id="{DEACD39C-B852-4828-9C6E-866967FD6515}"/>
                </a:ext>
              </a:extLst>
            </p:cNvPr>
            <p:cNvSpPr/>
            <p:nvPr/>
          </p:nvSpPr>
          <p:spPr>
            <a:xfrm>
              <a:off x="7339965" y="549477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F7254661-C5E1-4DCD-A2E3-9DB363745463}"/>
                </a:ext>
              </a:extLst>
            </p:cNvPr>
            <p:cNvSpPr/>
            <p:nvPr/>
          </p:nvSpPr>
          <p:spPr>
            <a:xfrm>
              <a:off x="7917748" y="542189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AB81BB25-4AB4-4FFE-BB78-90ADFC99C32F}"/>
                </a:ext>
              </a:extLst>
            </p:cNvPr>
            <p:cNvSpPr/>
            <p:nvPr/>
          </p:nvSpPr>
          <p:spPr>
            <a:xfrm>
              <a:off x="7702859" y="558112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Star: 5 Points 53">
              <a:extLst>
                <a:ext uri="{FF2B5EF4-FFF2-40B4-BE49-F238E27FC236}">
                  <a16:creationId xmlns:a16="http://schemas.microsoft.com/office/drawing/2014/main" id="{9403689D-6D74-40FF-A688-D0608785D617}"/>
                </a:ext>
              </a:extLst>
            </p:cNvPr>
            <p:cNvSpPr/>
            <p:nvPr/>
          </p:nvSpPr>
          <p:spPr>
            <a:xfrm>
              <a:off x="8156301" y="566465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Star: 5 Points 54">
              <a:extLst>
                <a:ext uri="{FF2B5EF4-FFF2-40B4-BE49-F238E27FC236}">
                  <a16:creationId xmlns:a16="http://schemas.microsoft.com/office/drawing/2014/main" id="{D381BDB4-199F-4ED9-9CB3-DF99C97B1B95}"/>
                </a:ext>
              </a:extLst>
            </p:cNvPr>
            <p:cNvSpPr/>
            <p:nvPr/>
          </p:nvSpPr>
          <p:spPr>
            <a:xfrm>
              <a:off x="8211453" y="5225663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Star: 5 Points 55">
              <a:extLst>
                <a:ext uri="{FF2B5EF4-FFF2-40B4-BE49-F238E27FC236}">
                  <a16:creationId xmlns:a16="http://schemas.microsoft.com/office/drawing/2014/main" id="{4F373317-1C11-410B-87F5-F0B52A454184}"/>
                </a:ext>
              </a:extLst>
            </p:cNvPr>
            <p:cNvSpPr/>
            <p:nvPr/>
          </p:nvSpPr>
          <p:spPr>
            <a:xfrm>
              <a:off x="7973749" y="509136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Star: 5 Points 56">
              <a:extLst>
                <a:ext uri="{FF2B5EF4-FFF2-40B4-BE49-F238E27FC236}">
                  <a16:creationId xmlns:a16="http://schemas.microsoft.com/office/drawing/2014/main" id="{5EA3F0E3-B2F7-4A61-BA4B-A35D7E994CA8}"/>
                </a:ext>
              </a:extLst>
            </p:cNvPr>
            <p:cNvSpPr/>
            <p:nvPr/>
          </p:nvSpPr>
          <p:spPr>
            <a:xfrm>
              <a:off x="7226844" y="5678723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tar: 5 Points 57">
              <a:extLst>
                <a:ext uri="{FF2B5EF4-FFF2-40B4-BE49-F238E27FC236}">
                  <a16:creationId xmlns:a16="http://schemas.microsoft.com/office/drawing/2014/main" id="{ABCD6B12-6ED5-4E4D-B084-5845844937F1}"/>
                </a:ext>
              </a:extLst>
            </p:cNvPr>
            <p:cNvSpPr/>
            <p:nvPr/>
          </p:nvSpPr>
          <p:spPr>
            <a:xfrm>
              <a:off x="7198655" y="510078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C119C7ED-E6A4-4E22-B968-D83B34EFAAF1}"/>
                </a:ext>
              </a:extLst>
            </p:cNvPr>
            <p:cNvSpPr/>
            <p:nvPr/>
          </p:nvSpPr>
          <p:spPr>
            <a:xfrm>
              <a:off x="8007137" y="585591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id="{C08FAE0B-EB70-4467-A41C-8511B7459C68}"/>
                </a:ext>
              </a:extLst>
            </p:cNvPr>
            <p:cNvSpPr/>
            <p:nvPr/>
          </p:nvSpPr>
          <p:spPr>
            <a:xfrm>
              <a:off x="7704352" y="594494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Star: 5 Points 60">
              <a:extLst>
                <a:ext uri="{FF2B5EF4-FFF2-40B4-BE49-F238E27FC236}">
                  <a16:creationId xmlns:a16="http://schemas.microsoft.com/office/drawing/2014/main" id="{9DA8BB2B-F6A3-4584-80C7-875FD1862008}"/>
                </a:ext>
              </a:extLst>
            </p:cNvPr>
            <p:cNvSpPr/>
            <p:nvPr/>
          </p:nvSpPr>
          <p:spPr>
            <a:xfrm>
              <a:off x="7448249" y="609675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tar: 5 Points 61">
              <a:extLst>
                <a:ext uri="{FF2B5EF4-FFF2-40B4-BE49-F238E27FC236}">
                  <a16:creationId xmlns:a16="http://schemas.microsoft.com/office/drawing/2014/main" id="{287E2B34-B9D6-45D6-8FB4-E47781BCA3D7}"/>
                </a:ext>
              </a:extLst>
            </p:cNvPr>
            <p:cNvSpPr/>
            <p:nvPr/>
          </p:nvSpPr>
          <p:spPr>
            <a:xfrm>
              <a:off x="8087251" y="5445057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tar: 5 Points 62">
              <a:extLst>
                <a:ext uri="{FF2B5EF4-FFF2-40B4-BE49-F238E27FC236}">
                  <a16:creationId xmlns:a16="http://schemas.microsoft.com/office/drawing/2014/main" id="{64B6F038-18E2-4180-B724-27C282E8C94F}"/>
                </a:ext>
              </a:extLst>
            </p:cNvPr>
            <p:cNvSpPr/>
            <p:nvPr/>
          </p:nvSpPr>
          <p:spPr>
            <a:xfrm>
              <a:off x="8374260" y="5601370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Star: 5 Points 63">
              <a:extLst>
                <a:ext uri="{FF2B5EF4-FFF2-40B4-BE49-F238E27FC236}">
                  <a16:creationId xmlns:a16="http://schemas.microsoft.com/office/drawing/2014/main" id="{8E62C85E-1742-4553-A403-A13FBAADE243}"/>
                </a:ext>
              </a:extLst>
            </p:cNvPr>
            <p:cNvSpPr/>
            <p:nvPr/>
          </p:nvSpPr>
          <p:spPr>
            <a:xfrm>
              <a:off x="7724048" y="448650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FE48BFB8-BA39-42B2-AFA1-8C270B796EAD}"/>
                </a:ext>
              </a:extLst>
            </p:cNvPr>
            <p:cNvSpPr/>
            <p:nvPr/>
          </p:nvSpPr>
          <p:spPr>
            <a:xfrm>
              <a:off x="7498212" y="481593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Star: 5 Points 65">
              <a:extLst>
                <a:ext uri="{FF2B5EF4-FFF2-40B4-BE49-F238E27FC236}">
                  <a16:creationId xmlns:a16="http://schemas.microsoft.com/office/drawing/2014/main" id="{A76A41CE-4960-4120-9810-9F816DAA536D}"/>
                </a:ext>
              </a:extLst>
            </p:cNvPr>
            <p:cNvSpPr/>
            <p:nvPr/>
          </p:nvSpPr>
          <p:spPr>
            <a:xfrm>
              <a:off x="7317512" y="4690068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Star: 5 Points 66">
              <a:extLst>
                <a:ext uri="{FF2B5EF4-FFF2-40B4-BE49-F238E27FC236}">
                  <a16:creationId xmlns:a16="http://schemas.microsoft.com/office/drawing/2014/main" id="{7F1DD228-B597-4882-A0C4-ACB426925DD8}"/>
                </a:ext>
              </a:extLst>
            </p:cNvPr>
            <p:cNvSpPr/>
            <p:nvPr/>
          </p:nvSpPr>
          <p:spPr>
            <a:xfrm>
              <a:off x="7152422" y="490514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Star: 5 Points 67">
              <a:extLst>
                <a:ext uri="{FF2B5EF4-FFF2-40B4-BE49-F238E27FC236}">
                  <a16:creationId xmlns:a16="http://schemas.microsoft.com/office/drawing/2014/main" id="{564E1943-F0B2-4315-83A5-CB87CC2C269A}"/>
                </a:ext>
              </a:extLst>
            </p:cNvPr>
            <p:cNvSpPr/>
            <p:nvPr/>
          </p:nvSpPr>
          <p:spPr>
            <a:xfrm>
              <a:off x="7006583" y="54693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Star: 5 Points 68">
              <a:extLst>
                <a:ext uri="{FF2B5EF4-FFF2-40B4-BE49-F238E27FC236}">
                  <a16:creationId xmlns:a16="http://schemas.microsoft.com/office/drawing/2014/main" id="{19B35C37-27F1-44A2-A610-CAA1D0FF7A91}"/>
                </a:ext>
              </a:extLst>
            </p:cNvPr>
            <p:cNvSpPr/>
            <p:nvPr/>
          </p:nvSpPr>
          <p:spPr>
            <a:xfrm>
              <a:off x="8591018" y="5928404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Star: 5 Points 69">
              <a:extLst>
                <a:ext uri="{FF2B5EF4-FFF2-40B4-BE49-F238E27FC236}">
                  <a16:creationId xmlns:a16="http://schemas.microsoft.com/office/drawing/2014/main" id="{8449EBBA-3126-4C97-B902-5F333F59655D}"/>
                </a:ext>
              </a:extLst>
            </p:cNvPr>
            <p:cNvSpPr/>
            <p:nvPr/>
          </p:nvSpPr>
          <p:spPr>
            <a:xfrm>
              <a:off x="8286034" y="6082482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Star: 5 Points 70">
              <a:extLst>
                <a:ext uri="{FF2B5EF4-FFF2-40B4-BE49-F238E27FC236}">
                  <a16:creationId xmlns:a16="http://schemas.microsoft.com/office/drawing/2014/main" id="{9E854F95-8EED-444B-BBBF-9932487DE07A}"/>
                </a:ext>
              </a:extLst>
            </p:cNvPr>
            <p:cNvSpPr/>
            <p:nvPr/>
          </p:nvSpPr>
          <p:spPr>
            <a:xfrm>
              <a:off x="8024858" y="617810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089756C-C113-4381-9CA8-0CDBE67EDFA3}"/>
                </a:ext>
              </a:extLst>
            </p:cNvPr>
            <p:cNvSpPr/>
            <p:nvPr/>
          </p:nvSpPr>
          <p:spPr>
            <a:xfrm>
              <a:off x="8711165" y="4597346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Star: 5 Points 72">
              <a:extLst>
                <a:ext uri="{FF2B5EF4-FFF2-40B4-BE49-F238E27FC236}">
                  <a16:creationId xmlns:a16="http://schemas.microsoft.com/office/drawing/2014/main" id="{E627573A-4B59-4104-BC85-4627EFD62EBC}"/>
                </a:ext>
              </a:extLst>
            </p:cNvPr>
            <p:cNvSpPr/>
            <p:nvPr/>
          </p:nvSpPr>
          <p:spPr>
            <a:xfrm>
              <a:off x="7828374" y="473716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E68A160-C01F-4F29-8EB9-71E07144760A}"/>
                </a:ext>
              </a:extLst>
            </p:cNvPr>
            <p:cNvSpPr/>
            <p:nvPr/>
          </p:nvSpPr>
          <p:spPr>
            <a:xfrm>
              <a:off x="7924610" y="3976170"/>
              <a:ext cx="1336235" cy="1757836"/>
            </a:xfrm>
            <a:custGeom>
              <a:avLst/>
              <a:gdLst>
                <a:gd name="connsiteX0" fmla="*/ 0 w 1432560"/>
                <a:gd name="connsiteY0" fmla="*/ 0 h 1610360"/>
                <a:gd name="connsiteX1" fmla="*/ 538480 w 1432560"/>
                <a:gd name="connsiteY1" fmla="*/ 975360 h 1610360"/>
                <a:gd name="connsiteX2" fmla="*/ 1432560 w 1432560"/>
                <a:gd name="connsiteY2" fmla="*/ 1610360 h 1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2560" h="1610360">
                  <a:moveTo>
                    <a:pt x="0" y="0"/>
                  </a:moveTo>
                  <a:cubicBezTo>
                    <a:pt x="149860" y="353483"/>
                    <a:pt x="299720" y="706967"/>
                    <a:pt x="538480" y="975360"/>
                  </a:cubicBezTo>
                  <a:cubicBezTo>
                    <a:pt x="777240" y="1243753"/>
                    <a:pt x="1265767" y="1492673"/>
                    <a:pt x="1432560" y="16103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5A9635D-E7DE-4D40-B7F2-CF1BDE20A512}"/>
                </a:ext>
              </a:extLst>
            </p:cNvPr>
            <p:cNvSpPr/>
            <p:nvPr/>
          </p:nvSpPr>
          <p:spPr>
            <a:xfrm>
              <a:off x="8851440" y="4964070"/>
              <a:ext cx="125587" cy="156467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Star: 5 Points 75">
              <a:extLst>
                <a:ext uri="{FF2B5EF4-FFF2-40B4-BE49-F238E27FC236}">
                  <a16:creationId xmlns:a16="http://schemas.microsoft.com/office/drawing/2014/main" id="{2DE8907D-6AA3-441D-9146-E2C27CED3BE6}"/>
                </a:ext>
              </a:extLst>
            </p:cNvPr>
            <p:cNvSpPr/>
            <p:nvPr/>
          </p:nvSpPr>
          <p:spPr>
            <a:xfrm>
              <a:off x="7717983" y="4263159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Star: 5 Points 76">
              <a:extLst>
                <a:ext uri="{FF2B5EF4-FFF2-40B4-BE49-F238E27FC236}">
                  <a16:creationId xmlns:a16="http://schemas.microsoft.com/office/drawing/2014/main" id="{11609D68-199B-4012-A0C3-D3869809DAB1}"/>
                </a:ext>
              </a:extLst>
            </p:cNvPr>
            <p:cNvSpPr/>
            <p:nvPr/>
          </p:nvSpPr>
          <p:spPr>
            <a:xfrm>
              <a:off x="7218972" y="5886406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Star: 5 Points 77">
              <a:extLst>
                <a:ext uri="{FF2B5EF4-FFF2-40B4-BE49-F238E27FC236}">
                  <a16:creationId xmlns:a16="http://schemas.microsoft.com/office/drawing/2014/main" id="{02830B73-7CE5-4D54-AD36-E7F2257AC9C2}"/>
                </a:ext>
              </a:extLst>
            </p:cNvPr>
            <p:cNvSpPr/>
            <p:nvPr/>
          </p:nvSpPr>
          <p:spPr>
            <a:xfrm>
              <a:off x="7549368" y="576362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C6F84D2-0D31-4E21-BAF2-504E710E2036}"/>
                </a:ext>
              </a:extLst>
            </p:cNvPr>
            <p:cNvSpPr/>
            <p:nvPr/>
          </p:nvSpPr>
          <p:spPr>
            <a:xfrm>
              <a:off x="7816966" y="4113414"/>
              <a:ext cx="1518920" cy="1590040"/>
            </a:xfrm>
            <a:custGeom>
              <a:avLst/>
              <a:gdLst>
                <a:gd name="connsiteX0" fmla="*/ 330200 w 1518920"/>
                <a:gd name="connsiteY0" fmla="*/ 0 h 1590040"/>
                <a:gd name="connsiteX1" fmla="*/ 330200 w 1518920"/>
                <a:gd name="connsiteY1" fmla="*/ 0 h 1590040"/>
                <a:gd name="connsiteX2" fmla="*/ 289560 w 1518920"/>
                <a:gd name="connsiteY2" fmla="*/ 66040 h 1590040"/>
                <a:gd name="connsiteX3" fmla="*/ 254000 w 1518920"/>
                <a:gd name="connsiteY3" fmla="*/ 111760 h 1590040"/>
                <a:gd name="connsiteX4" fmla="*/ 223520 w 1518920"/>
                <a:gd name="connsiteY4" fmla="*/ 172720 h 1590040"/>
                <a:gd name="connsiteX5" fmla="*/ 182880 w 1518920"/>
                <a:gd name="connsiteY5" fmla="*/ 223520 h 1590040"/>
                <a:gd name="connsiteX6" fmla="*/ 157480 w 1518920"/>
                <a:gd name="connsiteY6" fmla="*/ 274320 h 1590040"/>
                <a:gd name="connsiteX7" fmla="*/ 96520 w 1518920"/>
                <a:gd name="connsiteY7" fmla="*/ 381000 h 1590040"/>
                <a:gd name="connsiteX8" fmla="*/ 71120 w 1518920"/>
                <a:gd name="connsiteY8" fmla="*/ 436880 h 1590040"/>
                <a:gd name="connsiteX9" fmla="*/ 40640 w 1518920"/>
                <a:gd name="connsiteY9" fmla="*/ 482600 h 1590040"/>
                <a:gd name="connsiteX10" fmla="*/ 25400 w 1518920"/>
                <a:gd name="connsiteY10" fmla="*/ 528320 h 1590040"/>
                <a:gd name="connsiteX11" fmla="*/ 5080 w 1518920"/>
                <a:gd name="connsiteY11" fmla="*/ 604520 h 1590040"/>
                <a:gd name="connsiteX12" fmla="*/ 0 w 1518920"/>
                <a:gd name="connsiteY12" fmla="*/ 635000 h 1590040"/>
                <a:gd name="connsiteX13" fmla="*/ 15240 w 1518920"/>
                <a:gd name="connsiteY13" fmla="*/ 741680 h 1590040"/>
                <a:gd name="connsiteX14" fmla="*/ 20320 w 1518920"/>
                <a:gd name="connsiteY14" fmla="*/ 762000 h 1590040"/>
                <a:gd name="connsiteX15" fmla="*/ 55880 w 1518920"/>
                <a:gd name="connsiteY15" fmla="*/ 822960 h 1590040"/>
                <a:gd name="connsiteX16" fmla="*/ 60960 w 1518920"/>
                <a:gd name="connsiteY16" fmla="*/ 843280 h 1590040"/>
                <a:gd name="connsiteX17" fmla="*/ 101600 w 1518920"/>
                <a:gd name="connsiteY17" fmla="*/ 878840 h 1590040"/>
                <a:gd name="connsiteX18" fmla="*/ 132080 w 1518920"/>
                <a:gd name="connsiteY18" fmla="*/ 909320 h 1590040"/>
                <a:gd name="connsiteX19" fmla="*/ 167640 w 1518920"/>
                <a:gd name="connsiteY19" fmla="*/ 929640 h 1590040"/>
                <a:gd name="connsiteX20" fmla="*/ 289560 w 1518920"/>
                <a:gd name="connsiteY20" fmla="*/ 949960 h 1590040"/>
                <a:gd name="connsiteX21" fmla="*/ 411480 w 1518920"/>
                <a:gd name="connsiteY21" fmla="*/ 939800 h 1590040"/>
                <a:gd name="connsiteX22" fmla="*/ 436880 w 1518920"/>
                <a:gd name="connsiteY22" fmla="*/ 929640 h 1590040"/>
                <a:gd name="connsiteX23" fmla="*/ 472440 w 1518920"/>
                <a:gd name="connsiteY23" fmla="*/ 924560 h 1590040"/>
                <a:gd name="connsiteX24" fmla="*/ 497840 w 1518920"/>
                <a:gd name="connsiteY24" fmla="*/ 919480 h 1590040"/>
                <a:gd name="connsiteX25" fmla="*/ 574040 w 1518920"/>
                <a:gd name="connsiteY25" fmla="*/ 929640 h 1590040"/>
                <a:gd name="connsiteX26" fmla="*/ 589280 w 1518920"/>
                <a:gd name="connsiteY26" fmla="*/ 944880 h 1590040"/>
                <a:gd name="connsiteX27" fmla="*/ 604520 w 1518920"/>
                <a:gd name="connsiteY27" fmla="*/ 955040 h 1590040"/>
                <a:gd name="connsiteX28" fmla="*/ 624840 w 1518920"/>
                <a:gd name="connsiteY28" fmla="*/ 1000760 h 1590040"/>
                <a:gd name="connsiteX29" fmla="*/ 645160 w 1518920"/>
                <a:gd name="connsiteY29" fmla="*/ 1051560 h 1590040"/>
                <a:gd name="connsiteX30" fmla="*/ 640080 w 1518920"/>
                <a:gd name="connsiteY30" fmla="*/ 1244600 h 1590040"/>
                <a:gd name="connsiteX31" fmla="*/ 629920 w 1518920"/>
                <a:gd name="connsiteY31" fmla="*/ 1275080 h 1590040"/>
                <a:gd name="connsiteX32" fmla="*/ 614680 w 1518920"/>
                <a:gd name="connsiteY32" fmla="*/ 1320800 h 1590040"/>
                <a:gd name="connsiteX33" fmla="*/ 609600 w 1518920"/>
                <a:gd name="connsiteY33" fmla="*/ 1346200 h 1590040"/>
                <a:gd name="connsiteX34" fmla="*/ 599440 w 1518920"/>
                <a:gd name="connsiteY34" fmla="*/ 1376680 h 1590040"/>
                <a:gd name="connsiteX35" fmla="*/ 609600 w 1518920"/>
                <a:gd name="connsiteY35" fmla="*/ 1457960 h 1590040"/>
                <a:gd name="connsiteX36" fmla="*/ 640080 w 1518920"/>
                <a:gd name="connsiteY36" fmla="*/ 1488440 h 1590040"/>
                <a:gd name="connsiteX37" fmla="*/ 660400 w 1518920"/>
                <a:gd name="connsiteY37" fmla="*/ 1513840 h 1590040"/>
                <a:gd name="connsiteX38" fmla="*/ 690880 w 1518920"/>
                <a:gd name="connsiteY38" fmla="*/ 1524000 h 1590040"/>
                <a:gd name="connsiteX39" fmla="*/ 721360 w 1518920"/>
                <a:gd name="connsiteY39" fmla="*/ 1544320 h 1590040"/>
                <a:gd name="connsiteX40" fmla="*/ 736600 w 1518920"/>
                <a:gd name="connsiteY40" fmla="*/ 1549400 h 1590040"/>
                <a:gd name="connsiteX41" fmla="*/ 772160 w 1518920"/>
                <a:gd name="connsiteY41" fmla="*/ 1564640 h 1590040"/>
                <a:gd name="connsiteX42" fmla="*/ 792480 w 1518920"/>
                <a:gd name="connsiteY42" fmla="*/ 1569720 h 1590040"/>
                <a:gd name="connsiteX43" fmla="*/ 817880 w 1518920"/>
                <a:gd name="connsiteY43" fmla="*/ 1579880 h 1590040"/>
                <a:gd name="connsiteX44" fmla="*/ 853440 w 1518920"/>
                <a:gd name="connsiteY44" fmla="*/ 1590040 h 1590040"/>
                <a:gd name="connsiteX45" fmla="*/ 1031240 w 1518920"/>
                <a:gd name="connsiteY45" fmla="*/ 1584960 h 1590040"/>
                <a:gd name="connsiteX46" fmla="*/ 1061720 w 1518920"/>
                <a:gd name="connsiteY46" fmla="*/ 1574800 h 1590040"/>
                <a:gd name="connsiteX47" fmla="*/ 1153160 w 1518920"/>
                <a:gd name="connsiteY47" fmla="*/ 1554480 h 1590040"/>
                <a:gd name="connsiteX48" fmla="*/ 1219200 w 1518920"/>
                <a:gd name="connsiteY48" fmla="*/ 1524000 h 1590040"/>
                <a:gd name="connsiteX49" fmla="*/ 1244600 w 1518920"/>
                <a:gd name="connsiteY49" fmla="*/ 1513840 h 1590040"/>
                <a:gd name="connsiteX50" fmla="*/ 1259840 w 1518920"/>
                <a:gd name="connsiteY50" fmla="*/ 1503680 h 1590040"/>
                <a:gd name="connsiteX51" fmla="*/ 1315720 w 1518920"/>
                <a:gd name="connsiteY51" fmla="*/ 1483360 h 1590040"/>
                <a:gd name="connsiteX52" fmla="*/ 1366520 w 1518920"/>
                <a:gd name="connsiteY52" fmla="*/ 1463040 h 1590040"/>
                <a:gd name="connsiteX53" fmla="*/ 1437640 w 1518920"/>
                <a:gd name="connsiteY53" fmla="*/ 1447800 h 1590040"/>
                <a:gd name="connsiteX54" fmla="*/ 1488440 w 1518920"/>
                <a:gd name="connsiteY54" fmla="*/ 1432560 h 1590040"/>
                <a:gd name="connsiteX55" fmla="*/ 1518920 w 1518920"/>
                <a:gd name="connsiteY55" fmla="*/ 1422400 h 159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18920" h="1590040">
                  <a:moveTo>
                    <a:pt x="330200" y="0"/>
                  </a:moveTo>
                  <a:lnTo>
                    <a:pt x="330200" y="0"/>
                  </a:lnTo>
                  <a:cubicBezTo>
                    <a:pt x="316653" y="22013"/>
                    <a:pt x="304121" y="44684"/>
                    <a:pt x="289560" y="66040"/>
                  </a:cubicBezTo>
                  <a:cubicBezTo>
                    <a:pt x="278684" y="81992"/>
                    <a:pt x="264162" y="95344"/>
                    <a:pt x="254000" y="111760"/>
                  </a:cubicBezTo>
                  <a:cubicBezTo>
                    <a:pt x="242042" y="131077"/>
                    <a:pt x="235717" y="153553"/>
                    <a:pt x="223520" y="172720"/>
                  </a:cubicBezTo>
                  <a:cubicBezTo>
                    <a:pt x="211878" y="191015"/>
                    <a:pt x="194698" y="205338"/>
                    <a:pt x="182880" y="223520"/>
                  </a:cubicBezTo>
                  <a:cubicBezTo>
                    <a:pt x="172562" y="239393"/>
                    <a:pt x="166583" y="257720"/>
                    <a:pt x="157480" y="274320"/>
                  </a:cubicBezTo>
                  <a:cubicBezTo>
                    <a:pt x="137787" y="310231"/>
                    <a:pt x="113468" y="343715"/>
                    <a:pt x="96520" y="381000"/>
                  </a:cubicBezTo>
                  <a:cubicBezTo>
                    <a:pt x="88053" y="399627"/>
                    <a:pt x="80980" y="418952"/>
                    <a:pt x="71120" y="436880"/>
                  </a:cubicBezTo>
                  <a:cubicBezTo>
                    <a:pt x="62293" y="452929"/>
                    <a:pt x="48831" y="466217"/>
                    <a:pt x="40640" y="482600"/>
                  </a:cubicBezTo>
                  <a:cubicBezTo>
                    <a:pt x="33456" y="496968"/>
                    <a:pt x="30192" y="512987"/>
                    <a:pt x="25400" y="528320"/>
                  </a:cubicBezTo>
                  <a:cubicBezTo>
                    <a:pt x="19544" y="547060"/>
                    <a:pt x="9010" y="586180"/>
                    <a:pt x="5080" y="604520"/>
                  </a:cubicBezTo>
                  <a:cubicBezTo>
                    <a:pt x="2922" y="614592"/>
                    <a:pt x="1693" y="624840"/>
                    <a:pt x="0" y="635000"/>
                  </a:cubicBezTo>
                  <a:cubicBezTo>
                    <a:pt x="9608" y="798339"/>
                    <a:pt x="-8888" y="677338"/>
                    <a:pt x="15240" y="741680"/>
                  </a:cubicBezTo>
                  <a:cubicBezTo>
                    <a:pt x="17691" y="748217"/>
                    <a:pt x="17198" y="755755"/>
                    <a:pt x="20320" y="762000"/>
                  </a:cubicBezTo>
                  <a:cubicBezTo>
                    <a:pt x="30840" y="783041"/>
                    <a:pt x="55880" y="822960"/>
                    <a:pt x="55880" y="822960"/>
                  </a:cubicBezTo>
                  <a:cubicBezTo>
                    <a:pt x="57573" y="829733"/>
                    <a:pt x="57496" y="837218"/>
                    <a:pt x="60960" y="843280"/>
                  </a:cubicBezTo>
                  <a:cubicBezTo>
                    <a:pt x="65783" y="851719"/>
                    <a:pt x="97884" y="875867"/>
                    <a:pt x="101600" y="878840"/>
                  </a:cubicBezTo>
                  <a:cubicBezTo>
                    <a:pt x="116501" y="908643"/>
                    <a:pt x="103632" y="893064"/>
                    <a:pt x="132080" y="909320"/>
                  </a:cubicBezTo>
                  <a:cubicBezTo>
                    <a:pt x="144307" y="916307"/>
                    <a:pt x="153412" y="925896"/>
                    <a:pt x="167640" y="929640"/>
                  </a:cubicBezTo>
                  <a:cubicBezTo>
                    <a:pt x="220978" y="943676"/>
                    <a:pt x="240530" y="944512"/>
                    <a:pt x="289560" y="949960"/>
                  </a:cubicBezTo>
                  <a:cubicBezTo>
                    <a:pt x="330200" y="946573"/>
                    <a:pt x="371082" y="945372"/>
                    <a:pt x="411480" y="939800"/>
                  </a:cubicBezTo>
                  <a:cubicBezTo>
                    <a:pt x="420513" y="938554"/>
                    <a:pt x="428033" y="931852"/>
                    <a:pt x="436880" y="929640"/>
                  </a:cubicBezTo>
                  <a:cubicBezTo>
                    <a:pt x="448496" y="926736"/>
                    <a:pt x="460629" y="926528"/>
                    <a:pt x="472440" y="924560"/>
                  </a:cubicBezTo>
                  <a:cubicBezTo>
                    <a:pt x="480957" y="923141"/>
                    <a:pt x="489373" y="921173"/>
                    <a:pt x="497840" y="919480"/>
                  </a:cubicBezTo>
                  <a:cubicBezTo>
                    <a:pt x="523240" y="922867"/>
                    <a:pt x="549350" y="922782"/>
                    <a:pt x="574040" y="929640"/>
                  </a:cubicBezTo>
                  <a:cubicBezTo>
                    <a:pt x="580962" y="931563"/>
                    <a:pt x="583761" y="940281"/>
                    <a:pt x="589280" y="944880"/>
                  </a:cubicBezTo>
                  <a:cubicBezTo>
                    <a:pt x="593970" y="948789"/>
                    <a:pt x="599440" y="951653"/>
                    <a:pt x="604520" y="955040"/>
                  </a:cubicBezTo>
                  <a:cubicBezTo>
                    <a:pt x="629531" y="1005062"/>
                    <a:pt x="598895" y="942384"/>
                    <a:pt x="624840" y="1000760"/>
                  </a:cubicBezTo>
                  <a:cubicBezTo>
                    <a:pt x="644773" y="1045608"/>
                    <a:pt x="625558" y="992754"/>
                    <a:pt x="645160" y="1051560"/>
                  </a:cubicBezTo>
                  <a:cubicBezTo>
                    <a:pt x="656722" y="1132495"/>
                    <a:pt x="655215" y="1104600"/>
                    <a:pt x="640080" y="1244600"/>
                  </a:cubicBezTo>
                  <a:cubicBezTo>
                    <a:pt x="638929" y="1255248"/>
                    <a:pt x="632738" y="1264748"/>
                    <a:pt x="629920" y="1275080"/>
                  </a:cubicBezTo>
                  <a:cubicBezTo>
                    <a:pt x="618103" y="1318410"/>
                    <a:pt x="633308" y="1283544"/>
                    <a:pt x="614680" y="1320800"/>
                  </a:cubicBezTo>
                  <a:cubicBezTo>
                    <a:pt x="612987" y="1329267"/>
                    <a:pt x="611872" y="1337870"/>
                    <a:pt x="609600" y="1346200"/>
                  </a:cubicBezTo>
                  <a:cubicBezTo>
                    <a:pt x="606782" y="1356532"/>
                    <a:pt x="599440" y="1365970"/>
                    <a:pt x="599440" y="1376680"/>
                  </a:cubicBezTo>
                  <a:cubicBezTo>
                    <a:pt x="599440" y="1403984"/>
                    <a:pt x="600269" y="1432300"/>
                    <a:pt x="609600" y="1457960"/>
                  </a:cubicBezTo>
                  <a:cubicBezTo>
                    <a:pt x="614510" y="1471463"/>
                    <a:pt x="630415" y="1477808"/>
                    <a:pt x="640080" y="1488440"/>
                  </a:cubicBezTo>
                  <a:cubicBezTo>
                    <a:pt x="647374" y="1496463"/>
                    <a:pt x="651517" y="1507622"/>
                    <a:pt x="660400" y="1513840"/>
                  </a:cubicBezTo>
                  <a:cubicBezTo>
                    <a:pt x="669174" y="1519982"/>
                    <a:pt x="681301" y="1519211"/>
                    <a:pt x="690880" y="1524000"/>
                  </a:cubicBezTo>
                  <a:cubicBezTo>
                    <a:pt x="701802" y="1529461"/>
                    <a:pt x="710686" y="1538390"/>
                    <a:pt x="721360" y="1544320"/>
                  </a:cubicBezTo>
                  <a:cubicBezTo>
                    <a:pt x="726041" y="1546921"/>
                    <a:pt x="731628" y="1547411"/>
                    <a:pt x="736600" y="1549400"/>
                  </a:cubicBezTo>
                  <a:cubicBezTo>
                    <a:pt x="748574" y="1554189"/>
                    <a:pt x="760040" y="1560233"/>
                    <a:pt x="772160" y="1564640"/>
                  </a:cubicBezTo>
                  <a:cubicBezTo>
                    <a:pt x="778721" y="1567026"/>
                    <a:pt x="785856" y="1567512"/>
                    <a:pt x="792480" y="1569720"/>
                  </a:cubicBezTo>
                  <a:cubicBezTo>
                    <a:pt x="801131" y="1572604"/>
                    <a:pt x="809342" y="1576678"/>
                    <a:pt x="817880" y="1579880"/>
                  </a:cubicBezTo>
                  <a:cubicBezTo>
                    <a:pt x="832456" y="1585346"/>
                    <a:pt x="837427" y="1586037"/>
                    <a:pt x="853440" y="1590040"/>
                  </a:cubicBezTo>
                  <a:cubicBezTo>
                    <a:pt x="912707" y="1588347"/>
                    <a:pt x="972107" y="1589287"/>
                    <a:pt x="1031240" y="1584960"/>
                  </a:cubicBezTo>
                  <a:cubicBezTo>
                    <a:pt x="1041921" y="1584178"/>
                    <a:pt x="1051295" y="1577253"/>
                    <a:pt x="1061720" y="1574800"/>
                  </a:cubicBezTo>
                  <a:cubicBezTo>
                    <a:pt x="1111175" y="1563164"/>
                    <a:pt x="1111478" y="1569366"/>
                    <a:pt x="1153160" y="1554480"/>
                  </a:cubicBezTo>
                  <a:cubicBezTo>
                    <a:pt x="1187686" y="1542149"/>
                    <a:pt x="1187292" y="1538503"/>
                    <a:pt x="1219200" y="1524000"/>
                  </a:cubicBezTo>
                  <a:cubicBezTo>
                    <a:pt x="1227502" y="1520227"/>
                    <a:pt x="1236444" y="1517918"/>
                    <a:pt x="1244600" y="1513840"/>
                  </a:cubicBezTo>
                  <a:cubicBezTo>
                    <a:pt x="1250061" y="1511110"/>
                    <a:pt x="1254379" y="1506410"/>
                    <a:pt x="1259840" y="1503680"/>
                  </a:cubicBezTo>
                  <a:cubicBezTo>
                    <a:pt x="1282053" y="1492574"/>
                    <a:pt x="1292011" y="1492844"/>
                    <a:pt x="1315720" y="1483360"/>
                  </a:cubicBezTo>
                  <a:cubicBezTo>
                    <a:pt x="1350756" y="1469346"/>
                    <a:pt x="1321591" y="1474272"/>
                    <a:pt x="1366520" y="1463040"/>
                  </a:cubicBezTo>
                  <a:cubicBezTo>
                    <a:pt x="1390041" y="1457160"/>
                    <a:pt x="1414119" y="1453680"/>
                    <a:pt x="1437640" y="1447800"/>
                  </a:cubicBezTo>
                  <a:cubicBezTo>
                    <a:pt x="1454791" y="1443512"/>
                    <a:pt x="1471358" y="1437115"/>
                    <a:pt x="1488440" y="1432560"/>
                  </a:cubicBezTo>
                  <a:cubicBezTo>
                    <a:pt x="1518711" y="1424488"/>
                    <a:pt x="1507035" y="1434285"/>
                    <a:pt x="1518920" y="1422400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Star: 5 Points 79">
              <a:extLst>
                <a:ext uri="{FF2B5EF4-FFF2-40B4-BE49-F238E27FC236}">
                  <a16:creationId xmlns:a16="http://schemas.microsoft.com/office/drawing/2014/main" id="{4229F61C-0A58-48AD-A939-66CB712A421C}"/>
                </a:ext>
              </a:extLst>
            </p:cNvPr>
            <p:cNvSpPr/>
            <p:nvPr/>
          </p:nvSpPr>
          <p:spPr>
            <a:xfrm>
              <a:off x="7545804" y="5377500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Star: 5 Points 81">
              <a:extLst>
                <a:ext uri="{FF2B5EF4-FFF2-40B4-BE49-F238E27FC236}">
                  <a16:creationId xmlns:a16="http://schemas.microsoft.com/office/drawing/2014/main" id="{CD6DDA56-5EF2-4F31-A084-260561050542}"/>
                </a:ext>
              </a:extLst>
            </p:cNvPr>
            <p:cNvSpPr/>
            <p:nvPr/>
          </p:nvSpPr>
          <p:spPr>
            <a:xfrm>
              <a:off x="7487695" y="4404655"/>
              <a:ext cx="137160" cy="137160"/>
            </a:xfrm>
            <a:prstGeom prst="star5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5ED038-B597-49DC-B705-EE57E99B81D6}"/>
                </a:ext>
              </a:extLst>
            </p:cNvPr>
            <p:cNvSpPr txBox="1"/>
            <p:nvPr/>
          </p:nvSpPr>
          <p:spPr>
            <a:xfrm>
              <a:off x="7182235" y="3647374"/>
              <a:ext cx="1460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Imbalanced decision boundary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32A969F-050D-48B7-BA25-59565D9F79CA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68F8BF-6013-4B0B-97B6-27A73A1F0AF9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03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Which region affects our model the most?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407128" cy="3314074"/>
          </a:xfrm>
        </p:spPr>
        <p:txBody>
          <a:bodyPr/>
          <a:lstStyle/>
          <a:p>
            <a:pPr marL="101600" indent="0">
              <a:spcBef>
                <a:spcPts val="200"/>
              </a:spcBef>
              <a:buNone/>
            </a:pPr>
            <a:r>
              <a:rPr lang="en-US" sz="1600" dirty="0"/>
              <a:t>Consider binary classification problem on an imbalanced dataset</a:t>
            </a:r>
          </a:p>
          <a:p>
            <a:pPr marL="101600" indent="0">
              <a:spcBef>
                <a:spcPts val="200"/>
              </a:spcBef>
              <a:buNone/>
            </a:pPr>
            <a:r>
              <a:rPr lang="en-US" sz="1600" dirty="0"/>
              <a:t>2 classes, A is the majority, B is the minority</a:t>
            </a:r>
          </a:p>
          <a:p>
            <a:pPr marL="101600" indent="0">
              <a:spcBef>
                <a:spcPts val="200"/>
              </a:spcBef>
              <a:buNone/>
            </a:pPr>
            <a:endParaRPr lang="en-US" sz="1600" dirty="0"/>
          </a:p>
          <a:p>
            <a:pPr>
              <a:spcBef>
                <a:spcPts val="200"/>
              </a:spcBef>
            </a:pPr>
            <a:r>
              <a:rPr lang="en-US" sz="1600" dirty="0"/>
              <a:t>The region that affects machine learning models the most 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Utilize </a:t>
            </a:r>
            <a:r>
              <a:rPr lang="en-US" sz="1600" b="1" dirty="0"/>
              <a:t>Entropy-based active learning </a:t>
            </a:r>
            <a:r>
              <a:rPr lang="en-US" sz="1600" dirty="0"/>
              <a:t>to find a subset of informative samples:</a:t>
            </a:r>
          </a:p>
          <a:p>
            <a:r>
              <a:rPr lang="en-US" sz="1600" dirty="0"/>
              <a:t>The remaining region will be balanced later</a:t>
            </a:r>
          </a:p>
          <a:p>
            <a:r>
              <a:rPr lang="en-US" sz="1600" dirty="0"/>
              <a:t>Result in a balanced dataset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82F1A-B294-438E-B50E-8200889FBDE5}"/>
              </a:ext>
            </a:extLst>
          </p:cNvPr>
          <p:cNvSpPr txBox="1"/>
          <p:nvPr/>
        </p:nvSpPr>
        <p:spPr>
          <a:xfrm>
            <a:off x="6408309" y="4304538"/>
            <a:ext cx="1790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10. Finding Informative Region</a:t>
            </a:r>
          </a:p>
        </p:txBody>
      </p:sp>
      <p:pic>
        <p:nvPicPr>
          <p:cNvPr id="234" name="Picture 233" descr="\documentclass{article}&#10;\usepackage{amsmath}&#10;\pagestyle{empty}&#10;\begin{document}&#10;&#10;&#10;\begin{align*}&#10; \label{eq:fracpost}&#10; S \in D&#10; \end{align*}&#10;&#10;\end{document}" title="IguanaTex Bitmap Display">
            <a:extLst>
              <a:ext uri="{FF2B5EF4-FFF2-40B4-BE49-F238E27FC236}">
                <a16:creationId xmlns:a16="http://schemas.microsoft.com/office/drawing/2014/main" id="{1BB59669-5187-40D8-9D6F-83B713C6F6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65861" y="2934941"/>
            <a:ext cx="526406" cy="148351"/>
          </a:xfrm>
          <a:prstGeom prst="rect">
            <a:avLst/>
          </a:prstGeom>
        </p:spPr>
      </p:pic>
      <p:pic>
        <p:nvPicPr>
          <p:cNvPr id="238" name="Picture 237" descr="\documentclass{article}&#10;\usepackage{amsmath}&#10;\pagestyle{empty}&#10;\begin{document}&#10;&#10;&#10;\begin{align*}&#10; \label{eq:fracpost}&#10; D' (X', y')&#10; \end{align*}&#10;&#10;\end{document}" title="IguanaTex Bitmap Display">
            <a:extLst>
              <a:ext uri="{FF2B5EF4-FFF2-40B4-BE49-F238E27FC236}">
                <a16:creationId xmlns:a16="http://schemas.microsoft.com/office/drawing/2014/main" id="{8FB1EFE6-17C8-4C52-BC78-F039A46F79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16808" y="3570267"/>
            <a:ext cx="853333" cy="21455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C7704-AE1C-43BB-B997-B33E585B35E0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E3C299-B5DC-43A3-BD01-74D92D6C8300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chemeClr val="accent4">
                <a:lumMod val="50000"/>
                <a:alpha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D14AD3-095E-4F5C-B22C-03E7C545E100}"/>
                </a:ext>
              </a:extLst>
            </p:cNvPr>
            <p:cNvGrpSpPr/>
            <p:nvPr/>
          </p:nvGrpSpPr>
          <p:grpSpPr>
            <a:xfrm>
              <a:off x="7006583" y="3976170"/>
              <a:ext cx="2670933" cy="2388050"/>
              <a:chOff x="7006583" y="3976170"/>
              <a:chExt cx="2670933" cy="2388050"/>
            </a:xfrm>
          </p:grpSpPr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D78DE99D-BEB7-4D77-AEA3-7A3C6905E3A5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Star: 5 Points 13">
                <a:extLst>
                  <a:ext uri="{FF2B5EF4-FFF2-40B4-BE49-F238E27FC236}">
                    <a16:creationId xmlns:a16="http://schemas.microsoft.com/office/drawing/2014/main" id="{ACDE8666-8975-4A3E-80E3-64D575CC7C4D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Star: 5 Points 14">
                <a:extLst>
                  <a:ext uri="{FF2B5EF4-FFF2-40B4-BE49-F238E27FC236}">
                    <a16:creationId xmlns:a16="http://schemas.microsoft.com/office/drawing/2014/main" id="{1CE3C811-5AE7-43A5-A816-47B057950218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Star: 5 Points 15">
                <a:extLst>
                  <a:ext uri="{FF2B5EF4-FFF2-40B4-BE49-F238E27FC236}">
                    <a16:creationId xmlns:a16="http://schemas.microsoft.com/office/drawing/2014/main" id="{3F9305C8-0A37-475A-AAD2-C11062B0525F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Star: 5 Points 16">
                <a:extLst>
                  <a:ext uri="{FF2B5EF4-FFF2-40B4-BE49-F238E27FC236}">
                    <a16:creationId xmlns:a16="http://schemas.microsoft.com/office/drawing/2014/main" id="{D7C9244D-4A27-4E9E-AEDF-0719A7287C20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Star: 5 Points 17">
                <a:extLst>
                  <a:ext uri="{FF2B5EF4-FFF2-40B4-BE49-F238E27FC236}">
                    <a16:creationId xmlns:a16="http://schemas.microsoft.com/office/drawing/2014/main" id="{E3780313-BB7B-4723-92A6-8252EFC7A9F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Star: 5 Points 18">
                <a:extLst>
                  <a:ext uri="{FF2B5EF4-FFF2-40B4-BE49-F238E27FC236}">
                    <a16:creationId xmlns:a16="http://schemas.microsoft.com/office/drawing/2014/main" id="{23F74EA2-42DB-4871-8960-0F8994C9A0C9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78075478-9562-4B22-9D5F-398D844EF27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00B6167B-6FA2-488C-A36E-6B34E801E292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838BE5C9-2551-41B5-AC56-B7BD9E7B5154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Star: 5 Points 22">
                <a:extLst>
                  <a:ext uri="{FF2B5EF4-FFF2-40B4-BE49-F238E27FC236}">
                    <a16:creationId xmlns:a16="http://schemas.microsoft.com/office/drawing/2014/main" id="{580A3254-E12B-404C-8149-810116E8D7D5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75F41195-4C01-4D63-97BE-C84C288BDCB7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Star: 5 Points 24">
                <a:extLst>
                  <a:ext uri="{FF2B5EF4-FFF2-40B4-BE49-F238E27FC236}">
                    <a16:creationId xmlns:a16="http://schemas.microsoft.com/office/drawing/2014/main" id="{59124E16-2ADA-44C9-89FA-E52ABC126B4E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Star: 5 Points 25">
                <a:extLst>
                  <a:ext uri="{FF2B5EF4-FFF2-40B4-BE49-F238E27FC236}">
                    <a16:creationId xmlns:a16="http://schemas.microsoft.com/office/drawing/2014/main" id="{C8427072-68BC-4B31-8200-DF0A937A30E8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53393F-CB65-4AA6-BB5B-15471625CAA0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400CEF-0362-4183-A291-9F5F48802C7A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29280A-C684-4137-8D26-E7E91DF8A3E0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1FD4DF-EAF5-4610-86D2-A5E8A130A77E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599BEFE-AF05-4B4F-977E-0F3A3221B7D4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AA619845-4C3E-44DF-809E-799572E299EF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4DD116A4-CDC5-4BE3-B0E9-228E4A1E6479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Star: 5 Points 33">
                <a:extLst>
                  <a:ext uri="{FF2B5EF4-FFF2-40B4-BE49-F238E27FC236}">
                    <a16:creationId xmlns:a16="http://schemas.microsoft.com/office/drawing/2014/main" id="{1D2A1CF5-F004-49DC-9E9C-A80F7F911697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Star: 5 Points 34">
                <a:extLst>
                  <a:ext uri="{FF2B5EF4-FFF2-40B4-BE49-F238E27FC236}">
                    <a16:creationId xmlns:a16="http://schemas.microsoft.com/office/drawing/2014/main" id="{41532619-F764-46B4-8F6D-859AC239477A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Star: 5 Points 35">
                <a:extLst>
                  <a:ext uri="{FF2B5EF4-FFF2-40B4-BE49-F238E27FC236}">
                    <a16:creationId xmlns:a16="http://schemas.microsoft.com/office/drawing/2014/main" id="{1E3E8A94-1871-48ED-9FCB-3F796DF89A5C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Star: 5 Points 36">
                <a:extLst>
                  <a:ext uri="{FF2B5EF4-FFF2-40B4-BE49-F238E27FC236}">
                    <a16:creationId xmlns:a16="http://schemas.microsoft.com/office/drawing/2014/main" id="{8D3BA548-E790-42C3-AC1B-660C38D21605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BFA9D6-E9CB-4B85-A080-F40A9A2F236B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C924D94-1DAC-407E-B3FE-AF4659CB74E3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Star: 5 Points 39">
                <a:extLst>
                  <a:ext uri="{FF2B5EF4-FFF2-40B4-BE49-F238E27FC236}">
                    <a16:creationId xmlns:a16="http://schemas.microsoft.com/office/drawing/2014/main" id="{480862D6-FF07-4CDE-8563-4C158107026F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34885EF3-3A69-4F69-B889-FC4C3602F239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EBEF5577-27D1-4197-B5FA-768CB30A525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Star: 5 Points 42">
                <a:extLst>
                  <a:ext uri="{FF2B5EF4-FFF2-40B4-BE49-F238E27FC236}">
                    <a16:creationId xmlns:a16="http://schemas.microsoft.com/office/drawing/2014/main" id="{ACEB62A3-8420-41C5-91D8-C20189519438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FE699145-FFBA-4444-9F26-AA181DAE239D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Star: 5 Points 46">
                <a:extLst>
                  <a:ext uri="{FF2B5EF4-FFF2-40B4-BE49-F238E27FC236}">
                    <a16:creationId xmlns:a16="http://schemas.microsoft.com/office/drawing/2014/main" id="{F6974E18-1E6C-4ABA-857C-B58E0AEAD360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Star: 5 Points 47">
                <a:extLst>
                  <a:ext uri="{FF2B5EF4-FFF2-40B4-BE49-F238E27FC236}">
                    <a16:creationId xmlns:a16="http://schemas.microsoft.com/office/drawing/2014/main" id="{FA2279FD-2965-414F-A1CA-C69DDEA236E4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Star: 5 Points 49">
                <a:extLst>
                  <a:ext uri="{FF2B5EF4-FFF2-40B4-BE49-F238E27FC236}">
                    <a16:creationId xmlns:a16="http://schemas.microsoft.com/office/drawing/2014/main" id="{354BBC8E-20DB-4B34-996C-379C79BE3CDC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Star: 5 Points 50">
                <a:extLst>
                  <a:ext uri="{FF2B5EF4-FFF2-40B4-BE49-F238E27FC236}">
                    <a16:creationId xmlns:a16="http://schemas.microsoft.com/office/drawing/2014/main" id="{DEACD39C-B852-4828-9C6E-866967FD6515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Star: 5 Points 51">
                <a:extLst>
                  <a:ext uri="{FF2B5EF4-FFF2-40B4-BE49-F238E27FC236}">
                    <a16:creationId xmlns:a16="http://schemas.microsoft.com/office/drawing/2014/main" id="{F7254661-C5E1-4DCD-A2E3-9DB363745463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Star: 5 Points 52">
                <a:extLst>
                  <a:ext uri="{FF2B5EF4-FFF2-40B4-BE49-F238E27FC236}">
                    <a16:creationId xmlns:a16="http://schemas.microsoft.com/office/drawing/2014/main" id="{AB81BB25-4AB4-4FFE-BB78-90ADFC99C32F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Star: 5 Points 53">
                <a:extLst>
                  <a:ext uri="{FF2B5EF4-FFF2-40B4-BE49-F238E27FC236}">
                    <a16:creationId xmlns:a16="http://schemas.microsoft.com/office/drawing/2014/main" id="{9403689D-6D74-40FF-A688-D0608785D617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Star: 5 Points 54">
                <a:extLst>
                  <a:ext uri="{FF2B5EF4-FFF2-40B4-BE49-F238E27FC236}">
                    <a16:creationId xmlns:a16="http://schemas.microsoft.com/office/drawing/2014/main" id="{D381BDB4-199F-4ED9-9CB3-DF99C97B1B9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Star: 5 Points 55">
                <a:extLst>
                  <a:ext uri="{FF2B5EF4-FFF2-40B4-BE49-F238E27FC236}">
                    <a16:creationId xmlns:a16="http://schemas.microsoft.com/office/drawing/2014/main" id="{4F373317-1C11-410B-87F5-F0B52A45418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Star: 5 Points 56">
                <a:extLst>
                  <a:ext uri="{FF2B5EF4-FFF2-40B4-BE49-F238E27FC236}">
                    <a16:creationId xmlns:a16="http://schemas.microsoft.com/office/drawing/2014/main" id="{5EA3F0E3-B2F7-4A61-BA4B-A35D7E994CA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Star: 5 Points 57">
                <a:extLst>
                  <a:ext uri="{FF2B5EF4-FFF2-40B4-BE49-F238E27FC236}">
                    <a16:creationId xmlns:a16="http://schemas.microsoft.com/office/drawing/2014/main" id="{ABCD6B12-6ED5-4E4D-B084-5845844937F1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Star: 5 Points 58">
                <a:extLst>
                  <a:ext uri="{FF2B5EF4-FFF2-40B4-BE49-F238E27FC236}">
                    <a16:creationId xmlns:a16="http://schemas.microsoft.com/office/drawing/2014/main" id="{C119C7ED-E6A4-4E22-B968-D83B34EFAAF1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Star: 5 Points 59">
                <a:extLst>
                  <a:ext uri="{FF2B5EF4-FFF2-40B4-BE49-F238E27FC236}">
                    <a16:creationId xmlns:a16="http://schemas.microsoft.com/office/drawing/2014/main" id="{C08FAE0B-EB70-4467-A41C-8511B7459C68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Star: 5 Points 60">
                <a:extLst>
                  <a:ext uri="{FF2B5EF4-FFF2-40B4-BE49-F238E27FC236}">
                    <a16:creationId xmlns:a16="http://schemas.microsoft.com/office/drawing/2014/main" id="{9DA8BB2B-F6A3-4584-80C7-875FD186200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Star: 5 Points 61">
                <a:extLst>
                  <a:ext uri="{FF2B5EF4-FFF2-40B4-BE49-F238E27FC236}">
                    <a16:creationId xmlns:a16="http://schemas.microsoft.com/office/drawing/2014/main" id="{287E2B34-B9D6-45D6-8FB4-E47781BCA3D7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Star: 5 Points 62">
                <a:extLst>
                  <a:ext uri="{FF2B5EF4-FFF2-40B4-BE49-F238E27FC236}">
                    <a16:creationId xmlns:a16="http://schemas.microsoft.com/office/drawing/2014/main" id="{64B6F038-18E2-4180-B724-27C282E8C94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Star: 5 Points 63">
                <a:extLst>
                  <a:ext uri="{FF2B5EF4-FFF2-40B4-BE49-F238E27FC236}">
                    <a16:creationId xmlns:a16="http://schemas.microsoft.com/office/drawing/2014/main" id="{8E62C85E-1742-4553-A403-A13FBAADE243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FE48BFB8-BA39-42B2-AFA1-8C270B796EAD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A76A41CE-4960-4120-9810-9F816DAA536D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7F1DD228-B597-4882-A0C4-ACB426925DD8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564E1943-F0B2-4315-83A5-CB87CC2C269A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19B35C37-27F1-44A2-A610-CAA1D0FF7A91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Star: 5 Points 69">
                <a:extLst>
                  <a:ext uri="{FF2B5EF4-FFF2-40B4-BE49-F238E27FC236}">
                    <a16:creationId xmlns:a16="http://schemas.microsoft.com/office/drawing/2014/main" id="{8449EBBA-3126-4C97-B902-5F333F59655D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Star: 5 Points 70">
                <a:extLst>
                  <a:ext uri="{FF2B5EF4-FFF2-40B4-BE49-F238E27FC236}">
                    <a16:creationId xmlns:a16="http://schemas.microsoft.com/office/drawing/2014/main" id="{9E854F95-8EED-444B-BBBF-9932487DE07A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089756C-C113-4381-9CA8-0CDBE67EDFA3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Star: 5 Points 72">
                <a:extLst>
                  <a:ext uri="{FF2B5EF4-FFF2-40B4-BE49-F238E27FC236}">
                    <a16:creationId xmlns:a16="http://schemas.microsoft.com/office/drawing/2014/main" id="{E627573A-4B59-4104-BC85-4627EFD62EBC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E68A160-C01F-4F29-8EB9-71E07144760A}"/>
                  </a:ext>
                </a:extLst>
              </p:cNvPr>
              <p:cNvSpPr/>
              <p:nvPr/>
            </p:nvSpPr>
            <p:spPr>
              <a:xfrm>
                <a:off x="7924610" y="3976170"/>
                <a:ext cx="1336235" cy="1757836"/>
              </a:xfrm>
              <a:custGeom>
                <a:avLst/>
                <a:gdLst>
                  <a:gd name="connsiteX0" fmla="*/ 0 w 1432560"/>
                  <a:gd name="connsiteY0" fmla="*/ 0 h 1610360"/>
                  <a:gd name="connsiteX1" fmla="*/ 538480 w 1432560"/>
                  <a:gd name="connsiteY1" fmla="*/ 975360 h 1610360"/>
                  <a:gd name="connsiteX2" fmla="*/ 1432560 w 1432560"/>
                  <a:gd name="connsiteY2" fmla="*/ 1610360 h 161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1610360">
                    <a:moveTo>
                      <a:pt x="0" y="0"/>
                    </a:moveTo>
                    <a:cubicBezTo>
                      <a:pt x="149860" y="353483"/>
                      <a:pt x="299720" y="706967"/>
                      <a:pt x="538480" y="975360"/>
                    </a:cubicBezTo>
                    <a:cubicBezTo>
                      <a:pt x="777240" y="1243753"/>
                      <a:pt x="1265767" y="1492673"/>
                      <a:pt x="1432560" y="161036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5A9635D-E7DE-4D40-B7F2-CF1BDE20A512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75">
                <a:extLst>
                  <a:ext uri="{FF2B5EF4-FFF2-40B4-BE49-F238E27FC236}">
                    <a16:creationId xmlns:a16="http://schemas.microsoft.com/office/drawing/2014/main" id="{2DE8907D-6AA3-441D-9146-E2C27CED3BE6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Star: 5 Points 76">
                <a:extLst>
                  <a:ext uri="{FF2B5EF4-FFF2-40B4-BE49-F238E27FC236}">
                    <a16:creationId xmlns:a16="http://schemas.microsoft.com/office/drawing/2014/main" id="{11609D68-199B-4012-A0C3-D3869809DAB1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Star: 5 Points 77">
                <a:extLst>
                  <a:ext uri="{FF2B5EF4-FFF2-40B4-BE49-F238E27FC236}">
                    <a16:creationId xmlns:a16="http://schemas.microsoft.com/office/drawing/2014/main" id="{02830B73-7CE5-4D54-AD36-E7F2257AC9C2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C6F84D2-0D31-4E21-BAF2-504E710E2036}"/>
                  </a:ext>
                </a:extLst>
              </p:cNvPr>
              <p:cNvSpPr/>
              <p:nvPr/>
            </p:nvSpPr>
            <p:spPr>
              <a:xfrm>
                <a:off x="7816966" y="4113414"/>
                <a:ext cx="1518920" cy="1590040"/>
              </a:xfrm>
              <a:custGeom>
                <a:avLst/>
                <a:gdLst>
                  <a:gd name="connsiteX0" fmla="*/ 330200 w 1518920"/>
                  <a:gd name="connsiteY0" fmla="*/ 0 h 1590040"/>
                  <a:gd name="connsiteX1" fmla="*/ 330200 w 1518920"/>
                  <a:gd name="connsiteY1" fmla="*/ 0 h 1590040"/>
                  <a:gd name="connsiteX2" fmla="*/ 289560 w 1518920"/>
                  <a:gd name="connsiteY2" fmla="*/ 66040 h 1590040"/>
                  <a:gd name="connsiteX3" fmla="*/ 254000 w 1518920"/>
                  <a:gd name="connsiteY3" fmla="*/ 111760 h 1590040"/>
                  <a:gd name="connsiteX4" fmla="*/ 223520 w 1518920"/>
                  <a:gd name="connsiteY4" fmla="*/ 172720 h 1590040"/>
                  <a:gd name="connsiteX5" fmla="*/ 182880 w 1518920"/>
                  <a:gd name="connsiteY5" fmla="*/ 223520 h 1590040"/>
                  <a:gd name="connsiteX6" fmla="*/ 157480 w 1518920"/>
                  <a:gd name="connsiteY6" fmla="*/ 274320 h 1590040"/>
                  <a:gd name="connsiteX7" fmla="*/ 96520 w 1518920"/>
                  <a:gd name="connsiteY7" fmla="*/ 381000 h 1590040"/>
                  <a:gd name="connsiteX8" fmla="*/ 71120 w 1518920"/>
                  <a:gd name="connsiteY8" fmla="*/ 436880 h 1590040"/>
                  <a:gd name="connsiteX9" fmla="*/ 40640 w 1518920"/>
                  <a:gd name="connsiteY9" fmla="*/ 482600 h 1590040"/>
                  <a:gd name="connsiteX10" fmla="*/ 25400 w 1518920"/>
                  <a:gd name="connsiteY10" fmla="*/ 528320 h 1590040"/>
                  <a:gd name="connsiteX11" fmla="*/ 5080 w 1518920"/>
                  <a:gd name="connsiteY11" fmla="*/ 604520 h 1590040"/>
                  <a:gd name="connsiteX12" fmla="*/ 0 w 1518920"/>
                  <a:gd name="connsiteY12" fmla="*/ 635000 h 1590040"/>
                  <a:gd name="connsiteX13" fmla="*/ 15240 w 1518920"/>
                  <a:gd name="connsiteY13" fmla="*/ 741680 h 1590040"/>
                  <a:gd name="connsiteX14" fmla="*/ 20320 w 1518920"/>
                  <a:gd name="connsiteY14" fmla="*/ 762000 h 1590040"/>
                  <a:gd name="connsiteX15" fmla="*/ 55880 w 1518920"/>
                  <a:gd name="connsiteY15" fmla="*/ 822960 h 1590040"/>
                  <a:gd name="connsiteX16" fmla="*/ 60960 w 1518920"/>
                  <a:gd name="connsiteY16" fmla="*/ 843280 h 1590040"/>
                  <a:gd name="connsiteX17" fmla="*/ 101600 w 1518920"/>
                  <a:gd name="connsiteY17" fmla="*/ 878840 h 1590040"/>
                  <a:gd name="connsiteX18" fmla="*/ 132080 w 1518920"/>
                  <a:gd name="connsiteY18" fmla="*/ 909320 h 1590040"/>
                  <a:gd name="connsiteX19" fmla="*/ 167640 w 1518920"/>
                  <a:gd name="connsiteY19" fmla="*/ 929640 h 1590040"/>
                  <a:gd name="connsiteX20" fmla="*/ 289560 w 1518920"/>
                  <a:gd name="connsiteY20" fmla="*/ 949960 h 1590040"/>
                  <a:gd name="connsiteX21" fmla="*/ 411480 w 1518920"/>
                  <a:gd name="connsiteY21" fmla="*/ 939800 h 1590040"/>
                  <a:gd name="connsiteX22" fmla="*/ 436880 w 1518920"/>
                  <a:gd name="connsiteY22" fmla="*/ 929640 h 1590040"/>
                  <a:gd name="connsiteX23" fmla="*/ 472440 w 1518920"/>
                  <a:gd name="connsiteY23" fmla="*/ 924560 h 1590040"/>
                  <a:gd name="connsiteX24" fmla="*/ 497840 w 1518920"/>
                  <a:gd name="connsiteY24" fmla="*/ 919480 h 1590040"/>
                  <a:gd name="connsiteX25" fmla="*/ 574040 w 1518920"/>
                  <a:gd name="connsiteY25" fmla="*/ 929640 h 1590040"/>
                  <a:gd name="connsiteX26" fmla="*/ 589280 w 1518920"/>
                  <a:gd name="connsiteY26" fmla="*/ 944880 h 1590040"/>
                  <a:gd name="connsiteX27" fmla="*/ 604520 w 1518920"/>
                  <a:gd name="connsiteY27" fmla="*/ 955040 h 1590040"/>
                  <a:gd name="connsiteX28" fmla="*/ 624840 w 1518920"/>
                  <a:gd name="connsiteY28" fmla="*/ 1000760 h 1590040"/>
                  <a:gd name="connsiteX29" fmla="*/ 645160 w 1518920"/>
                  <a:gd name="connsiteY29" fmla="*/ 1051560 h 1590040"/>
                  <a:gd name="connsiteX30" fmla="*/ 640080 w 1518920"/>
                  <a:gd name="connsiteY30" fmla="*/ 1244600 h 1590040"/>
                  <a:gd name="connsiteX31" fmla="*/ 629920 w 1518920"/>
                  <a:gd name="connsiteY31" fmla="*/ 1275080 h 1590040"/>
                  <a:gd name="connsiteX32" fmla="*/ 614680 w 1518920"/>
                  <a:gd name="connsiteY32" fmla="*/ 1320800 h 1590040"/>
                  <a:gd name="connsiteX33" fmla="*/ 609600 w 1518920"/>
                  <a:gd name="connsiteY33" fmla="*/ 1346200 h 1590040"/>
                  <a:gd name="connsiteX34" fmla="*/ 599440 w 1518920"/>
                  <a:gd name="connsiteY34" fmla="*/ 1376680 h 1590040"/>
                  <a:gd name="connsiteX35" fmla="*/ 609600 w 1518920"/>
                  <a:gd name="connsiteY35" fmla="*/ 1457960 h 1590040"/>
                  <a:gd name="connsiteX36" fmla="*/ 640080 w 1518920"/>
                  <a:gd name="connsiteY36" fmla="*/ 1488440 h 1590040"/>
                  <a:gd name="connsiteX37" fmla="*/ 660400 w 1518920"/>
                  <a:gd name="connsiteY37" fmla="*/ 1513840 h 1590040"/>
                  <a:gd name="connsiteX38" fmla="*/ 690880 w 1518920"/>
                  <a:gd name="connsiteY38" fmla="*/ 1524000 h 1590040"/>
                  <a:gd name="connsiteX39" fmla="*/ 721360 w 1518920"/>
                  <a:gd name="connsiteY39" fmla="*/ 1544320 h 1590040"/>
                  <a:gd name="connsiteX40" fmla="*/ 736600 w 1518920"/>
                  <a:gd name="connsiteY40" fmla="*/ 1549400 h 1590040"/>
                  <a:gd name="connsiteX41" fmla="*/ 772160 w 1518920"/>
                  <a:gd name="connsiteY41" fmla="*/ 1564640 h 1590040"/>
                  <a:gd name="connsiteX42" fmla="*/ 792480 w 1518920"/>
                  <a:gd name="connsiteY42" fmla="*/ 1569720 h 1590040"/>
                  <a:gd name="connsiteX43" fmla="*/ 817880 w 1518920"/>
                  <a:gd name="connsiteY43" fmla="*/ 1579880 h 1590040"/>
                  <a:gd name="connsiteX44" fmla="*/ 853440 w 1518920"/>
                  <a:gd name="connsiteY44" fmla="*/ 1590040 h 1590040"/>
                  <a:gd name="connsiteX45" fmla="*/ 1031240 w 1518920"/>
                  <a:gd name="connsiteY45" fmla="*/ 1584960 h 1590040"/>
                  <a:gd name="connsiteX46" fmla="*/ 1061720 w 1518920"/>
                  <a:gd name="connsiteY46" fmla="*/ 1574800 h 1590040"/>
                  <a:gd name="connsiteX47" fmla="*/ 1153160 w 1518920"/>
                  <a:gd name="connsiteY47" fmla="*/ 1554480 h 1590040"/>
                  <a:gd name="connsiteX48" fmla="*/ 1219200 w 1518920"/>
                  <a:gd name="connsiteY48" fmla="*/ 1524000 h 1590040"/>
                  <a:gd name="connsiteX49" fmla="*/ 1244600 w 1518920"/>
                  <a:gd name="connsiteY49" fmla="*/ 1513840 h 1590040"/>
                  <a:gd name="connsiteX50" fmla="*/ 1259840 w 1518920"/>
                  <a:gd name="connsiteY50" fmla="*/ 1503680 h 1590040"/>
                  <a:gd name="connsiteX51" fmla="*/ 1315720 w 1518920"/>
                  <a:gd name="connsiteY51" fmla="*/ 1483360 h 1590040"/>
                  <a:gd name="connsiteX52" fmla="*/ 1366520 w 1518920"/>
                  <a:gd name="connsiteY52" fmla="*/ 1463040 h 1590040"/>
                  <a:gd name="connsiteX53" fmla="*/ 1437640 w 1518920"/>
                  <a:gd name="connsiteY53" fmla="*/ 1447800 h 1590040"/>
                  <a:gd name="connsiteX54" fmla="*/ 1488440 w 1518920"/>
                  <a:gd name="connsiteY54" fmla="*/ 1432560 h 1590040"/>
                  <a:gd name="connsiteX55" fmla="*/ 1518920 w 1518920"/>
                  <a:gd name="connsiteY55" fmla="*/ 1422400 h 15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18920" h="1590040">
                    <a:moveTo>
                      <a:pt x="330200" y="0"/>
                    </a:moveTo>
                    <a:lnTo>
                      <a:pt x="330200" y="0"/>
                    </a:lnTo>
                    <a:cubicBezTo>
                      <a:pt x="316653" y="22013"/>
                      <a:pt x="304121" y="44684"/>
                      <a:pt x="289560" y="66040"/>
                    </a:cubicBezTo>
                    <a:cubicBezTo>
                      <a:pt x="278684" y="81992"/>
                      <a:pt x="264162" y="95344"/>
                      <a:pt x="254000" y="111760"/>
                    </a:cubicBezTo>
                    <a:cubicBezTo>
                      <a:pt x="242042" y="131077"/>
                      <a:pt x="235717" y="153553"/>
                      <a:pt x="223520" y="172720"/>
                    </a:cubicBezTo>
                    <a:cubicBezTo>
                      <a:pt x="211878" y="191015"/>
                      <a:pt x="194698" y="205338"/>
                      <a:pt x="182880" y="223520"/>
                    </a:cubicBezTo>
                    <a:cubicBezTo>
                      <a:pt x="172562" y="239393"/>
                      <a:pt x="166583" y="257720"/>
                      <a:pt x="157480" y="274320"/>
                    </a:cubicBezTo>
                    <a:cubicBezTo>
                      <a:pt x="137787" y="310231"/>
                      <a:pt x="113468" y="343715"/>
                      <a:pt x="96520" y="381000"/>
                    </a:cubicBezTo>
                    <a:cubicBezTo>
                      <a:pt x="88053" y="399627"/>
                      <a:pt x="80980" y="418952"/>
                      <a:pt x="71120" y="436880"/>
                    </a:cubicBezTo>
                    <a:cubicBezTo>
                      <a:pt x="62293" y="452929"/>
                      <a:pt x="48831" y="466217"/>
                      <a:pt x="40640" y="482600"/>
                    </a:cubicBezTo>
                    <a:cubicBezTo>
                      <a:pt x="33456" y="496968"/>
                      <a:pt x="30192" y="512987"/>
                      <a:pt x="25400" y="528320"/>
                    </a:cubicBezTo>
                    <a:cubicBezTo>
                      <a:pt x="19544" y="547060"/>
                      <a:pt x="9010" y="586180"/>
                      <a:pt x="5080" y="604520"/>
                    </a:cubicBezTo>
                    <a:cubicBezTo>
                      <a:pt x="2922" y="614592"/>
                      <a:pt x="1693" y="624840"/>
                      <a:pt x="0" y="635000"/>
                    </a:cubicBezTo>
                    <a:cubicBezTo>
                      <a:pt x="9608" y="798339"/>
                      <a:pt x="-8888" y="677338"/>
                      <a:pt x="15240" y="741680"/>
                    </a:cubicBezTo>
                    <a:cubicBezTo>
                      <a:pt x="17691" y="748217"/>
                      <a:pt x="17198" y="755755"/>
                      <a:pt x="20320" y="762000"/>
                    </a:cubicBezTo>
                    <a:cubicBezTo>
                      <a:pt x="30840" y="783041"/>
                      <a:pt x="55880" y="822960"/>
                      <a:pt x="55880" y="822960"/>
                    </a:cubicBezTo>
                    <a:cubicBezTo>
                      <a:pt x="57573" y="829733"/>
                      <a:pt x="57496" y="837218"/>
                      <a:pt x="60960" y="843280"/>
                    </a:cubicBezTo>
                    <a:cubicBezTo>
                      <a:pt x="65783" y="851719"/>
                      <a:pt x="97884" y="875867"/>
                      <a:pt x="101600" y="878840"/>
                    </a:cubicBezTo>
                    <a:cubicBezTo>
                      <a:pt x="116501" y="908643"/>
                      <a:pt x="103632" y="893064"/>
                      <a:pt x="132080" y="909320"/>
                    </a:cubicBezTo>
                    <a:cubicBezTo>
                      <a:pt x="144307" y="916307"/>
                      <a:pt x="153412" y="925896"/>
                      <a:pt x="167640" y="929640"/>
                    </a:cubicBezTo>
                    <a:cubicBezTo>
                      <a:pt x="220978" y="943676"/>
                      <a:pt x="240530" y="944512"/>
                      <a:pt x="289560" y="949960"/>
                    </a:cubicBezTo>
                    <a:cubicBezTo>
                      <a:pt x="330200" y="946573"/>
                      <a:pt x="371082" y="945372"/>
                      <a:pt x="411480" y="939800"/>
                    </a:cubicBezTo>
                    <a:cubicBezTo>
                      <a:pt x="420513" y="938554"/>
                      <a:pt x="428033" y="931852"/>
                      <a:pt x="436880" y="929640"/>
                    </a:cubicBezTo>
                    <a:cubicBezTo>
                      <a:pt x="448496" y="926736"/>
                      <a:pt x="460629" y="926528"/>
                      <a:pt x="472440" y="924560"/>
                    </a:cubicBezTo>
                    <a:cubicBezTo>
                      <a:pt x="480957" y="923141"/>
                      <a:pt x="489373" y="921173"/>
                      <a:pt x="497840" y="919480"/>
                    </a:cubicBezTo>
                    <a:cubicBezTo>
                      <a:pt x="523240" y="922867"/>
                      <a:pt x="549350" y="922782"/>
                      <a:pt x="574040" y="929640"/>
                    </a:cubicBezTo>
                    <a:cubicBezTo>
                      <a:pt x="580962" y="931563"/>
                      <a:pt x="583761" y="940281"/>
                      <a:pt x="589280" y="944880"/>
                    </a:cubicBezTo>
                    <a:cubicBezTo>
                      <a:pt x="593970" y="948789"/>
                      <a:pt x="599440" y="951653"/>
                      <a:pt x="604520" y="955040"/>
                    </a:cubicBezTo>
                    <a:cubicBezTo>
                      <a:pt x="629531" y="1005062"/>
                      <a:pt x="598895" y="942384"/>
                      <a:pt x="624840" y="1000760"/>
                    </a:cubicBezTo>
                    <a:cubicBezTo>
                      <a:pt x="644773" y="1045608"/>
                      <a:pt x="625558" y="992754"/>
                      <a:pt x="645160" y="1051560"/>
                    </a:cubicBezTo>
                    <a:cubicBezTo>
                      <a:pt x="656722" y="1132495"/>
                      <a:pt x="655215" y="1104600"/>
                      <a:pt x="640080" y="1244600"/>
                    </a:cubicBezTo>
                    <a:cubicBezTo>
                      <a:pt x="638929" y="1255248"/>
                      <a:pt x="632738" y="1264748"/>
                      <a:pt x="629920" y="1275080"/>
                    </a:cubicBezTo>
                    <a:cubicBezTo>
                      <a:pt x="618103" y="1318410"/>
                      <a:pt x="633308" y="1283544"/>
                      <a:pt x="614680" y="1320800"/>
                    </a:cubicBezTo>
                    <a:cubicBezTo>
                      <a:pt x="612987" y="1329267"/>
                      <a:pt x="611872" y="1337870"/>
                      <a:pt x="609600" y="1346200"/>
                    </a:cubicBezTo>
                    <a:cubicBezTo>
                      <a:pt x="606782" y="1356532"/>
                      <a:pt x="599440" y="1365970"/>
                      <a:pt x="599440" y="1376680"/>
                    </a:cubicBezTo>
                    <a:cubicBezTo>
                      <a:pt x="599440" y="1403984"/>
                      <a:pt x="600269" y="1432300"/>
                      <a:pt x="609600" y="1457960"/>
                    </a:cubicBezTo>
                    <a:cubicBezTo>
                      <a:pt x="614510" y="1471463"/>
                      <a:pt x="630415" y="1477808"/>
                      <a:pt x="640080" y="1488440"/>
                    </a:cubicBezTo>
                    <a:cubicBezTo>
                      <a:pt x="647374" y="1496463"/>
                      <a:pt x="651517" y="1507622"/>
                      <a:pt x="660400" y="1513840"/>
                    </a:cubicBezTo>
                    <a:cubicBezTo>
                      <a:pt x="669174" y="1519982"/>
                      <a:pt x="681301" y="1519211"/>
                      <a:pt x="690880" y="1524000"/>
                    </a:cubicBezTo>
                    <a:cubicBezTo>
                      <a:pt x="701802" y="1529461"/>
                      <a:pt x="710686" y="1538390"/>
                      <a:pt x="721360" y="1544320"/>
                    </a:cubicBezTo>
                    <a:cubicBezTo>
                      <a:pt x="726041" y="1546921"/>
                      <a:pt x="731628" y="1547411"/>
                      <a:pt x="736600" y="1549400"/>
                    </a:cubicBezTo>
                    <a:cubicBezTo>
                      <a:pt x="748574" y="1554189"/>
                      <a:pt x="760040" y="1560233"/>
                      <a:pt x="772160" y="1564640"/>
                    </a:cubicBezTo>
                    <a:cubicBezTo>
                      <a:pt x="778721" y="1567026"/>
                      <a:pt x="785856" y="1567512"/>
                      <a:pt x="792480" y="1569720"/>
                    </a:cubicBezTo>
                    <a:cubicBezTo>
                      <a:pt x="801131" y="1572604"/>
                      <a:pt x="809342" y="1576678"/>
                      <a:pt x="817880" y="1579880"/>
                    </a:cubicBezTo>
                    <a:cubicBezTo>
                      <a:pt x="832456" y="1585346"/>
                      <a:pt x="837427" y="1586037"/>
                      <a:pt x="853440" y="1590040"/>
                    </a:cubicBezTo>
                    <a:cubicBezTo>
                      <a:pt x="912707" y="1588347"/>
                      <a:pt x="972107" y="1589287"/>
                      <a:pt x="1031240" y="1584960"/>
                    </a:cubicBezTo>
                    <a:cubicBezTo>
                      <a:pt x="1041921" y="1584178"/>
                      <a:pt x="1051295" y="1577253"/>
                      <a:pt x="1061720" y="1574800"/>
                    </a:cubicBezTo>
                    <a:cubicBezTo>
                      <a:pt x="1111175" y="1563164"/>
                      <a:pt x="1111478" y="1569366"/>
                      <a:pt x="1153160" y="1554480"/>
                    </a:cubicBezTo>
                    <a:cubicBezTo>
                      <a:pt x="1187686" y="1542149"/>
                      <a:pt x="1187292" y="1538503"/>
                      <a:pt x="1219200" y="1524000"/>
                    </a:cubicBezTo>
                    <a:cubicBezTo>
                      <a:pt x="1227502" y="1520227"/>
                      <a:pt x="1236444" y="1517918"/>
                      <a:pt x="1244600" y="1513840"/>
                    </a:cubicBezTo>
                    <a:cubicBezTo>
                      <a:pt x="1250061" y="1511110"/>
                      <a:pt x="1254379" y="1506410"/>
                      <a:pt x="1259840" y="1503680"/>
                    </a:cubicBezTo>
                    <a:cubicBezTo>
                      <a:pt x="1282053" y="1492574"/>
                      <a:pt x="1292011" y="1492844"/>
                      <a:pt x="1315720" y="1483360"/>
                    </a:cubicBezTo>
                    <a:cubicBezTo>
                      <a:pt x="1350756" y="1469346"/>
                      <a:pt x="1321591" y="1474272"/>
                      <a:pt x="1366520" y="1463040"/>
                    </a:cubicBezTo>
                    <a:cubicBezTo>
                      <a:pt x="1390041" y="1457160"/>
                      <a:pt x="1414119" y="1453680"/>
                      <a:pt x="1437640" y="1447800"/>
                    </a:cubicBezTo>
                    <a:cubicBezTo>
                      <a:pt x="1454791" y="1443512"/>
                      <a:pt x="1471358" y="1437115"/>
                      <a:pt x="1488440" y="1432560"/>
                    </a:cubicBezTo>
                    <a:cubicBezTo>
                      <a:pt x="1518711" y="1424488"/>
                      <a:pt x="1507035" y="1434285"/>
                      <a:pt x="1518920" y="1422400"/>
                    </a:cubicBezTo>
                  </a:path>
                </a:pathLst>
              </a:custGeom>
              <a:noFill/>
              <a:ln w="15875" cap="flat" cmpd="sng" algn="ctr">
                <a:solidFill>
                  <a:srgbClr val="00B05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Star: 5 Points 79">
                <a:extLst>
                  <a:ext uri="{FF2B5EF4-FFF2-40B4-BE49-F238E27FC236}">
                    <a16:creationId xmlns:a16="http://schemas.microsoft.com/office/drawing/2014/main" id="{4229F61C-0A58-48AD-A939-66CB712A421C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1E25D46-1D34-4FDB-AA3C-26C72F3C341D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82" name="Star: 5 Points 81">
                <a:extLst>
                  <a:ext uri="{FF2B5EF4-FFF2-40B4-BE49-F238E27FC236}">
                    <a16:creationId xmlns:a16="http://schemas.microsoft.com/office/drawing/2014/main" id="{CD6DDA56-5EF2-4F31-A084-260561050542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FF52BE9-8227-4A75-A533-24CB3E596579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CCB235-648D-44A2-967D-0B55D2111E01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88F433-08F9-45D3-BE29-A773E05C3A74}"/>
              </a:ext>
            </a:extLst>
          </p:cNvPr>
          <p:cNvSpPr txBox="1"/>
          <p:nvPr/>
        </p:nvSpPr>
        <p:spPr>
          <a:xfrm>
            <a:off x="7949972" y="2631375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decision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boundary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DBA22B2-96BE-47FF-B43D-BB419A2B5B8B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8097842" y="3031485"/>
            <a:ext cx="426967" cy="20343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49B6B3F-CBD7-42E5-AEB3-8096B997F0C0}"/>
              </a:ext>
            </a:extLst>
          </p:cNvPr>
          <p:cNvSpPr txBox="1"/>
          <p:nvPr/>
        </p:nvSpPr>
        <p:spPr>
          <a:xfrm>
            <a:off x="5944191" y="1346475"/>
            <a:ext cx="146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Imbalanced decision boundary</a:t>
            </a:r>
          </a:p>
        </p:txBody>
      </p:sp>
      <p:pic>
        <p:nvPicPr>
          <p:cNvPr id="88" name="Picture 87" descr="\documentclass{article}&#10;\usepackage{amsmath}&#10;\pagestyle{empty}&#10;\begin{document}&#10;&#10;&#10;\begin{align*}&#10; \label{eq:fracpost}&#10; D (X, y)&#10; \end{align*}&#10;&#10;\end{document}" title="IguanaTex Bitmap Display">
            <a:extLst>
              <a:ext uri="{FF2B5EF4-FFF2-40B4-BE49-F238E27FC236}">
                <a16:creationId xmlns:a16="http://schemas.microsoft.com/office/drawing/2014/main" id="{9A0A178A-7479-450C-A571-04A3833794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396199" y="1599783"/>
            <a:ext cx="610632" cy="1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Which region affects our model the most?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407128" cy="3314074"/>
          </a:xfrm>
        </p:spPr>
        <p:txBody>
          <a:bodyPr/>
          <a:lstStyle/>
          <a:p>
            <a:pPr marL="101600" indent="0">
              <a:spcBef>
                <a:spcPts val="200"/>
              </a:spcBef>
              <a:buNone/>
            </a:pPr>
            <a:r>
              <a:rPr lang="en-US" sz="1600" dirty="0"/>
              <a:t>Consider binary classification problem on an imbalanced dataset</a:t>
            </a:r>
          </a:p>
          <a:p>
            <a:pPr marL="101600" indent="0">
              <a:spcBef>
                <a:spcPts val="200"/>
              </a:spcBef>
              <a:buNone/>
            </a:pPr>
            <a:r>
              <a:rPr lang="en-US" sz="1600" dirty="0"/>
              <a:t>2 classes, A is the majority, B is the minority</a:t>
            </a:r>
          </a:p>
          <a:p>
            <a:pPr marL="101600" indent="0">
              <a:spcBef>
                <a:spcPts val="200"/>
              </a:spcBef>
              <a:buNone/>
            </a:pPr>
            <a:endParaRPr lang="en-US" sz="1600" dirty="0"/>
          </a:p>
          <a:p>
            <a:pPr>
              <a:spcBef>
                <a:spcPts val="200"/>
              </a:spcBef>
            </a:pPr>
            <a:r>
              <a:rPr lang="en-US" sz="1600" dirty="0"/>
              <a:t>The region that affects machine learning models the most 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Utilize </a:t>
            </a:r>
            <a:r>
              <a:rPr lang="en-US" sz="1600" b="1" dirty="0"/>
              <a:t>Entropy-based active learning </a:t>
            </a:r>
            <a:r>
              <a:rPr lang="en-US" sz="1600" dirty="0"/>
              <a:t>to find a subset of informative samples:</a:t>
            </a:r>
          </a:p>
          <a:p>
            <a:r>
              <a:rPr lang="en-US" sz="1600" dirty="0"/>
              <a:t>The remaining region will be balanced later</a:t>
            </a:r>
          </a:p>
          <a:p>
            <a:r>
              <a:rPr lang="en-US" sz="1600" dirty="0"/>
              <a:t>Result in a balanced dataset :</a:t>
            </a:r>
          </a:p>
          <a:p>
            <a:r>
              <a:rPr lang="en-US" sz="1600" dirty="0">
                <a:solidFill>
                  <a:srgbClr val="C00000"/>
                </a:solidFill>
              </a:rPr>
              <a:t>How to generate synthetic samples?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82F1A-B294-438E-B50E-8200889FBDE5}"/>
              </a:ext>
            </a:extLst>
          </p:cNvPr>
          <p:cNvSpPr txBox="1"/>
          <p:nvPr/>
        </p:nvSpPr>
        <p:spPr>
          <a:xfrm>
            <a:off x="6408309" y="4304538"/>
            <a:ext cx="1784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10. Finding informative Region</a:t>
            </a:r>
          </a:p>
        </p:txBody>
      </p:sp>
      <p:pic>
        <p:nvPicPr>
          <p:cNvPr id="234" name="Picture 233" descr="\documentclass{article}&#10;\usepackage{amsmath}&#10;\pagestyle{empty}&#10;\begin{document}&#10;&#10;&#10;\begin{align*}&#10; \label{eq:fracpost}&#10; S \in D&#10; \end{align*}&#10;&#10;\end{document}" title="IguanaTex Bitmap Display">
            <a:extLst>
              <a:ext uri="{FF2B5EF4-FFF2-40B4-BE49-F238E27FC236}">
                <a16:creationId xmlns:a16="http://schemas.microsoft.com/office/drawing/2014/main" id="{1BB59669-5187-40D8-9D6F-83B713C6F6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51232" y="2921535"/>
            <a:ext cx="526406" cy="148351"/>
          </a:xfrm>
          <a:prstGeom prst="rect">
            <a:avLst/>
          </a:prstGeom>
        </p:spPr>
      </p:pic>
      <p:pic>
        <p:nvPicPr>
          <p:cNvPr id="238" name="Picture 237" descr="\documentclass{article}&#10;\usepackage{amsmath}&#10;\pagestyle{empty}&#10;\begin{document}&#10;&#10;&#10;\begin{align*}&#10; \label{eq:fracpost}&#10; D' (X', y')&#10; \end{align*}&#10;&#10;\end{document}" title="IguanaTex Bitmap Display">
            <a:extLst>
              <a:ext uri="{FF2B5EF4-FFF2-40B4-BE49-F238E27FC236}">
                <a16:creationId xmlns:a16="http://schemas.microsoft.com/office/drawing/2014/main" id="{8FB1EFE6-17C8-4C52-BC78-F039A46F79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16808" y="3532365"/>
            <a:ext cx="853333" cy="21455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C7704-AE1C-43BB-B997-B33E585B35E0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E3C299-B5DC-43A3-BD01-74D92D6C8300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chemeClr val="accent4">
                <a:lumMod val="50000"/>
                <a:alpha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D14AD3-095E-4F5C-B22C-03E7C545E100}"/>
                </a:ext>
              </a:extLst>
            </p:cNvPr>
            <p:cNvGrpSpPr/>
            <p:nvPr/>
          </p:nvGrpSpPr>
          <p:grpSpPr>
            <a:xfrm>
              <a:off x="7006583" y="3976170"/>
              <a:ext cx="2670933" cy="2388050"/>
              <a:chOff x="7006583" y="3976170"/>
              <a:chExt cx="2670933" cy="2388050"/>
            </a:xfrm>
          </p:grpSpPr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D78DE99D-BEB7-4D77-AEA3-7A3C6905E3A5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Star: 5 Points 13">
                <a:extLst>
                  <a:ext uri="{FF2B5EF4-FFF2-40B4-BE49-F238E27FC236}">
                    <a16:creationId xmlns:a16="http://schemas.microsoft.com/office/drawing/2014/main" id="{ACDE8666-8975-4A3E-80E3-64D575CC7C4D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Star: 5 Points 14">
                <a:extLst>
                  <a:ext uri="{FF2B5EF4-FFF2-40B4-BE49-F238E27FC236}">
                    <a16:creationId xmlns:a16="http://schemas.microsoft.com/office/drawing/2014/main" id="{1CE3C811-5AE7-43A5-A816-47B057950218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Star: 5 Points 15">
                <a:extLst>
                  <a:ext uri="{FF2B5EF4-FFF2-40B4-BE49-F238E27FC236}">
                    <a16:creationId xmlns:a16="http://schemas.microsoft.com/office/drawing/2014/main" id="{3F9305C8-0A37-475A-AAD2-C11062B0525F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Star: 5 Points 16">
                <a:extLst>
                  <a:ext uri="{FF2B5EF4-FFF2-40B4-BE49-F238E27FC236}">
                    <a16:creationId xmlns:a16="http://schemas.microsoft.com/office/drawing/2014/main" id="{D7C9244D-4A27-4E9E-AEDF-0719A7287C20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Star: 5 Points 17">
                <a:extLst>
                  <a:ext uri="{FF2B5EF4-FFF2-40B4-BE49-F238E27FC236}">
                    <a16:creationId xmlns:a16="http://schemas.microsoft.com/office/drawing/2014/main" id="{E3780313-BB7B-4723-92A6-8252EFC7A9F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Star: 5 Points 18">
                <a:extLst>
                  <a:ext uri="{FF2B5EF4-FFF2-40B4-BE49-F238E27FC236}">
                    <a16:creationId xmlns:a16="http://schemas.microsoft.com/office/drawing/2014/main" id="{23F74EA2-42DB-4871-8960-0F8994C9A0C9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78075478-9562-4B22-9D5F-398D844EF27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00B6167B-6FA2-488C-A36E-6B34E801E292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838BE5C9-2551-41B5-AC56-B7BD9E7B5154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Star: 5 Points 22">
                <a:extLst>
                  <a:ext uri="{FF2B5EF4-FFF2-40B4-BE49-F238E27FC236}">
                    <a16:creationId xmlns:a16="http://schemas.microsoft.com/office/drawing/2014/main" id="{580A3254-E12B-404C-8149-810116E8D7D5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75F41195-4C01-4D63-97BE-C84C288BDCB7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Star: 5 Points 24">
                <a:extLst>
                  <a:ext uri="{FF2B5EF4-FFF2-40B4-BE49-F238E27FC236}">
                    <a16:creationId xmlns:a16="http://schemas.microsoft.com/office/drawing/2014/main" id="{59124E16-2ADA-44C9-89FA-E52ABC126B4E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Star: 5 Points 25">
                <a:extLst>
                  <a:ext uri="{FF2B5EF4-FFF2-40B4-BE49-F238E27FC236}">
                    <a16:creationId xmlns:a16="http://schemas.microsoft.com/office/drawing/2014/main" id="{C8427072-68BC-4B31-8200-DF0A937A30E8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53393F-CB65-4AA6-BB5B-15471625CAA0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400CEF-0362-4183-A291-9F5F48802C7A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29280A-C684-4137-8D26-E7E91DF8A3E0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1FD4DF-EAF5-4610-86D2-A5E8A130A77E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599BEFE-AF05-4B4F-977E-0F3A3221B7D4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AA619845-4C3E-44DF-809E-799572E299EF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4DD116A4-CDC5-4BE3-B0E9-228E4A1E6479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Star: 5 Points 33">
                <a:extLst>
                  <a:ext uri="{FF2B5EF4-FFF2-40B4-BE49-F238E27FC236}">
                    <a16:creationId xmlns:a16="http://schemas.microsoft.com/office/drawing/2014/main" id="{1D2A1CF5-F004-49DC-9E9C-A80F7F911697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Star: 5 Points 34">
                <a:extLst>
                  <a:ext uri="{FF2B5EF4-FFF2-40B4-BE49-F238E27FC236}">
                    <a16:creationId xmlns:a16="http://schemas.microsoft.com/office/drawing/2014/main" id="{41532619-F764-46B4-8F6D-859AC239477A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Star: 5 Points 35">
                <a:extLst>
                  <a:ext uri="{FF2B5EF4-FFF2-40B4-BE49-F238E27FC236}">
                    <a16:creationId xmlns:a16="http://schemas.microsoft.com/office/drawing/2014/main" id="{1E3E8A94-1871-48ED-9FCB-3F796DF89A5C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Star: 5 Points 36">
                <a:extLst>
                  <a:ext uri="{FF2B5EF4-FFF2-40B4-BE49-F238E27FC236}">
                    <a16:creationId xmlns:a16="http://schemas.microsoft.com/office/drawing/2014/main" id="{8D3BA548-E790-42C3-AC1B-660C38D21605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BFA9D6-E9CB-4B85-A080-F40A9A2F236B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C924D94-1DAC-407E-B3FE-AF4659CB74E3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Star: 5 Points 39">
                <a:extLst>
                  <a:ext uri="{FF2B5EF4-FFF2-40B4-BE49-F238E27FC236}">
                    <a16:creationId xmlns:a16="http://schemas.microsoft.com/office/drawing/2014/main" id="{480862D6-FF07-4CDE-8563-4C158107026F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34885EF3-3A69-4F69-B889-FC4C3602F239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EBEF5577-27D1-4197-B5FA-768CB30A525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Star: 5 Points 42">
                <a:extLst>
                  <a:ext uri="{FF2B5EF4-FFF2-40B4-BE49-F238E27FC236}">
                    <a16:creationId xmlns:a16="http://schemas.microsoft.com/office/drawing/2014/main" id="{ACEB62A3-8420-41C5-91D8-C20189519438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FE699145-FFBA-4444-9F26-AA181DAE239D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Star: 5 Points 46">
                <a:extLst>
                  <a:ext uri="{FF2B5EF4-FFF2-40B4-BE49-F238E27FC236}">
                    <a16:creationId xmlns:a16="http://schemas.microsoft.com/office/drawing/2014/main" id="{F6974E18-1E6C-4ABA-857C-B58E0AEAD360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Star: 5 Points 47">
                <a:extLst>
                  <a:ext uri="{FF2B5EF4-FFF2-40B4-BE49-F238E27FC236}">
                    <a16:creationId xmlns:a16="http://schemas.microsoft.com/office/drawing/2014/main" id="{FA2279FD-2965-414F-A1CA-C69DDEA236E4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Star: 5 Points 49">
                <a:extLst>
                  <a:ext uri="{FF2B5EF4-FFF2-40B4-BE49-F238E27FC236}">
                    <a16:creationId xmlns:a16="http://schemas.microsoft.com/office/drawing/2014/main" id="{354BBC8E-20DB-4B34-996C-379C79BE3CDC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Star: 5 Points 50">
                <a:extLst>
                  <a:ext uri="{FF2B5EF4-FFF2-40B4-BE49-F238E27FC236}">
                    <a16:creationId xmlns:a16="http://schemas.microsoft.com/office/drawing/2014/main" id="{DEACD39C-B852-4828-9C6E-866967FD6515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Star: 5 Points 51">
                <a:extLst>
                  <a:ext uri="{FF2B5EF4-FFF2-40B4-BE49-F238E27FC236}">
                    <a16:creationId xmlns:a16="http://schemas.microsoft.com/office/drawing/2014/main" id="{F7254661-C5E1-4DCD-A2E3-9DB363745463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Star: 5 Points 52">
                <a:extLst>
                  <a:ext uri="{FF2B5EF4-FFF2-40B4-BE49-F238E27FC236}">
                    <a16:creationId xmlns:a16="http://schemas.microsoft.com/office/drawing/2014/main" id="{AB81BB25-4AB4-4FFE-BB78-90ADFC99C32F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Star: 5 Points 53">
                <a:extLst>
                  <a:ext uri="{FF2B5EF4-FFF2-40B4-BE49-F238E27FC236}">
                    <a16:creationId xmlns:a16="http://schemas.microsoft.com/office/drawing/2014/main" id="{9403689D-6D74-40FF-A688-D0608785D617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Star: 5 Points 54">
                <a:extLst>
                  <a:ext uri="{FF2B5EF4-FFF2-40B4-BE49-F238E27FC236}">
                    <a16:creationId xmlns:a16="http://schemas.microsoft.com/office/drawing/2014/main" id="{D381BDB4-199F-4ED9-9CB3-DF99C97B1B9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Star: 5 Points 55">
                <a:extLst>
                  <a:ext uri="{FF2B5EF4-FFF2-40B4-BE49-F238E27FC236}">
                    <a16:creationId xmlns:a16="http://schemas.microsoft.com/office/drawing/2014/main" id="{4F373317-1C11-410B-87F5-F0B52A45418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Star: 5 Points 56">
                <a:extLst>
                  <a:ext uri="{FF2B5EF4-FFF2-40B4-BE49-F238E27FC236}">
                    <a16:creationId xmlns:a16="http://schemas.microsoft.com/office/drawing/2014/main" id="{5EA3F0E3-B2F7-4A61-BA4B-A35D7E994CA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Star: 5 Points 57">
                <a:extLst>
                  <a:ext uri="{FF2B5EF4-FFF2-40B4-BE49-F238E27FC236}">
                    <a16:creationId xmlns:a16="http://schemas.microsoft.com/office/drawing/2014/main" id="{ABCD6B12-6ED5-4E4D-B084-5845844937F1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Star: 5 Points 58">
                <a:extLst>
                  <a:ext uri="{FF2B5EF4-FFF2-40B4-BE49-F238E27FC236}">
                    <a16:creationId xmlns:a16="http://schemas.microsoft.com/office/drawing/2014/main" id="{C119C7ED-E6A4-4E22-B968-D83B34EFAAF1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Star: 5 Points 59">
                <a:extLst>
                  <a:ext uri="{FF2B5EF4-FFF2-40B4-BE49-F238E27FC236}">
                    <a16:creationId xmlns:a16="http://schemas.microsoft.com/office/drawing/2014/main" id="{C08FAE0B-EB70-4467-A41C-8511B7459C68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Star: 5 Points 60">
                <a:extLst>
                  <a:ext uri="{FF2B5EF4-FFF2-40B4-BE49-F238E27FC236}">
                    <a16:creationId xmlns:a16="http://schemas.microsoft.com/office/drawing/2014/main" id="{9DA8BB2B-F6A3-4584-80C7-875FD186200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Star: 5 Points 61">
                <a:extLst>
                  <a:ext uri="{FF2B5EF4-FFF2-40B4-BE49-F238E27FC236}">
                    <a16:creationId xmlns:a16="http://schemas.microsoft.com/office/drawing/2014/main" id="{287E2B34-B9D6-45D6-8FB4-E47781BCA3D7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Star: 5 Points 62">
                <a:extLst>
                  <a:ext uri="{FF2B5EF4-FFF2-40B4-BE49-F238E27FC236}">
                    <a16:creationId xmlns:a16="http://schemas.microsoft.com/office/drawing/2014/main" id="{64B6F038-18E2-4180-B724-27C282E8C94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Star: 5 Points 63">
                <a:extLst>
                  <a:ext uri="{FF2B5EF4-FFF2-40B4-BE49-F238E27FC236}">
                    <a16:creationId xmlns:a16="http://schemas.microsoft.com/office/drawing/2014/main" id="{8E62C85E-1742-4553-A403-A13FBAADE243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FE48BFB8-BA39-42B2-AFA1-8C270B796EAD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A76A41CE-4960-4120-9810-9F816DAA536D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7F1DD228-B597-4882-A0C4-ACB426925DD8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564E1943-F0B2-4315-83A5-CB87CC2C269A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19B35C37-27F1-44A2-A610-CAA1D0FF7A91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Star: 5 Points 69">
                <a:extLst>
                  <a:ext uri="{FF2B5EF4-FFF2-40B4-BE49-F238E27FC236}">
                    <a16:creationId xmlns:a16="http://schemas.microsoft.com/office/drawing/2014/main" id="{8449EBBA-3126-4C97-B902-5F333F59655D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Star: 5 Points 70">
                <a:extLst>
                  <a:ext uri="{FF2B5EF4-FFF2-40B4-BE49-F238E27FC236}">
                    <a16:creationId xmlns:a16="http://schemas.microsoft.com/office/drawing/2014/main" id="{9E854F95-8EED-444B-BBBF-9932487DE07A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089756C-C113-4381-9CA8-0CDBE67EDFA3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Star: 5 Points 72">
                <a:extLst>
                  <a:ext uri="{FF2B5EF4-FFF2-40B4-BE49-F238E27FC236}">
                    <a16:creationId xmlns:a16="http://schemas.microsoft.com/office/drawing/2014/main" id="{E627573A-4B59-4104-BC85-4627EFD62EBC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E68A160-C01F-4F29-8EB9-71E07144760A}"/>
                  </a:ext>
                </a:extLst>
              </p:cNvPr>
              <p:cNvSpPr/>
              <p:nvPr/>
            </p:nvSpPr>
            <p:spPr>
              <a:xfrm>
                <a:off x="7924610" y="3976170"/>
                <a:ext cx="1336235" cy="1757836"/>
              </a:xfrm>
              <a:custGeom>
                <a:avLst/>
                <a:gdLst>
                  <a:gd name="connsiteX0" fmla="*/ 0 w 1432560"/>
                  <a:gd name="connsiteY0" fmla="*/ 0 h 1610360"/>
                  <a:gd name="connsiteX1" fmla="*/ 538480 w 1432560"/>
                  <a:gd name="connsiteY1" fmla="*/ 975360 h 1610360"/>
                  <a:gd name="connsiteX2" fmla="*/ 1432560 w 1432560"/>
                  <a:gd name="connsiteY2" fmla="*/ 1610360 h 161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1610360">
                    <a:moveTo>
                      <a:pt x="0" y="0"/>
                    </a:moveTo>
                    <a:cubicBezTo>
                      <a:pt x="149860" y="353483"/>
                      <a:pt x="299720" y="706967"/>
                      <a:pt x="538480" y="975360"/>
                    </a:cubicBezTo>
                    <a:cubicBezTo>
                      <a:pt x="777240" y="1243753"/>
                      <a:pt x="1265767" y="1492673"/>
                      <a:pt x="1432560" y="161036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5A9635D-E7DE-4D40-B7F2-CF1BDE20A512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75">
                <a:extLst>
                  <a:ext uri="{FF2B5EF4-FFF2-40B4-BE49-F238E27FC236}">
                    <a16:creationId xmlns:a16="http://schemas.microsoft.com/office/drawing/2014/main" id="{2DE8907D-6AA3-441D-9146-E2C27CED3BE6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Star: 5 Points 76">
                <a:extLst>
                  <a:ext uri="{FF2B5EF4-FFF2-40B4-BE49-F238E27FC236}">
                    <a16:creationId xmlns:a16="http://schemas.microsoft.com/office/drawing/2014/main" id="{11609D68-199B-4012-A0C3-D3869809DAB1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Star: 5 Points 77">
                <a:extLst>
                  <a:ext uri="{FF2B5EF4-FFF2-40B4-BE49-F238E27FC236}">
                    <a16:creationId xmlns:a16="http://schemas.microsoft.com/office/drawing/2014/main" id="{02830B73-7CE5-4D54-AD36-E7F2257AC9C2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C6F84D2-0D31-4E21-BAF2-504E710E2036}"/>
                  </a:ext>
                </a:extLst>
              </p:cNvPr>
              <p:cNvSpPr/>
              <p:nvPr/>
            </p:nvSpPr>
            <p:spPr>
              <a:xfrm>
                <a:off x="7816966" y="4113414"/>
                <a:ext cx="1518920" cy="1590040"/>
              </a:xfrm>
              <a:custGeom>
                <a:avLst/>
                <a:gdLst>
                  <a:gd name="connsiteX0" fmla="*/ 330200 w 1518920"/>
                  <a:gd name="connsiteY0" fmla="*/ 0 h 1590040"/>
                  <a:gd name="connsiteX1" fmla="*/ 330200 w 1518920"/>
                  <a:gd name="connsiteY1" fmla="*/ 0 h 1590040"/>
                  <a:gd name="connsiteX2" fmla="*/ 289560 w 1518920"/>
                  <a:gd name="connsiteY2" fmla="*/ 66040 h 1590040"/>
                  <a:gd name="connsiteX3" fmla="*/ 254000 w 1518920"/>
                  <a:gd name="connsiteY3" fmla="*/ 111760 h 1590040"/>
                  <a:gd name="connsiteX4" fmla="*/ 223520 w 1518920"/>
                  <a:gd name="connsiteY4" fmla="*/ 172720 h 1590040"/>
                  <a:gd name="connsiteX5" fmla="*/ 182880 w 1518920"/>
                  <a:gd name="connsiteY5" fmla="*/ 223520 h 1590040"/>
                  <a:gd name="connsiteX6" fmla="*/ 157480 w 1518920"/>
                  <a:gd name="connsiteY6" fmla="*/ 274320 h 1590040"/>
                  <a:gd name="connsiteX7" fmla="*/ 96520 w 1518920"/>
                  <a:gd name="connsiteY7" fmla="*/ 381000 h 1590040"/>
                  <a:gd name="connsiteX8" fmla="*/ 71120 w 1518920"/>
                  <a:gd name="connsiteY8" fmla="*/ 436880 h 1590040"/>
                  <a:gd name="connsiteX9" fmla="*/ 40640 w 1518920"/>
                  <a:gd name="connsiteY9" fmla="*/ 482600 h 1590040"/>
                  <a:gd name="connsiteX10" fmla="*/ 25400 w 1518920"/>
                  <a:gd name="connsiteY10" fmla="*/ 528320 h 1590040"/>
                  <a:gd name="connsiteX11" fmla="*/ 5080 w 1518920"/>
                  <a:gd name="connsiteY11" fmla="*/ 604520 h 1590040"/>
                  <a:gd name="connsiteX12" fmla="*/ 0 w 1518920"/>
                  <a:gd name="connsiteY12" fmla="*/ 635000 h 1590040"/>
                  <a:gd name="connsiteX13" fmla="*/ 15240 w 1518920"/>
                  <a:gd name="connsiteY13" fmla="*/ 741680 h 1590040"/>
                  <a:gd name="connsiteX14" fmla="*/ 20320 w 1518920"/>
                  <a:gd name="connsiteY14" fmla="*/ 762000 h 1590040"/>
                  <a:gd name="connsiteX15" fmla="*/ 55880 w 1518920"/>
                  <a:gd name="connsiteY15" fmla="*/ 822960 h 1590040"/>
                  <a:gd name="connsiteX16" fmla="*/ 60960 w 1518920"/>
                  <a:gd name="connsiteY16" fmla="*/ 843280 h 1590040"/>
                  <a:gd name="connsiteX17" fmla="*/ 101600 w 1518920"/>
                  <a:gd name="connsiteY17" fmla="*/ 878840 h 1590040"/>
                  <a:gd name="connsiteX18" fmla="*/ 132080 w 1518920"/>
                  <a:gd name="connsiteY18" fmla="*/ 909320 h 1590040"/>
                  <a:gd name="connsiteX19" fmla="*/ 167640 w 1518920"/>
                  <a:gd name="connsiteY19" fmla="*/ 929640 h 1590040"/>
                  <a:gd name="connsiteX20" fmla="*/ 289560 w 1518920"/>
                  <a:gd name="connsiteY20" fmla="*/ 949960 h 1590040"/>
                  <a:gd name="connsiteX21" fmla="*/ 411480 w 1518920"/>
                  <a:gd name="connsiteY21" fmla="*/ 939800 h 1590040"/>
                  <a:gd name="connsiteX22" fmla="*/ 436880 w 1518920"/>
                  <a:gd name="connsiteY22" fmla="*/ 929640 h 1590040"/>
                  <a:gd name="connsiteX23" fmla="*/ 472440 w 1518920"/>
                  <a:gd name="connsiteY23" fmla="*/ 924560 h 1590040"/>
                  <a:gd name="connsiteX24" fmla="*/ 497840 w 1518920"/>
                  <a:gd name="connsiteY24" fmla="*/ 919480 h 1590040"/>
                  <a:gd name="connsiteX25" fmla="*/ 574040 w 1518920"/>
                  <a:gd name="connsiteY25" fmla="*/ 929640 h 1590040"/>
                  <a:gd name="connsiteX26" fmla="*/ 589280 w 1518920"/>
                  <a:gd name="connsiteY26" fmla="*/ 944880 h 1590040"/>
                  <a:gd name="connsiteX27" fmla="*/ 604520 w 1518920"/>
                  <a:gd name="connsiteY27" fmla="*/ 955040 h 1590040"/>
                  <a:gd name="connsiteX28" fmla="*/ 624840 w 1518920"/>
                  <a:gd name="connsiteY28" fmla="*/ 1000760 h 1590040"/>
                  <a:gd name="connsiteX29" fmla="*/ 645160 w 1518920"/>
                  <a:gd name="connsiteY29" fmla="*/ 1051560 h 1590040"/>
                  <a:gd name="connsiteX30" fmla="*/ 640080 w 1518920"/>
                  <a:gd name="connsiteY30" fmla="*/ 1244600 h 1590040"/>
                  <a:gd name="connsiteX31" fmla="*/ 629920 w 1518920"/>
                  <a:gd name="connsiteY31" fmla="*/ 1275080 h 1590040"/>
                  <a:gd name="connsiteX32" fmla="*/ 614680 w 1518920"/>
                  <a:gd name="connsiteY32" fmla="*/ 1320800 h 1590040"/>
                  <a:gd name="connsiteX33" fmla="*/ 609600 w 1518920"/>
                  <a:gd name="connsiteY33" fmla="*/ 1346200 h 1590040"/>
                  <a:gd name="connsiteX34" fmla="*/ 599440 w 1518920"/>
                  <a:gd name="connsiteY34" fmla="*/ 1376680 h 1590040"/>
                  <a:gd name="connsiteX35" fmla="*/ 609600 w 1518920"/>
                  <a:gd name="connsiteY35" fmla="*/ 1457960 h 1590040"/>
                  <a:gd name="connsiteX36" fmla="*/ 640080 w 1518920"/>
                  <a:gd name="connsiteY36" fmla="*/ 1488440 h 1590040"/>
                  <a:gd name="connsiteX37" fmla="*/ 660400 w 1518920"/>
                  <a:gd name="connsiteY37" fmla="*/ 1513840 h 1590040"/>
                  <a:gd name="connsiteX38" fmla="*/ 690880 w 1518920"/>
                  <a:gd name="connsiteY38" fmla="*/ 1524000 h 1590040"/>
                  <a:gd name="connsiteX39" fmla="*/ 721360 w 1518920"/>
                  <a:gd name="connsiteY39" fmla="*/ 1544320 h 1590040"/>
                  <a:gd name="connsiteX40" fmla="*/ 736600 w 1518920"/>
                  <a:gd name="connsiteY40" fmla="*/ 1549400 h 1590040"/>
                  <a:gd name="connsiteX41" fmla="*/ 772160 w 1518920"/>
                  <a:gd name="connsiteY41" fmla="*/ 1564640 h 1590040"/>
                  <a:gd name="connsiteX42" fmla="*/ 792480 w 1518920"/>
                  <a:gd name="connsiteY42" fmla="*/ 1569720 h 1590040"/>
                  <a:gd name="connsiteX43" fmla="*/ 817880 w 1518920"/>
                  <a:gd name="connsiteY43" fmla="*/ 1579880 h 1590040"/>
                  <a:gd name="connsiteX44" fmla="*/ 853440 w 1518920"/>
                  <a:gd name="connsiteY44" fmla="*/ 1590040 h 1590040"/>
                  <a:gd name="connsiteX45" fmla="*/ 1031240 w 1518920"/>
                  <a:gd name="connsiteY45" fmla="*/ 1584960 h 1590040"/>
                  <a:gd name="connsiteX46" fmla="*/ 1061720 w 1518920"/>
                  <a:gd name="connsiteY46" fmla="*/ 1574800 h 1590040"/>
                  <a:gd name="connsiteX47" fmla="*/ 1153160 w 1518920"/>
                  <a:gd name="connsiteY47" fmla="*/ 1554480 h 1590040"/>
                  <a:gd name="connsiteX48" fmla="*/ 1219200 w 1518920"/>
                  <a:gd name="connsiteY48" fmla="*/ 1524000 h 1590040"/>
                  <a:gd name="connsiteX49" fmla="*/ 1244600 w 1518920"/>
                  <a:gd name="connsiteY49" fmla="*/ 1513840 h 1590040"/>
                  <a:gd name="connsiteX50" fmla="*/ 1259840 w 1518920"/>
                  <a:gd name="connsiteY50" fmla="*/ 1503680 h 1590040"/>
                  <a:gd name="connsiteX51" fmla="*/ 1315720 w 1518920"/>
                  <a:gd name="connsiteY51" fmla="*/ 1483360 h 1590040"/>
                  <a:gd name="connsiteX52" fmla="*/ 1366520 w 1518920"/>
                  <a:gd name="connsiteY52" fmla="*/ 1463040 h 1590040"/>
                  <a:gd name="connsiteX53" fmla="*/ 1437640 w 1518920"/>
                  <a:gd name="connsiteY53" fmla="*/ 1447800 h 1590040"/>
                  <a:gd name="connsiteX54" fmla="*/ 1488440 w 1518920"/>
                  <a:gd name="connsiteY54" fmla="*/ 1432560 h 1590040"/>
                  <a:gd name="connsiteX55" fmla="*/ 1518920 w 1518920"/>
                  <a:gd name="connsiteY55" fmla="*/ 1422400 h 15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18920" h="1590040">
                    <a:moveTo>
                      <a:pt x="330200" y="0"/>
                    </a:moveTo>
                    <a:lnTo>
                      <a:pt x="330200" y="0"/>
                    </a:lnTo>
                    <a:cubicBezTo>
                      <a:pt x="316653" y="22013"/>
                      <a:pt x="304121" y="44684"/>
                      <a:pt x="289560" y="66040"/>
                    </a:cubicBezTo>
                    <a:cubicBezTo>
                      <a:pt x="278684" y="81992"/>
                      <a:pt x="264162" y="95344"/>
                      <a:pt x="254000" y="111760"/>
                    </a:cubicBezTo>
                    <a:cubicBezTo>
                      <a:pt x="242042" y="131077"/>
                      <a:pt x="235717" y="153553"/>
                      <a:pt x="223520" y="172720"/>
                    </a:cubicBezTo>
                    <a:cubicBezTo>
                      <a:pt x="211878" y="191015"/>
                      <a:pt x="194698" y="205338"/>
                      <a:pt x="182880" y="223520"/>
                    </a:cubicBezTo>
                    <a:cubicBezTo>
                      <a:pt x="172562" y="239393"/>
                      <a:pt x="166583" y="257720"/>
                      <a:pt x="157480" y="274320"/>
                    </a:cubicBezTo>
                    <a:cubicBezTo>
                      <a:pt x="137787" y="310231"/>
                      <a:pt x="113468" y="343715"/>
                      <a:pt x="96520" y="381000"/>
                    </a:cubicBezTo>
                    <a:cubicBezTo>
                      <a:pt x="88053" y="399627"/>
                      <a:pt x="80980" y="418952"/>
                      <a:pt x="71120" y="436880"/>
                    </a:cubicBezTo>
                    <a:cubicBezTo>
                      <a:pt x="62293" y="452929"/>
                      <a:pt x="48831" y="466217"/>
                      <a:pt x="40640" y="482600"/>
                    </a:cubicBezTo>
                    <a:cubicBezTo>
                      <a:pt x="33456" y="496968"/>
                      <a:pt x="30192" y="512987"/>
                      <a:pt x="25400" y="528320"/>
                    </a:cubicBezTo>
                    <a:cubicBezTo>
                      <a:pt x="19544" y="547060"/>
                      <a:pt x="9010" y="586180"/>
                      <a:pt x="5080" y="604520"/>
                    </a:cubicBezTo>
                    <a:cubicBezTo>
                      <a:pt x="2922" y="614592"/>
                      <a:pt x="1693" y="624840"/>
                      <a:pt x="0" y="635000"/>
                    </a:cubicBezTo>
                    <a:cubicBezTo>
                      <a:pt x="9608" y="798339"/>
                      <a:pt x="-8888" y="677338"/>
                      <a:pt x="15240" y="741680"/>
                    </a:cubicBezTo>
                    <a:cubicBezTo>
                      <a:pt x="17691" y="748217"/>
                      <a:pt x="17198" y="755755"/>
                      <a:pt x="20320" y="762000"/>
                    </a:cubicBezTo>
                    <a:cubicBezTo>
                      <a:pt x="30840" y="783041"/>
                      <a:pt x="55880" y="822960"/>
                      <a:pt x="55880" y="822960"/>
                    </a:cubicBezTo>
                    <a:cubicBezTo>
                      <a:pt x="57573" y="829733"/>
                      <a:pt x="57496" y="837218"/>
                      <a:pt x="60960" y="843280"/>
                    </a:cubicBezTo>
                    <a:cubicBezTo>
                      <a:pt x="65783" y="851719"/>
                      <a:pt x="97884" y="875867"/>
                      <a:pt x="101600" y="878840"/>
                    </a:cubicBezTo>
                    <a:cubicBezTo>
                      <a:pt x="116501" y="908643"/>
                      <a:pt x="103632" y="893064"/>
                      <a:pt x="132080" y="909320"/>
                    </a:cubicBezTo>
                    <a:cubicBezTo>
                      <a:pt x="144307" y="916307"/>
                      <a:pt x="153412" y="925896"/>
                      <a:pt x="167640" y="929640"/>
                    </a:cubicBezTo>
                    <a:cubicBezTo>
                      <a:pt x="220978" y="943676"/>
                      <a:pt x="240530" y="944512"/>
                      <a:pt x="289560" y="949960"/>
                    </a:cubicBezTo>
                    <a:cubicBezTo>
                      <a:pt x="330200" y="946573"/>
                      <a:pt x="371082" y="945372"/>
                      <a:pt x="411480" y="939800"/>
                    </a:cubicBezTo>
                    <a:cubicBezTo>
                      <a:pt x="420513" y="938554"/>
                      <a:pt x="428033" y="931852"/>
                      <a:pt x="436880" y="929640"/>
                    </a:cubicBezTo>
                    <a:cubicBezTo>
                      <a:pt x="448496" y="926736"/>
                      <a:pt x="460629" y="926528"/>
                      <a:pt x="472440" y="924560"/>
                    </a:cubicBezTo>
                    <a:cubicBezTo>
                      <a:pt x="480957" y="923141"/>
                      <a:pt x="489373" y="921173"/>
                      <a:pt x="497840" y="919480"/>
                    </a:cubicBezTo>
                    <a:cubicBezTo>
                      <a:pt x="523240" y="922867"/>
                      <a:pt x="549350" y="922782"/>
                      <a:pt x="574040" y="929640"/>
                    </a:cubicBezTo>
                    <a:cubicBezTo>
                      <a:pt x="580962" y="931563"/>
                      <a:pt x="583761" y="940281"/>
                      <a:pt x="589280" y="944880"/>
                    </a:cubicBezTo>
                    <a:cubicBezTo>
                      <a:pt x="593970" y="948789"/>
                      <a:pt x="599440" y="951653"/>
                      <a:pt x="604520" y="955040"/>
                    </a:cubicBezTo>
                    <a:cubicBezTo>
                      <a:pt x="629531" y="1005062"/>
                      <a:pt x="598895" y="942384"/>
                      <a:pt x="624840" y="1000760"/>
                    </a:cubicBezTo>
                    <a:cubicBezTo>
                      <a:pt x="644773" y="1045608"/>
                      <a:pt x="625558" y="992754"/>
                      <a:pt x="645160" y="1051560"/>
                    </a:cubicBezTo>
                    <a:cubicBezTo>
                      <a:pt x="656722" y="1132495"/>
                      <a:pt x="655215" y="1104600"/>
                      <a:pt x="640080" y="1244600"/>
                    </a:cubicBezTo>
                    <a:cubicBezTo>
                      <a:pt x="638929" y="1255248"/>
                      <a:pt x="632738" y="1264748"/>
                      <a:pt x="629920" y="1275080"/>
                    </a:cubicBezTo>
                    <a:cubicBezTo>
                      <a:pt x="618103" y="1318410"/>
                      <a:pt x="633308" y="1283544"/>
                      <a:pt x="614680" y="1320800"/>
                    </a:cubicBezTo>
                    <a:cubicBezTo>
                      <a:pt x="612987" y="1329267"/>
                      <a:pt x="611872" y="1337870"/>
                      <a:pt x="609600" y="1346200"/>
                    </a:cubicBezTo>
                    <a:cubicBezTo>
                      <a:pt x="606782" y="1356532"/>
                      <a:pt x="599440" y="1365970"/>
                      <a:pt x="599440" y="1376680"/>
                    </a:cubicBezTo>
                    <a:cubicBezTo>
                      <a:pt x="599440" y="1403984"/>
                      <a:pt x="600269" y="1432300"/>
                      <a:pt x="609600" y="1457960"/>
                    </a:cubicBezTo>
                    <a:cubicBezTo>
                      <a:pt x="614510" y="1471463"/>
                      <a:pt x="630415" y="1477808"/>
                      <a:pt x="640080" y="1488440"/>
                    </a:cubicBezTo>
                    <a:cubicBezTo>
                      <a:pt x="647374" y="1496463"/>
                      <a:pt x="651517" y="1507622"/>
                      <a:pt x="660400" y="1513840"/>
                    </a:cubicBezTo>
                    <a:cubicBezTo>
                      <a:pt x="669174" y="1519982"/>
                      <a:pt x="681301" y="1519211"/>
                      <a:pt x="690880" y="1524000"/>
                    </a:cubicBezTo>
                    <a:cubicBezTo>
                      <a:pt x="701802" y="1529461"/>
                      <a:pt x="710686" y="1538390"/>
                      <a:pt x="721360" y="1544320"/>
                    </a:cubicBezTo>
                    <a:cubicBezTo>
                      <a:pt x="726041" y="1546921"/>
                      <a:pt x="731628" y="1547411"/>
                      <a:pt x="736600" y="1549400"/>
                    </a:cubicBezTo>
                    <a:cubicBezTo>
                      <a:pt x="748574" y="1554189"/>
                      <a:pt x="760040" y="1560233"/>
                      <a:pt x="772160" y="1564640"/>
                    </a:cubicBezTo>
                    <a:cubicBezTo>
                      <a:pt x="778721" y="1567026"/>
                      <a:pt x="785856" y="1567512"/>
                      <a:pt x="792480" y="1569720"/>
                    </a:cubicBezTo>
                    <a:cubicBezTo>
                      <a:pt x="801131" y="1572604"/>
                      <a:pt x="809342" y="1576678"/>
                      <a:pt x="817880" y="1579880"/>
                    </a:cubicBezTo>
                    <a:cubicBezTo>
                      <a:pt x="832456" y="1585346"/>
                      <a:pt x="837427" y="1586037"/>
                      <a:pt x="853440" y="1590040"/>
                    </a:cubicBezTo>
                    <a:cubicBezTo>
                      <a:pt x="912707" y="1588347"/>
                      <a:pt x="972107" y="1589287"/>
                      <a:pt x="1031240" y="1584960"/>
                    </a:cubicBezTo>
                    <a:cubicBezTo>
                      <a:pt x="1041921" y="1584178"/>
                      <a:pt x="1051295" y="1577253"/>
                      <a:pt x="1061720" y="1574800"/>
                    </a:cubicBezTo>
                    <a:cubicBezTo>
                      <a:pt x="1111175" y="1563164"/>
                      <a:pt x="1111478" y="1569366"/>
                      <a:pt x="1153160" y="1554480"/>
                    </a:cubicBezTo>
                    <a:cubicBezTo>
                      <a:pt x="1187686" y="1542149"/>
                      <a:pt x="1187292" y="1538503"/>
                      <a:pt x="1219200" y="1524000"/>
                    </a:cubicBezTo>
                    <a:cubicBezTo>
                      <a:pt x="1227502" y="1520227"/>
                      <a:pt x="1236444" y="1517918"/>
                      <a:pt x="1244600" y="1513840"/>
                    </a:cubicBezTo>
                    <a:cubicBezTo>
                      <a:pt x="1250061" y="1511110"/>
                      <a:pt x="1254379" y="1506410"/>
                      <a:pt x="1259840" y="1503680"/>
                    </a:cubicBezTo>
                    <a:cubicBezTo>
                      <a:pt x="1282053" y="1492574"/>
                      <a:pt x="1292011" y="1492844"/>
                      <a:pt x="1315720" y="1483360"/>
                    </a:cubicBezTo>
                    <a:cubicBezTo>
                      <a:pt x="1350756" y="1469346"/>
                      <a:pt x="1321591" y="1474272"/>
                      <a:pt x="1366520" y="1463040"/>
                    </a:cubicBezTo>
                    <a:cubicBezTo>
                      <a:pt x="1390041" y="1457160"/>
                      <a:pt x="1414119" y="1453680"/>
                      <a:pt x="1437640" y="1447800"/>
                    </a:cubicBezTo>
                    <a:cubicBezTo>
                      <a:pt x="1454791" y="1443512"/>
                      <a:pt x="1471358" y="1437115"/>
                      <a:pt x="1488440" y="1432560"/>
                    </a:cubicBezTo>
                    <a:cubicBezTo>
                      <a:pt x="1518711" y="1424488"/>
                      <a:pt x="1507035" y="1434285"/>
                      <a:pt x="1518920" y="1422400"/>
                    </a:cubicBezTo>
                  </a:path>
                </a:pathLst>
              </a:custGeom>
              <a:noFill/>
              <a:ln w="15875" cap="flat" cmpd="sng" algn="ctr">
                <a:solidFill>
                  <a:srgbClr val="00B05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Star: 5 Points 79">
                <a:extLst>
                  <a:ext uri="{FF2B5EF4-FFF2-40B4-BE49-F238E27FC236}">
                    <a16:creationId xmlns:a16="http://schemas.microsoft.com/office/drawing/2014/main" id="{4229F61C-0A58-48AD-A939-66CB712A421C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1E25D46-1D34-4FDB-AA3C-26C72F3C341D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82" name="Star: 5 Points 81">
                <a:extLst>
                  <a:ext uri="{FF2B5EF4-FFF2-40B4-BE49-F238E27FC236}">
                    <a16:creationId xmlns:a16="http://schemas.microsoft.com/office/drawing/2014/main" id="{CD6DDA56-5EF2-4F31-A084-260561050542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FF52BE9-8227-4A75-A533-24CB3E596579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CCB235-648D-44A2-967D-0B55D2111E01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88F433-08F9-45D3-BE29-A773E05C3A74}"/>
              </a:ext>
            </a:extLst>
          </p:cNvPr>
          <p:cNvSpPr txBox="1"/>
          <p:nvPr/>
        </p:nvSpPr>
        <p:spPr>
          <a:xfrm>
            <a:off x="7949972" y="2631375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decision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boundary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DBA22B2-96BE-47FF-B43D-BB419A2B5B8B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8097842" y="3031485"/>
            <a:ext cx="426967" cy="20343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49B6B3F-CBD7-42E5-AEB3-8096B997F0C0}"/>
              </a:ext>
            </a:extLst>
          </p:cNvPr>
          <p:cNvSpPr txBox="1"/>
          <p:nvPr/>
        </p:nvSpPr>
        <p:spPr>
          <a:xfrm>
            <a:off x="5944191" y="1346475"/>
            <a:ext cx="146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Imbalanced decision boundary</a:t>
            </a:r>
          </a:p>
        </p:txBody>
      </p:sp>
      <p:pic>
        <p:nvPicPr>
          <p:cNvPr id="88" name="Picture 87" descr="\documentclass{article}&#10;\usepackage{amsmath}&#10;\pagestyle{empty}&#10;\begin{document}&#10;&#10;&#10;\begin{align*}&#10; \label{eq:fracpost}&#10; D (X, y)&#10; \end{align*}&#10;&#10;\end{document}" title="IguanaTex Bitmap Display">
            <a:extLst>
              <a:ext uri="{FF2B5EF4-FFF2-40B4-BE49-F238E27FC236}">
                <a16:creationId xmlns:a16="http://schemas.microsoft.com/office/drawing/2014/main" id="{9A0A178A-7479-450C-A571-04A3833794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396199" y="1599783"/>
            <a:ext cx="610632" cy="1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50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>
            <a:extLst>
              <a:ext uri="{FF2B5EF4-FFF2-40B4-BE49-F238E27FC236}">
                <a16:creationId xmlns:a16="http://schemas.microsoft.com/office/drawing/2014/main" id="{666BB2DE-5721-425A-9CED-60CA086F185F}"/>
              </a:ext>
            </a:extLst>
          </p:cNvPr>
          <p:cNvSpPr txBox="1"/>
          <p:nvPr/>
        </p:nvSpPr>
        <p:spPr>
          <a:xfrm>
            <a:off x="5944191" y="1346475"/>
            <a:ext cx="146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Imbalanced decision boundary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br>
              <a:rPr lang="en-US" dirty="0"/>
            </a:br>
            <a:r>
              <a:rPr lang="en-US" dirty="0"/>
              <a:t>How to generate synthetic data?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836420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A simple way to balance this region and maintain data topology: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resampling minority samples (duplicate samples)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but overfitting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23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3BE7656-1385-4673-B380-90709F581664}"/>
              </a:ext>
            </a:extLst>
          </p:cNvPr>
          <p:cNvSpPr txBox="1"/>
          <p:nvPr/>
        </p:nvSpPr>
        <p:spPr>
          <a:xfrm>
            <a:off x="6399206" y="4287440"/>
            <a:ext cx="1952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11. Resampling minority samples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7B8A2B-E1CB-483C-8911-06F3D747C716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8997F1-B9F2-48CE-BDA3-F0D20079B052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9FF301-6D63-4AD6-AF35-2E640AA1DB26}"/>
                </a:ext>
              </a:extLst>
            </p:cNvPr>
            <p:cNvGrpSpPr/>
            <p:nvPr/>
          </p:nvGrpSpPr>
          <p:grpSpPr>
            <a:xfrm>
              <a:off x="7006583" y="3976170"/>
              <a:ext cx="2670933" cy="2388050"/>
              <a:chOff x="7006583" y="3976170"/>
              <a:chExt cx="2670933" cy="2388050"/>
            </a:xfrm>
          </p:grpSpPr>
          <p:sp>
            <p:nvSpPr>
              <p:cNvPr id="94" name="Star: 5 Points 93">
                <a:extLst>
                  <a:ext uri="{FF2B5EF4-FFF2-40B4-BE49-F238E27FC236}">
                    <a16:creationId xmlns:a16="http://schemas.microsoft.com/office/drawing/2014/main" id="{96F57756-8122-4BAD-9671-E2B7E867D1DE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Star: 5 Points 94">
                <a:extLst>
                  <a:ext uri="{FF2B5EF4-FFF2-40B4-BE49-F238E27FC236}">
                    <a16:creationId xmlns:a16="http://schemas.microsoft.com/office/drawing/2014/main" id="{05F550BB-19B9-47A9-A555-54030733E82B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Star: 5 Points 95">
                <a:extLst>
                  <a:ext uri="{FF2B5EF4-FFF2-40B4-BE49-F238E27FC236}">
                    <a16:creationId xmlns:a16="http://schemas.microsoft.com/office/drawing/2014/main" id="{A8A4E92D-8C4F-4920-A09C-8F849D6A653C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Star: 5 Points 96">
                <a:extLst>
                  <a:ext uri="{FF2B5EF4-FFF2-40B4-BE49-F238E27FC236}">
                    <a16:creationId xmlns:a16="http://schemas.microsoft.com/office/drawing/2014/main" id="{85D84B9C-BBE4-4BFA-84C6-894E533AE81B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EC8A0F5E-C313-432D-8986-9D7ADDA51C7B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Star: 5 Points 98">
                <a:extLst>
                  <a:ext uri="{FF2B5EF4-FFF2-40B4-BE49-F238E27FC236}">
                    <a16:creationId xmlns:a16="http://schemas.microsoft.com/office/drawing/2014/main" id="{BB4155D4-FC45-4982-A712-F225391B7F0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99">
                <a:extLst>
                  <a:ext uri="{FF2B5EF4-FFF2-40B4-BE49-F238E27FC236}">
                    <a16:creationId xmlns:a16="http://schemas.microsoft.com/office/drawing/2014/main" id="{CD61227B-4688-49D2-9AA9-70E4A8E7E83C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Star: 5 Points 100">
                <a:extLst>
                  <a:ext uri="{FF2B5EF4-FFF2-40B4-BE49-F238E27FC236}">
                    <a16:creationId xmlns:a16="http://schemas.microsoft.com/office/drawing/2014/main" id="{CFBF3397-34C7-4F7B-9D92-2AFC30D1F74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01">
                <a:extLst>
                  <a:ext uri="{FF2B5EF4-FFF2-40B4-BE49-F238E27FC236}">
                    <a16:creationId xmlns:a16="http://schemas.microsoft.com/office/drawing/2014/main" id="{8F6E81C9-40BF-4104-85F3-62FD89EB97E8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tar: 5 Points 102">
                <a:extLst>
                  <a:ext uri="{FF2B5EF4-FFF2-40B4-BE49-F238E27FC236}">
                    <a16:creationId xmlns:a16="http://schemas.microsoft.com/office/drawing/2014/main" id="{70E9E715-7468-4569-BB16-49BC641DCB62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tar: 5 Points 103">
                <a:extLst>
                  <a:ext uri="{FF2B5EF4-FFF2-40B4-BE49-F238E27FC236}">
                    <a16:creationId xmlns:a16="http://schemas.microsoft.com/office/drawing/2014/main" id="{64CA1D14-897B-4663-9350-E1EEFA47C04E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Star: 5 Points 104">
                <a:extLst>
                  <a:ext uri="{FF2B5EF4-FFF2-40B4-BE49-F238E27FC236}">
                    <a16:creationId xmlns:a16="http://schemas.microsoft.com/office/drawing/2014/main" id="{B1779AD2-A942-40E2-8D0D-E5D832BCE48D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Star: 5 Points 105">
                <a:extLst>
                  <a:ext uri="{FF2B5EF4-FFF2-40B4-BE49-F238E27FC236}">
                    <a16:creationId xmlns:a16="http://schemas.microsoft.com/office/drawing/2014/main" id="{0AC598FC-3E22-4A10-AF87-DA1C7C98BC39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Star: 5 Points 106">
                <a:extLst>
                  <a:ext uri="{FF2B5EF4-FFF2-40B4-BE49-F238E27FC236}">
                    <a16:creationId xmlns:a16="http://schemas.microsoft.com/office/drawing/2014/main" id="{A0FAD3E2-B89B-4826-9D8A-D1D0560B8300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BFC1B11-B9AA-4CBE-94C8-4DFC622B8F98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8C12A5-4773-4DC1-B885-E9B32FA58EDC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1D5F3B2-B479-48BC-B2D4-F345073995A8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FFE8C61-1DB7-4503-9A62-CE5A2BD39046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F1FFAEC-BE3F-4B21-B36E-36DE50BE9BC0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Star: 5 Points 112">
                <a:extLst>
                  <a:ext uri="{FF2B5EF4-FFF2-40B4-BE49-F238E27FC236}">
                    <a16:creationId xmlns:a16="http://schemas.microsoft.com/office/drawing/2014/main" id="{B870D016-4C50-42E6-AFE5-78B02A48A53A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429BD496-ACFC-40F1-AAED-7E09190CDF58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722748DA-48EA-4542-8434-871905B2359E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Star: 5 Points 115">
                <a:extLst>
                  <a:ext uri="{FF2B5EF4-FFF2-40B4-BE49-F238E27FC236}">
                    <a16:creationId xmlns:a16="http://schemas.microsoft.com/office/drawing/2014/main" id="{F95ED315-DA87-4FEE-A738-59E740958CB2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B21D3D9E-6D9E-40B9-B123-E8498E022660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Star: 5 Points 117">
                <a:extLst>
                  <a:ext uri="{FF2B5EF4-FFF2-40B4-BE49-F238E27FC236}">
                    <a16:creationId xmlns:a16="http://schemas.microsoft.com/office/drawing/2014/main" id="{1455C2B5-7D3A-47AC-9B5F-6009BF6D7002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1CC8874-F031-45E9-99F4-E1CD98E6C0B2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6AC93C4-AFBD-43FF-9DB2-A2F53102D3BE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1D8C41E7-E8D6-4AE9-9186-96F52E239975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F642C75D-FE93-480D-AD4F-8497AE45AE5B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C583163B-F841-4098-BB14-401DAA99A49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45DC27CC-D597-4366-9D1B-BC5B27359A1A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:a16="http://schemas.microsoft.com/office/drawing/2014/main" id="{2162361F-CBB1-42EC-A7FF-F5441A021A06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85D19746-30D4-4A9A-8F8F-B051CA8EC62C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:a16="http://schemas.microsoft.com/office/drawing/2014/main" id="{62191CFC-B2B4-4D46-B30D-01E287405036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130">
                <a:extLst>
                  <a:ext uri="{FF2B5EF4-FFF2-40B4-BE49-F238E27FC236}">
                    <a16:creationId xmlns:a16="http://schemas.microsoft.com/office/drawing/2014/main" id="{31AE020E-908C-4218-9D08-E76AB74AFD0D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Star: 5 Points 131">
                <a:extLst>
                  <a:ext uri="{FF2B5EF4-FFF2-40B4-BE49-F238E27FC236}">
                    <a16:creationId xmlns:a16="http://schemas.microsoft.com/office/drawing/2014/main" id="{8C1E0A03-D077-464C-A6EE-5A94E5C60F3D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Star: 5 Points 132">
                <a:extLst>
                  <a:ext uri="{FF2B5EF4-FFF2-40B4-BE49-F238E27FC236}">
                    <a16:creationId xmlns:a16="http://schemas.microsoft.com/office/drawing/2014/main" id="{792A1EED-79ED-4B2A-A02F-E5D812BEE856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5D11FAE8-D126-4304-AC3F-990802A663C7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134">
                <a:extLst>
                  <a:ext uri="{FF2B5EF4-FFF2-40B4-BE49-F238E27FC236}">
                    <a16:creationId xmlns:a16="http://schemas.microsoft.com/office/drawing/2014/main" id="{D59D88A6-0485-4445-BCBB-F4703E219385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Star: 5 Points 135">
                <a:extLst>
                  <a:ext uri="{FF2B5EF4-FFF2-40B4-BE49-F238E27FC236}">
                    <a16:creationId xmlns:a16="http://schemas.microsoft.com/office/drawing/2014/main" id="{CB630A1B-E063-4289-90BC-F62A5A07245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Star: 5 Points 136">
                <a:extLst>
                  <a:ext uri="{FF2B5EF4-FFF2-40B4-BE49-F238E27FC236}">
                    <a16:creationId xmlns:a16="http://schemas.microsoft.com/office/drawing/2014/main" id="{201416D2-4CB8-4836-8A3E-CCCBA0AE3CE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Star: 5 Points 137">
                <a:extLst>
                  <a:ext uri="{FF2B5EF4-FFF2-40B4-BE49-F238E27FC236}">
                    <a16:creationId xmlns:a16="http://schemas.microsoft.com/office/drawing/2014/main" id="{0182EB9E-116D-4398-8DED-843BB41B9C6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Star: 5 Points 138">
                <a:extLst>
                  <a:ext uri="{FF2B5EF4-FFF2-40B4-BE49-F238E27FC236}">
                    <a16:creationId xmlns:a16="http://schemas.microsoft.com/office/drawing/2014/main" id="{E1A86060-A24E-4B71-8D50-8CFE27F8479C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44D54D33-CB5E-48C5-96F3-F8C899C68AAA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9DD279CB-67EC-4986-B1A3-54E3E75880C0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32E8F09C-ACF2-43EE-9CBC-3356EE2A998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Star: 5 Points 142">
                <a:extLst>
                  <a:ext uri="{FF2B5EF4-FFF2-40B4-BE49-F238E27FC236}">
                    <a16:creationId xmlns:a16="http://schemas.microsoft.com/office/drawing/2014/main" id="{071197B8-CA58-4D0F-8DC3-0A2FF1B93363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Star: 5 Points 143">
                <a:extLst>
                  <a:ext uri="{FF2B5EF4-FFF2-40B4-BE49-F238E27FC236}">
                    <a16:creationId xmlns:a16="http://schemas.microsoft.com/office/drawing/2014/main" id="{44B43A3F-46BF-4AC9-93A8-64AD903B608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Star: 5 Points 144">
                <a:extLst>
                  <a:ext uri="{FF2B5EF4-FFF2-40B4-BE49-F238E27FC236}">
                    <a16:creationId xmlns:a16="http://schemas.microsoft.com/office/drawing/2014/main" id="{04B31350-FE02-4F92-A9C8-085905C78EA0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47E4FFBB-EE9C-4DEE-8D79-B643F2ECC839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Star: 5 Points 146">
                <a:extLst>
                  <a:ext uri="{FF2B5EF4-FFF2-40B4-BE49-F238E27FC236}">
                    <a16:creationId xmlns:a16="http://schemas.microsoft.com/office/drawing/2014/main" id="{4971F0E0-A5A7-467A-9087-0AFA75D8CC36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Star: 5 Points 147">
                <a:extLst>
                  <a:ext uri="{FF2B5EF4-FFF2-40B4-BE49-F238E27FC236}">
                    <a16:creationId xmlns:a16="http://schemas.microsoft.com/office/drawing/2014/main" id="{04E3C26C-16DC-47E8-84F9-8A0DE4C2B7C9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148">
                <a:extLst>
                  <a:ext uri="{FF2B5EF4-FFF2-40B4-BE49-F238E27FC236}">
                    <a16:creationId xmlns:a16="http://schemas.microsoft.com/office/drawing/2014/main" id="{938B5CE8-9893-4372-9A98-1627B3A89616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687333A2-D8B7-46E8-85E5-9ED8ADDB9932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74B895DB-9E0E-477A-BD87-44C99CBE4385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CCC8B32F-9691-4F63-9125-84B89BBF40D2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A25CDD5-40A3-4FE9-8A8A-6CCEF311533E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58B3F07-2F71-4C23-84E0-80A8ACA9A7F8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8674975-8481-4EDE-8844-82F44C456878}"/>
                  </a:ext>
                </a:extLst>
              </p:cNvPr>
              <p:cNvSpPr/>
              <p:nvPr/>
            </p:nvSpPr>
            <p:spPr>
              <a:xfrm>
                <a:off x="7924610" y="3976170"/>
                <a:ext cx="1336235" cy="1757836"/>
              </a:xfrm>
              <a:custGeom>
                <a:avLst/>
                <a:gdLst>
                  <a:gd name="connsiteX0" fmla="*/ 0 w 1432560"/>
                  <a:gd name="connsiteY0" fmla="*/ 0 h 1610360"/>
                  <a:gd name="connsiteX1" fmla="*/ 538480 w 1432560"/>
                  <a:gd name="connsiteY1" fmla="*/ 975360 h 1610360"/>
                  <a:gd name="connsiteX2" fmla="*/ 1432560 w 1432560"/>
                  <a:gd name="connsiteY2" fmla="*/ 1610360 h 161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1610360">
                    <a:moveTo>
                      <a:pt x="0" y="0"/>
                    </a:moveTo>
                    <a:cubicBezTo>
                      <a:pt x="149860" y="353483"/>
                      <a:pt x="299720" y="706967"/>
                      <a:pt x="538480" y="975360"/>
                    </a:cubicBezTo>
                    <a:cubicBezTo>
                      <a:pt x="777240" y="1243753"/>
                      <a:pt x="1265767" y="1492673"/>
                      <a:pt x="1432560" y="161036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BC038B1-A7C4-4365-B848-CCC9112C486C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0BEF3C21-FD0F-4DAF-A725-B294B57B7A38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157">
                <a:extLst>
                  <a:ext uri="{FF2B5EF4-FFF2-40B4-BE49-F238E27FC236}">
                    <a16:creationId xmlns:a16="http://schemas.microsoft.com/office/drawing/2014/main" id="{4337E44B-0FE9-41D1-BE9E-E702DB2F3B2A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Star: 5 Points 158">
                <a:extLst>
                  <a:ext uri="{FF2B5EF4-FFF2-40B4-BE49-F238E27FC236}">
                    <a16:creationId xmlns:a16="http://schemas.microsoft.com/office/drawing/2014/main" id="{E20A822E-679A-4FDF-B7C9-A8980C2E2877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23D5ACD-CFB9-499D-AD16-7E1D3FC73A83}"/>
                  </a:ext>
                </a:extLst>
              </p:cNvPr>
              <p:cNvSpPr/>
              <p:nvPr/>
            </p:nvSpPr>
            <p:spPr>
              <a:xfrm>
                <a:off x="7816966" y="4113414"/>
                <a:ext cx="1518920" cy="1590040"/>
              </a:xfrm>
              <a:custGeom>
                <a:avLst/>
                <a:gdLst>
                  <a:gd name="connsiteX0" fmla="*/ 330200 w 1518920"/>
                  <a:gd name="connsiteY0" fmla="*/ 0 h 1590040"/>
                  <a:gd name="connsiteX1" fmla="*/ 330200 w 1518920"/>
                  <a:gd name="connsiteY1" fmla="*/ 0 h 1590040"/>
                  <a:gd name="connsiteX2" fmla="*/ 289560 w 1518920"/>
                  <a:gd name="connsiteY2" fmla="*/ 66040 h 1590040"/>
                  <a:gd name="connsiteX3" fmla="*/ 254000 w 1518920"/>
                  <a:gd name="connsiteY3" fmla="*/ 111760 h 1590040"/>
                  <a:gd name="connsiteX4" fmla="*/ 223520 w 1518920"/>
                  <a:gd name="connsiteY4" fmla="*/ 172720 h 1590040"/>
                  <a:gd name="connsiteX5" fmla="*/ 182880 w 1518920"/>
                  <a:gd name="connsiteY5" fmla="*/ 223520 h 1590040"/>
                  <a:gd name="connsiteX6" fmla="*/ 157480 w 1518920"/>
                  <a:gd name="connsiteY6" fmla="*/ 274320 h 1590040"/>
                  <a:gd name="connsiteX7" fmla="*/ 96520 w 1518920"/>
                  <a:gd name="connsiteY7" fmla="*/ 381000 h 1590040"/>
                  <a:gd name="connsiteX8" fmla="*/ 71120 w 1518920"/>
                  <a:gd name="connsiteY8" fmla="*/ 436880 h 1590040"/>
                  <a:gd name="connsiteX9" fmla="*/ 40640 w 1518920"/>
                  <a:gd name="connsiteY9" fmla="*/ 482600 h 1590040"/>
                  <a:gd name="connsiteX10" fmla="*/ 25400 w 1518920"/>
                  <a:gd name="connsiteY10" fmla="*/ 528320 h 1590040"/>
                  <a:gd name="connsiteX11" fmla="*/ 5080 w 1518920"/>
                  <a:gd name="connsiteY11" fmla="*/ 604520 h 1590040"/>
                  <a:gd name="connsiteX12" fmla="*/ 0 w 1518920"/>
                  <a:gd name="connsiteY12" fmla="*/ 635000 h 1590040"/>
                  <a:gd name="connsiteX13" fmla="*/ 15240 w 1518920"/>
                  <a:gd name="connsiteY13" fmla="*/ 741680 h 1590040"/>
                  <a:gd name="connsiteX14" fmla="*/ 20320 w 1518920"/>
                  <a:gd name="connsiteY14" fmla="*/ 762000 h 1590040"/>
                  <a:gd name="connsiteX15" fmla="*/ 55880 w 1518920"/>
                  <a:gd name="connsiteY15" fmla="*/ 822960 h 1590040"/>
                  <a:gd name="connsiteX16" fmla="*/ 60960 w 1518920"/>
                  <a:gd name="connsiteY16" fmla="*/ 843280 h 1590040"/>
                  <a:gd name="connsiteX17" fmla="*/ 101600 w 1518920"/>
                  <a:gd name="connsiteY17" fmla="*/ 878840 h 1590040"/>
                  <a:gd name="connsiteX18" fmla="*/ 132080 w 1518920"/>
                  <a:gd name="connsiteY18" fmla="*/ 909320 h 1590040"/>
                  <a:gd name="connsiteX19" fmla="*/ 167640 w 1518920"/>
                  <a:gd name="connsiteY19" fmla="*/ 929640 h 1590040"/>
                  <a:gd name="connsiteX20" fmla="*/ 289560 w 1518920"/>
                  <a:gd name="connsiteY20" fmla="*/ 949960 h 1590040"/>
                  <a:gd name="connsiteX21" fmla="*/ 411480 w 1518920"/>
                  <a:gd name="connsiteY21" fmla="*/ 939800 h 1590040"/>
                  <a:gd name="connsiteX22" fmla="*/ 436880 w 1518920"/>
                  <a:gd name="connsiteY22" fmla="*/ 929640 h 1590040"/>
                  <a:gd name="connsiteX23" fmla="*/ 472440 w 1518920"/>
                  <a:gd name="connsiteY23" fmla="*/ 924560 h 1590040"/>
                  <a:gd name="connsiteX24" fmla="*/ 497840 w 1518920"/>
                  <a:gd name="connsiteY24" fmla="*/ 919480 h 1590040"/>
                  <a:gd name="connsiteX25" fmla="*/ 574040 w 1518920"/>
                  <a:gd name="connsiteY25" fmla="*/ 929640 h 1590040"/>
                  <a:gd name="connsiteX26" fmla="*/ 589280 w 1518920"/>
                  <a:gd name="connsiteY26" fmla="*/ 944880 h 1590040"/>
                  <a:gd name="connsiteX27" fmla="*/ 604520 w 1518920"/>
                  <a:gd name="connsiteY27" fmla="*/ 955040 h 1590040"/>
                  <a:gd name="connsiteX28" fmla="*/ 624840 w 1518920"/>
                  <a:gd name="connsiteY28" fmla="*/ 1000760 h 1590040"/>
                  <a:gd name="connsiteX29" fmla="*/ 645160 w 1518920"/>
                  <a:gd name="connsiteY29" fmla="*/ 1051560 h 1590040"/>
                  <a:gd name="connsiteX30" fmla="*/ 640080 w 1518920"/>
                  <a:gd name="connsiteY30" fmla="*/ 1244600 h 1590040"/>
                  <a:gd name="connsiteX31" fmla="*/ 629920 w 1518920"/>
                  <a:gd name="connsiteY31" fmla="*/ 1275080 h 1590040"/>
                  <a:gd name="connsiteX32" fmla="*/ 614680 w 1518920"/>
                  <a:gd name="connsiteY32" fmla="*/ 1320800 h 1590040"/>
                  <a:gd name="connsiteX33" fmla="*/ 609600 w 1518920"/>
                  <a:gd name="connsiteY33" fmla="*/ 1346200 h 1590040"/>
                  <a:gd name="connsiteX34" fmla="*/ 599440 w 1518920"/>
                  <a:gd name="connsiteY34" fmla="*/ 1376680 h 1590040"/>
                  <a:gd name="connsiteX35" fmla="*/ 609600 w 1518920"/>
                  <a:gd name="connsiteY35" fmla="*/ 1457960 h 1590040"/>
                  <a:gd name="connsiteX36" fmla="*/ 640080 w 1518920"/>
                  <a:gd name="connsiteY36" fmla="*/ 1488440 h 1590040"/>
                  <a:gd name="connsiteX37" fmla="*/ 660400 w 1518920"/>
                  <a:gd name="connsiteY37" fmla="*/ 1513840 h 1590040"/>
                  <a:gd name="connsiteX38" fmla="*/ 690880 w 1518920"/>
                  <a:gd name="connsiteY38" fmla="*/ 1524000 h 1590040"/>
                  <a:gd name="connsiteX39" fmla="*/ 721360 w 1518920"/>
                  <a:gd name="connsiteY39" fmla="*/ 1544320 h 1590040"/>
                  <a:gd name="connsiteX40" fmla="*/ 736600 w 1518920"/>
                  <a:gd name="connsiteY40" fmla="*/ 1549400 h 1590040"/>
                  <a:gd name="connsiteX41" fmla="*/ 772160 w 1518920"/>
                  <a:gd name="connsiteY41" fmla="*/ 1564640 h 1590040"/>
                  <a:gd name="connsiteX42" fmla="*/ 792480 w 1518920"/>
                  <a:gd name="connsiteY42" fmla="*/ 1569720 h 1590040"/>
                  <a:gd name="connsiteX43" fmla="*/ 817880 w 1518920"/>
                  <a:gd name="connsiteY43" fmla="*/ 1579880 h 1590040"/>
                  <a:gd name="connsiteX44" fmla="*/ 853440 w 1518920"/>
                  <a:gd name="connsiteY44" fmla="*/ 1590040 h 1590040"/>
                  <a:gd name="connsiteX45" fmla="*/ 1031240 w 1518920"/>
                  <a:gd name="connsiteY45" fmla="*/ 1584960 h 1590040"/>
                  <a:gd name="connsiteX46" fmla="*/ 1061720 w 1518920"/>
                  <a:gd name="connsiteY46" fmla="*/ 1574800 h 1590040"/>
                  <a:gd name="connsiteX47" fmla="*/ 1153160 w 1518920"/>
                  <a:gd name="connsiteY47" fmla="*/ 1554480 h 1590040"/>
                  <a:gd name="connsiteX48" fmla="*/ 1219200 w 1518920"/>
                  <a:gd name="connsiteY48" fmla="*/ 1524000 h 1590040"/>
                  <a:gd name="connsiteX49" fmla="*/ 1244600 w 1518920"/>
                  <a:gd name="connsiteY49" fmla="*/ 1513840 h 1590040"/>
                  <a:gd name="connsiteX50" fmla="*/ 1259840 w 1518920"/>
                  <a:gd name="connsiteY50" fmla="*/ 1503680 h 1590040"/>
                  <a:gd name="connsiteX51" fmla="*/ 1315720 w 1518920"/>
                  <a:gd name="connsiteY51" fmla="*/ 1483360 h 1590040"/>
                  <a:gd name="connsiteX52" fmla="*/ 1366520 w 1518920"/>
                  <a:gd name="connsiteY52" fmla="*/ 1463040 h 1590040"/>
                  <a:gd name="connsiteX53" fmla="*/ 1437640 w 1518920"/>
                  <a:gd name="connsiteY53" fmla="*/ 1447800 h 1590040"/>
                  <a:gd name="connsiteX54" fmla="*/ 1488440 w 1518920"/>
                  <a:gd name="connsiteY54" fmla="*/ 1432560 h 1590040"/>
                  <a:gd name="connsiteX55" fmla="*/ 1518920 w 1518920"/>
                  <a:gd name="connsiteY55" fmla="*/ 1422400 h 15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18920" h="1590040">
                    <a:moveTo>
                      <a:pt x="330200" y="0"/>
                    </a:moveTo>
                    <a:lnTo>
                      <a:pt x="330200" y="0"/>
                    </a:lnTo>
                    <a:cubicBezTo>
                      <a:pt x="316653" y="22013"/>
                      <a:pt x="304121" y="44684"/>
                      <a:pt x="289560" y="66040"/>
                    </a:cubicBezTo>
                    <a:cubicBezTo>
                      <a:pt x="278684" y="81992"/>
                      <a:pt x="264162" y="95344"/>
                      <a:pt x="254000" y="111760"/>
                    </a:cubicBezTo>
                    <a:cubicBezTo>
                      <a:pt x="242042" y="131077"/>
                      <a:pt x="235717" y="153553"/>
                      <a:pt x="223520" y="172720"/>
                    </a:cubicBezTo>
                    <a:cubicBezTo>
                      <a:pt x="211878" y="191015"/>
                      <a:pt x="194698" y="205338"/>
                      <a:pt x="182880" y="223520"/>
                    </a:cubicBezTo>
                    <a:cubicBezTo>
                      <a:pt x="172562" y="239393"/>
                      <a:pt x="166583" y="257720"/>
                      <a:pt x="157480" y="274320"/>
                    </a:cubicBezTo>
                    <a:cubicBezTo>
                      <a:pt x="137787" y="310231"/>
                      <a:pt x="113468" y="343715"/>
                      <a:pt x="96520" y="381000"/>
                    </a:cubicBezTo>
                    <a:cubicBezTo>
                      <a:pt x="88053" y="399627"/>
                      <a:pt x="80980" y="418952"/>
                      <a:pt x="71120" y="436880"/>
                    </a:cubicBezTo>
                    <a:cubicBezTo>
                      <a:pt x="62293" y="452929"/>
                      <a:pt x="48831" y="466217"/>
                      <a:pt x="40640" y="482600"/>
                    </a:cubicBezTo>
                    <a:cubicBezTo>
                      <a:pt x="33456" y="496968"/>
                      <a:pt x="30192" y="512987"/>
                      <a:pt x="25400" y="528320"/>
                    </a:cubicBezTo>
                    <a:cubicBezTo>
                      <a:pt x="19544" y="547060"/>
                      <a:pt x="9010" y="586180"/>
                      <a:pt x="5080" y="604520"/>
                    </a:cubicBezTo>
                    <a:cubicBezTo>
                      <a:pt x="2922" y="614592"/>
                      <a:pt x="1693" y="624840"/>
                      <a:pt x="0" y="635000"/>
                    </a:cubicBezTo>
                    <a:cubicBezTo>
                      <a:pt x="9608" y="798339"/>
                      <a:pt x="-8888" y="677338"/>
                      <a:pt x="15240" y="741680"/>
                    </a:cubicBezTo>
                    <a:cubicBezTo>
                      <a:pt x="17691" y="748217"/>
                      <a:pt x="17198" y="755755"/>
                      <a:pt x="20320" y="762000"/>
                    </a:cubicBezTo>
                    <a:cubicBezTo>
                      <a:pt x="30840" y="783041"/>
                      <a:pt x="55880" y="822960"/>
                      <a:pt x="55880" y="822960"/>
                    </a:cubicBezTo>
                    <a:cubicBezTo>
                      <a:pt x="57573" y="829733"/>
                      <a:pt x="57496" y="837218"/>
                      <a:pt x="60960" y="843280"/>
                    </a:cubicBezTo>
                    <a:cubicBezTo>
                      <a:pt x="65783" y="851719"/>
                      <a:pt x="97884" y="875867"/>
                      <a:pt x="101600" y="878840"/>
                    </a:cubicBezTo>
                    <a:cubicBezTo>
                      <a:pt x="116501" y="908643"/>
                      <a:pt x="103632" y="893064"/>
                      <a:pt x="132080" y="909320"/>
                    </a:cubicBezTo>
                    <a:cubicBezTo>
                      <a:pt x="144307" y="916307"/>
                      <a:pt x="153412" y="925896"/>
                      <a:pt x="167640" y="929640"/>
                    </a:cubicBezTo>
                    <a:cubicBezTo>
                      <a:pt x="220978" y="943676"/>
                      <a:pt x="240530" y="944512"/>
                      <a:pt x="289560" y="949960"/>
                    </a:cubicBezTo>
                    <a:cubicBezTo>
                      <a:pt x="330200" y="946573"/>
                      <a:pt x="371082" y="945372"/>
                      <a:pt x="411480" y="939800"/>
                    </a:cubicBezTo>
                    <a:cubicBezTo>
                      <a:pt x="420513" y="938554"/>
                      <a:pt x="428033" y="931852"/>
                      <a:pt x="436880" y="929640"/>
                    </a:cubicBezTo>
                    <a:cubicBezTo>
                      <a:pt x="448496" y="926736"/>
                      <a:pt x="460629" y="926528"/>
                      <a:pt x="472440" y="924560"/>
                    </a:cubicBezTo>
                    <a:cubicBezTo>
                      <a:pt x="480957" y="923141"/>
                      <a:pt x="489373" y="921173"/>
                      <a:pt x="497840" y="919480"/>
                    </a:cubicBezTo>
                    <a:cubicBezTo>
                      <a:pt x="523240" y="922867"/>
                      <a:pt x="549350" y="922782"/>
                      <a:pt x="574040" y="929640"/>
                    </a:cubicBezTo>
                    <a:cubicBezTo>
                      <a:pt x="580962" y="931563"/>
                      <a:pt x="583761" y="940281"/>
                      <a:pt x="589280" y="944880"/>
                    </a:cubicBezTo>
                    <a:cubicBezTo>
                      <a:pt x="593970" y="948789"/>
                      <a:pt x="599440" y="951653"/>
                      <a:pt x="604520" y="955040"/>
                    </a:cubicBezTo>
                    <a:cubicBezTo>
                      <a:pt x="629531" y="1005062"/>
                      <a:pt x="598895" y="942384"/>
                      <a:pt x="624840" y="1000760"/>
                    </a:cubicBezTo>
                    <a:cubicBezTo>
                      <a:pt x="644773" y="1045608"/>
                      <a:pt x="625558" y="992754"/>
                      <a:pt x="645160" y="1051560"/>
                    </a:cubicBezTo>
                    <a:cubicBezTo>
                      <a:pt x="656722" y="1132495"/>
                      <a:pt x="655215" y="1104600"/>
                      <a:pt x="640080" y="1244600"/>
                    </a:cubicBezTo>
                    <a:cubicBezTo>
                      <a:pt x="638929" y="1255248"/>
                      <a:pt x="632738" y="1264748"/>
                      <a:pt x="629920" y="1275080"/>
                    </a:cubicBezTo>
                    <a:cubicBezTo>
                      <a:pt x="618103" y="1318410"/>
                      <a:pt x="633308" y="1283544"/>
                      <a:pt x="614680" y="1320800"/>
                    </a:cubicBezTo>
                    <a:cubicBezTo>
                      <a:pt x="612987" y="1329267"/>
                      <a:pt x="611872" y="1337870"/>
                      <a:pt x="609600" y="1346200"/>
                    </a:cubicBezTo>
                    <a:cubicBezTo>
                      <a:pt x="606782" y="1356532"/>
                      <a:pt x="599440" y="1365970"/>
                      <a:pt x="599440" y="1376680"/>
                    </a:cubicBezTo>
                    <a:cubicBezTo>
                      <a:pt x="599440" y="1403984"/>
                      <a:pt x="600269" y="1432300"/>
                      <a:pt x="609600" y="1457960"/>
                    </a:cubicBezTo>
                    <a:cubicBezTo>
                      <a:pt x="614510" y="1471463"/>
                      <a:pt x="630415" y="1477808"/>
                      <a:pt x="640080" y="1488440"/>
                    </a:cubicBezTo>
                    <a:cubicBezTo>
                      <a:pt x="647374" y="1496463"/>
                      <a:pt x="651517" y="1507622"/>
                      <a:pt x="660400" y="1513840"/>
                    </a:cubicBezTo>
                    <a:cubicBezTo>
                      <a:pt x="669174" y="1519982"/>
                      <a:pt x="681301" y="1519211"/>
                      <a:pt x="690880" y="1524000"/>
                    </a:cubicBezTo>
                    <a:cubicBezTo>
                      <a:pt x="701802" y="1529461"/>
                      <a:pt x="710686" y="1538390"/>
                      <a:pt x="721360" y="1544320"/>
                    </a:cubicBezTo>
                    <a:cubicBezTo>
                      <a:pt x="726041" y="1546921"/>
                      <a:pt x="731628" y="1547411"/>
                      <a:pt x="736600" y="1549400"/>
                    </a:cubicBezTo>
                    <a:cubicBezTo>
                      <a:pt x="748574" y="1554189"/>
                      <a:pt x="760040" y="1560233"/>
                      <a:pt x="772160" y="1564640"/>
                    </a:cubicBezTo>
                    <a:cubicBezTo>
                      <a:pt x="778721" y="1567026"/>
                      <a:pt x="785856" y="1567512"/>
                      <a:pt x="792480" y="1569720"/>
                    </a:cubicBezTo>
                    <a:cubicBezTo>
                      <a:pt x="801131" y="1572604"/>
                      <a:pt x="809342" y="1576678"/>
                      <a:pt x="817880" y="1579880"/>
                    </a:cubicBezTo>
                    <a:cubicBezTo>
                      <a:pt x="832456" y="1585346"/>
                      <a:pt x="837427" y="1586037"/>
                      <a:pt x="853440" y="1590040"/>
                    </a:cubicBezTo>
                    <a:cubicBezTo>
                      <a:pt x="912707" y="1588347"/>
                      <a:pt x="972107" y="1589287"/>
                      <a:pt x="1031240" y="1584960"/>
                    </a:cubicBezTo>
                    <a:cubicBezTo>
                      <a:pt x="1041921" y="1584178"/>
                      <a:pt x="1051295" y="1577253"/>
                      <a:pt x="1061720" y="1574800"/>
                    </a:cubicBezTo>
                    <a:cubicBezTo>
                      <a:pt x="1111175" y="1563164"/>
                      <a:pt x="1111478" y="1569366"/>
                      <a:pt x="1153160" y="1554480"/>
                    </a:cubicBezTo>
                    <a:cubicBezTo>
                      <a:pt x="1187686" y="1542149"/>
                      <a:pt x="1187292" y="1538503"/>
                      <a:pt x="1219200" y="1524000"/>
                    </a:cubicBezTo>
                    <a:cubicBezTo>
                      <a:pt x="1227502" y="1520227"/>
                      <a:pt x="1236444" y="1517918"/>
                      <a:pt x="1244600" y="1513840"/>
                    </a:cubicBezTo>
                    <a:cubicBezTo>
                      <a:pt x="1250061" y="1511110"/>
                      <a:pt x="1254379" y="1506410"/>
                      <a:pt x="1259840" y="1503680"/>
                    </a:cubicBezTo>
                    <a:cubicBezTo>
                      <a:pt x="1282053" y="1492574"/>
                      <a:pt x="1292011" y="1492844"/>
                      <a:pt x="1315720" y="1483360"/>
                    </a:cubicBezTo>
                    <a:cubicBezTo>
                      <a:pt x="1350756" y="1469346"/>
                      <a:pt x="1321591" y="1474272"/>
                      <a:pt x="1366520" y="1463040"/>
                    </a:cubicBezTo>
                    <a:cubicBezTo>
                      <a:pt x="1390041" y="1457160"/>
                      <a:pt x="1414119" y="1453680"/>
                      <a:pt x="1437640" y="1447800"/>
                    </a:cubicBezTo>
                    <a:cubicBezTo>
                      <a:pt x="1454791" y="1443512"/>
                      <a:pt x="1471358" y="1437115"/>
                      <a:pt x="1488440" y="1432560"/>
                    </a:cubicBezTo>
                    <a:cubicBezTo>
                      <a:pt x="1518711" y="1424488"/>
                      <a:pt x="1507035" y="1434285"/>
                      <a:pt x="1518920" y="1422400"/>
                    </a:cubicBezTo>
                  </a:path>
                </a:pathLst>
              </a:custGeom>
              <a:noFill/>
              <a:ln w="15875" cap="flat" cmpd="sng" algn="ctr">
                <a:solidFill>
                  <a:srgbClr val="00B05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160">
                <a:extLst>
                  <a:ext uri="{FF2B5EF4-FFF2-40B4-BE49-F238E27FC236}">
                    <a16:creationId xmlns:a16="http://schemas.microsoft.com/office/drawing/2014/main" id="{835CE0AF-E0BB-4026-AD37-6F6D7EEF9C86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BD15A9D-62ED-41DA-AAA1-56B055BD7DF5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163" name="Star: 5 Points 162">
                <a:extLst>
                  <a:ext uri="{FF2B5EF4-FFF2-40B4-BE49-F238E27FC236}">
                    <a16:creationId xmlns:a16="http://schemas.microsoft.com/office/drawing/2014/main" id="{BB851FF9-C725-4415-B497-FEE303DE6881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410AB28-88F4-446E-8354-10F39EA80BA1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9A6F4B-3EB2-4D86-9FD8-D0D052CEEEF4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2409E32-4F5D-465D-808B-BC4F088ECEA6}"/>
              </a:ext>
            </a:extLst>
          </p:cNvPr>
          <p:cNvSpPr/>
          <p:nvPr/>
        </p:nvSpPr>
        <p:spPr>
          <a:xfrm>
            <a:off x="6713816" y="2497019"/>
            <a:ext cx="125587" cy="156467"/>
          </a:xfrm>
          <a:prstGeom prst="ellipse">
            <a:avLst/>
          </a:prstGeom>
          <a:solidFill>
            <a:srgbClr val="AFDD7D"/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882B5E-8570-4469-A25B-7A2346264020}"/>
              </a:ext>
            </a:extLst>
          </p:cNvPr>
          <p:cNvSpPr txBox="1"/>
          <p:nvPr/>
        </p:nvSpPr>
        <p:spPr>
          <a:xfrm>
            <a:off x="7949972" y="2631375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decision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boundary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4FC215A-E7EF-48E9-8948-22CD5352E033}"/>
              </a:ext>
            </a:extLst>
          </p:cNvPr>
          <p:cNvCxnSpPr>
            <a:cxnSpLocks/>
            <a:endCxn id="215" idx="2"/>
          </p:cNvCxnSpPr>
          <p:nvPr/>
        </p:nvCxnSpPr>
        <p:spPr>
          <a:xfrm flipV="1">
            <a:off x="8097842" y="3031485"/>
            <a:ext cx="426967" cy="20343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397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(SIMPOR)</a:t>
            </a:r>
            <a:br>
              <a:rPr lang="en-US" dirty="0"/>
            </a:br>
            <a:r>
              <a:rPr lang="en-US" dirty="0"/>
              <a:t>How to generate synthetic data?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836420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A simple way to balance this region and keep data topology: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resampling minority samples (duplicate samples)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but overfitting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24</a:t>
            </a:fld>
            <a:endParaRPr lang="en" kern="0" dirty="0">
              <a:solidFill>
                <a:srgbClr val="FFFFFF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7B8A2B-E1CB-483C-8911-06F3D747C716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8997F1-B9F2-48CE-BDA3-F0D20079B052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9FF301-6D63-4AD6-AF35-2E640AA1DB26}"/>
                </a:ext>
              </a:extLst>
            </p:cNvPr>
            <p:cNvGrpSpPr/>
            <p:nvPr/>
          </p:nvGrpSpPr>
          <p:grpSpPr>
            <a:xfrm>
              <a:off x="7006583" y="3976170"/>
              <a:ext cx="2670933" cy="2388050"/>
              <a:chOff x="7006583" y="3976170"/>
              <a:chExt cx="2670933" cy="2388050"/>
            </a:xfrm>
          </p:grpSpPr>
          <p:sp>
            <p:nvSpPr>
              <p:cNvPr id="94" name="Star: 5 Points 93">
                <a:extLst>
                  <a:ext uri="{FF2B5EF4-FFF2-40B4-BE49-F238E27FC236}">
                    <a16:creationId xmlns:a16="http://schemas.microsoft.com/office/drawing/2014/main" id="{96F57756-8122-4BAD-9671-E2B7E867D1DE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Star: 5 Points 94">
                <a:extLst>
                  <a:ext uri="{FF2B5EF4-FFF2-40B4-BE49-F238E27FC236}">
                    <a16:creationId xmlns:a16="http://schemas.microsoft.com/office/drawing/2014/main" id="{05F550BB-19B9-47A9-A555-54030733E82B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Star: 5 Points 95">
                <a:extLst>
                  <a:ext uri="{FF2B5EF4-FFF2-40B4-BE49-F238E27FC236}">
                    <a16:creationId xmlns:a16="http://schemas.microsoft.com/office/drawing/2014/main" id="{A8A4E92D-8C4F-4920-A09C-8F849D6A653C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Star: 5 Points 96">
                <a:extLst>
                  <a:ext uri="{FF2B5EF4-FFF2-40B4-BE49-F238E27FC236}">
                    <a16:creationId xmlns:a16="http://schemas.microsoft.com/office/drawing/2014/main" id="{85D84B9C-BBE4-4BFA-84C6-894E533AE81B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EC8A0F5E-C313-432D-8986-9D7ADDA51C7B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Star: 5 Points 98">
                <a:extLst>
                  <a:ext uri="{FF2B5EF4-FFF2-40B4-BE49-F238E27FC236}">
                    <a16:creationId xmlns:a16="http://schemas.microsoft.com/office/drawing/2014/main" id="{BB4155D4-FC45-4982-A712-F225391B7F0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99">
                <a:extLst>
                  <a:ext uri="{FF2B5EF4-FFF2-40B4-BE49-F238E27FC236}">
                    <a16:creationId xmlns:a16="http://schemas.microsoft.com/office/drawing/2014/main" id="{CD61227B-4688-49D2-9AA9-70E4A8E7E83C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Star: 5 Points 100">
                <a:extLst>
                  <a:ext uri="{FF2B5EF4-FFF2-40B4-BE49-F238E27FC236}">
                    <a16:creationId xmlns:a16="http://schemas.microsoft.com/office/drawing/2014/main" id="{CFBF3397-34C7-4F7B-9D92-2AFC30D1F74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01">
                <a:extLst>
                  <a:ext uri="{FF2B5EF4-FFF2-40B4-BE49-F238E27FC236}">
                    <a16:creationId xmlns:a16="http://schemas.microsoft.com/office/drawing/2014/main" id="{8F6E81C9-40BF-4104-85F3-62FD89EB97E8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tar: 5 Points 102">
                <a:extLst>
                  <a:ext uri="{FF2B5EF4-FFF2-40B4-BE49-F238E27FC236}">
                    <a16:creationId xmlns:a16="http://schemas.microsoft.com/office/drawing/2014/main" id="{70E9E715-7468-4569-BB16-49BC641DCB62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tar: 5 Points 103">
                <a:extLst>
                  <a:ext uri="{FF2B5EF4-FFF2-40B4-BE49-F238E27FC236}">
                    <a16:creationId xmlns:a16="http://schemas.microsoft.com/office/drawing/2014/main" id="{64CA1D14-897B-4663-9350-E1EEFA47C04E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Star: 5 Points 104">
                <a:extLst>
                  <a:ext uri="{FF2B5EF4-FFF2-40B4-BE49-F238E27FC236}">
                    <a16:creationId xmlns:a16="http://schemas.microsoft.com/office/drawing/2014/main" id="{B1779AD2-A942-40E2-8D0D-E5D832BCE48D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Star: 5 Points 105">
                <a:extLst>
                  <a:ext uri="{FF2B5EF4-FFF2-40B4-BE49-F238E27FC236}">
                    <a16:creationId xmlns:a16="http://schemas.microsoft.com/office/drawing/2014/main" id="{0AC598FC-3E22-4A10-AF87-DA1C7C98BC39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Star: 5 Points 106">
                <a:extLst>
                  <a:ext uri="{FF2B5EF4-FFF2-40B4-BE49-F238E27FC236}">
                    <a16:creationId xmlns:a16="http://schemas.microsoft.com/office/drawing/2014/main" id="{A0FAD3E2-B89B-4826-9D8A-D1D0560B8300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BFC1B11-B9AA-4CBE-94C8-4DFC622B8F98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8C12A5-4773-4DC1-B885-E9B32FA58EDC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1D5F3B2-B479-48BC-B2D4-F345073995A8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FFE8C61-1DB7-4503-9A62-CE5A2BD39046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F1FFAEC-BE3F-4B21-B36E-36DE50BE9BC0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Star: 5 Points 112">
                <a:extLst>
                  <a:ext uri="{FF2B5EF4-FFF2-40B4-BE49-F238E27FC236}">
                    <a16:creationId xmlns:a16="http://schemas.microsoft.com/office/drawing/2014/main" id="{B870D016-4C50-42E6-AFE5-78B02A48A53A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429BD496-ACFC-40F1-AAED-7E09190CDF58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722748DA-48EA-4542-8434-871905B2359E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Star: 5 Points 115">
                <a:extLst>
                  <a:ext uri="{FF2B5EF4-FFF2-40B4-BE49-F238E27FC236}">
                    <a16:creationId xmlns:a16="http://schemas.microsoft.com/office/drawing/2014/main" id="{F95ED315-DA87-4FEE-A738-59E740958CB2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B21D3D9E-6D9E-40B9-B123-E8498E022660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Star: 5 Points 117">
                <a:extLst>
                  <a:ext uri="{FF2B5EF4-FFF2-40B4-BE49-F238E27FC236}">
                    <a16:creationId xmlns:a16="http://schemas.microsoft.com/office/drawing/2014/main" id="{1455C2B5-7D3A-47AC-9B5F-6009BF6D7002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1CC8874-F031-45E9-99F4-E1CD98E6C0B2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6AC93C4-AFBD-43FF-9DB2-A2F53102D3BE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1D8C41E7-E8D6-4AE9-9186-96F52E239975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F642C75D-FE93-480D-AD4F-8497AE45AE5B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C583163B-F841-4098-BB14-401DAA99A49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45DC27CC-D597-4366-9D1B-BC5B27359A1A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:a16="http://schemas.microsoft.com/office/drawing/2014/main" id="{2162361F-CBB1-42EC-A7FF-F5441A021A06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85D19746-30D4-4A9A-8F8F-B051CA8EC62C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:a16="http://schemas.microsoft.com/office/drawing/2014/main" id="{62191CFC-B2B4-4D46-B30D-01E287405036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130">
                <a:extLst>
                  <a:ext uri="{FF2B5EF4-FFF2-40B4-BE49-F238E27FC236}">
                    <a16:creationId xmlns:a16="http://schemas.microsoft.com/office/drawing/2014/main" id="{31AE020E-908C-4218-9D08-E76AB74AFD0D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Star: 5 Points 131">
                <a:extLst>
                  <a:ext uri="{FF2B5EF4-FFF2-40B4-BE49-F238E27FC236}">
                    <a16:creationId xmlns:a16="http://schemas.microsoft.com/office/drawing/2014/main" id="{8C1E0A03-D077-464C-A6EE-5A94E5C60F3D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Star: 5 Points 132">
                <a:extLst>
                  <a:ext uri="{FF2B5EF4-FFF2-40B4-BE49-F238E27FC236}">
                    <a16:creationId xmlns:a16="http://schemas.microsoft.com/office/drawing/2014/main" id="{792A1EED-79ED-4B2A-A02F-E5D812BEE856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5D11FAE8-D126-4304-AC3F-990802A663C7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134">
                <a:extLst>
                  <a:ext uri="{FF2B5EF4-FFF2-40B4-BE49-F238E27FC236}">
                    <a16:creationId xmlns:a16="http://schemas.microsoft.com/office/drawing/2014/main" id="{D59D88A6-0485-4445-BCBB-F4703E219385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Star: 5 Points 135">
                <a:extLst>
                  <a:ext uri="{FF2B5EF4-FFF2-40B4-BE49-F238E27FC236}">
                    <a16:creationId xmlns:a16="http://schemas.microsoft.com/office/drawing/2014/main" id="{CB630A1B-E063-4289-90BC-F62A5A07245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Star: 5 Points 136">
                <a:extLst>
                  <a:ext uri="{FF2B5EF4-FFF2-40B4-BE49-F238E27FC236}">
                    <a16:creationId xmlns:a16="http://schemas.microsoft.com/office/drawing/2014/main" id="{201416D2-4CB8-4836-8A3E-CCCBA0AE3CE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Star: 5 Points 137">
                <a:extLst>
                  <a:ext uri="{FF2B5EF4-FFF2-40B4-BE49-F238E27FC236}">
                    <a16:creationId xmlns:a16="http://schemas.microsoft.com/office/drawing/2014/main" id="{0182EB9E-116D-4398-8DED-843BB41B9C6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Star: 5 Points 138">
                <a:extLst>
                  <a:ext uri="{FF2B5EF4-FFF2-40B4-BE49-F238E27FC236}">
                    <a16:creationId xmlns:a16="http://schemas.microsoft.com/office/drawing/2014/main" id="{E1A86060-A24E-4B71-8D50-8CFE27F8479C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44D54D33-CB5E-48C5-96F3-F8C899C68AAA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9DD279CB-67EC-4986-B1A3-54E3E75880C0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32E8F09C-ACF2-43EE-9CBC-3356EE2A998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Star: 5 Points 142">
                <a:extLst>
                  <a:ext uri="{FF2B5EF4-FFF2-40B4-BE49-F238E27FC236}">
                    <a16:creationId xmlns:a16="http://schemas.microsoft.com/office/drawing/2014/main" id="{071197B8-CA58-4D0F-8DC3-0A2FF1B93363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Star: 5 Points 143">
                <a:extLst>
                  <a:ext uri="{FF2B5EF4-FFF2-40B4-BE49-F238E27FC236}">
                    <a16:creationId xmlns:a16="http://schemas.microsoft.com/office/drawing/2014/main" id="{44B43A3F-46BF-4AC9-93A8-64AD903B608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Star: 5 Points 144">
                <a:extLst>
                  <a:ext uri="{FF2B5EF4-FFF2-40B4-BE49-F238E27FC236}">
                    <a16:creationId xmlns:a16="http://schemas.microsoft.com/office/drawing/2014/main" id="{04B31350-FE02-4F92-A9C8-085905C78EA0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47E4FFBB-EE9C-4DEE-8D79-B643F2ECC839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Star: 5 Points 146">
                <a:extLst>
                  <a:ext uri="{FF2B5EF4-FFF2-40B4-BE49-F238E27FC236}">
                    <a16:creationId xmlns:a16="http://schemas.microsoft.com/office/drawing/2014/main" id="{4971F0E0-A5A7-467A-9087-0AFA75D8CC36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Star: 5 Points 147">
                <a:extLst>
                  <a:ext uri="{FF2B5EF4-FFF2-40B4-BE49-F238E27FC236}">
                    <a16:creationId xmlns:a16="http://schemas.microsoft.com/office/drawing/2014/main" id="{04E3C26C-16DC-47E8-84F9-8A0DE4C2B7C9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148">
                <a:extLst>
                  <a:ext uri="{FF2B5EF4-FFF2-40B4-BE49-F238E27FC236}">
                    <a16:creationId xmlns:a16="http://schemas.microsoft.com/office/drawing/2014/main" id="{938B5CE8-9893-4372-9A98-1627B3A89616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687333A2-D8B7-46E8-85E5-9ED8ADDB9932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74B895DB-9E0E-477A-BD87-44C99CBE4385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CCC8B32F-9691-4F63-9125-84B89BBF40D2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A25CDD5-40A3-4FE9-8A8A-6CCEF311533E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58B3F07-2F71-4C23-84E0-80A8ACA9A7F8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8674975-8481-4EDE-8844-82F44C456878}"/>
                  </a:ext>
                </a:extLst>
              </p:cNvPr>
              <p:cNvSpPr/>
              <p:nvPr/>
            </p:nvSpPr>
            <p:spPr>
              <a:xfrm>
                <a:off x="7924610" y="3976170"/>
                <a:ext cx="1336235" cy="1757836"/>
              </a:xfrm>
              <a:custGeom>
                <a:avLst/>
                <a:gdLst>
                  <a:gd name="connsiteX0" fmla="*/ 0 w 1432560"/>
                  <a:gd name="connsiteY0" fmla="*/ 0 h 1610360"/>
                  <a:gd name="connsiteX1" fmla="*/ 538480 w 1432560"/>
                  <a:gd name="connsiteY1" fmla="*/ 975360 h 1610360"/>
                  <a:gd name="connsiteX2" fmla="*/ 1432560 w 1432560"/>
                  <a:gd name="connsiteY2" fmla="*/ 1610360 h 161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1610360">
                    <a:moveTo>
                      <a:pt x="0" y="0"/>
                    </a:moveTo>
                    <a:cubicBezTo>
                      <a:pt x="149860" y="353483"/>
                      <a:pt x="299720" y="706967"/>
                      <a:pt x="538480" y="975360"/>
                    </a:cubicBezTo>
                    <a:cubicBezTo>
                      <a:pt x="777240" y="1243753"/>
                      <a:pt x="1265767" y="1492673"/>
                      <a:pt x="1432560" y="161036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BC038B1-A7C4-4365-B848-CCC9112C486C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0BEF3C21-FD0F-4DAF-A725-B294B57B7A38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157">
                <a:extLst>
                  <a:ext uri="{FF2B5EF4-FFF2-40B4-BE49-F238E27FC236}">
                    <a16:creationId xmlns:a16="http://schemas.microsoft.com/office/drawing/2014/main" id="{4337E44B-0FE9-41D1-BE9E-E702DB2F3B2A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Star: 5 Points 158">
                <a:extLst>
                  <a:ext uri="{FF2B5EF4-FFF2-40B4-BE49-F238E27FC236}">
                    <a16:creationId xmlns:a16="http://schemas.microsoft.com/office/drawing/2014/main" id="{E20A822E-679A-4FDF-B7C9-A8980C2E2877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23D5ACD-CFB9-499D-AD16-7E1D3FC73A83}"/>
                  </a:ext>
                </a:extLst>
              </p:cNvPr>
              <p:cNvSpPr/>
              <p:nvPr/>
            </p:nvSpPr>
            <p:spPr>
              <a:xfrm>
                <a:off x="7816966" y="4113414"/>
                <a:ext cx="1518920" cy="1590040"/>
              </a:xfrm>
              <a:custGeom>
                <a:avLst/>
                <a:gdLst>
                  <a:gd name="connsiteX0" fmla="*/ 330200 w 1518920"/>
                  <a:gd name="connsiteY0" fmla="*/ 0 h 1590040"/>
                  <a:gd name="connsiteX1" fmla="*/ 330200 w 1518920"/>
                  <a:gd name="connsiteY1" fmla="*/ 0 h 1590040"/>
                  <a:gd name="connsiteX2" fmla="*/ 289560 w 1518920"/>
                  <a:gd name="connsiteY2" fmla="*/ 66040 h 1590040"/>
                  <a:gd name="connsiteX3" fmla="*/ 254000 w 1518920"/>
                  <a:gd name="connsiteY3" fmla="*/ 111760 h 1590040"/>
                  <a:gd name="connsiteX4" fmla="*/ 223520 w 1518920"/>
                  <a:gd name="connsiteY4" fmla="*/ 172720 h 1590040"/>
                  <a:gd name="connsiteX5" fmla="*/ 182880 w 1518920"/>
                  <a:gd name="connsiteY5" fmla="*/ 223520 h 1590040"/>
                  <a:gd name="connsiteX6" fmla="*/ 157480 w 1518920"/>
                  <a:gd name="connsiteY6" fmla="*/ 274320 h 1590040"/>
                  <a:gd name="connsiteX7" fmla="*/ 96520 w 1518920"/>
                  <a:gd name="connsiteY7" fmla="*/ 381000 h 1590040"/>
                  <a:gd name="connsiteX8" fmla="*/ 71120 w 1518920"/>
                  <a:gd name="connsiteY8" fmla="*/ 436880 h 1590040"/>
                  <a:gd name="connsiteX9" fmla="*/ 40640 w 1518920"/>
                  <a:gd name="connsiteY9" fmla="*/ 482600 h 1590040"/>
                  <a:gd name="connsiteX10" fmla="*/ 25400 w 1518920"/>
                  <a:gd name="connsiteY10" fmla="*/ 528320 h 1590040"/>
                  <a:gd name="connsiteX11" fmla="*/ 5080 w 1518920"/>
                  <a:gd name="connsiteY11" fmla="*/ 604520 h 1590040"/>
                  <a:gd name="connsiteX12" fmla="*/ 0 w 1518920"/>
                  <a:gd name="connsiteY12" fmla="*/ 635000 h 1590040"/>
                  <a:gd name="connsiteX13" fmla="*/ 15240 w 1518920"/>
                  <a:gd name="connsiteY13" fmla="*/ 741680 h 1590040"/>
                  <a:gd name="connsiteX14" fmla="*/ 20320 w 1518920"/>
                  <a:gd name="connsiteY14" fmla="*/ 762000 h 1590040"/>
                  <a:gd name="connsiteX15" fmla="*/ 55880 w 1518920"/>
                  <a:gd name="connsiteY15" fmla="*/ 822960 h 1590040"/>
                  <a:gd name="connsiteX16" fmla="*/ 60960 w 1518920"/>
                  <a:gd name="connsiteY16" fmla="*/ 843280 h 1590040"/>
                  <a:gd name="connsiteX17" fmla="*/ 101600 w 1518920"/>
                  <a:gd name="connsiteY17" fmla="*/ 878840 h 1590040"/>
                  <a:gd name="connsiteX18" fmla="*/ 132080 w 1518920"/>
                  <a:gd name="connsiteY18" fmla="*/ 909320 h 1590040"/>
                  <a:gd name="connsiteX19" fmla="*/ 167640 w 1518920"/>
                  <a:gd name="connsiteY19" fmla="*/ 929640 h 1590040"/>
                  <a:gd name="connsiteX20" fmla="*/ 289560 w 1518920"/>
                  <a:gd name="connsiteY20" fmla="*/ 949960 h 1590040"/>
                  <a:gd name="connsiteX21" fmla="*/ 411480 w 1518920"/>
                  <a:gd name="connsiteY21" fmla="*/ 939800 h 1590040"/>
                  <a:gd name="connsiteX22" fmla="*/ 436880 w 1518920"/>
                  <a:gd name="connsiteY22" fmla="*/ 929640 h 1590040"/>
                  <a:gd name="connsiteX23" fmla="*/ 472440 w 1518920"/>
                  <a:gd name="connsiteY23" fmla="*/ 924560 h 1590040"/>
                  <a:gd name="connsiteX24" fmla="*/ 497840 w 1518920"/>
                  <a:gd name="connsiteY24" fmla="*/ 919480 h 1590040"/>
                  <a:gd name="connsiteX25" fmla="*/ 574040 w 1518920"/>
                  <a:gd name="connsiteY25" fmla="*/ 929640 h 1590040"/>
                  <a:gd name="connsiteX26" fmla="*/ 589280 w 1518920"/>
                  <a:gd name="connsiteY26" fmla="*/ 944880 h 1590040"/>
                  <a:gd name="connsiteX27" fmla="*/ 604520 w 1518920"/>
                  <a:gd name="connsiteY27" fmla="*/ 955040 h 1590040"/>
                  <a:gd name="connsiteX28" fmla="*/ 624840 w 1518920"/>
                  <a:gd name="connsiteY28" fmla="*/ 1000760 h 1590040"/>
                  <a:gd name="connsiteX29" fmla="*/ 645160 w 1518920"/>
                  <a:gd name="connsiteY29" fmla="*/ 1051560 h 1590040"/>
                  <a:gd name="connsiteX30" fmla="*/ 640080 w 1518920"/>
                  <a:gd name="connsiteY30" fmla="*/ 1244600 h 1590040"/>
                  <a:gd name="connsiteX31" fmla="*/ 629920 w 1518920"/>
                  <a:gd name="connsiteY31" fmla="*/ 1275080 h 1590040"/>
                  <a:gd name="connsiteX32" fmla="*/ 614680 w 1518920"/>
                  <a:gd name="connsiteY32" fmla="*/ 1320800 h 1590040"/>
                  <a:gd name="connsiteX33" fmla="*/ 609600 w 1518920"/>
                  <a:gd name="connsiteY33" fmla="*/ 1346200 h 1590040"/>
                  <a:gd name="connsiteX34" fmla="*/ 599440 w 1518920"/>
                  <a:gd name="connsiteY34" fmla="*/ 1376680 h 1590040"/>
                  <a:gd name="connsiteX35" fmla="*/ 609600 w 1518920"/>
                  <a:gd name="connsiteY35" fmla="*/ 1457960 h 1590040"/>
                  <a:gd name="connsiteX36" fmla="*/ 640080 w 1518920"/>
                  <a:gd name="connsiteY36" fmla="*/ 1488440 h 1590040"/>
                  <a:gd name="connsiteX37" fmla="*/ 660400 w 1518920"/>
                  <a:gd name="connsiteY37" fmla="*/ 1513840 h 1590040"/>
                  <a:gd name="connsiteX38" fmla="*/ 690880 w 1518920"/>
                  <a:gd name="connsiteY38" fmla="*/ 1524000 h 1590040"/>
                  <a:gd name="connsiteX39" fmla="*/ 721360 w 1518920"/>
                  <a:gd name="connsiteY39" fmla="*/ 1544320 h 1590040"/>
                  <a:gd name="connsiteX40" fmla="*/ 736600 w 1518920"/>
                  <a:gd name="connsiteY40" fmla="*/ 1549400 h 1590040"/>
                  <a:gd name="connsiteX41" fmla="*/ 772160 w 1518920"/>
                  <a:gd name="connsiteY41" fmla="*/ 1564640 h 1590040"/>
                  <a:gd name="connsiteX42" fmla="*/ 792480 w 1518920"/>
                  <a:gd name="connsiteY42" fmla="*/ 1569720 h 1590040"/>
                  <a:gd name="connsiteX43" fmla="*/ 817880 w 1518920"/>
                  <a:gd name="connsiteY43" fmla="*/ 1579880 h 1590040"/>
                  <a:gd name="connsiteX44" fmla="*/ 853440 w 1518920"/>
                  <a:gd name="connsiteY44" fmla="*/ 1590040 h 1590040"/>
                  <a:gd name="connsiteX45" fmla="*/ 1031240 w 1518920"/>
                  <a:gd name="connsiteY45" fmla="*/ 1584960 h 1590040"/>
                  <a:gd name="connsiteX46" fmla="*/ 1061720 w 1518920"/>
                  <a:gd name="connsiteY46" fmla="*/ 1574800 h 1590040"/>
                  <a:gd name="connsiteX47" fmla="*/ 1153160 w 1518920"/>
                  <a:gd name="connsiteY47" fmla="*/ 1554480 h 1590040"/>
                  <a:gd name="connsiteX48" fmla="*/ 1219200 w 1518920"/>
                  <a:gd name="connsiteY48" fmla="*/ 1524000 h 1590040"/>
                  <a:gd name="connsiteX49" fmla="*/ 1244600 w 1518920"/>
                  <a:gd name="connsiteY49" fmla="*/ 1513840 h 1590040"/>
                  <a:gd name="connsiteX50" fmla="*/ 1259840 w 1518920"/>
                  <a:gd name="connsiteY50" fmla="*/ 1503680 h 1590040"/>
                  <a:gd name="connsiteX51" fmla="*/ 1315720 w 1518920"/>
                  <a:gd name="connsiteY51" fmla="*/ 1483360 h 1590040"/>
                  <a:gd name="connsiteX52" fmla="*/ 1366520 w 1518920"/>
                  <a:gd name="connsiteY52" fmla="*/ 1463040 h 1590040"/>
                  <a:gd name="connsiteX53" fmla="*/ 1437640 w 1518920"/>
                  <a:gd name="connsiteY53" fmla="*/ 1447800 h 1590040"/>
                  <a:gd name="connsiteX54" fmla="*/ 1488440 w 1518920"/>
                  <a:gd name="connsiteY54" fmla="*/ 1432560 h 1590040"/>
                  <a:gd name="connsiteX55" fmla="*/ 1518920 w 1518920"/>
                  <a:gd name="connsiteY55" fmla="*/ 1422400 h 15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18920" h="1590040">
                    <a:moveTo>
                      <a:pt x="330200" y="0"/>
                    </a:moveTo>
                    <a:lnTo>
                      <a:pt x="330200" y="0"/>
                    </a:lnTo>
                    <a:cubicBezTo>
                      <a:pt x="316653" y="22013"/>
                      <a:pt x="304121" y="44684"/>
                      <a:pt x="289560" y="66040"/>
                    </a:cubicBezTo>
                    <a:cubicBezTo>
                      <a:pt x="278684" y="81992"/>
                      <a:pt x="264162" y="95344"/>
                      <a:pt x="254000" y="111760"/>
                    </a:cubicBezTo>
                    <a:cubicBezTo>
                      <a:pt x="242042" y="131077"/>
                      <a:pt x="235717" y="153553"/>
                      <a:pt x="223520" y="172720"/>
                    </a:cubicBezTo>
                    <a:cubicBezTo>
                      <a:pt x="211878" y="191015"/>
                      <a:pt x="194698" y="205338"/>
                      <a:pt x="182880" y="223520"/>
                    </a:cubicBezTo>
                    <a:cubicBezTo>
                      <a:pt x="172562" y="239393"/>
                      <a:pt x="166583" y="257720"/>
                      <a:pt x="157480" y="274320"/>
                    </a:cubicBezTo>
                    <a:cubicBezTo>
                      <a:pt x="137787" y="310231"/>
                      <a:pt x="113468" y="343715"/>
                      <a:pt x="96520" y="381000"/>
                    </a:cubicBezTo>
                    <a:cubicBezTo>
                      <a:pt x="88053" y="399627"/>
                      <a:pt x="80980" y="418952"/>
                      <a:pt x="71120" y="436880"/>
                    </a:cubicBezTo>
                    <a:cubicBezTo>
                      <a:pt x="62293" y="452929"/>
                      <a:pt x="48831" y="466217"/>
                      <a:pt x="40640" y="482600"/>
                    </a:cubicBezTo>
                    <a:cubicBezTo>
                      <a:pt x="33456" y="496968"/>
                      <a:pt x="30192" y="512987"/>
                      <a:pt x="25400" y="528320"/>
                    </a:cubicBezTo>
                    <a:cubicBezTo>
                      <a:pt x="19544" y="547060"/>
                      <a:pt x="9010" y="586180"/>
                      <a:pt x="5080" y="604520"/>
                    </a:cubicBezTo>
                    <a:cubicBezTo>
                      <a:pt x="2922" y="614592"/>
                      <a:pt x="1693" y="624840"/>
                      <a:pt x="0" y="635000"/>
                    </a:cubicBezTo>
                    <a:cubicBezTo>
                      <a:pt x="9608" y="798339"/>
                      <a:pt x="-8888" y="677338"/>
                      <a:pt x="15240" y="741680"/>
                    </a:cubicBezTo>
                    <a:cubicBezTo>
                      <a:pt x="17691" y="748217"/>
                      <a:pt x="17198" y="755755"/>
                      <a:pt x="20320" y="762000"/>
                    </a:cubicBezTo>
                    <a:cubicBezTo>
                      <a:pt x="30840" y="783041"/>
                      <a:pt x="55880" y="822960"/>
                      <a:pt x="55880" y="822960"/>
                    </a:cubicBezTo>
                    <a:cubicBezTo>
                      <a:pt x="57573" y="829733"/>
                      <a:pt x="57496" y="837218"/>
                      <a:pt x="60960" y="843280"/>
                    </a:cubicBezTo>
                    <a:cubicBezTo>
                      <a:pt x="65783" y="851719"/>
                      <a:pt x="97884" y="875867"/>
                      <a:pt x="101600" y="878840"/>
                    </a:cubicBezTo>
                    <a:cubicBezTo>
                      <a:pt x="116501" y="908643"/>
                      <a:pt x="103632" y="893064"/>
                      <a:pt x="132080" y="909320"/>
                    </a:cubicBezTo>
                    <a:cubicBezTo>
                      <a:pt x="144307" y="916307"/>
                      <a:pt x="153412" y="925896"/>
                      <a:pt x="167640" y="929640"/>
                    </a:cubicBezTo>
                    <a:cubicBezTo>
                      <a:pt x="220978" y="943676"/>
                      <a:pt x="240530" y="944512"/>
                      <a:pt x="289560" y="949960"/>
                    </a:cubicBezTo>
                    <a:cubicBezTo>
                      <a:pt x="330200" y="946573"/>
                      <a:pt x="371082" y="945372"/>
                      <a:pt x="411480" y="939800"/>
                    </a:cubicBezTo>
                    <a:cubicBezTo>
                      <a:pt x="420513" y="938554"/>
                      <a:pt x="428033" y="931852"/>
                      <a:pt x="436880" y="929640"/>
                    </a:cubicBezTo>
                    <a:cubicBezTo>
                      <a:pt x="448496" y="926736"/>
                      <a:pt x="460629" y="926528"/>
                      <a:pt x="472440" y="924560"/>
                    </a:cubicBezTo>
                    <a:cubicBezTo>
                      <a:pt x="480957" y="923141"/>
                      <a:pt x="489373" y="921173"/>
                      <a:pt x="497840" y="919480"/>
                    </a:cubicBezTo>
                    <a:cubicBezTo>
                      <a:pt x="523240" y="922867"/>
                      <a:pt x="549350" y="922782"/>
                      <a:pt x="574040" y="929640"/>
                    </a:cubicBezTo>
                    <a:cubicBezTo>
                      <a:pt x="580962" y="931563"/>
                      <a:pt x="583761" y="940281"/>
                      <a:pt x="589280" y="944880"/>
                    </a:cubicBezTo>
                    <a:cubicBezTo>
                      <a:pt x="593970" y="948789"/>
                      <a:pt x="599440" y="951653"/>
                      <a:pt x="604520" y="955040"/>
                    </a:cubicBezTo>
                    <a:cubicBezTo>
                      <a:pt x="629531" y="1005062"/>
                      <a:pt x="598895" y="942384"/>
                      <a:pt x="624840" y="1000760"/>
                    </a:cubicBezTo>
                    <a:cubicBezTo>
                      <a:pt x="644773" y="1045608"/>
                      <a:pt x="625558" y="992754"/>
                      <a:pt x="645160" y="1051560"/>
                    </a:cubicBezTo>
                    <a:cubicBezTo>
                      <a:pt x="656722" y="1132495"/>
                      <a:pt x="655215" y="1104600"/>
                      <a:pt x="640080" y="1244600"/>
                    </a:cubicBezTo>
                    <a:cubicBezTo>
                      <a:pt x="638929" y="1255248"/>
                      <a:pt x="632738" y="1264748"/>
                      <a:pt x="629920" y="1275080"/>
                    </a:cubicBezTo>
                    <a:cubicBezTo>
                      <a:pt x="618103" y="1318410"/>
                      <a:pt x="633308" y="1283544"/>
                      <a:pt x="614680" y="1320800"/>
                    </a:cubicBezTo>
                    <a:cubicBezTo>
                      <a:pt x="612987" y="1329267"/>
                      <a:pt x="611872" y="1337870"/>
                      <a:pt x="609600" y="1346200"/>
                    </a:cubicBezTo>
                    <a:cubicBezTo>
                      <a:pt x="606782" y="1356532"/>
                      <a:pt x="599440" y="1365970"/>
                      <a:pt x="599440" y="1376680"/>
                    </a:cubicBezTo>
                    <a:cubicBezTo>
                      <a:pt x="599440" y="1403984"/>
                      <a:pt x="600269" y="1432300"/>
                      <a:pt x="609600" y="1457960"/>
                    </a:cubicBezTo>
                    <a:cubicBezTo>
                      <a:pt x="614510" y="1471463"/>
                      <a:pt x="630415" y="1477808"/>
                      <a:pt x="640080" y="1488440"/>
                    </a:cubicBezTo>
                    <a:cubicBezTo>
                      <a:pt x="647374" y="1496463"/>
                      <a:pt x="651517" y="1507622"/>
                      <a:pt x="660400" y="1513840"/>
                    </a:cubicBezTo>
                    <a:cubicBezTo>
                      <a:pt x="669174" y="1519982"/>
                      <a:pt x="681301" y="1519211"/>
                      <a:pt x="690880" y="1524000"/>
                    </a:cubicBezTo>
                    <a:cubicBezTo>
                      <a:pt x="701802" y="1529461"/>
                      <a:pt x="710686" y="1538390"/>
                      <a:pt x="721360" y="1544320"/>
                    </a:cubicBezTo>
                    <a:cubicBezTo>
                      <a:pt x="726041" y="1546921"/>
                      <a:pt x="731628" y="1547411"/>
                      <a:pt x="736600" y="1549400"/>
                    </a:cubicBezTo>
                    <a:cubicBezTo>
                      <a:pt x="748574" y="1554189"/>
                      <a:pt x="760040" y="1560233"/>
                      <a:pt x="772160" y="1564640"/>
                    </a:cubicBezTo>
                    <a:cubicBezTo>
                      <a:pt x="778721" y="1567026"/>
                      <a:pt x="785856" y="1567512"/>
                      <a:pt x="792480" y="1569720"/>
                    </a:cubicBezTo>
                    <a:cubicBezTo>
                      <a:pt x="801131" y="1572604"/>
                      <a:pt x="809342" y="1576678"/>
                      <a:pt x="817880" y="1579880"/>
                    </a:cubicBezTo>
                    <a:cubicBezTo>
                      <a:pt x="832456" y="1585346"/>
                      <a:pt x="837427" y="1586037"/>
                      <a:pt x="853440" y="1590040"/>
                    </a:cubicBezTo>
                    <a:cubicBezTo>
                      <a:pt x="912707" y="1588347"/>
                      <a:pt x="972107" y="1589287"/>
                      <a:pt x="1031240" y="1584960"/>
                    </a:cubicBezTo>
                    <a:cubicBezTo>
                      <a:pt x="1041921" y="1584178"/>
                      <a:pt x="1051295" y="1577253"/>
                      <a:pt x="1061720" y="1574800"/>
                    </a:cubicBezTo>
                    <a:cubicBezTo>
                      <a:pt x="1111175" y="1563164"/>
                      <a:pt x="1111478" y="1569366"/>
                      <a:pt x="1153160" y="1554480"/>
                    </a:cubicBezTo>
                    <a:cubicBezTo>
                      <a:pt x="1187686" y="1542149"/>
                      <a:pt x="1187292" y="1538503"/>
                      <a:pt x="1219200" y="1524000"/>
                    </a:cubicBezTo>
                    <a:cubicBezTo>
                      <a:pt x="1227502" y="1520227"/>
                      <a:pt x="1236444" y="1517918"/>
                      <a:pt x="1244600" y="1513840"/>
                    </a:cubicBezTo>
                    <a:cubicBezTo>
                      <a:pt x="1250061" y="1511110"/>
                      <a:pt x="1254379" y="1506410"/>
                      <a:pt x="1259840" y="1503680"/>
                    </a:cubicBezTo>
                    <a:cubicBezTo>
                      <a:pt x="1282053" y="1492574"/>
                      <a:pt x="1292011" y="1492844"/>
                      <a:pt x="1315720" y="1483360"/>
                    </a:cubicBezTo>
                    <a:cubicBezTo>
                      <a:pt x="1350756" y="1469346"/>
                      <a:pt x="1321591" y="1474272"/>
                      <a:pt x="1366520" y="1463040"/>
                    </a:cubicBezTo>
                    <a:cubicBezTo>
                      <a:pt x="1390041" y="1457160"/>
                      <a:pt x="1414119" y="1453680"/>
                      <a:pt x="1437640" y="1447800"/>
                    </a:cubicBezTo>
                    <a:cubicBezTo>
                      <a:pt x="1454791" y="1443512"/>
                      <a:pt x="1471358" y="1437115"/>
                      <a:pt x="1488440" y="1432560"/>
                    </a:cubicBezTo>
                    <a:cubicBezTo>
                      <a:pt x="1518711" y="1424488"/>
                      <a:pt x="1507035" y="1434285"/>
                      <a:pt x="1518920" y="1422400"/>
                    </a:cubicBezTo>
                  </a:path>
                </a:pathLst>
              </a:custGeom>
              <a:noFill/>
              <a:ln w="15875" cap="flat" cmpd="sng" algn="ctr">
                <a:solidFill>
                  <a:srgbClr val="00B05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160">
                <a:extLst>
                  <a:ext uri="{FF2B5EF4-FFF2-40B4-BE49-F238E27FC236}">
                    <a16:creationId xmlns:a16="http://schemas.microsoft.com/office/drawing/2014/main" id="{835CE0AF-E0BB-4026-AD37-6F6D7EEF9C86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BD15A9D-62ED-41DA-AAA1-56B055BD7DF5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163" name="Star: 5 Points 162">
                <a:extLst>
                  <a:ext uri="{FF2B5EF4-FFF2-40B4-BE49-F238E27FC236}">
                    <a16:creationId xmlns:a16="http://schemas.microsoft.com/office/drawing/2014/main" id="{BB851FF9-C725-4415-B497-FEE303DE6881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410AB28-88F4-446E-8354-10F39EA80BA1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9A6F4B-3EB2-4D86-9FD8-D0D052CEEEF4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2409E32-4F5D-465D-808B-BC4F088ECEA6}"/>
              </a:ext>
            </a:extLst>
          </p:cNvPr>
          <p:cNvSpPr/>
          <p:nvPr/>
        </p:nvSpPr>
        <p:spPr>
          <a:xfrm>
            <a:off x="6713816" y="2497019"/>
            <a:ext cx="125587" cy="156467"/>
          </a:xfrm>
          <a:prstGeom prst="ellipse">
            <a:avLst/>
          </a:prstGeom>
          <a:solidFill>
            <a:srgbClr val="AFDD7D"/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E81043-3A0C-442A-9281-94F3C7914563}"/>
              </a:ext>
            </a:extLst>
          </p:cNvPr>
          <p:cNvSpPr/>
          <p:nvPr/>
        </p:nvSpPr>
        <p:spPr>
          <a:xfrm>
            <a:off x="6756703" y="2495570"/>
            <a:ext cx="125587" cy="156467"/>
          </a:xfrm>
          <a:prstGeom prst="ellipse">
            <a:avLst/>
          </a:prstGeom>
          <a:solidFill>
            <a:srgbClr val="AFDD7D"/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DC5198-7CD0-4D24-94E9-17B34F932706}"/>
              </a:ext>
            </a:extLst>
          </p:cNvPr>
          <p:cNvSpPr txBox="1"/>
          <p:nvPr/>
        </p:nvSpPr>
        <p:spPr>
          <a:xfrm>
            <a:off x="7949972" y="2631375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decision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boundary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5D18A-25BF-4788-B201-C874BD0E64BB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8097842" y="3031485"/>
            <a:ext cx="426967" cy="20343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14B6195-1840-487C-9E4D-F352323F5EF2}"/>
              </a:ext>
            </a:extLst>
          </p:cNvPr>
          <p:cNvSpPr txBox="1"/>
          <p:nvPr/>
        </p:nvSpPr>
        <p:spPr>
          <a:xfrm>
            <a:off x="5944191" y="1346475"/>
            <a:ext cx="146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Imbalanced decision boundary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AECC39-F376-44FE-986E-58E47F007CB6}"/>
              </a:ext>
            </a:extLst>
          </p:cNvPr>
          <p:cNvSpPr txBox="1"/>
          <p:nvPr/>
        </p:nvSpPr>
        <p:spPr>
          <a:xfrm>
            <a:off x="6399206" y="4287440"/>
            <a:ext cx="1952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11. Resampling minority samples</a:t>
            </a:r>
          </a:p>
        </p:txBody>
      </p:sp>
    </p:spTree>
    <p:extLst>
      <p:ext uri="{BB962C8B-B14F-4D97-AF65-F5344CB8AC3E}">
        <p14:creationId xmlns:p14="http://schemas.microsoft.com/office/powerpoint/2010/main" val="338837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(SIMPOR)</a:t>
            </a:r>
            <a:br>
              <a:rPr lang="en-US" dirty="0"/>
            </a:br>
            <a:r>
              <a:rPr lang="en-US" dirty="0"/>
              <a:t>How to generate synthetic data?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836420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A simple way to balance this region and keep data topology: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resampling minority samples (duplicate samples)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but overfitting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25</a:t>
            </a:fld>
            <a:endParaRPr lang="en" kern="0" dirty="0">
              <a:solidFill>
                <a:srgbClr val="FFFFFF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7B8A2B-E1CB-483C-8911-06F3D747C716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8997F1-B9F2-48CE-BDA3-F0D20079B052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9FF301-6D63-4AD6-AF35-2E640AA1DB26}"/>
                </a:ext>
              </a:extLst>
            </p:cNvPr>
            <p:cNvGrpSpPr/>
            <p:nvPr/>
          </p:nvGrpSpPr>
          <p:grpSpPr>
            <a:xfrm>
              <a:off x="7006583" y="3976170"/>
              <a:ext cx="2670933" cy="2388050"/>
              <a:chOff x="7006583" y="3976170"/>
              <a:chExt cx="2670933" cy="2388050"/>
            </a:xfrm>
          </p:grpSpPr>
          <p:sp>
            <p:nvSpPr>
              <p:cNvPr id="94" name="Star: 5 Points 93">
                <a:extLst>
                  <a:ext uri="{FF2B5EF4-FFF2-40B4-BE49-F238E27FC236}">
                    <a16:creationId xmlns:a16="http://schemas.microsoft.com/office/drawing/2014/main" id="{96F57756-8122-4BAD-9671-E2B7E867D1DE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Star: 5 Points 94">
                <a:extLst>
                  <a:ext uri="{FF2B5EF4-FFF2-40B4-BE49-F238E27FC236}">
                    <a16:creationId xmlns:a16="http://schemas.microsoft.com/office/drawing/2014/main" id="{05F550BB-19B9-47A9-A555-54030733E82B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Star: 5 Points 95">
                <a:extLst>
                  <a:ext uri="{FF2B5EF4-FFF2-40B4-BE49-F238E27FC236}">
                    <a16:creationId xmlns:a16="http://schemas.microsoft.com/office/drawing/2014/main" id="{A8A4E92D-8C4F-4920-A09C-8F849D6A653C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Star: 5 Points 96">
                <a:extLst>
                  <a:ext uri="{FF2B5EF4-FFF2-40B4-BE49-F238E27FC236}">
                    <a16:creationId xmlns:a16="http://schemas.microsoft.com/office/drawing/2014/main" id="{85D84B9C-BBE4-4BFA-84C6-894E533AE81B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EC8A0F5E-C313-432D-8986-9D7ADDA51C7B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Star: 5 Points 98">
                <a:extLst>
                  <a:ext uri="{FF2B5EF4-FFF2-40B4-BE49-F238E27FC236}">
                    <a16:creationId xmlns:a16="http://schemas.microsoft.com/office/drawing/2014/main" id="{BB4155D4-FC45-4982-A712-F225391B7F0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99">
                <a:extLst>
                  <a:ext uri="{FF2B5EF4-FFF2-40B4-BE49-F238E27FC236}">
                    <a16:creationId xmlns:a16="http://schemas.microsoft.com/office/drawing/2014/main" id="{CD61227B-4688-49D2-9AA9-70E4A8E7E83C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Star: 5 Points 100">
                <a:extLst>
                  <a:ext uri="{FF2B5EF4-FFF2-40B4-BE49-F238E27FC236}">
                    <a16:creationId xmlns:a16="http://schemas.microsoft.com/office/drawing/2014/main" id="{CFBF3397-34C7-4F7B-9D92-2AFC30D1F74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01">
                <a:extLst>
                  <a:ext uri="{FF2B5EF4-FFF2-40B4-BE49-F238E27FC236}">
                    <a16:creationId xmlns:a16="http://schemas.microsoft.com/office/drawing/2014/main" id="{8F6E81C9-40BF-4104-85F3-62FD89EB97E8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tar: 5 Points 102">
                <a:extLst>
                  <a:ext uri="{FF2B5EF4-FFF2-40B4-BE49-F238E27FC236}">
                    <a16:creationId xmlns:a16="http://schemas.microsoft.com/office/drawing/2014/main" id="{70E9E715-7468-4569-BB16-49BC641DCB62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tar: 5 Points 103">
                <a:extLst>
                  <a:ext uri="{FF2B5EF4-FFF2-40B4-BE49-F238E27FC236}">
                    <a16:creationId xmlns:a16="http://schemas.microsoft.com/office/drawing/2014/main" id="{64CA1D14-897B-4663-9350-E1EEFA47C04E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Star: 5 Points 104">
                <a:extLst>
                  <a:ext uri="{FF2B5EF4-FFF2-40B4-BE49-F238E27FC236}">
                    <a16:creationId xmlns:a16="http://schemas.microsoft.com/office/drawing/2014/main" id="{B1779AD2-A942-40E2-8D0D-E5D832BCE48D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Star: 5 Points 105">
                <a:extLst>
                  <a:ext uri="{FF2B5EF4-FFF2-40B4-BE49-F238E27FC236}">
                    <a16:creationId xmlns:a16="http://schemas.microsoft.com/office/drawing/2014/main" id="{0AC598FC-3E22-4A10-AF87-DA1C7C98BC39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Star: 5 Points 106">
                <a:extLst>
                  <a:ext uri="{FF2B5EF4-FFF2-40B4-BE49-F238E27FC236}">
                    <a16:creationId xmlns:a16="http://schemas.microsoft.com/office/drawing/2014/main" id="{A0FAD3E2-B89B-4826-9D8A-D1D0560B8300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BFC1B11-B9AA-4CBE-94C8-4DFC622B8F98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8C12A5-4773-4DC1-B885-E9B32FA58EDC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1D5F3B2-B479-48BC-B2D4-F345073995A8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FFE8C61-1DB7-4503-9A62-CE5A2BD39046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F1FFAEC-BE3F-4B21-B36E-36DE50BE9BC0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Star: 5 Points 112">
                <a:extLst>
                  <a:ext uri="{FF2B5EF4-FFF2-40B4-BE49-F238E27FC236}">
                    <a16:creationId xmlns:a16="http://schemas.microsoft.com/office/drawing/2014/main" id="{B870D016-4C50-42E6-AFE5-78B02A48A53A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429BD496-ACFC-40F1-AAED-7E09190CDF58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722748DA-48EA-4542-8434-871905B2359E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Star: 5 Points 115">
                <a:extLst>
                  <a:ext uri="{FF2B5EF4-FFF2-40B4-BE49-F238E27FC236}">
                    <a16:creationId xmlns:a16="http://schemas.microsoft.com/office/drawing/2014/main" id="{F95ED315-DA87-4FEE-A738-59E740958CB2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B21D3D9E-6D9E-40B9-B123-E8498E022660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Star: 5 Points 117">
                <a:extLst>
                  <a:ext uri="{FF2B5EF4-FFF2-40B4-BE49-F238E27FC236}">
                    <a16:creationId xmlns:a16="http://schemas.microsoft.com/office/drawing/2014/main" id="{1455C2B5-7D3A-47AC-9B5F-6009BF6D7002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1CC8874-F031-45E9-99F4-E1CD98E6C0B2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6AC93C4-AFBD-43FF-9DB2-A2F53102D3BE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1D8C41E7-E8D6-4AE9-9186-96F52E239975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F642C75D-FE93-480D-AD4F-8497AE45AE5B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C583163B-F841-4098-BB14-401DAA99A49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45DC27CC-D597-4366-9D1B-BC5B27359A1A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:a16="http://schemas.microsoft.com/office/drawing/2014/main" id="{2162361F-CBB1-42EC-A7FF-F5441A021A06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85D19746-30D4-4A9A-8F8F-B051CA8EC62C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:a16="http://schemas.microsoft.com/office/drawing/2014/main" id="{62191CFC-B2B4-4D46-B30D-01E287405036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130">
                <a:extLst>
                  <a:ext uri="{FF2B5EF4-FFF2-40B4-BE49-F238E27FC236}">
                    <a16:creationId xmlns:a16="http://schemas.microsoft.com/office/drawing/2014/main" id="{31AE020E-908C-4218-9D08-E76AB74AFD0D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Star: 5 Points 131">
                <a:extLst>
                  <a:ext uri="{FF2B5EF4-FFF2-40B4-BE49-F238E27FC236}">
                    <a16:creationId xmlns:a16="http://schemas.microsoft.com/office/drawing/2014/main" id="{8C1E0A03-D077-464C-A6EE-5A94E5C60F3D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Star: 5 Points 132">
                <a:extLst>
                  <a:ext uri="{FF2B5EF4-FFF2-40B4-BE49-F238E27FC236}">
                    <a16:creationId xmlns:a16="http://schemas.microsoft.com/office/drawing/2014/main" id="{792A1EED-79ED-4B2A-A02F-E5D812BEE856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5D11FAE8-D126-4304-AC3F-990802A663C7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134">
                <a:extLst>
                  <a:ext uri="{FF2B5EF4-FFF2-40B4-BE49-F238E27FC236}">
                    <a16:creationId xmlns:a16="http://schemas.microsoft.com/office/drawing/2014/main" id="{D59D88A6-0485-4445-BCBB-F4703E219385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Star: 5 Points 135">
                <a:extLst>
                  <a:ext uri="{FF2B5EF4-FFF2-40B4-BE49-F238E27FC236}">
                    <a16:creationId xmlns:a16="http://schemas.microsoft.com/office/drawing/2014/main" id="{CB630A1B-E063-4289-90BC-F62A5A07245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Star: 5 Points 136">
                <a:extLst>
                  <a:ext uri="{FF2B5EF4-FFF2-40B4-BE49-F238E27FC236}">
                    <a16:creationId xmlns:a16="http://schemas.microsoft.com/office/drawing/2014/main" id="{201416D2-4CB8-4836-8A3E-CCCBA0AE3CE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Star: 5 Points 137">
                <a:extLst>
                  <a:ext uri="{FF2B5EF4-FFF2-40B4-BE49-F238E27FC236}">
                    <a16:creationId xmlns:a16="http://schemas.microsoft.com/office/drawing/2014/main" id="{0182EB9E-116D-4398-8DED-843BB41B9C6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Star: 5 Points 138">
                <a:extLst>
                  <a:ext uri="{FF2B5EF4-FFF2-40B4-BE49-F238E27FC236}">
                    <a16:creationId xmlns:a16="http://schemas.microsoft.com/office/drawing/2014/main" id="{E1A86060-A24E-4B71-8D50-8CFE27F8479C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44D54D33-CB5E-48C5-96F3-F8C899C68AAA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9DD279CB-67EC-4986-B1A3-54E3E75880C0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32E8F09C-ACF2-43EE-9CBC-3356EE2A998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Star: 5 Points 142">
                <a:extLst>
                  <a:ext uri="{FF2B5EF4-FFF2-40B4-BE49-F238E27FC236}">
                    <a16:creationId xmlns:a16="http://schemas.microsoft.com/office/drawing/2014/main" id="{071197B8-CA58-4D0F-8DC3-0A2FF1B93363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Star: 5 Points 143">
                <a:extLst>
                  <a:ext uri="{FF2B5EF4-FFF2-40B4-BE49-F238E27FC236}">
                    <a16:creationId xmlns:a16="http://schemas.microsoft.com/office/drawing/2014/main" id="{44B43A3F-46BF-4AC9-93A8-64AD903B608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Star: 5 Points 144">
                <a:extLst>
                  <a:ext uri="{FF2B5EF4-FFF2-40B4-BE49-F238E27FC236}">
                    <a16:creationId xmlns:a16="http://schemas.microsoft.com/office/drawing/2014/main" id="{04B31350-FE02-4F92-A9C8-085905C78EA0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47E4FFBB-EE9C-4DEE-8D79-B643F2ECC839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Star: 5 Points 146">
                <a:extLst>
                  <a:ext uri="{FF2B5EF4-FFF2-40B4-BE49-F238E27FC236}">
                    <a16:creationId xmlns:a16="http://schemas.microsoft.com/office/drawing/2014/main" id="{4971F0E0-A5A7-467A-9087-0AFA75D8CC36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Star: 5 Points 147">
                <a:extLst>
                  <a:ext uri="{FF2B5EF4-FFF2-40B4-BE49-F238E27FC236}">
                    <a16:creationId xmlns:a16="http://schemas.microsoft.com/office/drawing/2014/main" id="{04E3C26C-16DC-47E8-84F9-8A0DE4C2B7C9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148">
                <a:extLst>
                  <a:ext uri="{FF2B5EF4-FFF2-40B4-BE49-F238E27FC236}">
                    <a16:creationId xmlns:a16="http://schemas.microsoft.com/office/drawing/2014/main" id="{938B5CE8-9893-4372-9A98-1627B3A89616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687333A2-D8B7-46E8-85E5-9ED8ADDB9932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74B895DB-9E0E-477A-BD87-44C99CBE4385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CCC8B32F-9691-4F63-9125-84B89BBF40D2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A25CDD5-40A3-4FE9-8A8A-6CCEF311533E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58B3F07-2F71-4C23-84E0-80A8ACA9A7F8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8674975-8481-4EDE-8844-82F44C456878}"/>
                  </a:ext>
                </a:extLst>
              </p:cNvPr>
              <p:cNvSpPr/>
              <p:nvPr/>
            </p:nvSpPr>
            <p:spPr>
              <a:xfrm>
                <a:off x="7924610" y="3976170"/>
                <a:ext cx="1336235" cy="1757836"/>
              </a:xfrm>
              <a:custGeom>
                <a:avLst/>
                <a:gdLst>
                  <a:gd name="connsiteX0" fmla="*/ 0 w 1432560"/>
                  <a:gd name="connsiteY0" fmla="*/ 0 h 1610360"/>
                  <a:gd name="connsiteX1" fmla="*/ 538480 w 1432560"/>
                  <a:gd name="connsiteY1" fmla="*/ 975360 h 1610360"/>
                  <a:gd name="connsiteX2" fmla="*/ 1432560 w 1432560"/>
                  <a:gd name="connsiteY2" fmla="*/ 1610360 h 161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1610360">
                    <a:moveTo>
                      <a:pt x="0" y="0"/>
                    </a:moveTo>
                    <a:cubicBezTo>
                      <a:pt x="149860" y="353483"/>
                      <a:pt x="299720" y="706967"/>
                      <a:pt x="538480" y="975360"/>
                    </a:cubicBezTo>
                    <a:cubicBezTo>
                      <a:pt x="777240" y="1243753"/>
                      <a:pt x="1265767" y="1492673"/>
                      <a:pt x="1432560" y="161036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BC038B1-A7C4-4365-B848-CCC9112C486C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0BEF3C21-FD0F-4DAF-A725-B294B57B7A38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157">
                <a:extLst>
                  <a:ext uri="{FF2B5EF4-FFF2-40B4-BE49-F238E27FC236}">
                    <a16:creationId xmlns:a16="http://schemas.microsoft.com/office/drawing/2014/main" id="{4337E44B-0FE9-41D1-BE9E-E702DB2F3B2A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Star: 5 Points 158">
                <a:extLst>
                  <a:ext uri="{FF2B5EF4-FFF2-40B4-BE49-F238E27FC236}">
                    <a16:creationId xmlns:a16="http://schemas.microsoft.com/office/drawing/2014/main" id="{E20A822E-679A-4FDF-B7C9-A8980C2E2877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23D5ACD-CFB9-499D-AD16-7E1D3FC73A83}"/>
                  </a:ext>
                </a:extLst>
              </p:cNvPr>
              <p:cNvSpPr/>
              <p:nvPr/>
            </p:nvSpPr>
            <p:spPr>
              <a:xfrm>
                <a:off x="7816966" y="4113414"/>
                <a:ext cx="1518920" cy="1590040"/>
              </a:xfrm>
              <a:custGeom>
                <a:avLst/>
                <a:gdLst>
                  <a:gd name="connsiteX0" fmla="*/ 330200 w 1518920"/>
                  <a:gd name="connsiteY0" fmla="*/ 0 h 1590040"/>
                  <a:gd name="connsiteX1" fmla="*/ 330200 w 1518920"/>
                  <a:gd name="connsiteY1" fmla="*/ 0 h 1590040"/>
                  <a:gd name="connsiteX2" fmla="*/ 289560 w 1518920"/>
                  <a:gd name="connsiteY2" fmla="*/ 66040 h 1590040"/>
                  <a:gd name="connsiteX3" fmla="*/ 254000 w 1518920"/>
                  <a:gd name="connsiteY3" fmla="*/ 111760 h 1590040"/>
                  <a:gd name="connsiteX4" fmla="*/ 223520 w 1518920"/>
                  <a:gd name="connsiteY4" fmla="*/ 172720 h 1590040"/>
                  <a:gd name="connsiteX5" fmla="*/ 182880 w 1518920"/>
                  <a:gd name="connsiteY5" fmla="*/ 223520 h 1590040"/>
                  <a:gd name="connsiteX6" fmla="*/ 157480 w 1518920"/>
                  <a:gd name="connsiteY6" fmla="*/ 274320 h 1590040"/>
                  <a:gd name="connsiteX7" fmla="*/ 96520 w 1518920"/>
                  <a:gd name="connsiteY7" fmla="*/ 381000 h 1590040"/>
                  <a:gd name="connsiteX8" fmla="*/ 71120 w 1518920"/>
                  <a:gd name="connsiteY8" fmla="*/ 436880 h 1590040"/>
                  <a:gd name="connsiteX9" fmla="*/ 40640 w 1518920"/>
                  <a:gd name="connsiteY9" fmla="*/ 482600 h 1590040"/>
                  <a:gd name="connsiteX10" fmla="*/ 25400 w 1518920"/>
                  <a:gd name="connsiteY10" fmla="*/ 528320 h 1590040"/>
                  <a:gd name="connsiteX11" fmla="*/ 5080 w 1518920"/>
                  <a:gd name="connsiteY11" fmla="*/ 604520 h 1590040"/>
                  <a:gd name="connsiteX12" fmla="*/ 0 w 1518920"/>
                  <a:gd name="connsiteY12" fmla="*/ 635000 h 1590040"/>
                  <a:gd name="connsiteX13" fmla="*/ 15240 w 1518920"/>
                  <a:gd name="connsiteY13" fmla="*/ 741680 h 1590040"/>
                  <a:gd name="connsiteX14" fmla="*/ 20320 w 1518920"/>
                  <a:gd name="connsiteY14" fmla="*/ 762000 h 1590040"/>
                  <a:gd name="connsiteX15" fmla="*/ 55880 w 1518920"/>
                  <a:gd name="connsiteY15" fmla="*/ 822960 h 1590040"/>
                  <a:gd name="connsiteX16" fmla="*/ 60960 w 1518920"/>
                  <a:gd name="connsiteY16" fmla="*/ 843280 h 1590040"/>
                  <a:gd name="connsiteX17" fmla="*/ 101600 w 1518920"/>
                  <a:gd name="connsiteY17" fmla="*/ 878840 h 1590040"/>
                  <a:gd name="connsiteX18" fmla="*/ 132080 w 1518920"/>
                  <a:gd name="connsiteY18" fmla="*/ 909320 h 1590040"/>
                  <a:gd name="connsiteX19" fmla="*/ 167640 w 1518920"/>
                  <a:gd name="connsiteY19" fmla="*/ 929640 h 1590040"/>
                  <a:gd name="connsiteX20" fmla="*/ 289560 w 1518920"/>
                  <a:gd name="connsiteY20" fmla="*/ 949960 h 1590040"/>
                  <a:gd name="connsiteX21" fmla="*/ 411480 w 1518920"/>
                  <a:gd name="connsiteY21" fmla="*/ 939800 h 1590040"/>
                  <a:gd name="connsiteX22" fmla="*/ 436880 w 1518920"/>
                  <a:gd name="connsiteY22" fmla="*/ 929640 h 1590040"/>
                  <a:gd name="connsiteX23" fmla="*/ 472440 w 1518920"/>
                  <a:gd name="connsiteY23" fmla="*/ 924560 h 1590040"/>
                  <a:gd name="connsiteX24" fmla="*/ 497840 w 1518920"/>
                  <a:gd name="connsiteY24" fmla="*/ 919480 h 1590040"/>
                  <a:gd name="connsiteX25" fmla="*/ 574040 w 1518920"/>
                  <a:gd name="connsiteY25" fmla="*/ 929640 h 1590040"/>
                  <a:gd name="connsiteX26" fmla="*/ 589280 w 1518920"/>
                  <a:gd name="connsiteY26" fmla="*/ 944880 h 1590040"/>
                  <a:gd name="connsiteX27" fmla="*/ 604520 w 1518920"/>
                  <a:gd name="connsiteY27" fmla="*/ 955040 h 1590040"/>
                  <a:gd name="connsiteX28" fmla="*/ 624840 w 1518920"/>
                  <a:gd name="connsiteY28" fmla="*/ 1000760 h 1590040"/>
                  <a:gd name="connsiteX29" fmla="*/ 645160 w 1518920"/>
                  <a:gd name="connsiteY29" fmla="*/ 1051560 h 1590040"/>
                  <a:gd name="connsiteX30" fmla="*/ 640080 w 1518920"/>
                  <a:gd name="connsiteY30" fmla="*/ 1244600 h 1590040"/>
                  <a:gd name="connsiteX31" fmla="*/ 629920 w 1518920"/>
                  <a:gd name="connsiteY31" fmla="*/ 1275080 h 1590040"/>
                  <a:gd name="connsiteX32" fmla="*/ 614680 w 1518920"/>
                  <a:gd name="connsiteY32" fmla="*/ 1320800 h 1590040"/>
                  <a:gd name="connsiteX33" fmla="*/ 609600 w 1518920"/>
                  <a:gd name="connsiteY33" fmla="*/ 1346200 h 1590040"/>
                  <a:gd name="connsiteX34" fmla="*/ 599440 w 1518920"/>
                  <a:gd name="connsiteY34" fmla="*/ 1376680 h 1590040"/>
                  <a:gd name="connsiteX35" fmla="*/ 609600 w 1518920"/>
                  <a:gd name="connsiteY35" fmla="*/ 1457960 h 1590040"/>
                  <a:gd name="connsiteX36" fmla="*/ 640080 w 1518920"/>
                  <a:gd name="connsiteY36" fmla="*/ 1488440 h 1590040"/>
                  <a:gd name="connsiteX37" fmla="*/ 660400 w 1518920"/>
                  <a:gd name="connsiteY37" fmla="*/ 1513840 h 1590040"/>
                  <a:gd name="connsiteX38" fmla="*/ 690880 w 1518920"/>
                  <a:gd name="connsiteY38" fmla="*/ 1524000 h 1590040"/>
                  <a:gd name="connsiteX39" fmla="*/ 721360 w 1518920"/>
                  <a:gd name="connsiteY39" fmla="*/ 1544320 h 1590040"/>
                  <a:gd name="connsiteX40" fmla="*/ 736600 w 1518920"/>
                  <a:gd name="connsiteY40" fmla="*/ 1549400 h 1590040"/>
                  <a:gd name="connsiteX41" fmla="*/ 772160 w 1518920"/>
                  <a:gd name="connsiteY41" fmla="*/ 1564640 h 1590040"/>
                  <a:gd name="connsiteX42" fmla="*/ 792480 w 1518920"/>
                  <a:gd name="connsiteY42" fmla="*/ 1569720 h 1590040"/>
                  <a:gd name="connsiteX43" fmla="*/ 817880 w 1518920"/>
                  <a:gd name="connsiteY43" fmla="*/ 1579880 h 1590040"/>
                  <a:gd name="connsiteX44" fmla="*/ 853440 w 1518920"/>
                  <a:gd name="connsiteY44" fmla="*/ 1590040 h 1590040"/>
                  <a:gd name="connsiteX45" fmla="*/ 1031240 w 1518920"/>
                  <a:gd name="connsiteY45" fmla="*/ 1584960 h 1590040"/>
                  <a:gd name="connsiteX46" fmla="*/ 1061720 w 1518920"/>
                  <a:gd name="connsiteY46" fmla="*/ 1574800 h 1590040"/>
                  <a:gd name="connsiteX47" fmla="*/ 1153160 w 1518920"/>
                  <a:gd name="connsiteY47" fmla="*/ 1554480 h 1590040"/>
                  <a:gd name="connsiteX48" fmla="*/ 1219200 w 1518920"/>
                  <a:gd name="connsiteY48" fmla="*/ 1524000 h 1590040"/>
                  <a:gd name="connsiteX49" fmla="*/ 1244600 w 1518920"/>
                  <a:gd name="connsiteY49" fmla="*/ 1513840 h 1590040"/>
                  <a:gd name="connsiteX50" fmla="*/ 1259840 w 1518920"/>
                  <a:gd name="connsiteY50" fmla="*/ 1503680 h 1590040"/>
                  <a:gd name="connsiteX51" fmla="*/ 1315720 w 1518920"/>
                  <a:gd name="connsiteY51" fmla="*/ 1483360 h 1590040"/>
                  <a:gd name="connsiteX52" fmla="*/ 1366520 w 1518920"/>
                  <a:gd name="connsiteY52" fmla="*/ 1463040 h 1590040"/>
                  <a:gd name="connsiteX53" fmla="*/ 1437640 w 1518920"/>
                  <a:gd name="connsiteY53" fmla="*/ 1447800 h 1590040"/>
                  <a:gd name="connsiteX54" fmla="*/ 1488440 w 1518920"/>
                  <a:gd name="connsiteY54" fmla="*/ 1432560 h 1590040"/>
                  <a:gd name="connsiteX55" fmla="*/ 1518920 w 1518920"/>
                  <a:gd name="connsiteY55" fmla="*/ 1422400 h 15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18920" h="1590040">
                    <a:moveTo>
                      <a:pt x="330200" y="0"/>
                    </a:moveTo>
                    <a:lnTo>
                      <a:pt x="330200" y="0"/>
                    </a:lnTo>
                    <a:cubicBezTo>
                      <a:pt x="316653" y="22013"/>
                      <a:pt x="304121" y="44684"/>
                      <a:pt x="289560" y="66040"/>
                    </a:cubicBezTo>
                    <a:cubicBezTo>
                      <a:pt x="278684" y="81992"/>
                      <a:pt x="264162" y="95344"/>
                      <a:pt x="254000" y="111760"/>
                    </a:cubicBezTo>
                    <a:cubicBezTo>
                      <a:pt x="242042" y="131077"/>
                      <a:pt x="235717" y="153553"/>
                      <a:pt x="223520" y="172720"/>
                    </a:cubicBezTo>
                    <a:cubicBezTo>
                      <a:pt x="211878" y="191015"/>
                      <a:pt x="194698" y="205338"/>
                      <a:pt x="182880" y="223520"/>
                    </a:cubicBezTo>
                    <a:cubicBezTo>
                      <a:pt x="172562" y="239393"/>
                      <a:pt x="166583" y="257720"/>
                      <a:pt x="157480" y="274320"/>
                    </a:cubicBezTo>
                    <a:cubicBezTo>
                      <a:pt x="137787" y="310231"/>
                      <a:pt x="113468" y="343715"/>
                      <a:pt x="96520" y="381000"/>
                    </a:cubicBezTo>
                    <a:cubicBezTo>
                      <a:pt x="88053" y="399627"/>
                      <a:pt x="80980" y="418952"/>
                      <a:pt x="71120" y="436880"/>
                    </a:cubicBezTo>
                    <a:cubicBezTo>
                      <a:pt x="62293" y="452929"/>
                      <a:pt x="48831" y="466217"/>
                      <a:pt x="40640" y="482600"/>
                    </a:cubicBezTo>
                    <a:cubicBezTo>
                      <a:pt x="33456" y="496968"/>
                      <a:pt x="30192" y="512987"/>
                      <a:pt x="25400" y="528320"/>
                    </a:cubicBezTo>
                    <a:cubicBezTo>
                      <a:pt x="19544" y="547060"/>
                      <a:pt x="9010" y="586180"/>
                      <a:pt x="5080" y="604520"/>
                    </a:cubicBezTo>
                    <a:cubicBezTo>
                      <a:pt x="2922" y="614592"/>
                      <a:pt x="1693" y="624840"/>
                      <a:pt x="0" y="635000"/>
                    </a:cubicBezTo>
                    <a:cubicBezTo>
                      <a:pt x="9608" y="798339"/>
                      <a:pt x="-8888" y="677338"/>
                      <a:pt x="15240" y="741680"/>
                    </a:cubicBezTo>
                    <a:cubicBezTo>
                      <a:pt x="17691" y="748217"/>
                      <a:pt x="17198" y="755755"/>
                      <a:pt x="20320" y="762000"/>
                    </a:cubicBezTo>
                    <a:cubicBezTo>
                      <a:pt x="30840" y="783041"/>
                      <a:pt x="55880" y="822960"/>
                      <a:pt x="55880" y="822960"/>
                    </a:cubicBezTo>
                    <a:cubicBezTo>
                      <a:pt x="57573" y="829733"/>
                      <a:pt x="57496" y="837218"/>
                      <a:pt x="60960" y="843280"/>
                    </a:cubicBezTo>
                    <a:cubicBezTo>
                      <a:pt x="65783" y="851719"/>
                      <a:pt x="97884" y="875867"/>
                      <a:pt x="101600" y="878840"/>
                    </a:cubicBezTo>
                    <a:cubicBezTo>
                      <a:pt x="116501" y="908643"/>
                      <a:pt x="103632" y="893064"/>
                      <a:pt x="132080" y="909320"/>
                    </a:cubicBezTo>
                    <a:cubicBezTo>
                      <a:pt x="144307" y="916307"/>
                      <a:pt x="153412" y="925896"/>
                      <a:pt x="167640" y="929640"/>
                    </a:cubicBezTo>
                    <a:cubicBezTo>
                      <a:pt x="220978" y="943676"/>
                      <a:pt x="240530" y="944512"/>
                      <a:pt x="289560" y="949960"/>
                    </a:cubicBezTo>
                    <a:cubicBezTo>
                      <a:pt x="330200" y="946573"/>
                      <a:pt x="371082" y="945372"/>
                      <a:pt x="411480" y="939800"/>
                    </a:cubicBezTo>
                    <a:cubicBezTo>
                      <a:pt x="420513" y="938554"/>
                      <a:pt x="428033" y="931852"/>
                      <a:pt x="436880" y="929640"/>
                    </a:cubicBezTo>
                    <a:cubicBezTo>
                      <a:pt x="448496" y="926736"/>
                      <a:pt x="460629" y="926528"/>
                      <a:pt x="472440" y="924560"/>
                    </a:cubicBezTo>
                    <a:cubicBezTo>
                      <a:pt x="480957" y="923141"/>
                      <a:pt x="489373" y="921173"/>
                      <a:pt x="497840" y="919480"/>
                    </a:cubicBezTo>
                    <a:cubicBezTo>
                      <a:pt x="523240" y="922867"/>
                      <a:pt x="549350" y="922782"/>
                      <a:pt x="574040" y="929640"/>
                    </a:cubicBezTo>
                    <a:cubicBezTo>
                      <a:pt x="580962" y="931563"/>
                      <a:pt x="583761" y="940281"/>
                      <a:pt x="589280" y="944880"/>
                    </a:cubicBezTo>
                    <a:cubicBezTo>
                      <a:pt x="593970" y="948789"/>
                      <a:pt x="599440" y="951653"/>
                      <a:pt x="604520" y="955040"/>
                    </a:cubicBezTo>
                    <a:cubicBezTo>
                      <a:pt x="629531" y="1005062"/>
                      <a:pt x="598895" y="942384"/>
                      <a:pt x="624840" y="1000760"/>
                    </a:cubicBezTo>
                    <a:cubicBezTo>
                      <a:pt x="644773" y="1045608"/>
                      <a:pt x="625558" y="992754"/>
                      <a:pt x="645160" y="1051560"/>
                    </a:cubicBezTo>
                    <a:cubicBezTo>
                      <a:pt x="656722" y="1132495"/>
                      <a:pt x="655215" y="1104600"/>
                      <a:pt x="640080" y="1244600"/>
                    </a:cubicBezTo>
                    <a:cubicBezTo>
                      <a:pt x="638929" y="1255248"/>
                      <a:pt x="632738" y="1264748"/>
                      <a:pt x="629920" y="1275080"/>
                    </a:cubicBezTo>
                    <a:cubicBezTo>
                      <a:pt x="618103" y="1318410"/>
                      <a:pt x="633308" y="1283544"/>
                      <a:pt x="614680" y="1320800"/>
                    </a:cubicBezTo>
                    <a:cubicBezTo>
                      <a:pt x="612987" y="1329267"/>
                      <a:pt x="611872" y="1337870"/>
                      <a:pt x="609600" y="1346200"/>
                    </a:cubicBezTo>
                    <a:cubicBezTo>
                      <a:pt x="606782" y="1356532"/>
                      <a:pt x="599440" y="1365970"/>
                      <a:pt x="599440" y="1376680"/>
                    </a:cubicBezTo>
                    <a:cubicBezTo>
                      <a:pt x="599440" y="1403984"/>
                      <a:pt x="600269" y="1432300"/>
                      <a:pt x="609600" y="1457960"/>
                    </a:cubicBezTo>
                    <a:cubicBezTo>
                      <a:pt x="614510" y="1471463"/>
                      <a:pt x="630415" y="1477808"/>
                      <a:pt x="640080" y="1488440"/>
                    </a:cubicBezTo>
                    <a:cubicBezTo>
                      <a:pt x="647374" y="1496463"/>
                      <a:pt x="651517" y="1507622"/>
                      <a:pt x="660400" y="1513840"/>
                    </a:cubicBezTo>
                    <a:cubicBezTo>
                      <a:pt x="669174" y="1519982"/>
                      <a:pt x="681301" y="1519211"/>
                      <a:pt x="690880" y="1524000"/>
                    </a:cubicBezTo>
                    <a:cubicBezTo>
                      <a:pt x="701802" y="1529461"/>
                      <a:pt x="710686" y="1538390"/>
                      <a:pt x="721360" y="1544320"/>
                    </a:cubicBezTo>
                    <a:cubicBezTo>
                      <a:pt x="726041" y="1546921"/>
                      <a:pt x="731628" y="1547411"/>
                      <a:pt x="736600" y="1549400"/>
                    </a:cubicBezTo>
                    <a:cubicBezTo>
                      <a:pt x="748574" y="1554189"/>
                      <a:pt x="760040" y="1560233"/>
                      <a:pt x="772160" y="1564640"/>
                    </a:cubicBezTo>
                    <a:cubicBezTo>
                      <a:pt x="778721" y="1567026"/>
                      <a:pt x="785856" y="1567512"/>
                      <a:pt x="792480" y="1569720"/>
                    </a:cubicBezTo>
                    <a:cubicBezTo>
                      <a:pt x="801131" y="1572604"/>
                      <a:pt x="809342" y="1576678"/>
                      <a:pt x="817880" y="1579880"/>
                    </a:cubicBezTo>
                    <a:cubicBezTo>
                      <a:pt x="832456" y="1585346"/>
                      <a:pt x="837427" y="1586037"/>
                      <a:pt x="853440" y="1590040"/>
                    </a:cubicBezTo>
                    <a:cubicBezTo>
                      <a:pt x="912707" y="1588347"/>
                      <a:pt x="972107" y="1589287"/>
                      <a:pt x="1031240" y="1584960"/>
                    </a:cubicBezTo>
                    <a:cubicBezTo>
                      <a:pt x="1041921" y="1584178"/>
                      <a:pt x="1051295" y="1577253"/>
                      <a:pt x="1061720" y="1574800"/>
                    </a:cubicBezTo>
                    <a:cubicBezTo>
                      <a:pt x="1111175" y="1563164"/>
                      <a:pt x="1111478" y="1569366"/>
                      <a:pt x="1153160" y="1554480"/>
                    </a:cubicBezTo>
                    <a:cubicBezTo>
                      <a:pt x="1187686" y="1542149"/>
                      <a:pt x="1187292" y="1538503"/>
                      <a:pt x="1219200" y="1524000"/>
                    </a:cubicBezTo>
                    <a:cubicBezTo>
                      <a:pt x="1227502" y="1520227"/>
                      <a:pt x="1236444" y="1517918"/>
                      <a:pt x="1244600" y="1513840"/>
                    </a:cubicBezTo>
                    <a:cubicBezTo>
                      <a:pt x="1250061" y="1511110"/>
                      <a:pt x="1254379" y="1506410"/>
                      <a:pt x="1259840" y="1503680"/>
                    </a:cubicBezTo>
                    <a:cubicBezTo>
                      <a:pt x="1282053" y="1492574"/>
                      <a:pt x="1292011" y="1492844"/>
                      <a:pt x="1315720" y="1483360"/>
                    </a:cubicBezTo>
                    <a:cubicBezTo>
                      <a:pt x="1350756" y="1469346"/>
                      <a:pt x="1321591" y="1474272"/>
                      <a:pt x="1366520" y="1463040"/>
                    </a:cubicBezTo>
                    <a:cubicBezTo>
                      <a:pt x="1390041" y="1457160"/>
                      <a:pt x="1414119" y="1453680"/>
                      <a:pt x="1437640" y="1447800"/>
                    </a:cubicBezTo>
                    <a:cubicBezTo>
                      <a:pt x="1454791" y="1443512"/>
                      <a:pt x="1471358" y="1437115"/>
                      <a:pt x="1488440" y="1432560"/>
                    </a:cubicBezTo>
                    <a:cubicBezTo>
                      <a:pt x="1518711" y="1424488"/>
                      <a:pt x="1507035" y="1434285"/>
                      <a:pt x="1518920" y="1422400"/>
                    </a:cubicBezTo>
                  </a:path>
                </a:pathLst>
              </a:custGeom>
              <a:noFill/>
              <a:ln w="15875" cap="flat" cmpd="sng" algn="ctr">
                <a:solidFill>
                  <a:srgbClr val="00B05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160">
                <a:extLst>
                  <a:ext uri="{FF2B5EF4-FFF2-40B4-BE49-F238E27FC236}">
                    <a16:creationId xmlns:a16="http://schemas.microsoft.com/office/drawing/2014/main" id="{835CE0AF-E0BB-4026-AD37-6F6D7EEF9C86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BD15A9D-62ED-41DA-AAA1-56B055BD7DF5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163" name="Star: 5 Points 162">
                <a:extLst>
                  <a:ext uri="{FF2B5EF4-FFF2-40B4-BE49-F238E27FC236}">
                    <a16:creationId xmlns:a16="http://schemas.microsoft.com/office/drawing/2014/main" id="{BB851FF9-C725-4415-B497-FEE303DE6881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410AB28-88F4-446E-8354-10F39EA80BA1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9A6F4B-3EB2-4D86-9FD8-D0D052CEEEF4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2409E32-4F5D-465D-808B-BC4F088ECEA6}"/>
              </a:ext>
            </a:extLst>
          </p:cNvPr>
          <p:cNvSpPr/>
          <p:nvPr/>
        </p:nvSpPr>
        <p:spPr>
          <a:xfrm>
            <a:off x="6713816" y="2497019"/>
            <a:ext cx="125587" cy="156467"/>
          </a:xfrm>
          <a:prstGeom prst="ellipse">
            <a:avLst/>
          </a:prstGeom>
          <a:solidFill>
            <a:srgbClr val="AFDD7D"/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E81043-3A0C-442A-9281-94F3C7914563}"/>
              </a:ext>
            </a:extLst>
          </p:cNvPr>
          <p:cNvSpPr/>
          <p:nvPr/>
        </p:nvSpPr>
        <p:spPr>
          <a:xfrm>
            <a:off x="6756703" y="2495570"/>
            <a:ext cx="125587" cy="156467"/>
          </a:xfrm>
          <a:prstGeom prst="ellipse">
            <a:avLst/>
          </a:prstGeom>
          <a:solidFill>
            <a:srgbClr val="AFDD7D"/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C04D4B-6957-493A-A234-17C29F01A35B}"/>
              </a:ext>
            </a:extLst>
          </p:cNvPr>
          <p:cNvSpPr/>
          <p:nvPr/>
        </p:nvSpPr>
        <p:spPr>
          <a:xfrm>
            <a:off x="6769816" y="2582668"/>
            <a:ext cx="125587" cy="156467"/>
          </a:xfrm>
          <a:prstGeom prst="ellipse">
            <a:avLst/>
          </a:prstGeom>
          <a:solidFill>
            <a:srgbClr val="AFDD7D"/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E83E4C-574F-43D4-A881-7271C94ADC74}"/>
              </a:ext>
            </a:extLst>
          </p:cNvPr>
          <p:cNvSpPr txBox="1"/>
          <p:nvPr/>
        </p:nvSpPr>
        <p:spPr>
          <a:xfrm>
            <a:off x="7949972" y="2631375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decision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boundary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204C30-EA95-44EF-A35C-A52BEAA8616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8097842" y="3031485"/>
            <a:ext cx="426967" cy="20343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EDCCC59-DEAE-43B9-8AB3-F2AA214E2C8C}"/>
              </a:ext>
            </a:extLst>
          </p:cNvPr>
          <p:cNvSpPr txBox="1"/>
          <p:nvPr/>
        </p:nvSpPr>
        <p:spPr>
          <a:xfrm>
            <a:off x="5944191" y="1346475"/>
            <a:ext cx="146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Imbalanced decision boundary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93F35-6115-4AF2-8598-E24F5CDAA9EB}"/>
              </a:ext>
            </a:extLst>
          </p:cNvPr>
          <p:cNvSpPr txBox="1"/>
          <p:nvPr/>
        </p:nvSpPr>
        <p:spPr>
          <a:xfrm>
            <a:off x="6399206" y="4287440"/>
            <a:ext cx="1952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11. Resampling minority samples</a:t>
            </a:r>
          </a:p>
        </p:txBody>
      </p:sp>
    </p:spTree>
    <p:extLst>
      <p:ext uri="{BB962C8B-B14F-4D97-AF65-F5344CB8AC3E}">
        <p14:creationId xmlns:p14="http://schemas.microsoft.com/office/powerpoint/2010/main" val="268360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(SIMPOR)</a:t>
            </a:r>
            <a:br>
              <a:rPr lang="en-US" dirty="0"/>
            </a:br>
            <a:r>
              <a:rPr lang="en-US" dirty="0"/>
              <a:t>How to generate synthetic data?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836420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A simple way to balance this region and keep the data topology: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resampling minority samples (duplicate samples)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but overfitting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26</a:t>
            </a:fld>
            <a:endParaRPr lang="en" kern="0" dirty="0">
              <a:solidFill>
                <a:srgbClr val="FFFFFF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7B8A2B-E1CB-483C-8911-06F3D747C716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8997F1-B9F2-48CE-BDA3-F0D20079B052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9FF301-6D63-4AD6-AF35-2E640AA1DB26}"/>
                </a:ext>
              </a:extLst>
            </p:cNvPr>
            <p:cNvGrpSpPr/>
            <p:nvPr/>
          </p:nvGrpSpPr>
          <p:grpSpPr>
            <a:xfrm>
              <a:off x="7006583" y="4113414"/>
              <a:ext cx="2670933" cy="2250806"/>
              <a:chOff x="7006583" y="4113414"/>
              <a:chExt cx="2670933" cy="2250806"/>
            </a:xfrm>
          </p:grpSpPr>
          <p:sp>
            <p:nvSpPr>
              <p:cNvPr id="94" name="Star: 5 Points 93">
                <a:extLst>
                  <a:ext uri="{FF2B5EF4-FFF2-40B4-BE49-F238E27FC236}">
                    <a16:creationId xmlns:a16="http://schemas.microsoft.com/office/drawing/2014/main" id="{96F57756-8122-4BAD-9671-E2B7E867D1DE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Star: 5 Points 94">
                <a:extLst>
                  <a:ext uri="{FF2B5EF4-FFF2-40B4-BE49-F238E27FC236}">
                    <a16:creationId xmlns:a16="http://schemas.microsoft.com/office/drawing/2014/main" id="{05F550BB-19B9-47A9-A555-54030733E82B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Star: 5 Points 95">
                <a:extLst>
                  <a:ext uri="{FF2B5EF4-FFF2-40B4-BE49-F238E27FC236}">
                    <a16:creationId xmlns:a16="http://schemas.microsoft.com/office/drawing/2014/main" id="{A8A4E92D-8C4F-4920-A09C-8F849D6A653C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Star: 5 Points 96">
                <a:extLst>
                  <a:ext uri="{FF2B5EF4-FFF2-40B4-BE49-F238E27FC236}">
                    <a16:creationId xmlns:a16="http://schemas.microsoft.com/office/drawing/2014/main" id="{85D84B9C-BBE4-4BFA-84C6-894E533AE81B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EC8A0F5E-C313-432D-8986-9D7ADDA51C7B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Star: 5 Points 98">
                <a:extLst>
                  <a:ext uri="{FF2B5EF4-FFF2-40B4-BE49-F238E27FC236}">
                    <a16:creationId xmlns:a16="http://schemas.microsoft.com/office/drawing/2014/main" id="{BB4155D4-FC45-4982-A712-F225391B7F0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99">
                <a:extLst>
                  <a:ext uri="{FF2B5EF4-FFF2-40B4-BE49-F238E27FC236}">
                    <a16:creationId xmlns:a16="http://schemas.microsoft.com/office/drawing/2014/main" id="{CD61227B-4688-49D2-9AA9-70E4A8E7E83C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Star: 5 Points 100">
                <a:extLst>
                  <a:ext uri="{FF2B5EF4-FFF2-40B4-BE49-F238E27FC236}">
                    <a16:creationId xmlns:a16="http://schemas.microsoft.com/office/drawing/2014/main" id="{CFBF3397-34C7-4F7B-9D92-2AFC30D1F74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01">
                <a:extLst>
                  <a:ext uri="{FF2B5EF4-FFF2-40B4-BE49-F238E27FC236}">
                    <a16:creationId xmlns:a16="http://schemas.microsoft.com/office/drawing/2014/main" id="{8F6E81C9-40BF-4104-85F3-62FD89EB97E8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tar: 5 Points 102">
                <a:extLst>
                  <a:ext uri="{FF2B5EF4-FFF2-40B4-BE49-F238E27FC236}">
                    <a16:creationId xmlns:a16="http://schemas.microsoft.com/office/drawing/2014/main" id="{70E9E715-7468-4569-BB16-49BC641DCB62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tar: 5 Points 103">
                <a:extLst>
                  <a:ext uri="{FF2B5EF4-FFF2-40B4-BE49-F238E27FC236}">
                    <a16:creationId xmlns:a16="http://schemas.microsoft.com/office/drawing/2014/main" id="{64CA1D14-897B-4663-9350-E1EEFA47C04E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Star: 5 Points 104">
                <a:extLst>
                  <a:ext uri="{FF2B5EF4-FFF2-40B4-BE49-F238E27FC236}">
                    <a16:creationId xmlns:a16="http://schemas.microsoft.com/office/drawing/2014/main" id="{B1779AD2-A942-40E2-8D0D-E5D832BCE48D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Star: 5 Points 105">
                <a:extLst>
                  <a:ext uri="{FF2B5EF4-FFF2-40B4-BE49-F238E27FC236}">
                    <a16:creationId xmlns:a16="http://schemas.microsoft.com/office/drawing/2014/main" id="{0AC598FC-3E22-4A10-AF87-DA1C7C98BC39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Star: 5 Points 106">
                <a:extLst>
                  <a:ext uri="{FF2B5EF4-FFF2-40B4-BE49-F238E27FC236}">
                    <a16:creationId xmlns:a16="http://schemas.microsoft.com/office/drawing/2014/main" id="{A0FAD3E2-B89B-4826-9D8A-D1D0560B8300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BFC1B11-B9AA-4CBE-94C8-4DFC622B8F98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8C12A5-4773-4DC1-B885-E9B32FA58EDC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1D5F3B2-B479-48BC-B2D4-F345073995A8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FFE8C61-1DB7-4503-9A62-CE5A2BD39046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F1FFAEC-BE3F-4B21-B36E-36DE50BE9BC0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Star: 5 Points 112">
                <a:extLst>
                  <a:ext uri="{FF2B5EF4-FFF2-40B4-BE49-F238E27FC236}">
                    <a16:creationId xmlns:a16="http://schemas.microsoft.com/office/drawing/2014/main" id="{B870D016-4C50-42E6-AFE5-78B02A48A53A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429BD496-ACFC-40F1-AAED-7E09190CDF58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722748DA-48EA-4542-8434-871905B2359E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Star: 5 Points 115">
                <a:extLst>
                  <a:ext uri="{FF2B5EF4-FFF2-40B4-BE49-F238E27FC236}">
                    <a16:creationId xmlns:a16="http://schemas.microsoft.com/office/drawing/2014/main" id="{F95ED315-DA87-4FEE-A738-59E740958CB2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B21D3D9E-6D9E-40B9-B123-E8498E022660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Star: 5 Points 117">
                <a:extLst>
                  <a:ext uri="{FF2B5EF4-FFF2-40B4-BE49-F238E27FC236}">
                    <a16:creationId xmlns:a16="http://schemas.microsoft.com/office/drawing/2014/main" id="{1455C2B5-7D3A-47AC-9B5F-6009BF6D7002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1CC8874-F031-45E9-99F4-E1CD98E6C0B2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6AC93C4-AFBD-43FF-9DB2-A2F53102D3BE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1D8C41E7-E8D6-4AE9-9186-96F52E239975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F642C75D-FE93-480D-AD4F-8497AE45AE5B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C583163B-F841-4098-BB14-401DAA99A49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45DC27CC-D597-4366-9D1B-BC5B27359A1A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:a16="http://schemas.microsoft.com/office/drawing/2014/main" id="{2162361F-CBB1-42EC-A7FF-F5441A021A06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85D19746-30D4-4A9A-8F8F-B051CA8EC62C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:a16="http://schemas.microsoft.com/office/drawing/2014/main" id="{62191CFC-B2B4-4D46-B30D-01E287405036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130">
                <a:extLst>
                  <a:ext uri="{FF2B5EF4-FFF2-40B4-BE49-F238E27FC236}">
                    <a16:creationId xmlns:a16="http://schemas.microsoft.com/office/drawing/2014/main" id="{31AE020E-908C-4218-9D08-E76AB74AFD0D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Star: 5 Points 131">
                <a:extLst>
                  <a:ext uri="{FF2B5EF4-FFF2-40B4-BE49-F238E27FC236}">
                    <a16:creationId xmlns:a16="http://schemas.microsoft.com/office/drawing/2014/main" id="{8C1E0A03-D077-464C-A6EE-5A94E5C60F3D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Star: 5 Points 132">
                <a:extLst>
                  <a:ext uri="{FF2B5EF4-FFF2-40B4-BE49-F238E27FC236}">
                    <a16:creationId xmlns:a16="http://schemas.microsoft.com/office/drawing/2014/main" id="{792A1EED-79ED-4B2A-A02F-E5D812BEE856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5D11FAE8-D126-4304-AC3F-990802A663C7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134">
                <a:extLst>
                  <a:ext uri="{FF2B5EF4-FFF2-40B4-BE49-F238E27FC236}">
                    <a16:creationId xmlns:a16="http://schemas.microsoft.com/office/drawing/2014/main" id="{D59D88A6-0485-4445-BCBB-F4703E219385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Star: 5 Points 135">
                <a:extLst>
                  <a:ext uri="{FF2B5EF4-FFF2-40B4-BE49-F238E27FC236}">
                    <a16:creationId xmlns:a16="http://schemas.microsoft.com/office/drawing/2014/main" id="{CB630A1B-E063-4289-90BC-F62A5A07245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Star: 5 Points 136">
                <a:extLst>
                  <a:ext uri="{FF2B5EF4-FFF2-40B4-BE49-F238E27FC236}">
                    <a16:creationId xmlns:a16="http://schemas.microsoft.com/office/drawing/2014/main" id="{201416D2-4CB8-4836-8A3E-CCCBA0AE3CE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Star: 5 Points 137">
                <a:extLst>
                  <a:ext uri="{FF2B5EF4-FFF2-40B4-BE49-F238E27FC236}">
                    <a16:creationId xmlns:a16="http://schemas.microsoft.com/office/drawing/2014/main" id="{0182EB9E-116D-4398-8DED-843BB41B9C6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Star: 5 Points 138">
                <a:extLst>
                  <a:ext uri="{FF2B5EF4-FFF2-40B4-BE49-F238E27FC236}">
                    <a16:creationId xmlns:a16="http://schemas.microsoft.com/office/drawing/2014/main" id="{E1A86060-A24E-4B71-8D50-8CFE27F8479C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44D54D33-CB5E-48C5-96F3-F8C899C68AAA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9DD279CB-67EC-4986-B1A3-54E3E75880C0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32E8F09C-ACF2-43EE-9CBC-3356EE2A998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Star: 5 Points 142">
                <a:extLst>
                  <a:ext uri="{FF2B5EF4-FFF2-40B4-BE49-F238E27FC236}">
                    <a16:creationId xmlns:a16="http://schemas.microsoft.com/office/drawing/2014/main" id="{071197B8-CA58-4D0F-8DC3-0A2FF1B93363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Star: 5 Points 143">
                <a:extLst>
                  <a:ext uri="{FF2B5EF4-FFF2-40B4-BE49-F238E27FC236}">
                    <a16:creationId xmlns:a16="http://schemas.microsoft.com/office/drawing/2014/main" id="{44B43A3F-46BF-4AC9-93A8-64AD903B608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Star: 5 Points 144">
                <a:extLst>
                  <a:ext uri="{FF2B5EF4-FFF2-40B4-BE49-F238E27FC236}">
                    <a16:creationId xmlns:a16="http://schemas.microsoft.com/office/drawing/2014/main" id="{04B31350-FE02-4F92-A9C8-085905C78EA0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47E4FFBB-EE9C-4DEE-8D79-B643F2ECC839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Star: 5 Points 146">
                <a:extLst>
                  <a:ext uri="{FF2B5EF4-FFF2-40B4-BE49-F238E27FC236}">
                    <a16:creationId xmlns:a16="http://schemas.microsoft.com/office/drawing/2014/main" id="{4971F0E0-A5A7-467A-9087-0AFA75D8CC36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Star: 5 Points 147">
                <a:extLst>
                  <a:ext uri="{FF2B5EF4-FFF2-40B4-BE49-F238E27FC236}">
                    <a16:creationId xmlns:a16="http://schemas.microsoft.com/office/drawing/2014/main" id="{04E3C26C-16DC-47E8-84F9-8A0DE4C2B7C9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148">
                <a:extLst>
                  <a:ext uri="{FF2B5EF4-FFF2-40B4-BE49-F238E27FC236}">
                    <a16:creationId xmlns:a16="http://schemas.microsoft.com/office/drawing/2014/main" id="{938B5CE8-9893-4372-9A98-1627B3A89616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687333A2-D8B7-46E8-85E5-9ED8ADDB9932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74B895DB-9E0E-477A-BD87-44C99CBE4385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CCC8B32F-9691-4F63-9125-84B89BBF40D2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A25CDD5-40A3-4FE9-8A8A-6CCEF311533E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58B3F07-2F71-4C23-84E0-80A8ACA9A7F8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BC038B1-A7C4-4365-B848-CCC9112C486C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0BEF3C21-FD0F-4DAF-A725-B294B57B7A38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157">
                <a:extLst>
                  <a:ext uri="{FF2B5EF4-FFF2-40B4-BE49-F238E27FC236}">
                    <a16:creationId xmlns:a16="http://schemas.microsoft.com/office/drawing/2014/main" id="{4337E44B-0FE9-41D1-BE9E-E702DB2F3B2A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Star: 5 Points 158">
                <a:extLst>
                  <a:ext uri="{FF2B5EF4-FFF2-40B4-BE49-F238E27FC236}">
                    <a16:creationId xmlns:a16="http://schemas.microsoft.com/office/drawing/2014/main" id="{E20A822E-679A-4FDF-B7C9-A8980C2E2877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23D5ACD-CFB9-499D-AD16-7E1D3FC73A83}"/>
                  </a:ext>
                </a:extLst>
              </p:cNvPr>
              <p:cNvSpPr/>
              <p:nvPr/>
            </p:nvSpPr>
            <p:spPr>
              <a:xfrm>
                <a:off x="7816966" y="4113414"/>
                <a:ext cx="1518920" cy="1590040"/>
              </a:xfrm>
              <a:custGeom>
                <a:avLst/>
                <a:gdLst>
                  <a:gd name="connsiteX0" fmla="*/ 330200 w 1518920"/>
                  <a:gd name="connsiteY0" fmla="*/ 0 h 1590040"/>
                  <a:gd name="connsiteX1" fmla="*/ 330200 w 1518920"/>
                  <a:gd name="connsiteY1" fmla="*/ 0 h 1590040"/>
                  <a:gd name="connsiteX2" fmla="*/ 289560 w 1518920"/>
                  <a:gd name="connsiteY2" fmla="*/ 66040 h 1590040"/>
                  <a:gd name="connsiteX3" fmla="*/ 254000 w 1518920"/>
                  <a:gd name="connsiteY3" fmla="*/ 111760 h 1590040"/>
                  <a:gd name="connsiteX4" fmla="*/ 223520 w 1518920"/>
                  <a:gd name="connsiteY4" fmla="*/ 172720 h 1590040"/>
                  <a:gd name="connsiteX5" fmla="*/ 182880 w 1518920"/>
                  <a:gd name="connsiteY5" fmla="*/ 223520 h 1590040"/>
                  <a:gd name="connsiteX6" fmla="*/ 157480 w 1518920"/>
                  <a:gd name="connsiteY6" fmla="*/ 274320 h 1590040"/>
                  <a:gd name="connsiteX7" fmla="*/ 96520 w 1518920"/>
                  <a:gd name="connsiteY7" fmla="*/ 381000 h 1590040"/>
                  <a:gd name="connsiteX8" fmla="*/ 71120 w 1518920"/>
                  <a:gd name="connsiteY8" fmla="*/ 436880 h 1590040"/>
                  <a:gd name="connsiteX9" fmla="*/ 40640 w 1518920"/>
                  <a:gd name="connsiteY9" fmla="*/ 482600 h 1590040"/>
                  <a:gd name="connsiteX10" fmla="*/ 25400 w 1518920"/>
                  <a:gd name="connsiteY10" fmla="*/ 528320 h 1590040"/>
                  <a:gd name="connsiteX11" fmla="*/ 5080 w 1518920"/>
                  <a:gd name="connsiteY11" fmla="*/ 604520 h 1590040"/>
                  <a:gd name="connsiteX12" fmla="*/ 0 w 1518920"/>
                  <a:gd name="connsiteY12" fmla="*/ 635000 h 1590040"/>
                  <a:gd name="connsiteX13" fmla="*/ 15240 w 1518920"/>
                  <a:gd name="connsiteY13" fmla="*/ 741680 h 1590040"/>
                  <a:gd name="connsiteX14" fmla="*/ 20320 w 1518920"/>
                  <a:gd name="connsiteY14" fmla="*/ 762000 h 1590040"/>
                  <a:gd name="connsiteX15" fmla="*/ 55880 w 1518920"/>
                  <a:gd name="connsiteY15" fmla="*/ 822960 h 1590040"/>
                  <a:gd name="connsiteX16" fmla="*/ 60960 w 1518920"/>
                  <a:gd name="connsiteY16" fmla="*/ 843280 h 1590040"/>
                  <a:gd name="connsiteX17" fmla="*/ 101600 w 1518920"/>
                  <a:gd name="connsiteY17" fmla="*/ 878840 h 1590040"/>
                  <a:gd name="connsiteX18" fmla="*/ 132080 w 1518920"/>
                  <a:gd name="connsiteY18" fmla="*/ 909320 h 1590040"/>
                  <a:gd name="connsiteX19" fmla="*/ 167640 w 1518920"/>
                  <a:gd name="connsiteY19" fmla="*/ 929640 h 1590040"/>
                  <a:gd name="connsiteX20" fmla="*/ 289560 w 1518920"/>
                  <a:gd name="connsiteY20" fmla="*/ 949960 h 1590040"/>
                  <a:gd name="connsiteX21" fmla="*/ 411480 w 1518920"/>
                  <a:gd name="connsiteY21" fmla="*/ 939800 h 1590040"/>
                  <a:gd name="connsiteX22" fmla="*/ 436880 w 1518920"/>
                  <a:gd name="connsiteY22" fmla="*/ 929640 h 1590040"/>
                  <a:gd name="connsiteX23" fmla="*/ 472440 w 1518920"/>
                  <a:gd name="connsiteY23" fmla="*/ 924560 h 1590040"/>
                  <a:gd name="connsiteX24" fmla="*/ 497840 w 1518920"/>
                  <a:gd name="connsiteY24" fmla="*/ 919480 h 1590040"/>
                  <a:gd name="connsiteX25" fmla="*/ 574040 w 1518920"/>
                  <a:gd name="connsiteY25" fmla="*/ 929640 h 1590040"/>
                  <a:gd name="connsiteX26" fmla="*/ 589280 w 1518920"/>
                  <a:gd name="connsiteY26" fmla="*/ 944880 h 1590040"/>
                  <a:gd name="connsiteX27" fmla="*/ 604520 w 1518920"/>
                  <a:gd name="connsiteY27" fmla="*/ 955040 h 1590040"/>
                  <a:gd name="connsiteX28" fmla="*/ 624840 w 1518920"/>
                  <a:gd name="connsiteY28" fmla="*/ 1000760 h 1590040"/>
                  <a:gd name="connsiteX29" fmla="*/ 645160 w 1518920"/>
                  <a:gd name="connsiteY29" fmla="*/ 1051560 h 1590040"/>
                  <a:gd name="connsiteX30" fmla="*/ 640080 w 1518920"/>
                  <a:gd name="connsiteY30" fmla="*/ 1244600 h 1590040"/>
                  <a:gd name="connsiteX31" fmla="*/ 629920 w 1518920"/>
                  <a:gd name="connsiteY31" fmla="*/ 1275080 h 1590040"/>
                  <a:gd name="connsiteX32" fmla="*/ 614680 w 1518920"/>
                  <a:gd name="connsiteY32" fmla="*/ 1320800 h 1590040"/>
                  <a:gd name="connsiteX33" fmla="*/ 609600 w 1518920"/>
                  <a:gd name="connsiteY33" fmla="*/ 1346200 h 1590040"/>
                  <a:gd name="connsiteX34" fmla="*/ 599440 w 1518920"/>
                  <a:gd name="connsiteY34" fmla="*/ 1376680 h 1590040"/>
                  <a:gd name="connsiteX35" fmla="*/ 609600 w 1518920"/>
                  <a:gd name="connsiteY35" fmla="*/ 1457960 h 1590040"/>
                  <a:gd name="connsiteX36" fmla="*/ 640080 w 1518920"/>
                  <a:gd name="connsiteY36" fmla="*/ 1488440 h 1590040"/>
                  <a:gd name="connsiteX37" fmla="*/ 660400 w 1518920"/>
                  <a:gd name="connsiteY37" fmla="*/ 1513840 h 1590040"/>
                  <a:gd name="connsiteX38" fmla="*/ 690880 w 1518920"/>
                  <a:gd name="connsiteY38" fmla="*/ 1524000 h 1590040"/>
                  <a:gd name="connsiteX39" fmla="*/ 721360 w 1518920"/>
                  <a:gd name="connsiteY39" fmla="*/ 1544320 h 1590040"/>
                  <a:gd name="connsiteX40" fmla="*/ 736600 w 1518920"/>
                  <a:gd name="connsiteY40" fmla="*/ 1549400 h 1590040"/>
                  <a:gd name="connsiteX41" fmla="*/ 772160 w 1518920"/>
                  <a:gd name="connsiteY41" fmla="*/ 1564640 h 1590040"/>
                  <a:gd name="connsiteX42" fmla="*/ 792480 w 1518920"/>
                  <a:gd name="connsiteY42" fmla="*/ 1569720 h 1590040"/>
                  <a:gd name="connsiteX43" fmla="*/ 817880 w 1518920"/>
                  <a:gd name="connsiteY43" fmla="*/ 1579880 h 1590040"/>
                  <a:gd name="connsiteX44" fmla="*/ 853440 w 1518920"/>
                  <a:gd name="connsiteY44" fmla="*/ 1590040 h 1590040"/>
                  <a:gd name="connsiteX45" fmla="*/ 1031240 w 1518920"/>
                  <a:gd name="connsiteY45" fmla="*/ 1584960 h 1590040"/>
                  <a:gd name="connsiteX46" fmla="*/ 1061720 w 1518920"/>
                  <a:gd name="connsiteY46" fmla="*/ 1574800 h 1590040"/>
                  <a:gd name="connsiteX47" fmla="*/ 1153160 w 1518920"/>
                  <a:gd name="connsiteY47" fmla="*/ 1554480 h 1590040"/>
                  <a:gd name="connsiteX48" fmla="*/ 1219200 w 1518920"/>
                  <a:gd name="connsiteY48" fmla="*/ 1524000 h 1590040"/>
                  <a:gd name="connsiteX49" fmla="*/ 1244600 w 1518920"/>
                  <a:gd name="connsiteY49" fmla="*/ 1513840 h 1590040"/>
                  <a:gd name="connsiteX50" fmla="*/ 1259840 w 1518920"/>
                  <a:gd name="connsiteY50" fmla="*/ 1503680 h 1590040"/>
                  <a:gd name="connsiteX51" fmla="*/ 1315720 w 1518920"/>
                  <a:gd name="connsiteY51" fmla="*/ 1483360 h 1590040"/>
                  <a:gd name="connsiteX52" fmla="*/ 1366520 w 1518920"/>
                  <a:gd name="connsiteY52" fmla="*/ 1463040 h 1590040"/>
                  <a:gd name="connsiteX53" fmla="*/ 1437640 w 1518920"/>
                  <a:gd name="connsiteY53" fmla="*/ 1447800 h 1590040"/>
                  <a:gd name="connsiteX54" fmla="*/ 1488440 w 1518920"/>
                  <a:gd name="connsiteY54" fmla="*/ 1432560 h 1590040"/>
                  <a:gd name="connsiteX55" fmla="*/ 1518920 w 1518920"/>
                  <a:gd name="connsiteY55" fmla="*/ 1422400 h 15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18920" h="1590040">
                    <a:moveTo>
                      <a:pt x="330200" y="0"/>
                    </a:moveTo>
                    <a:lnTo>
                      <a:pt x="330200" y="0"/>
                    </a:lnTo>
                    <a:cubicBezTo>
                      <a:pt x="316653" y="22013"/>
                      <a:pt x="304121" y="44684"/>
                      <a:pt x="289560" y="66040"/>
                    </a:cubicBezTo>
                    <a:cubicBezTo>
                      <a:pt x="278684" y="81992"/>
                      <a:pt x="264162" y="95344"/>
                      <a:pt x="254000" y="111760"/>
                    </a:cubicBezTo>
                    <a:cubicBezTo>
                      <a:pt x="242042" y="131077"/>
                      <a:pt x="235717" y="153553"/>
                      <a:pt x="223520" y="172720"/>
                    </a:cubicBezTo>
                    <a:cubicBezTo>
                      <a:pt x="211878" y="191015"/>
                      <a:pt x="194698" y="205338"/>
                      <a:pt x="182880" y="223520"/>
                    </a:cubicBezTo>
                    <a:cubicBezTo>
                      <a:pt x="172562" y="239393"/>
                      <a:pt x="166583" y="257720"/>
                      <a:pt x="157480" y="274320"/>
                    </a:cubicBezTo>
                    <a:cubicBezTo>
                      <a:pt x="137787" y="310231"/>
                      <a:pt x="113468" y="343715"/>
                      <a:pt x="96520" y="381000"/>
                    </a:cubicBezTo>
                    <a:cubicBezTo>
                      <a:pt x="88053" y="399627"/>
                      <a:pt x="80980" y="418952"/>
                      <a:pt x="71120" y="436880"/>
                    </a:cubicBezTo>
                    <a:cubicBezTo>
                      <a:pt x="62293" y="452929"/>
                      <a:pt x="48831" y="466217"/>
                      <a:pt x="40640" y="482600"/>
                    </a:cubicBezTo>
                    <a:cubicBezTo>
                      <a:pt x="33456" y="496968"/>
                      <a:pt x="30192" y="512987"/>
                      <a:pt x="25400" y="528320"/>
                    </a:cubicBezTo>
                    <a:cubicBezTo>
                      <a:pt x="19544" y="547060"/>
                      <a:pt x="9010" y="586180"/>
                      <a:pt x="5080" y="604520"/>
                    </a:cubicBezTo>
                    <a:cubicBezTo>
                      <a:pt x="2922" y="614592"/>
                      <a:pt x="1693" y="624840"/>
                      <a:pt x="0" y="635000"/>
                    </a:cubicBezTo>
                    <a:cubicBezTo>
                      <a:pt x="9608" y="798339"/>
                      <a:pt x="-8888" y="677338"/>
                      <a:pt x="15240" y="741680"/>
                    </a:cubicBezTo>
                    <a:cubicBezTo>
                      <a:pt x="17691" y="748217"/>
                      <a:pt x="17198" y="755755"/>
                      <a:pt x="20320" y="762000"/>
                    </a:cubicBezTo>
                    <a:cubicBezTo>
                      <a:pt x="30840" y="783041"/>
                      <a:pt x="55880" y="822960"/>
                      <a:pt x="55880" y="822960"/>
                    </a:cubicBezTo>
                    <a:cubicBezTo>
                      <a:pt x="57573" y="829733"/>
                      <a:pt x="57496" y="837218"/>
                      <a:pt x="60960" y="843280"/>
                    </a:cubicBezTo>
                    <a:cubicBezTo>
                      <a:pt x="65783" y="851719"/>
                      <a:pt x="97884" y="875867"/>
                      <a:pt x="101600" y="878840"/>
                    </a:cubicBezTo>
                    <a:cubicBezTo>
                      <a:pt x="116501" y="908643"/>
                      <a:pt x="103632" y="893064"/>
                      <a:pt x="132080" y="909320"/>
                    </a:cubicBezTo>
                    <a:cubicBezTo>
                      <a:pt x="144307" y="916307"/>
                      <a:pt x="153412" y="925896"/>
                      <a:pt x="167640" y="929640"/>
                    </a:cubicBezTo>
                    <a:cubicBezTo>
                      <a:pt x="220978" y="943676"/>
                      <a:pt x="240530" y="944512"/>
                      <a:pt x="289560" y="949960"/>
                    </a:cubicBezTo>
                    <a:cubicBezTo>
                      <a:pt x="330200" y="946573"/>
                      <a:pt x="371082" y="945372"/>
                      <a:pt x="411480" y="939800"/>
                    </a:cubicBezTo>
                    <a:cubicBezTo>
                      <a:pt x="420513" y="938554"/>
                      <a:pt x="428033" y="931852"/>
                      <a:pt x="436880" y="929640"/>
                    </a:cubicBezTo>
                    <a:cubicBezTo>
                      <a:pt x="448496" y="926736"/>
                      <a:pt x="460629" y="926528"/>
                      <a:pt x="472440" y="924560"/>
                    </a:cubicBezTo>
                    <a:cubicBezTo>
                      <a:pt x="480957" y="923141"/>
                      <a:pt x="489373" y="921173"/>
                      <a:pt x="497840" y="919480"/>
                    </a:cubicBezTo>
                    <a:cubicBezTo>
                      <a:pt x="523240" y="922867"/>
                      <a:pt x="549350" y="922782"/>
                      <a:pt x="574040" y="929640"/>
                    </a:cubicBezTo>
                    <a:cubicBezTo>
                      <a:pt x="580962" y="931563"/>
                      <a:pt x="583761" y="940281"/>
                      <a:pt x="589280" y="944880"/>
                    </a:cubicBezTo>
                    <a:cubicBezTo>
                      <a:pt x="593970" y="948789"/>
                      <a:pt x="599440" y="951653"/>
                      <a:pt x="604520" y="955040"/>
                    </a:cubicBezTo>
                    <a:cubicBezTo>
                      <a:pt x="629531" y="1005062"/>
                      <a:pt x="598895" y="942384"/>
                      <a:pt x="624840" y="1000760"/>
                    </a:cubicBezTo>
                    <a:cubicBezTo>
                      <a:pt x="644773" y="1045608"/>
                      <a:pt x="625558" y="992754"/>
                      <a:pt x="645160" y="1051560"/>
                    </a:cubicBezTo>
                    <a:cubicBezTo>
                      <a:pt x="656722" y="1132495"/>
                      <a:pt x="655215" y="1104600"/>
                      <a:pt x="640080" y="1244600"/>
                    </a:cubicBezTo>
                    <a:cubicBezTo>
                      <a:pt x="638929" y="1255248"/>
                      <a:pt x="632738" y="1264748"/>
                      <a:pt x="629920" y="1275080"/>
                    </a:cubicBezTo>
                    <a:cubicBezTo>
                      <a:pt x="618103" y="1318410"/>
                      <a:pt x="633308" y="1283544"/>
                      <a:pt x="614680" y="1320800"/>
                    </a:cubicBezTo>
                    <a:cubicBezTo>
                      <a:pt x="612987" y="1329267"/>
                      <a:pt x="611872" y="1337870"/>
                      <a:pt x="609600" y="1346200"/>
                    </a:cubicBezTo>
                    <a:cubicBezTo>
                      <a:pt x="606782" y="1356532"/>
                      <a:pt x="599440" y="1365970"/>
                      <a:pt x="599440" y="1376680"/>
                    </a:cubicBezTo>
                    <a:cubicBezTo>
                      <a:pt x="599440" y="1403984"/>
                      <a:pt x="600269" y="1432300"/>
                      <a:pt x="609600" y="1457960"/>
                    </a:cubicBezTo>
                    <a:cubicBezTo>
                      <a:pt x="614510" y="1471463"/>
                      <a:pt x="630415" y="1477808"/>
                      <a:pt x="640080" y="1488440"/>
                    </a:cubicBezTo>
                    <a:cubicBezTo>
                      <a:pt x="647374" y="1496463"/>
                      <a:pt x="651517" y="1507622"/>
                      <a:pt x="660400" y="1513840"/>
                    </a:cubicBezTo>
                    <a:cubicBezTo>
                      <a:pt x="669174" y="1519982"/>
                      <a:pt x="681301" y="1519211"/>
                      <a:pt x="690880" y="1524000"/>
                    </a:cubicBezTo>
                    <a:cubicBezTo>
                      <a:pt x="701802" y="1529461"/>
                      <a:pt x="710686" y="1538390"/>
                      <a:pt x="721360" y="1544320"/>
                    </a:cubicBezTo>
                    <a:cubicBezTo>
                      <a:pt x="726041" y="1546921"/>
                      <a:pt x="731628" y="1547411"/>
                      <a:pt x="736600" y="1549400"/>
                    </a:cubicBezTo>
                    <a:cubicBezTo>
                      <a:pt x="748574" y="1554189"/>
                      <a:pt x="760040" y="1560233"/>
                      <a:pt x="772160" y="1564640"/>
                    </a:cubicBezTo>
                    <a:cubicBezTo>
                      <a:pt x="778721" y="1567026"/>
                      <a:pt x="785856" y="1567512"/>
                      <a:pt x="792480" y="1569720"/>
                    </a:cubicBezTo>
                    <a:cubicBezTo>
                      <a:pt x="801131" y="1572604"/>
                      <a:pt x="809342" y="1576678"/>
                      <a:pt x="817880" y="1579880"/>
                    </a:cubicBezTo>
                    <a:cubicBezTo>
                      <a:pt x="832456" y="1585346"/>
                      <a:pt x="837427" y="1586037"/>
                      <a:pt x="853440" y="1590040"/>
                    </a:cubicBezTo>
                    <a:cubicBezTo>
                      <a:pt x="912707" y="1588347"/>
                      <a:pt x="972107" y="1589287"/>
                      <a:pt x="1031240" y="1584960"/>
                    </a:cubicBezTo>
                    <a:cubicBezTo>
                      <a:pt x="1041921" y="1584178"/>
                      <a:pt x="1051295" y="1577253"/>
                      <a:pt x="1061720" y="1574800"/>
                    </a:cubicBezTo>
                    <a:cubicBezTo>
                      <a:pt x="1111175" y="1563164"/>
                      <a:pt x="1111478" y="1569366"/>
                      <a:pt x="1153160" y="1554480"/>
                    </a:cubicBezTo>
                    <a:cubicBezTo>
                      <a:pt x="1187686" y="1542149"/>
                      <a:pt x="1187292" y="1538503"/>
                      <a:pt x="1219200" y="1524000"/>
                    </a:cubicBezTo>
                    <a:cubicBezTo>
                      <a:pt x="1227502" y="1520227"/>
                      <a:pt x="1236444" y="1517918"/>
                      <a:pt x="1244600" y="1513840"/>
                    </a:cubicBezTo>
                    <a:cubicBezTo>
                      <a:pt x="1250061" y="1511110"/>
                      <a:pt x="1254379" y="1506410"/>
                      <a:pt x="1259840" y="1503680"/>
                    </a:cubicBezTo>
                    <a:cubicBezTo>
                      <a:pt x="1282053" y="1492574"/>
                      <a:pt x="1292011" y="1492844"/>
                      <a:pt x="1315720" y="1483360"/>
                    </a:cubicBezTo>
                    <a:cubicBezTo>
                      <a:pt x="1350756" y="1469346"/>
                      <a:pt x="1321591" y="1474272"/>
                      <a:pt x="1366520" y="1463040"/>
                    </a:cubicBezTo>
                    <a:cubicBezTo>
                      <a:pt x="1390041" y="1457160"/>
                      <a:pt x="1414119" y="1453680"/>
                      <a:pt x="1437640" y="1447800"/>
                    </a:cubicBezTo>
                    <a:cubicBezTo>
                      <a:pt x="1454791" y="1443512"/>
                      <a:pt x="1471358" y="1437115"/>
                      <a:pt x="1488440" y="1432560"/>
                    </a:cubicBezTo>
                    <a:cubicBezTo>
                      <a:pt x="1518711" y="1424488"/>
                      <a:pt x="1507035" y="1434285"/>
                      <a:pt x="1518920" y="1422400"/>
                    </a:cubicBezTo>
                  </a:path>
                </a:pathLst>
              </a:custGeom>
              <a:noFill/>
              <a:ln w="15875" cap="flat" cmpd="sng" algn="ctr">
                <a:solidFill>
                  <a:srgbClr val="00B05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160">
                <a:extLst>
                  <a:ext uri="{FF2B5EF4-FFF2-40B4-BE49-F238E27FC236}">
                    <a16:creationId xmlns:a16="http://schemas.microsoft.com/office/drawing/2014/main" id="{835CE0AF-E0BB-4026-AD37-6F6D7EEF9C86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BD15A9D-62ED-41DA-AAA1-56B055BD7DF5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163" name="Star: 5 Points 162">
                <a:extLst>
                  <a:ext uri="{FF2B5EF4-FFF2-40B4-BE49-F238E27FC236}">
                    <a16:creationId xmlns:a16="http://schemas.microsoft.com/office/drawing/2014/main" id="{BB851FF9-C725-4415-B497-FEE303DE6881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410AB28-88F4-446E-8354-10F39EA80BA1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9A6F4B-3EB2-4D86-9FD8-D0D052CEEEF4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2409E32-4F5D-465D-808B-BC4F088ECEA6}"/>
              </a:ext>
            </a:extLst>
          </p:cNvPr>
          <p:cNvSpPr/>
          <p:nvPr/>
        </p:nvSpPr>
        <p:spPr>
          <a:xfrm>
            <a:off x="6713816" y="2497019"/>
            <a:ext cx="125587" cy="156467"/>
          </a:xfrm>
          <a:prstGeom prst="ellipse">
            <a:avLst/>
          </a:prstGeom>
          <a:solidFill>
            <a:srgbClr val="AFDD7D"/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E81043-3A0C-442A-9281-94F3C7914563}"/>
              </a:ext>
            </a:extLst>
          </p:cNvPr>
          <p:cNvSpPr/>
          <p:nvPr/>
        </p:nvSpPr>
        <p:spPr>
          <a:xfrm>
            <a:off x="6756703" y="2495570"/>
            <a:ext cx="125587" cy="156467"/>
          </a:xfrm>
          <a:prstGeom prst="ellipse">
            <a:avLst/>
          </a:prstGeom>
          <a:solidFill>
            <a:srgbClr val="AFDD7D"/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C04D4B-6957-493A-A234-17C29F01A35B}"/>
              </a:ext>
            </a:extLst>
          </p:cNvPr>
          <p:cNvSpPr/>
          <p:nvPr/>
        </p:nvSpPr>
        <p:spPr>
          <a:xfrm>
            <a:off x="6769816" y="2582668"/>
            <a:ext cx="125587" cy="156467"/>
          </a:xfrm>
          <a:prstGeom prst="ellipse">
            <a:avLst/>
          </a:prstGeom>
          <a:solidFill>
            <a:srgbClr val="AFDD7D"/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68DEB2-6BAC-4C28-8EA8-677DB19575DB}"/>
              </a:ext>
            </a:extLst>
          </p:cNvPr>
          <p:cNvSpPr/>
          <p:nvPr/>
        </p:nvSpPr>
        <p:spPr>
          <a:xfrm>
            <a:off x="6576365" y="1704442"/>
            <a:ext cx="1397203" cy="2004364"/>
          </a:xfrm>
          <a:custGeom>
            <a:avLst/>
            <a:gdLst>
              <a:gd name="connsiteX0" fmla="*/ 0 w 1397203"/>
              <a:gd name="connsiteY0" fmla="*/ 0 h 2004364"/>
              <a:gd name="connsiteX1" fmla="*/ 424281 w 1397203"/>
              <a:gd name="connsiteY1" fmla="*/ 782726 h 2004364"/>
              <a:gd name="connsiteX2" fmla="*/ 204825 w 1397203"/>
              <a:gd name="connsiteY2" fmla="*/ 738835 h 2004364"/>
              <a:gd name="connsiteX3" fmla="*/ 109728 w 1397203"/>
              <a:gd name="connsiteY3" fmla="*/ 972921 h 2004364"/>
              <a:gd name="connsiteX4" fmla="*/ 336499 w 1397203"/>
              <a:gd name="connsiteY4" fmla="*/ 1068019 h 2004364"/>
              <a:gd name="connsiteX5" fmla="*/ 468173 w 1397203"/>
              <a:gd name="connsiteY5" fmla="*/ 907084 h 2004364"/>
              <a:gd name="connsiteX6" fmla="*/ 716889 w 1397203"/>
              <a:gd name="connsiteY6" fmla="*/ 826617 h 2004364"/>
              <a:gd name="connsiteX7" fmla="*/ 1397203 w 1397203"/>
              <a:gd name="connsiteY7" fmla="*/ 2004364 h 200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7203" h="2004364">
                <a:moveTo>
                  <a:pt x="0" y="0"/>
                </a:moveTo>
                <a:cubicBezTo>
                  <a:pt x="195071" y="329793"/>
                  <a:pt x="390143" y="659587"/>
                  <a:pt x="424281" y="782726"/>
                </a:cubicBezTo>
                <a:cubicBezTo>
                  <a:pt x="458419" y="905865"/>
                  <a:pt x="257251" y="707136"/>
                  <a:pt x="204825" y="738835"/>
                </a:cubicBezTo>
                <a:cubicBezTo>
                  <a:pt x="152400" y="770534"/>
                  <a:pt x="87782" y="918057"/>
                  <a:pt x="109728" y="972921"/>
                </a:cubicBezTo>
                <a:cubicBezTo>
                  <a:pt x="131674" y="1027785"/>
                  <a:pt x="276758" y="1078992"/>
                  <a:pt x="336499" y="1068019"/>
                </a:cubicBezTo>
                <a:cubicBezTo>
                  <a:pt x="396240" y="1057046"/>
                  <a:pt x="404775" y="947318"/>
                  <a:pt x="468173" y="907084"/>
                </a:cubicBezTo>
                <a:cubicBezTo>
                  <a:pt x="531571" y="866850"/>
                  <a:pt x="562051" y="643737"/>
                  <a:pt x="716889" y="826617"/>
                </a:cubicBezTo>
                <a:cubicBezTo>
                  <a:pt x="871727" y="1009497"/>
                  <a:pt x="1294790" y="1827580"/>
                  <a:pt x="1397203" y="2004364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81C327-C85A-4901-A0B2-416C3D34CC2A}"/>
              </a:ext>
            </a:extLst>
          </p:cNvPr>
          <p:cNvSpPr txBox="1"/>
          <p:nvPr/>
        </p:nvSpPr>
        <p:spPr>
          <a:xfrm>
            <a:off x="7949972" y="2631375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decision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boundary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45D416-D164-4A2D-9C6B-59A3FF875A52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8097842" y="3031485"/>
            <a:ext cx="426967" cy="20343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AD090E3-970F-42DD-9DAE-0B22A8C8755B}"/>
              </a:ext>
            </a:extLst>
          </p:cNvPr>
          <p:cNvSpPr txBox="1"/>
          <p:nvPr/>
        </p:nvSpPr>
        <p:spPr>
          <a:xfrm>
            <a:off x="5944191" y="1346475"/>
            <a:ext cx="146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Imbalanced decision boundary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999F99-4418-4A69-B549-A46A5DFAFEFD}"/>
              </a:ext>
            </a:extLst>
          </p:cNvPr>
          <p:cNvSpPr txBox="1"/>
          <p:nvPr/>
        </p:nvSpPr>
        <p:spPr>
          <a:xfrm>
            <a:off x="6399206" y="4287440"/>
            <a:ext cx="1952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11. Resampling minority samples</a:t>
            </a:r>
          </a:p>
        </p:txBody>
      </p:sp>
    </p:spTree>
    <p:extLst>
      <p:ext uri="{BB962C8B-B14F-4D97-AF65-F5344CB8AC3E}">
        <p14:creationId xmlns:p14="http://schemas.microsoft.com/office/powerpoint/2010/main" val="151800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(SIMPOR)</a:t>
            </a:r>
            <a:br>
              <a:rPr lang="en-US" dirty="0"/>
            </a:br>
            <a:r>
              <a:rPr lang="en-US" dirty="0"/>
              <a:t>How to generate synthetic data?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836420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A simple way to balance this region and keep data topology: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resampling minority samples (duplicate samples)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but overfitting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Avoid the overfitting problems, preserve data topology </a:t>
            </a:r>
            <a:endParaRPr lang="en-US" sz="1400" dirty="0"/>
          </a:p>
          <a:p>
            <a:pPr lvl="1">
              <a:spcBef>
                <a:spcPts val="200"/>
              </a:spcBef>
            </a:pPr>
            <a:r>
              <a:rPr lang="en-US" sz="1600" dirty="0"/>
              <a:t>Safely generate neighbors surrounding minority samples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Sphere within a small radius 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Direction</a:t>
            </a:r>
            <a:r>
              <a:rPr lang="en-US" sz="1600" b="1" i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27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3BE7656-1385-4673-B380-90709F581664}"/>
              </a:ext>
            </a:extLst>
          </p:cNvPr>
          <p:cNvSpPr txBox="1"/>
          <p:nvPr/>
        </p:nvSpPr>
        <p:spPr>
          <a:xfrm>
            <a:off x="6399206" y="4287440"/>
            <a:ext cx="2637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12. Generate synthetic samples for minority class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7B8A2B-E1CB-483C-8911-06F3D747C716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8997F1-B9F2-48CE-BDA3-F0D20079B052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9FF301-6D63-4AD6-AF35-2E640AA1DB26}"/>
                </a:ext>
              </a:extLst>
            </p:cNvPr>
            <p:cNvGrpSpPr/>
            <p:nvPr/>
          </p:nvGrpSpPr>
          <p:grpSpPr>
            <a:xfrm>
              <a:off x="7006583" y="4263159"/>
              <a:ext cx="2670933" cy="2101061"/>
              <a:chOff x="7006583" y="4263159"/>
              <a:chExt cx="2670933" cy="2101061"/>
            </a:xfrm>
          </p:grpSpPr>
          <p:sp>
            <p:nvSpPr>
              <p:cNvPr id="94" name="Star: 5 Points 93">
                <a:extLst>
                  <a:ext uri="{FF2B5EF4-FFF2-40B4-BE49-F238E27FC236}">
                    <a16:creationId xmlns:a16="http://schemas.microsoft.com/office/drawing/2014/main" id="{96F57756-8122-4BAD-9671-E2B7E867D1DE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Star: 5 Points 94">
                <a:extLst>
                  <a:ext uri="{FF2B5EF4-FFF2-40B4-BE49-F238E27FC236}">
                    <a16:creationId xmlns:a16="http://schemas.microsoft.com/office/drawing/2014/main" id="{05F550BB-19B9-47A9-A555-54030733E82B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Star: 5 Points 95">
                <a:extLst>
                  <a:ext uri="{FF2B5EF4-FFF2-40B4-BE49-F238E27FC236}">
                    <a16:creationId xmlns:a16="http://schemas.microsoft.com/office/drawing/2014/main" id="{A8A4E92D-8C4F-4920-A09C-8F849D6A653C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Star: 5 Points 96">
                <a:extLst>
                  <a:ext uri="{FF2B5EF4-FFF2-40B4-BE49-F238E27FC236}">
                    <a16:creationId xmlns:a16="http://schemas.microsoft.com/office/drawing/2014/main" id="{85D84B9C-BBE4-4BFA-84C6-894E533AE81B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EC8A0F5E-C313-432D-8986-9D7ADDA51C7B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Star: 5 Points 98">
                <a:extLst>
                  <a:ext uri="{FF2B5EF4-FFF2-40B4-BE49-F238E27FC236}">
                    <a16:creationId xmlns:a16="http://schemas.microsoft.com/office/drawing/2014/main" id="{BB4155D4-FC45-4982-A712-F225391B7F0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99">
                <a:extLst>
                  <a:ext uri="{FF2B5EF4-FFF2-40B4-BE49-F238E27FC236}">
                    <a16:creationId xmlns:a16="http://schemas.microsoft.com/office/drawing/2014/main" id="{CD61227B-4688-49D2-9AA9-70E4A8E7E83C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Star: 5 Points 100">
                <a:extLst>
                  <a:ext uri="{FF2B5EF4-FFF2-40B4-BE49-F238E27FC236}">
                    <a16:creationId xmlns:a16="http://schemas.microsoft.com/office/drawing/2014/main" id="{CFBF3397-34C7-4F7B-9D92-2AFC30D1F74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01">
                <a:extLst>
                  <a:ext uri="{FF2B5EF4-FFF2-40B4-BE49-F238E27FC236}">
                    <a16:creationId xmlns:a16="http://schemas.microsoft.com/office/drawing/2014/main" id="{8F6E81C9-40BF-4104-85F3-62FD89EB97E8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tar: 5 Points 102">
                <a:extLst>
                  <a:ext uri="{FF2B5EF4-FFF2-40B4-BE49-F238E27FC236}">
                    <a16:creationId xmlns:a16="http://schemas.microsoft.com/office/drawing/2014/main" id="{70E9E715-7468-4569-BB16-49BC641DCB62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tar: 5 Points 103">
                <a:extLst>
                  <a:ext uri="{FF2B5EF4-FFF2-40B4-BE49-F238E27FC236}">
                    <a16:creationId xmlns:a16="http://schemas.microsoft.com/office/drawing/2014/main" id="{64CA1D14-897B-4663-9350-E1EEFA47C04E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Star: 5 Points 104">
                <a:extLst>
                  <a:ext uri="{FF2B5EF4-FFF2-40B4-BE49-F238E27FC236}">
                    <a16:creationId xmlns:a16="http://schemas.microsoft.com/office/drawing/2014/main" id="{B1779AD2-A942-40E2-8D0D-E5D832BCE48D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Star: 5 Points 105">
                <a:extLst>
                  <a:ext uri="{FF2B5EF4-FFF2-40B4-BE49-F238E27FC236}">
                    <a16:creationId xmlns:a16="http://schemas.microsoft.com/office/drawing/2014/main" id="{0AC598FC-3E22-4A10-AF87-DA1C7C98BC39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Star: 5 Points 106">
                <a:extLst>
                  <a:ext uri="{FF2B5EF4-FFF2-40B4-BE49-F238E27FC236}">
                    <a16:creationId xmlns:a16="http://schemas.microsoft.com/office/drawing/2014/main" id="{A0FAD3E2-B89B-4826-9D8A-D1D0560B8300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BFC1B11-B9AA-4CBE-94C8-4DFC622B8F98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8C12A5-4773-4DC1-B885-E9B32FA58EDC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1D5F3B2-B479-48BC-B2D4-F345073995A8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FFE8C61-1DB7-4503-9A62-CE5A2BD39046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F1FFAEC-BE3F-4B21-B36E-36DE50BE9BC0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Star: 5 Points 112">
                <a:extLst>
                  <a:ext uri="{FF2B5EF4-FFF2-40B4-BE49-F238E27FC236}">
                    <a16:creationId xmlns:a16="http://schemas.microsoft.com/office/drawing/2014/main" id="{B870D016-4C50-42E6-AFE5-78B02A48A53A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429BD496-ACFC-40F1-AAED-7E09190CDF58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722748DA-48EA-4542-8434-871905B2359E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Star: 5 Points 115">
                <a:extLst>
                  <a:ext uri="{FF2B5EF4-FFF2-40B4-BE49-F238E27FC236}">
                    <a16:creationId xmlns:a16="http://schemas.microsoft.com/office/drawing/2014/main" id="{F95ED315-DA87-4FEE-A738-59E740958CB2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B21D3D9E-6D9E-40B9-B123-E8498E022660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Star: 5 Points 117">
                <a:extLst>
                  <a:ext uri="{FF2B5EF4-FFF2-40B4-BE49-F238E27FC236}">
                    <a16:creationId xmlns:a16="http://schemas.microsoft.com/office/drawing/2014/main" id="{1455C2B5-7D3A-47AC-9B5F-6009BF6D7002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1CC8874-F031-45E9-99F4-E1CD98E6C0B2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6AC93C4-AFBD-43FF-9DB2-A2F53102D3BE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1D8C41E7-E8D6-4AE9-9186-96F52E239975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F642C75D-FE93-480D-AD4F-8497AE45AE5B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C583163B-F841-4098-BB14-401DAA99A49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45DC27CC-D597-4366-9D1B-BC5B27359A1A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:a16="http://schemas.microsoft.com/office/drawing/2014/main" id="{2162361F-CBB1-42EC-A7FF-F5441A021A06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85D19746-30D4-4A9A-8F8F-B051CA8EC62C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:a16="http://schemas.microsoft.com/office/drawing/2014/main" id="{62191CFC-B2B4-4D46-B30D-01E287405036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130">
                <a:extLst>
                  <a:ext uri="{FF2B5EF4-FFF2-40B4-BE49-F238E27FC236}">
                    <a16:creationId xmlns:a16="http://schemas.microsoft.com/office/drawing/2014/main" id="{31AE020E-908C-4218-9D08-E76AB74AFD0D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Star: 5 Points 131">
                <a:extLst>
                  <a:ext uri="{FF2B5EF4-FFF2-40B4-BE49-F238E27FC236}">
                    <a16:creationId xmlns:a16="http://schemas.microsoft.com/office/drawing/2014/main" id="{8C1E0A03-D077-464C-A6EE-5A94E5C60F3D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Star: 5 Points 132">
                <a:extLst>
                  <a:ext uri="{FF2B5EF4-FFF2-40B4-BE49-F238E27FC236}">
                    <a16:creationId xmlns:a16="http://schemas.microsoft.com/office/drawing/2014/main" id="{792A1EED-79ED-4B2A-A02F-E5D812BEE856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5D11FAE8-D126-4304-AC3F-990802A663C7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134">
                <a:extLst>
                  <a:ext uri="{FF2B5EF4-FFF2-40B4-BE49-F238E27FC236}">
                    <a16:creationId xmlns:a16="http://schemas.microsoft.com/office/drawing/2014/main" id="{D59D88A6-0485-4445-BCBB-F4703E219385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Star: 5 Points 135">
                <a:extLst>
                  <a:ext uri="{FF2B5EF4-FFF2-40B4-BE49-F238E27FC236}">
                    <a16:creationId xmlns:a16="http://schemas.microsoft.com/office/drawing/2014/main" id="{CB630A1B-E063-4289-90BC-F62A5A07245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Star: 5 Points 136">
                <a:extLst>
                  <a:ext uri="{FF2B5EF4-FFF2-40B4-BE49-F238E27FC236}">
                    <a16:creationId xmlns:a16="http://schemas.microsoft.com/office/drawing/2014/main" id="{201416D2-4CB8-4836-8A3E-CCCBA0AE3CE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Star: 5 Points 137">
                <a:extLst>
                  <a:ext uri="{FF2B5EF4-FFF2-40B4-BE49-F238E27FC236}">
                    <a16:creationId xmlns:a16="http://schemas.microsoft.com/office/drawing/2014/main" id="{0182EB9E-116D-4398-8DED-843BB41B9C6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Star: 5 Points 138">
                <a:extLst>
                  <a:ext uri="{FF2B5EF4-FFF2-40B4-BE49-F238E27FC236}">
                    <a16:creationId xmlns:a16="http://schemas.microsoft.com/office/drawing/2014/main" id="{E1A86060-A24E-4B71-8D50-8CFE27F8479C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44D54D33-CB5E-48C5-96F3-F8C899C68AAA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9DD279CB-67EC-4986-B1A3-54E3E75880C0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32E8F09C-ACF2-43EE-9CBC-3356EE2A998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Star: 5 Points 142">
                <a:extLst>
                  <a:ext uri="{FF2B5EF4-FFF2-40B4-BE49-F238E27FC236}">
                    <a16:creationId xmlns:a16="http://schemas.microsoft.com/office/drawing/2014/main" id="{071197B8-CA58-4D0F-8DC3-0A2FF1B93363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Star: 5 Points 143">
                <a:extLst>
                  <a:ext uri="{FF2B5EF4-FFF2-40B4-BE49-F238E27FC236}">
                    <a16:creationId xmlns:a16="http://schemas.microsoft.com/office/drawing/2014/main" id="{44B43A3F-46BF-4AC9-93A8-64AD903B608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Star: 5 Points 144">
                <a:extLst>
                  <a:ext uri="{FF2B5EF4-FFF2-40B4-BE49-F238E27FC236}">
                    <a16:creationId xmlns:a16="http://schemas.microsoft.com/office/drawing/2014/main" id="{04B31350-FE02-4F92-A9C8-085905C78EA0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47E4FFBB-EE9C-4DEE-8D79-B643F2ECC839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Star: 5 Points 146">
                <a:extLst>
                  <a:ext uri="{FF2B5EF4-FFF2-40B4-BE49-F238E27FC236}">
                    <a16:creationId xmlns:a16="http://schemas.microsoft.com/office/drawing/2014/main" id="{4971F0E0-A5A7-467A-9087-0AFA75D8CC36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Star: 5 Points 147">
                <a:extLst>
                  <a:ext uri="{FF2B5EF4-FFF2-40B4-BE49-F238E27FC236}">
                    <a16:creationId xmlns:a16="http://schemas.microsoft.com/office/drawing/2014/main" id="{04E3C26C-16DC-47E8-84F9-8A0DE4C2B7C9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148">
                <a:extLst>
                  <a:ext uri="{FF2B5EF4-FFF2-40B4-BE49-F238E27FC236}">
                    <a16:creationId xmlns:a16="http://schemas.microsoft.com/office/drawing/2014/main" id="{938B5CE8-9893-4372-9A98-1627B3A89616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687333A2-D8B7-46E8-85E5-9ED8ADDB9932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74B895DB-9E0E-477A-BD87-44C99CBE4385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CCC8B32F-9691-4F63-9125-84B89BBF40D2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A25CDD5-40A3-4FE9-8A8A-6CCEF311533E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58B3F07-2F71-4C23-84E0-80A8ACA9A7F8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BC038B1-A7C4-4365-B848-CCC9112C486C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0BEF3C21-FD0F-4DAF-A725-B294B57B7A38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157">
                <a:extLst>
                  <a:ext uri="{FF2B5EF4-FFF2-40B4-BE49-F238E27FC236}">
                    <a16:creationId xmlns:a16="http://schemas.microsoft.com/office/drawing/2014/main" id="{4337E44B-0FE9-41D1-BE9E-E702DB2F3B2A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Star: 5 Points 158">
                <a:extLst>
                  <a:ext uri="{FF2B5EF4-FFF2-40B4-BE49-F238E27FC236}">
                    <a16:creationId xmlns:a16="http://schemas.microsoft.com/office/drawing/2014/main" id="{E20A822E-679A-4FDF-B7C9-A8980C2E2877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160">
                <a:extLst>
                  <a:ext uri="{FF2B5EF4-FFF2-40B4-BE49-F238E27FC236}">
                    <a16:creationId xmlns:a16="http://schemas.microsoft.com/office/drawing/2014/main" id="{835CE0AF-E0BB-4026-AD37-6F6D7EEF9C86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BD15A9D-62ED-41DA-AAA1-56B055BD7DF5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163" name="Star: 5 Points 162">
                <a:extLst>
                  <a:ext uri="{FF2B5EF4-FFF2-40B4-BE49-F238E27FC236}">
                    <a16:creationId xmlns:a16="http://schemas.microsoft.com/office/drawing/2014/main" id="{BB851FF9-C725-4415-B497-FEE303DE6881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8C6A1788-65FE-431F-8A5B-9462A4E9B7D8}"/>
                  </a:ext>
                </a:extLst>
              </p:cNvPr>
              <p:cNvSpPr/>
              <p:nvPr/>
            </p:nvSpPr>
            <p:spPr>
              <a:xfrm>
                <a:off x="8932752" y="5413843"/>
                <a:ext cx="125587" cy="156467"/>
              </a:xfrm>
              <a:prstGeom prst="ellipse">
                <a:avLst/>
              </a:prstGeom>
              <a:solidFill>
                <a:srgbClr val="AFDD7D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E84652A-727A-4ADB-B7D6-CD7BFDA139D6}"/>
                  </a:ext>
                </a:extLst>
              </p:cNvPr>
              <p:cNvSpPr/>
              <p:nvPr/>
            </p:nvSpPr>
            <p:spPr>
              <a:xfrm>
                <a:off x="8678055" y="5241829"/>
                <a:ext cx="125587" cy="156467"/>
              </a:xfrm>
              <a:prstGeom prst="ellipse">
                <a:avLst/>
              </a:prstGeom>
              <a:solidFill>
                <a:srgbClr val="AFDD7D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64F6BF7A-E36D-4C0C-B8B5-58D2F3C49BB7}"/>
              </a:ext>
            </a:extLst>
          </p:cNvPr>
          <p:cNvSpPr/>
          <p:nvPr/>
        </p:nvSpPr>
        <p:spPr>
          <a:xfrm>
            <a:off x="7192183" y="2975522"/>
            <a:ext cx="607841" cy="557362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32053"/>
                      <a:gd name="connsiteY0" fmla="*/ 320664 h 641328"/>
                      <a:gd name="connsiteX1" fmla="*/ 366027 w 732053"/>
                      <a:gd name="connsiteY1" fmla="*/ 0 h 641328"/>
                      <a:gd name="connsiteX2" fmla="*/ 732054 w 732053"/>
                      <a:gd name="connsiteY2" fmla="*/ 320664 h 641328"/>
                      <a:gd name="connsiteX3" fmla="*/ 366027 w 732053"/>
                      <a:gd name="connsiteY3" fmla="*/ 641328 h 641328"/>
                      <a:gd name="connsiteX4" fmla="*/ 0 w 732053"/>
                      <a:gd name="connsiteY4" fmla="*/ 320664 h 641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2053" h="641328" fill="none" extrusionOk="0">
                        <a:moveTo>
                          <a:pt x="0" y="320664"/>
                        </a:moveTo>
                        <a:cubicBezTo>
                          <a:pt x="47942" y="149253"/>
                          <a:pt x="183879" y="-41166"/>
                          <a:pt x="366027" y="0"/>
                        </a:cubicBezTo>
                        <a:cubicBezTo>
                          <a:pt x="548180" y="-3062"/>
                          <a:pt x="696381" y="177152"/>
                          <a:pt x="732054" y="320664"/>
                        </a:cubicBezTo>
                        <a:cubicBezTo>
                          <a:pt x="726068" y="440679"/>
                          <a:pt x="537835" y="683496"/>
                          <a:pt x="366027" y="641328"/>
                        </a:cubicBezTo>
                        <a:cubicBezTo>
                          <a:pt x="191203" y="656627"/>
                          <a:pt x="37132" y="506690"/>
                          <a:pt x="0" y="320664"/>
                        </a:cubicBezTo>
                        <a:close/>
                      </a:path>
                      <a:path w="732053" h="641328" stroke="0" extrusionOk="0">
                        <a:moveTo>
                          <a:pt x="0" y="320664"/>
                        </a:moveTo>
                        <a:cubicBezTo>
                          <a:pt x="-25708" y="127709"/>
                          <a:pt x="128613" y="13235"/>
                          <a:pt x="366027" y="0"/>
                        </a:cubicBezTo>
                        <a:cubicBezTo>
                          <a:pt x="619115" y="10723"/>
                          <a:pt x="726995" y="143727"/>
                          <a:pt x="732054" y="320664"/>
                        </a:cubicBezTo>
                        <a:cubicBezTo>
                          <a:pt x="719139" y="510374"/>
                          <a:pt x="565379" y="656799"/>
                          <a:pt x="366027" y="641328"/>
                        </a:cubicBezTo>
                        <a:cubicBezTo>
                          <a:pt x="126844" y="621067"/>
                          <a:pt x="11132" y="503081"/>
                          <a:pt x="0" y="3206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3FCCDF9-1113-4CCD-9641-50F628969CF8}"/>
              </a:ext>
            </a:extLst>
          </p:cNvPr>
          <p:cNvCxnSpPr>
            <a:cxnSpLocks/>
          </p:cNvCxnSpPr>
          <p:nvPr/>
        </p:nvCxnSpPr>
        <p:spPr>
          <a:xfrm flipV="1">
            <a:off x="7502804" y="3181309"/>
            <a:ext cx="274248" cy="745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3B2A195-847E-4CD9-BE3C-7A19D685F62C}"/>
              </a:ext>
            </a:extLst>
          </p:cNvPr>
          <p:cNvCxnSpPr>
            <a:cxnSpLocks/>
            <a:endCxn id="224" idx="0"/>
          </p:cNvCxnSpPr>
          <p:nvPr/>
        </p:nvCxnSpPr>
        <p:spPr>
          <a:xfrm flipV="1">
            <a:off x="7480336" y="2975522"/>
            <a:ext cx="15768" cy="256158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E8545BA4-CC52-495E-92C2-89CF2F21BF97}"/>
                  </a:ext>
                </a:extLst>
              </p:cNvPr>
              <p:cNvSpPr txBox="1"/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E8545BA4-CC52-495E-92C2-89CF2F21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blipFill>
                <a:blip r:embed="rId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&#10;\begin{align*}&#10; r \sim U(0, R)&#10;\end{align*}&#10;&#10;&#10;\end{document}" title="IguanaTex Bitmap Display">
            <a:extLst>
              <a:ext uri="{FF2B5EF4-FFF2-40B4-BE49-F238E27FC236}">
                <a16:creationId xmlns:a16="http://schemas.microsoft.com/office/drawing/2014/main" id="{64BB7FF7-72F1-4BD3-8DDE-69CE689E8E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43895" y="2951305"/>
            <a:ext cx="1005714" cy="203581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587E7347-8FA7-4291-804A-BC87C9AC8DD0}"/>
              </a:ext>
            </a:extLst>
          </p:cNvPr>
          <p:cNvSpPr/>
          <p:nvPr/>
        </p:nvSpPr>
        <p:spPr>
          <a:xfrm>
            <a:off x="7236805" y="3348534"/>
            <a:ext cx="125587" cy="156467"/>
          </a:xfrm>
          <a:prstGeom prst="ellipse">
            <a:avLst/>
          </a:prstGeom>
          <a:solidFill>
            <a:srgbClr val="AFDD7D">
              <a:alpha val="87000"/>
            </a:srgbClr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410AB28-88F4-446E-8354-10F39EA80BA1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9A6F4B-3EB2-4D86-9FD8-D0D052CEEEF4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5F7E2D3-9153-4994-9CEA-0E7887F002CB}"/>
              </a:ext>
            </a:extLst>
          </p:cNvPr>
          <p:cNvCxnSpPr>
            <a:cxnSpLocks/>
            <a:endCxn id="224" idx="3"/>
          </p:cNvCxnSpPr>
          <p:nvPr/>
        </p:nvCxnSpPr>
        <p:spPr>
          <a:xfrm flipH="1">
            <a:off x="7281199" y="3295880"/>
            <a:ext cx="177536" cy="15538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4CEBAFA-9231-4D94-8574-2B2790085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4450" y="3189579"/>
            <a:ext cx="2905817" cy="1835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04974-B572-4865-A3C2-B4676DE9E75B}"/>
              </a:ext>
            </a:extLst>
          </p:cNvPr>
          <p:cNvSpPr txBox="1"/>
          <p:nvPr/>
        </p:nvSpPr>
        <p:spPr>
          <a:xfrm>
            <a:off x="2132986" y="469691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Simpor</a:t>
            </a:r>
            <a:r>
              <a:rPr lang="en-US" sz="1100" dirty="0"/>
              <a:t> Flowers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820A5DC-A99A-4FF8-A30B-AFFD4F146913}"/>
              </a:ext>
            </a:extLst>
          </p:cNvPr>
          <p:cNvCxnSpPr>
            <a:cxnSpLocks/>
          </p:cNvCxnSpPr>
          <p:nvPr/>
        </p:nvCxnSpPr>
        <p:spPr>
          <a:xfrm>
            <a:off x="2986275" y="4096609"/>
            <a:ext cx="575729" cy="539891"/>
          </a:xfrm>
          <a:prstGeom prst="curvedConnector3">
            <a:avLst>
              <a:gd name="adj1" fmla="val 30147"/>
            </a:avLst>
          </a:prstGeom>
          <a:ln>
            <a:solidFill>
              <a:srgbClr val="00B050"/>
            </a:solidFill>
            <a:prstDash val="sysDash"/>
            <a:headEnd type="diamon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31D950C7-537E-4D9A-B713-3E78B9376340}"/>
              </a:ext>
            </a:extLst>
          </p:cNvPr>
          <p:cNvCxnSpPr>
            <a:cxnSpLocks/>
          </p:cNvCxnSpPr>
          <p:nvPr/>
        </p:nvCxnSpPr>
        <p:spPr>
          <a:xfrm>
            <a:off x="3111500" y="4107487"/>
            <a:ext cx="630843" cy="127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sysDash"/>
            <a:headEnd type="diamon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9676D3-10C7-45E1-8EE3-07008604EEC6}"/>
              </a:ext>
            </a:extLst>
          </p:cNvPr>
          <p:cNvSpPr txBox="1"/>
          <p:nvPr/>
        </p:nvSpPr>
        <p:spPr>
          <a:xfrm>
            <a:off x="3502438" y="456625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Flower’s stigma</a:t>
            </a:r>
          </a:p>
          <a:p>
            <a:r>
              <a:rPr lang="en-US" sz="900" dirty="0"/>
              <a:t>(Minority sample)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2AB21FD-EE9F-443B-94DB-AD9C292BB5A2}"/>
              </a:ext>
            </a:extLst>
          </p:cNvPr>
          <p:cNvSpPr txBox="1"/>
          <p:nvPr/>
        </p:nvSpPr>
        <p:spPr>
          <a:xfrm>
            <a:off x="3680284" y="396754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Flower’s petal</a:t>
            </a:r>
          </a:p>
          <a:p>
            <a:r>
              <a:rPr lang="en-US" sz="900" dirty="0"/>
              <a:t>(Synthetic samples)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2A8AE1-8F84-4A89-A531-895711493DCC}"/>
                  </a:ext>
                </a:extLst>
              </p:cNvPr>
              <p:cNvSpPr txBox="1"/>
              <p:nvPr/>
            </p:nvSpPr>
            <p:spPr>
              <a:xfrm>
                <a:off x="7675577" y="2912731"/>
                <a:ext cx="172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2A8AE1-8F84-4A89-A531-89571149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77" y="2912731"/>
                <a:ext cx="172092" cy="184666"/>
              </a:xfrm>
              <a:prstGeom prst="rect">
                <a:avLst/>
              </a:prstGeom>
              <a:blipFill>
                <a:blip r:embed="rId8"/>
                <a:stretch>
                  <a:fillRect t="-26667" r="-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7620A1C-261A-4399-B429-8290BEF34144}"/>
                  </a:ext>
                </a:extLst>
              </p:cNvPr>
              <p:cNvSpPr txBox="1"/>
              <p:nvPr/>
            </p:nvSpPr>
            <p:spPr>
              <a:xfrm>
                <a:off x="1781608" y="3160766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7620A1C-261A-4399-B429-8290BEF34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08" y="3160766"/>
                <a:ext cx="195886" cy="276999"/>
              </a:xfrm>
              <a:prstGeom prst="rect">
                <a:avLst/>
              </a:prstGeom>
              <a:blipFill>
                <a:blip r:embed="rId9"/>
                <a:stretch>
                  <a:fillRect l="-25000" t="-43478" r="-10312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98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(SIMPOR)</a:t>
            </a:r>
            <a:br>
              <a:rPr lang="en-US" dirty="0"/>
            </a:br>
            <a:r>
              <a:rPr lang="en-US" dirty="0"/>
              <a:t>How to determine R?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836420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A simple way to balance this region and keep data topology: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resampling minority samples (duplicate samples)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but overfitting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Avoid the overfitting problems, preserve data topology </a:t>
            </a:r>
            <a:endParaRPr lang="en-US" sz="1400" dirty="0"/>
          </a:p>
          <a:p>
            <a:pPr lvl="1">
              <a:spcBef>
                <a:spcPts val="200"/>
              </a:spcBef>
            </a:pPr>
            <a:r>
              <a:rPr lang="en-US" sz="1600" dirty="0"/>
              <a:t>Safely generate neighbors surrounding minority samples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Sphere within a small radius 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To determine </a:t>
            </a:r>
            <a:r>
              <a:rPr lang="en-US" sz="1600" i="1" dirty="0"/>
              <a:t>R:</a:t>
            </a:r>
          </a:p>
          <a:p>
            <a:pPr lvl="2">
              <a:spcBef>
                <a:spcPts val="200"/>
              </a:spcBef>
            </a:pPr>
            <a:r>
              <a:rPr lang="en-US" sz="1600" i="1" dirty="0"/>
              <a:t>Average distance of the K-nearest neighbors to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28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3BE7656-1385-4673-B380-90709F581664}"/>
              </a:ext>
            </a:extLst>
          </p:cNvPr>
          <p:cNvSpPr txBox="1"/>
          <p:nvPr/>
        </p:nvSpPr>
        <p:spPr>
          <a:xfrm>
            <a:off x="6399206" y="4287440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13. Determine R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7B8A2B-E1CB-483C-8911-06F3D747C716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8997F1-B9F2-48CE-BDA3-F0D20079B052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9FF301-6D63-4AD6-AF35-2E640AA1DB26}"/>
                </a:ext>
              </a:extLst>
            </p:cNvPr>
            <p:cNvGrpSpPr/>
            <p:nvPr/>
          </p:nvGrpSpPr>
          <p:grpSpPr>
            <a:xfrm>
              <a:off x="7006583" y="4263159"/>
              <a:ext cx="2670933" cy="2101061"/>
              <a:chOff x="7006583" y="4263159"/>
              <a:chExt cx="2670933" cy="2101061"/>
            </a:xfrm>
          </p:grpSpPr>
          <p:sp>
            <p:nvSpPr>
              <p:cNvPr id="94" name="Star: 5 Points 93">
                <a:extLst>
                  <a:ext uri="{FF2B5EF4-FFF2-40B4-BE49-F238E27FC236}">
                    <a16:creationId xmlns:a16="http://schemas.microsoft.com/office/drawing/2014/main" id="{96F57756-8122-4BAD-9671-E2B7E867D1DE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Star: 5 Points 94">
                <a:extLst>
                  <a:ext uri="{FF2B5EF4-FFF2-40B4-BE49-F238E27FC236}">
                    <a16:creationId xmlns:a16="http://schemas.microsoft.com/office/drawing/2014/main" id="{05F550BB-19B9-47A9-A555-54030733E82B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Star: 5 Points 95">
                <a:extLst>
                  <a:ext uri="{FF2B5EF4-FFF2-40B4-BE49-F238E27FC236}">
                    <a16:creationId xmlns:a16="http://schemas.microsoft.com/office/drawing/2014/main" id="{A8A4E92D-8C4F-4920-A09C-8F849D6A653C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Star: 5 Points 96">
                <a:extLst>
                  <a:ext uri="{FF2B5EF4-FFF2-40B4-BE49-F238E27FC236}">
                    <a16:creationId xmlns:a16="http://schemas.microsoft.com/office/drawing/2014/main" id="{85D84B9C-BBE4-4BFA-84C6-894E533AE81B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EC8A0F5E-C313-432D-8986-9D7ADDA51C7B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Star: 5 Points 98">
                <a:extLst>
                  <a:ext uri="{FF2B5EF4-FFF2-40B4-BE49-F238E27FC236}">
                    <a16:creationId xmlns:a16="http://schemas.microsoft.com/office/drawing/2014/main" id="{BB4155D4-FC45-4982-A712-F225391B7F0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99">
                <a:extLst>
                  <a:ext uri="{FF2B5EF4-FFF2-40B4-BE49-F238E27FC236}">
                    <a16:creationId xmlns:a16="http://schemas.microsoft.com/office/drawing/2014/main" id="{CD61227B-4688-49D2-9AA9-70E4A8E7E83C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Star: 5 Points 100">
                <a:extLst>
                  <a:ext uri="{FF2B5EF4-FFF2-40B4-BE49-F238E27FC236}">
                    <a16:creationId xmlns:a16="http://schemas.microsoft.com/office/drawing/2014/main" id="{CFBF3397-34C7-4F7B-9D92-2AFC30D1F74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01">
                <a:extLst>
                  <a:ext uri="{FF2B5EF4-FFF2-40B4-BE49-F238E27FC236}">
                    <a16:creationId xmlns:a16="http://schemas.microsoft.com/office/drawing/2014/main" id="{8F6E81C9-40BF-4104-85F3-62FD89EB97E8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tar: 5 Points 102">
                <a:extLst>
                  <a:ext uri="{FF2B5EF4-FFF2-40B4-BE49-F238E27FC236}">
                    <a16:creationId xmlns:a16="http://schemas.microsoft.com/office/drawing/2014/main" id="{70E9E715-7468-4569-BB16-49BC641DCB62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tar: 5 Points 103">
                <a:extLst>
                  <a:ext uri="{FF2B5EF4-FFF2-40B4-BE49-F238E27FC236}">
                    <a16:creationId xmlns:a16="http://schemas.microsoft.com/office/drawing/2014/main" id="{64CA1D14-897B-4663-9350-E1EEFA47C04E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Star: 5 Points 104">
                <a:extLst>
                  <a:ext uri="{FF2B5EF4-FFF2-40B4-BE49-F238E27FC236}">
                    <a16:creationId xmlns:a16="http://schemas.microsoft.com/office/drawing/2014/main" id="{B1779AD2-A942-40E2-8D0D-E5D832BCE48D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Star: 5 Points 105">
                <a:extLst>
                  <a:ext uri="{FF2B5EF4-FFF2-40B4-BE49-F238E27FC236}">
                    <a16:creationId xmlns:a16="http://schemas.microsoft.com/office/drawing/2014/main" id="{0AC598FC-3E22-4A10-AF87-DA1C7C98BC39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Star: 5 Points 106">
                <a:extLst>
                  <a:ext uri="{FF2B5EF4-FFF2-40B4-BE49-F238E27FC236}">
                    <a16:creationId xmlns:a16="http://schemas.microsoft.com/office/drawing/2014/main" id="{A0FAD3E2-B89B-4826-9D8A-D1D0560B8300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BFC1B11-B9AA-4CBE-94C8-4DFC622B8F98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8C12A5-4773-4DC1-B885-E9B32FA58EDC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1D5F3B2-B479-48BC-B2D4-F345073995A8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FFE8C61-1DB7-4503-9A62-CE5A2BD39046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F1FFAEC-BE3F-4B21-B36E-36DE50BE9BC0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Star: 5 Points 112">
                <a:extLst>
                  <a:ext uri="{FF2B5EF4-FFF2-40B4-BE49-F238E27FC236}">
                    <a16:creationId xmlns:a16="http://schemas.microsoft.com/office/drawing/2014/main" id="{B870D016-4C50-42E6-AFE5-78B02A48A53A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429BD496-ACFC-40F1-AAED-7E09190CDF58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722748DA-48EA-4542-8434-871905B2359E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Star: 5 Points 115">
                <a:extLst>
                  <a:ext uri="{FF2B5EF4-FFF2-40B4-BE49-F238E27FC236}">
                    <a16:creationId xmlns:a16="http://schemas.microsoft.com/office/drawing/2014/main" id="{F95ED315-DA87-4FEE-A738-59E740958CB2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B21D3D9E-6D9E-40B9-B123-E8498E022660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Star: 5 Points 117">
                <a:extLst>
                  <a:ext uri="{FF2B5EF4-FFF2-40B4-BE49-F238E27FC236}">
                    <a16:creationId xmlns:a16="http://schemas.microsoft.com/office/drawing/2014/main" id="{1455C2B5-7D3A-47AC-9B5F-6009BF6D7002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1CC8874-F031-45E9-99F4-E1CD98E6C0B2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6AC93C4-AFBD-43FF-9DB2-A2F53102D3BE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1D8C41E7-E8D6-4AE9-9186-96F52E239975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F642C75D-FE93-480D-AD4F-8497AE45AE5B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C583163B-F841-4098-BB14-401DAA99A49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45DC27CC-D597-4366-9D1B-BC5B27359A1A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:a16="http://schemas.microsoft.com/office/drawing/2014/main" id="{2162361F-CBB1-42EC-A7FF-F5441A021A06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85D19746-30D4-4A9A-8F8F-B051CA8EC62C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:a16="http://schemas.microsoft.com/office/drawing/2014/main" id="{62191CFC-B2B4-4D46-B30D-01E287405036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130">
                <a:extLst>
                  <a:ext uri="{FF2B5EF4-FFF2-40B4-BE49-F238E27FC236}">
                    <a16:creationId xmlns:a16="http://schemas.microsoft.com/office/drawing/2014/main" id="{31AE020E-908C-4218-9D08-E76AB74AFD0D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Star: 5 Points 131">
                <a:extLst>
                  <a:ext uri="{FF2B5EF4-FFF2-40B4-BE49-F238E27FC236}">
                    <a16:creationId xmlns:a16="http://schemas.microsoft.com/office/drawing/2014/main" id="{8C1E0A03-D077-464C-A6EE-5A94E5C60F3D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Star: 5 Points 132">
                <a:extLst>
                  <a:ext uri="{FF2B5EF4-FFF2-40B4-BE49-F238E27FC236}">
                    <a16:creationId xmlns:a16="http://schemas.microsoft.com/office/drawing/2014/main" id="{792A1EED-79ED-4B2A-A02F-E5D812BEE856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5D11FAE8-D126-4304-AC3F-990802A663C7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134">
                <a:extLst>
                  <a:ext uri="{FF2B5EF4-FFF2-40B4-BE49-F238E27FC236}">
                    <a16:creationId xmlns:a16="http://schemas.microsoft.com/office/drawing/2014/main" id="{D59D88A6-0485-4445-BCBB-F4703E219385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Star: 5 Points 135">
                <a:extLst>
                  <a:ext uri="{FF2B5EF4-FFF2-40B4-BE49-F238E27FC236}">
                    <a16:creationId xmlns:a16="http://schemas.microsoft.com/office/drawing/2014/main" id="{CB630A1B-E063-4289-90BC-F62A5A07245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Star: 5 Points 136">
                <a:extLst>
                  <a:ext uri="{FF2B5EF4-FFF2-40B4-BE49-F238E27FC236}">
                    <a16:creationId xmlns:a16="http://schemas.microsoft.com/office/drawing/2014/main" id="{201416D2-4CB8-4836-8A3E-CCCBA0AE3CE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Star: 5 Points 137">
                <a:extLst>
                  <a:ext uri="{FF2B5EF4-FFF2-40B4-BE49-F238E27FC236}">
                    <a16:creationId xmlns:a16="http://schemas.microsoft.com/office/drawing/2014/main" id="{0182EB9E-116D-4398-8DED-843BB41B9C6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Star: 5 Points 138">
                <a:extLst>
                  <a:ext uri="{FF2B5EF4-FFF2-40B4-BE49-F238E27FC236}">
                    <a16:creationId xmlns:a16="http://schemas.microsoft.com/office/drawing/2014/main" id="{E1A86060-A24E-4B71-8D50-8CFE27F8479C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44D54D33-CB5E-48C5-96F3-F8C899C68AAA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9DD279CB-67EC-4986-B1A3-54E3E75880C0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32E8F09C-ACF2-43EE-9CBC-3356EE2A998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Star: 5 Points 142">
                <a:extLst>
                  <a:ext uri="{FF2B5EF4-FFF2-40B4-BE49-F238E27FC236}">
                    <a16:creationId xmlns:a16="http://schemas.microsoft.com/office/drawing/2014/main" id="{071197B8-CA58-4D0F-8DC3-0A2FF1B93363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Star: 5 Points 143">
                <a:extLst>
                  <a:ext uri="{FF2B5EF4-FFF2-40B4-BE49-F238E27FC236}">
                    <a16:creationId xmlns:a16="http://schemas.microsoft.com/office/drawing/2014/main" id="{44B43A3F-46BF-4AC9-93A8-64AD903B608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Star: 5 Points 144">
                <a:extLst>
                  <a:ext uri="{FF2B5EF4-FFF2-40B4-BE49-F238E27FC236}">
                    <a16:creationId xmlns:a16="http://schemas.microsoft.com/office/drawing/2014/main" id="{04B31350-FE02-4F92-A9C8-085905C78EA0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47E4FFBB-EE9C-4DEE-8D79-B643F2ECC839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Star: 5 Points 146">
                <a:extLst>
                  <a:ext uri="{FF2B5EF4-FFF2-40B4-BE49-F238E27FC236}">
                    <a16:creationId xmlns:a16="http://schemas.microsoft.com/office/drawing/2014/main" id="{4971F0E0-A5A7-467A-9087-0AFA75D8CC36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Star: 5 Points 147">
                <a:extLst>
                  <a:ext uri="{FF2B5EF4-FFF2-40B4-BE49-F238E27FC236}">
                    <a16:creationId xmlns:a16="http://schemas.microsoft.com/office/drawing/2014/main" id="{04E3C26C-16DC-47E8-84F9-8A0DE4C2B7C9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148">
                <a:extLst>
                  <a:ext uri="{FF2B5EF4-FFF2-40B4-BE49-F238E27FC236}">
                    <a16:creationId xmlns:a16="http://schemas.microsoft.com/office/drawing/2014/main" id="{938B5CE8-9893-4372-9A98-1627B3A89616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687333A2-D8B7-46E8-85E5-9ED8ADDB9932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74B895DB-9E0E-477A-BD87-44C99CBE4385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CCC8B32F-9691-4F63-9125-84B89BBF40D2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A25CDD5-40A3-4FE9-8A8A-6CCEF311533E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58B3F07-2F71-4C23-84E0-80A8ACA9A7F8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BC038B1-A7C4-4365-B848-CCC9112C486C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0BEF3C21-FD0F-4DAF-A725-B294B57B7A38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157">
                <a:extLst>
                  <a:ext uri="{FF2B5EF4-FFF2-40B4-BE49-F238E27FC236}">
                    <a16:creationId xmlns:a16="http://schemas.microsoft.com/office/drawing/2014/main" id="{4337E44B-0FE9-41D1-BE9E-E702DB2F3B2A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Star: 5 Points 158">
                <a:extLst>
                  <a:ext uri="{FF2B5EF4-FFF2-40B4-BE49-F238E27FC236}">
                    <a16:creationId xmlns:a16="http://schemas.microsoft.com/office/drawing/2014/main" id="{E20A822E-679A-4FDF-B7C9-A8980C2E2877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160">
                <a:extLst>
                  <a:ext uri="{FF2B5EF4-FFF2-40B4-BE49-F238E27FC236}">
                    <a16:creationId xmlns:a16="http://schemas.microsoft.com/office/drawing/2014/main" id="{835CE0AF-E0BB-4026-AD37-6F6D7EEF9C86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BD15A9D-62ED-41DA-AAA1-56B055BD7DF5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163" name="Star: 5 Points 162">
                <a:extLst>
                  <a:ext uri="{FF2B5EF4-FFF2-40B4-BE49-F238E27FC236}">
                    <a16:creationId xmlns:a16="http://schemas.microsoft.com/office/drawing/2014/main" id="{BB851FF9-C725-4415-B497-FEE303DE6881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9" name="Picture 18" descr="\documentclass{article}&#10;\usepackage{amsmath}&#10;\pagestyle{empty}&#10;\begin{document}&#10;&#10;&#10;\begin{align*}&#10; r \sim U(0, R)&#10;\end{align*}&#10;&#10;&#10;\end{document}" title="IguanaTex Bitmap Display">
            <a:extLst>
              <a:ext uri="{FF2B5EF4-FFF2-40B4-BE49-F238E27FC236}">
                <a16:creationId xmlns:a16="http://schemas.microsoft.com/office/drawing/2014/main" id="{64BB7FF7-72F1-4BD3-8DDE-69CE689E8E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43895" y="2951305"/>
            <a:ext cx="1005714" cy="20358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4410AB28-88F4-446E-8354-10F39EA80BA1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9A6F4B-3EB2-4D86-9FD8-D0D052CEEEF4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4B5FBE-47C1-40F2-806E-56CFC2C565A8}"/>
              </a:ext>
            </a:extLst>
          </p:cNvPr>
          <p:cNvCxnSpPr>
            <a:cxnSpLocks/>
            <a:stCxn id="120" idx="3"/>
            <a:endCxn id="110" idx="6"/>
          </p:cNvCxnSpPr>
          <p:nvPr/>
        </p:nvCxnSpPr>
        <p:spPr>
          <a:xfrm flipH="1">
            <a:off x="7541644" y="3111667"/>
            <a:ext cx="426720" cy="160508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B9CD1AB-6220-44AD-B55B-B5066BDE19F3}"/>
              </a:ext>
            </a:extLst>
          </p:cNvPr>
          <p:cNvCxnSpPr>
            <a:cxnSpLocks/>
            <a:stCxn id="156" idx="4"/>
            <a:endCxn id="110" idx="0"/>
          </p:cNvCxnSpPr>
          <p:nvPr/>
        </p:nvCxnSpPr>
        <p:spPr>
          <a:xfrm flipH="1">
            <a:off x="7478851" y="2819638"/>
            <a:ext cx="197339" cy="374303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2BDAF1-FEBF-4683-92C6-DBCA49AC22C1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7288219" y="2795791"/>
            <a:ext cx="146230" cy="421064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\begin{align*}&#10; R = \frac{1}{K} \sum_i^K{d_i}&#10;\end{align*}&#10;&#10;&#10;\end{document}" title="IguanaTex Bitmap Display">
            <a:extLst>
              <a:ext uri="{FF2B5EF4-FFF2-40B4-BE49-F238E27FC236}">
                <a16:creationId xmlns:a16="http://schemas.microsoft.com/office/drawing/2014/main" id="{4FD5664E-E9C8-44CF-AFA9-8616C1450C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90182" y="3774686"/>
            <a:ext cx="1166629" cy="590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93423D-8407-431B-A063-C319F008891B}"/>
                  </a:ext>
                </a:extLst>
              </p:cNvPr>
              <p:cNvSpPr txBox="1"/>
              <p:nvPr/>
            </p:nvSpPr>
            <p:spPr>
              <a:xfrm>
                <a:off x="7274656" y="2730715"/>
                <a:ext cx="125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93423D-8407-431B-A063-C319F0088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56" y="2730715"/>
                <a:ext cx="125588" cy="276999"/>
              </a:xfrm>
              <a:prstGeom prst="rect">
                <a:avLst/>
              </a:prstGeom>
              <a:blipFill>
                <a:blip r:embed="rId7"/>
                <a:stretch>
                  <a:fillRect r="-9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695BE1B-7E0F-4C63-A3D3-85D17DDEC9A8}"/>
                  </a:ext>
                </a:extLst>
              </p:cNvPr>
              <p:cNvSpPr txBox="1"/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695BE1B-7E0F-4C63-A3D3-85D17DDE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blipFill>
                <a:blip r:embed="rId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640DBA6-F588-441B-8207-A45A234E0025}"/>
                  </a:ext>
                </a:extLst>
              </p:cNvPr>
              <p:cNvSpPr txBox="1"/>
              <p:nvPr/>
            </p:nvSpPr>
            <p:spPr>
              <a:xfrm>
                <a:off x="7541644" y="2870514"/>
                <a:ext cx="125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640DBA6-F588-441B-8207-A45A234E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44" y="2870514"/>
                <a:ext cx="125588" cy="276999"/>
              </a:xfrm>
              <a:prstGeom prst="rect">
                <a:avLst/>
              </a:prstGeom>
              <a:blipFill>
                <a:blip r:embed="rId9"/>
                <a:stretch>
                  <a:fillRect r="-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525313D-F208-4820-8F3B-01AA4CC9B969}"/>
                  </a:ext>
                </a:extLst>
              </p:cNvPr>
              <p:cNvSpPr txBox="1"/>
              <p:nvPr/>
            </p:nvSpPr>
            <p:spPr>
              <a:xfrm>
                <a:off x="7673353" y="3117370"/>
                <a:ext cx="125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525313D-F208-4820-8F3B-01AA4CC9B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353" y="3117370"/>
                <a:ext cx="125588" cy="276999"/>
              </a:xfrm>
              <a:prstGeom prst="rect">
                <a:avLst/>
              </a:prstGeom>
              <a:blipFill>
                <a:blip r:embed="rId10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9EEFD-6063-41DC-A2BE-04D6CB4BA308}"/>
              </a:ext>
            </a:extLst>
          </p:cNvPr>
          <p:cNvCxnSpPr/>
          <p:nvPr/>
        </p:nvCxnSpPr>
        <p:spPr>
          <a:xfrm>
            <a:off x="4152900" y="4636500"/>
            <a:ext cx="210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709903-1564-46BB-B6E8-F947A70F283A}"/>
              </a:ext>
            </a:extLst>
          </p:cNvPr>
          <p:cNvCxnSpPr>
            <a:cxnSpLocks/>
          </p:cNvCxnSpPr>
          <p:nvPr/>
        </p:nvCxnSpPr>
        <p:spPr>
          <a:xfrm flipV="1">
            <a:off x="4305300" y="3850163"/>
            <a:ext cx="0" cy="93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2FC456-87ED-4DEA-8437-3C755E6BFEDC}"/>
              </a:ext>
            </a:extLst>
          </p:cNvPr>
          <p:cNvCxnSpPr>
            <a:cxnSpLocks/>
          </p:cNvCxnSpPr>
          <p:nvPr/>
        </p:nvCxnSpPr>
        <p:spPr>
          <a:xfrm>
            <a:off x="4305300" y="4168140"/>
            <a:ext cx="1127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41D2525-EBB1-49D9-8737-741562C3BCBF}"/>
              </a:ext>
            </a:extLst>
          </p:cNvPr>
          <p:cNvCxnSpPr>
            <a:cxnSpLocks/>
          </p:cNvCxnSpPr>
          <p:nvPr/>
        </p:nvCxnSpPr>
        <p:spPr>
          <a:xfrm>
            <a:off x="5433160" y="4168140"/>
            <a:ext cx="0" cy="46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941961F-230E-4A26-A3CC-D843D31E8045}"/>
                  </a:ext>
                </a:extLst>
              </p:cNvPr>
              <p:cNvSpPr txBox="1"/>
              <p:nvPr/>
            </p:nvSpPr>
            <p:spPr>
              <a:xfrm>
                <a:off x="5348778" y="4650299"/>
                <a:ext cx="9759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941961F-230E-4A26-A3CC-D843D31E8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78" y="4650299"/>
                <a:ext cx="97591" cy="123111"/>
              </a:xfrm>
              <a:prstGeom prst="rect">
                <a:avLst/>
              </a:prstGeom>
              <a:blipFill>
                <a:blip r:embed="rId11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9CCF66F-4A28-456C-BEBE-544B4CDA2372}"/>
                  </a:ext>
                </a:extLst>
              </p:cNvPr>
              <p:cNvSpPr txBox="1"/>
              <p:nvPr/>
            </p:nvSpPr>
            <p:spPr>
              <a:xfrm>
                <a:off x="4081446" y="4091149"/>
                <a:ext cx="20338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9CCF66F-4A28-456C-BEBE-544B4CDA2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446" y="4091149"/>
                <a:ext cx="203389" cy="123111"/>
              </a:xfrm>
              <a:prstGeom prst="rect">
                <a:avLst/>
              </a:prstGeom>
              <a:blipFill>
                <a:blip r:embed="rId12"/>
                <a:stretch>
                  <a:fillRect l="-12121" r="-12121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59B2F15-B853-4D2C-A87F-E3FE71D5FE65}"/>
                  </a:ext>
                </a:extLst>
              </p:cNvPr>
              <p:cNvSpPr txBox="1"/>
              <p:nvPr/>
            </p:nvSpPr>
            <p:spPr>
              <a:xfrm>
                <a:off x="4200958" y="46165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59B2F15-B853-4D2C-A87F-E3FE71D5F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58" y="4616550"/>
                <a:ext cx="84959" cy="123111"/>
              </a:xfrm>
              <a:prstGeom prst="rect">
                <a:avLst/>
              </a:prstGeom>
              <a:blipFill>
                <a:blip r:embed="rId13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84DC64BE-EBF0-4534-BF8F-D83BF712A2A1}"/>
              </a:ext>
            </a:extLst>
          </p:cNvPr>
          <p:cNvSpPr txBox="1"/>
          <p:nvPr/>
        </p:nvSpPr>
        <p:spPr>
          <a:xfrm>
            <a:off x="3927833" y="4863590"/>
            <a:ext cx="2390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14. r is sampled from a uniform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D29D611-2E67-4839-A8B0-8B432691CDCC}"/>
                  </a:ext>
                </a:extLst>
              </p:cNvPr>
              <p:cNvSpPr txBox="1"/>
              <p:nvPr/>
            </p:nvSpPr>
            <p:spPr>
              <a:xfrm>
                <a:off x="4786732" y="4669254"/>
                <a:ext cx="1039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D29D611-2E67-4839-A8B0-8B432691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732" y="4669254"/>
                <a:ext cx="103938" cy="161583"/>
              </a:xfrm>
              <a:prstGeom prst="rect">
                <a:avLst/>
              </a:prstGeom>
              <a:blipFill>
                <a:blip r:embed="rId14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5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55F175E-3E4D-478F-A258-7738292C1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Methodology (SIMPOR)</a:t>
                </a:r>
                <a:br>
                  <a:rPr lang="en-US" dirty="0"/>
                </a:br>
                <a:r>
                  <a:rPr lang="en-US" dirty="0"/>
                  <a:t>How to determine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55F175E-3E4D-478F-A258-7738292C1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27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995752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A simple way to balance this region and keep data topology: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resampling minority samples (duplicate samples)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but overfitting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Avoid the overfitting problems, preserve data topology </a:t>
            </a:r>
            <a:endParaRPr lang="en-US" sz="1400" dirty="0"/>
          </a:p>
          <a:p>
            <a:pPr lvl="1">
              <a:spcBef>
                <a:spcPts val="200"/>
              </a:spcBef>
            </a:pPr>
            <a:r>
              <a:rPr lang="en-US" sz="1600" dirty="0"/>
              <a:t>Safely generate neighbors surrounding minority samples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Sphere within a small radius </a:t>
            </a:r>
            <a:endParaRPr lang="en-US" sz="1600" b="1" i="1" dirty="0"/>
          </a:p>
          <a:p>
            <a:pPr lvl="1">
              <a:spcBef>
                <a:spcPts val="200"/>
              </a:spcBef>
            </a:pPr>
            <a:r>
              <a:rPr lang="en-US" sz="1600" dirty="0"/>
              <a:t>Direction </a:t>
            </a:r>
          </a:p>
          <a:p>
            <a:r>
              <a:rPr lang="en-US" sz="1600" dirty="0"/>
              <a:t>However, generating synthetic data in the informative region is critical. </a:t>
            </a:r>
          </a:p>
          <a:p>
            <a:r>
              <a:rPr lang="en-US" sz="1600" dirty="0"/>
              <a:t>If the synthetic data fall into majority -&gt; Create errors in the decision boundary -&gt; ML model performs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29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3BE7656-1385-4673-B380-90709F581664}"/>
              </a:ext>
            </a:extLst>
          </p:cNvPr>
          <p:cNvSpPr txBox="1"/>
          <p:nvPr/>
        </p:nvSpPr>
        <p:spPr>
          <a:xfrm>
            <a:off x="5920590" y="4278948"/>
            <a:ext cx="2852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15. Determine direction to generate synthetic samples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7B8A2B-E1CB-483C-8911-06F3D747C716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8997F1-B9F2-48CE-BDA3-F0D20079B052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9FF301-6D63-4AD6-AF35-2E640AA1DB26}"/>
                </a:ext>
              </a:extLst>
            </p:cNvPr>
            <p:cNvGrpSpPr/>
            <p:nvPr/>
          </p:nvGrpSpPr>
          <p:grpSpPr>
            <a:xfrm>
              <a:off x="7006583" y="4263159"/>
              <a:ext cx="2670933" cy="2101061"/>
              <a:chOff x="7006583" y="4263159"/>
              <a:chExt cx="2670933" cy="2101061"/>
            </a:xfrm>
          </p:grpSpPr>
          <p:sp>
            <p:nvSpPr>
              <p:cNvPr id="94" name="Star: 5 Points 93">
                <a:extLst>
                  <a:ext uri="{FF2B5EF4-FFF2-40B4-BE49-F238E27FC236}">
                    <a16:creationId xmlns:a16="http://schemas.microsoft.com/office/drawing/2014/main" id="{96F57756-8122-4BAD-9671-E2B7E867D1DE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Star: 5 Points 94">
                <a:extLst>
                  <a:ext uri="{FF2B5EF4-FFF2-40B4-BE49-F238E27FC236}">
                    <a16:creationId xmlns:a16="http://schemas.microsoft.com/office/drawing/2014/main" id="{05F550BB-19B9-47A9-A555-54030733E82B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Star: 5 Points 95">
                <a:extLst>
                  <a:ext uri="{FF2B5EF4-FFF2-40B4-BE49-F238E27FC236}">
                    <a16:creationId xmlns:a16="http://schemas.microsoft.com/office/drawing/2014/main" id="{A8A4E92D-8C4F-4920-A09C-8F849D6A653C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Star: 5 Points 96">
                <a:extLst>
                  <a:ext uri="{FF2B5EF4-FFF2-40B4-BE49-F238E27FC236}">
                    <a16:creationId xmlns:a16="http://schemas.microsoft.com/office/drawing/2014/main" id="{85D84B9C-BBE4-4BFA-84C6-894E533AE81B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EC8A0F5E-C313-432D-8986-9D7ADDA51C7B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Star: 5 Points 98">
                <a:extLst>
                  <a:ext uri="{FF2B5EF4-FFF2-40B4-BE49-F238E27FC236}">
                    <a16:creationId xmlns:a16="http://schemas.microsoft.com/office/drawing/2014/main" id="{BB4155D4-FC45-4982-A712-F225391B7F0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99">
                <a:extLst>
                  <a:ext uri="{FF2B5EF4-FFF2-40B4-BE49-F238E27FC236}">
                    <a16:creationId xmlns:a16="http://schemas.microsoft.com/office/drawing/2014/main" id="{CD61227B-4688-49D2-9AA9-70E4A8E7E83C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Star: 5 Points 100">
                <a:extLst>
                  <a:ext uri="{FF2B5EF4-FFF2-40B4-BE49-F238E27FC236}">
                    <a16:creationId xmlns:a16="http://schemas.microsoft.com/office/drawing/2014/main" id="{CFBF3397-34C7-4F7B-9D92-2AFC30D1F74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01">
                <a:extLst>
                  <a:ext uri="{FF2B5EF4-FFF2-40B4-BE49-F238E27FC236}">
                    <a16:creationId xmlns:a16="http://schemas.microsoft.com/office/drawing/2014/main" id="{8F6E81C9-40BF-4104-85F3-62FD89EB97E8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tar: 5 Points 102">
                <a:extLst>
                  <a:ext uri="{FF2B5EF4-FFF2-40B4-BE49-F238E27FC236}">
                    <a16:creationId xmlns:a16="http://schemas.microsoft.com/office/drawing/2014/main" id="{70E9E715-7468-4569-BB16-49BC641DCB62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tar: 5 Points 103">
                <a:extLst>
                  <a:ext uri="{FF2B5EF4-FFF2-40B4-BE49-F238E27FC236}">
                    <a16:creationId xmlns:a16="http://schemas.microsoft.com/office/drawing/2014/main" id="{64CA1D14-897B-4663-9350-E1EEFA47C04E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Star: 5 Points 104">
                <a:extLst>
                  <a:ext uri="{FF2B5EF4-FFF2-40B4-BE49-F238E27FC236}">
                    <a16:creationId xmlns:a16="http://schemas.microsoft.com/office/drawing/2014/main" id="{B1779AD2-A942-40E2-8D0D-E5D832BCE48D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Star: 5 Points 105">
                <a:extLst>
                  <a:ext uri="{FF2B5EF4-FFF2-40B4-BE49-F238E27FC236}">
                    <a16:creationId xmlns:a16="http://schemas.microsoft.com/office/drawing/2014/main" id="{0AC598FC-3E22-4A10-AF87-DA1C7C98BC39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Star: 5 Points 106">
                <a:extLst>
                  <a:ext uri="{FF2B5EF4-FFF2-40B4-BE49-F238E27FC236}">
                    <a16:creationId xmlns:a16="http://schemas.microsoft.com/office/drawing/2014/main" id="{A0FAD3E2-B89B-4826-9D8A-D1D0560B8300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BFC1B11-B9AA-4CBE-94C8-4DFC622B8F98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8C12A5-4773-4DC1-B885-E9B32FA58EDC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1D5F3B2-B479-48BC-B2D4-F345073995A8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FFE8C61-1DB7-4503-9A62-CE5A2BD39046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F1FFAEC-BE3F-4B21-B36E-36DE50BE9BC0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Star: 5 Points 112">
                <a:extLst>
                  <a:ext uri="{FF2B5EF4-FFF2-40B4-BE49-F238E27FC236}">
                    <a16:creationId xmlns:a16="http://schemas.microsoft.com/office/drawing/2014/main" id="{B870D016-4C50-42E6-AFE5-78B02A48A53A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429BD496-ACFC-40F1-AAED-7E09190CDF58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722748DA-48EA-4542-8434-871905B2359E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Star: 5 Points 115">
                <a:extLst>
                  <a:ext uri="{FF2B5EF4-FFF2-40B4-BE49-F238E27FC236}">
                    <a16:creationId xmlns:a16="http://schemas.microsoft.com/office/drawing/2014/main" id="{F95ED315-DA87-4FEE-A738-59E740958CB2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B21D3D9E-6D9E-40B9-B123-E8498E022660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Star: 5 Points 117">
                <a:extLst>
                  <a:ext uri="{FF2B5EF4-FFF2-40B4-BE49-F238E27FC236}">
                    <a16:creationId xmlns:a16="http://schemas.microsoft.com/office/drawing/2014/main" id="{1455C2B5-7D3A-47AC-9B5F-6009BF6D7002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1CC8874-F031-45E9-99F4-E1CD98E6C0B2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6AC93C4-AFBD-43FF-9DB2-A2F53102D3BE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1D8C41E7-E8D6-4AE9-9186-96F52E239975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F642C75D-FE93-480D-AD4F-8497AE45AE5B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C583163B-F841-4098-BB14-401DAA99A49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45DC27CC-D597-4366-9D1B-BC5B27359A1A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:a16="http://schemas.microsoft.com/office/drawing/2014/main" id="{2162361F-CBB1-42EC-A7FF-F5441A021A06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85D19746-30D4-4A9A-8F8F-B051CA8EC62C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:a16="http://schemas.microsoft.com/office/drawing/2014/main" id="{62191CFC-B2B4-4D46-B30D-01E287405036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130">
                <a:extLst>
                  <a:ext uri="{FF2B5EF4-FFF2-40B4-BE49-F238E27FC236}">
                    <a16:creationId xmlns:a16="http://schemas.microsoft.com/office/drawing/2014/main" id="{31AE020E-908C-4218-9D08-E76AB74AFD0D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Star: 5 Points 131">
                <a:extLst>
                  <a:ext uri="{FF2B5EF4-FFF2-40B4-BE49-F238E27FC236}">
                    <a16:creationId xmlns:a16="http://schemas.microsoft.com/office/drawing/2014/main" id="{8C1E0A03-D077-464C-A6EE-5A94E5C60F3D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Star: 5 Points 132">
                <a:extLst>
                  <a:ext uri="{FF2B5EF4-FFF2-40B4-BE49-F238E27FC236}">
                    <a16:creationId xmlns:a16="http://schemas.microsoft.com/office/drawing/2014/main" id="{792A1EED-79ED-4B2A-A02F-E5D812BEE856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5D11FAE8-D126-4304-AC3F-990802A663C7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134">
                <a:extLst>
                  <a:ext uri="{FF2B5EF4-FFF2-40B4-BE49-F238E27FC236}">
                    <a16:creationId xmlns:a16="http://schemas.microsoft.com/office/drawing/2014/main" id="{D59D88A6-0485-4445-BCBB-F4703E219385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Star: 5 Points 135">
                <a:extLst>
                  <a:ext uri="{FF2B5EF4-FFF2-40B4-BE49-F238E27FC236}">
                    <a16:creationId xmlns:a16="http://schemas.microsoft.com/office/drawing/2014/main" id="{CB630A1B-E063-4289-90BC-F62A5A07245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Star: 5 Points 136">
                <a:extLst>
                  <a:ext uri="{FF2B5EF4-FFF2-40B4-BE49-F238E27FC236}">
                    <a16:creationId xmlns:a16="http://schemas.microsoft.com/office/drawing/2014/main" id="{201416D2-4CB8-4836-8A3E-CCCBA0AE3CE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Star: 5 Points 137">
                <a:extLst>
                  <a:ext uri="{FF2B5EF4-FFF2-40B4-BE49-F238E27FC236}">
                    <a16:creationId xmlns:a16="http://schemas.microsoft.com/office/drawing/2014/main" id="{0182EB9E-116D-4398-8DED-843BB41B9C6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Star: 5 Points 138">
                <a:extLst>
                  <a:ext uri="{FF2B5EF4-FFF2-40B4-BE49-F238E27FC236}">
                    <a16:creationId xmlns:a16="http://schemas.microsoft.com/office/drawing/2014/main" id="{E1A86060-A24E-4B71-8D50-8CFE27F8479C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44D54D33-CB5E-48C5-96F3-F8C899C68AAA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9DD279CB-67EC-4986-B1A3-54E3E75880C0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32E8F09C-ACF2-43EE-9CBC-3356EE2A998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Star: 5 Points 142">
                <a:extLst>
                  <a:ext uri="{FF2B5EF4-FFF2-40B4-BE49-F238E27FC236}">
                    <a16:creationId xmlns:a16="http://schemas.microsoft.com/office/drawing/2014/main" id="{071197B8-CA58-4D0F-8DC3-0A2FF1B93363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Star: 5 Points 143">
                <a:extLst>
                  <a:ext uri="{FF2B5EF4-FFF2-40B4-BE49-F238E27FC236}">
                    <a16:creationId xmlns:a16="http://schemas.microsoft.com/office/drawing/2014/main" id="{44B43A3F-46BF-4AC9-93A8-64AD903B608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Star: 5 Points 144">
                <a:extLst>
                  <a:ext uri="{FF2B5EF4-FFF2-40B4-BE49-F238E27FC236}">
                    <a16:creationId xmlns:a16="http://schemas.microsoft.com/office/drawing/2014/main" id="{04B31350-FE02-4F92-A9C8-085905C78EA0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47E4FFBB-EE9C-4DEE-8D79-B643F2ECC839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Star: 5 Points 146">
                <a:extLst>
                  <a:ext uri="{FF2B5EF4-FFF2-40B4-BE49-F238E27FC236}">
                    <a16:creationId xmlns:a16="http://schemas.microsoft.com/office/drawing/2014/main" id="{4971F0E0-A5A7-467A-9087-0AFA75D8CC36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Star: 5 Points 147">
                <a:extLst>
                  <a:ext uri="{FF2B5EF4-FFF2-40B4-BE49-F238E27FC236}">
                    <a16:creationId xmlns:a16="http://schemas.microsoft.com/office/drawing/2014/main" id="{04E3C26C-16DC-47E8-84F9-8A0DE4C2B7C9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148">
                <a:extLst>
                  <a:ext uri="{FF2B5EF4-FFF2-40B4-BE49-F238E27FC236}">
                    <a16:creationId xmlns:a16="http://schemas.microsoft.com/office/drawing/2014/main" id="{938B5CE8-9893-4372-9A98-1627B3A89616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687333A2-D8B7-46E8-85E5-9ED8ADDB9932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74B895DB-9E0E-477A-BD87-44C99CBE4385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CCC8B32F-9691-4F63-9125-84B89BBF40D2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A25CDD5-40A3-4FE9-8A8A-6CCEF311533E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58B3F07-2F71-4C23-84E0-80A8ACA9A7F8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BC038B1-A7C4-4365-B848-CCC9112C486C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0BEF3C21-FD0F-4DAF-A725-B294B57B7A38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157">
                <a:extLst>
                  <a:ext uri="{FF2B5EF4-FFF2-40B4-BE49-F238E27FC236}">
                    <a16:creationId xmlns:a16="http://schemas.microsoft.com/office/drawing/2014/main" id="{4337E44B-0FE9-41D1-BE9E-E702DB2F3B2A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Star: 5 Points 158">
                <a:extLst>
                  <a:ext uri="{FF2B5EF4-FFF2-40B4-BE49-F238E27FC236}">
                    <a16:creationId xmlns:a16="http://schemas.microsoft.com/office/drawing/2014/main" id="{E20A822E-679A-4FDF-B7C9-A8980C2E2877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160">
                <a:extLst>
                  <a:ext uri="{FF2B5EF4-FFF2-40B4-BE49-F238E27FC236}">
                    <a16:creationId xmlns:a16="http://schemas.microsoft.com/office/drawing/2014/main" id="{835CE0AF-E0BB-4026-AD37-6F6D7EEF9C86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BD15A9D-62ED-41DA-AAA1-56B055BD7DF5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163" name="Star: 5 Points 162">
                <a:extLst>
                  <a:ext uri="{FF2B5EF4-FFF2-40B4-BE49-F238E27FC236}">
                    <a16:creationId xmlns:a16="http://schemas.microsoft.com/office/drawing/2014/main" id="{BB851FF9-C725-4415-B497-FEE303DE6881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8C6A1788-65FE-431F-8A5B-9462A4E9B7D8}"/>
                  </a:ext>
                </a:extLst>
              </p:cNvPr>
              <p:cNvSpPr/>
              <p:nvPr/>
            </p:nvSpPr>
            <p:spPr>
              <a:xfrm>
                <a:off x="8932752" y="5413843"/>
                <a:ext cx="125587" cy="156467"/>
              </a:xfrm>
              <a:prstGeom prst="ellipse">
                <a:avLst/>
              </a:prstGeom>
              <a:solidFill>
                <a:srgbClr val="AFDD7D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E84652A-727A-4ADB-B7D6-CD7BFDA139D6}"/>
                  </a:ext>
                </a:extLst>
              </p:cNvPr>
              <p:cNvSpPr/>
              <p:nvPr/>
            </p:nvSpPr>
            <p:spPr>
              <a:xfrm>
                <a:off x="8678055" y="5241829"/>
                <a:ext cx="125587" cy="156467"/>
              </a:xfrm>
              <a:prstGeom prst="ellipse">
                <a:avLst/>
              </a:prstGeom>
              <a:solidFill>
                <a:srgbClr val="AFDD7D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64F6BF7A-E36D-4C0C-B8B5-58D2F3C49BB7}"/>
              </a:ext>
            </a:extLst>
          </p:cNvPr>
          <p:cNvSpPr/>
          <p:nvPr/>
        </p:nvSpPr>
        <p:spPr>
          <a:xfrm>
            <a:off x="7192183" y="2975522"/>
            <a:ext cx="607841" cy="557362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32053"/>
                      <a:gd name="connsiteY0" fmla="*/ 320664 h 641328"/>
                      <a:gd name="connsiteX1" fmla="*/ 366027 w 732053"/>
                      <a:gd name="connsiteY1" fmla="*/ 0 h 641328"/>
                      <a:gd name="connsiteX2" fmla="*/ 732054 w 732053"/>
                      <a:gd name="connsiteY2" fmla="*/ 320664 h 641328"/>
                      <a:gd name="connsiteX3" fmla="*/ 366027 w 732053"/>
                      <a:gd name="connsiteY3" fmla="*/ 641328 h 641328"/>
                      <a:gd name="connsiteX4" fmla="*/ 0 w 732053"/>
                      <a:gd name="connsiteY4" fmla="*/ 320664 h 641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2053" h="641328" fill="none" extrusionOk="0">
                        <a:moveTo>
                          <a:pt x="0" y="320664"/>
                        </a:moveTo>
                        <a:cubicBezTo>
                          <a:pt x="47942" y="149253"/>
                          <a:pt x="183879" y="-41166"/>
                          <a:pt x="366027" y="0"/>
                        </a:cubicBezTo>
                        <a:cubicBezTo>
                          <a:pt x="548180" y="-3062"/>
                          <a:pt x="696381" y="177152"/>
                          <a:pt x="732054" y="320664"/>
                        </a:cubicBezTo>
                        <a:cubicBezTo>
                          <a:pt x="726068" y="440679"/>
                          <a:pt x="537835" y="683496"/>
                          <a:pt x="366027" y="641328"/>
                        </a:cubicBezTo>
                        <a:cubicBezTo>
                          <a:pt x="191203" y="656627"/>
                          <a:pt x="37132" y="506690"/>
                          <a:pt x="0" y="320664"/>
                        </a:cubicBezTo>
                        <a:close/>
                      </a:path>
                      <a:path w="732053" h="641328" stroke="0" extrusionOk="0">
                        <a:moveTo>
                          <a:pt x="0" y="320664"/>
                        </a:moveTo>
                        <a:cubicBezTo>
                          <a:pt x="-25708" y="127709"/>
                          <a:pt x="128613" y="13235"/>
                          <a:pt x="366027" y="0"/>
                        </a:cubicBezTo>
                        <a:cubicBezTo>
                          <a:pt x="619115" y="10723"/>
                          <a:pt x="726995" y="143727"/>
                          <a:pt x="732054" y="320664"/>
                        </a:cubicBezTo>
                        <a:cubicBezTo>
                          <a:pt x="719139" y="510374"/>
                          <a:pt x="565379" y="656799"/>
                          <a:pt x="366027" y="641328"/>
                        </a:cubicBezTo>
                        <a:cubicBezTo>
                          <a:pt x="126844" y="621067"/>
                          <a:pt x="11132" y="503081"/>
                          <a:pt x="0" y="3206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3FCCDF9-1113-4CCD-9641-50F628969CF8}"/>
              </a:ext>
            </a:extLst>
          </p:cNvPr>
          <p:cNvCxnSpPr>
            <a:cxnSpLocks/>
          </p:cNvCxnSpPr>
          <p:nvPr/>
        </p:nvCxnSpPr>
        <p:spPr>
          <a:xfrm flipV="1">
            <a:off x="7502804" y="3181309"/>
            <a:ext cx="274248" cy="745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3B2A195-847E-4CD9-BE3C-7A19D685F62C}"/>
              </a:ext>
            </a:extLst>
          </p:cNvPr>
          <p:cNvCxnSpPr>
            <a:cxnSpLocks/>
            <a:endCxn id="224" idx="0"/>
          </p:cNvCxnSpPr>
          <p:nvPr/>
        </p:nvCxnSpPr>
        <p:spPr>
          <a:xfrm flipV="1">
            <a:off x="7480336" y="2975522"/>
            <a:ext cx="15768" cy="256158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587E7347-8FA7-4291-804A-BC87C9AC8DD0}"/>
              </a:ext>
            </a:extLst>
          </p:cNvPr>
          <p:cNvSpPr/>
          <p:nvPr/>
        </p:nvSpPr>
        <p:spPr>
          <a:xfrm>
            <a:off x="7236805" y="3348534"/>
            <a:ext cx="125587" cy="156467"/>
          </a:xfrm>
          <a:prstGeom prst="ellipse">
            <a:avLst/>
          </a:prstGeom>
          <a:solidFill>
            <a:srgbClr val="AFDD7D">
              <a:alpha val="87000"/>
            </a:srgbClr>
          </a:solidFill>
          <a:ln w="12700" cap="flat" cmpd="sng" algn="ctr">
            <a:solidFill>
              <a:srgbClr val="70AD47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410AB28-88F4-446E-8354-10F39EA80BA1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9A6F4B-3EB2-4D86-9FD8-D0D052CEEEF4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5F7E2D3-9153-4994-9CEA-0E7887F002CB}"/>
              </a:ext>
            </a:extLst>
          </p:cNvPr>
          <p:cNvCxnSpPr>
            <a:cxnSpLocks/>
            <a:endCxn id="224" idx="3"/>
          </p:cNvCxnSpPr>
          <p:nvPr/>
        </p:nvCxnSpPr>
        <p:spPr>
          <a:xfrm flipH="1">
            <a:off x="7281199" y="3295880"/>
            <a:ext cx="177536" cy="15538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E0F2856-D397-4134-A615-81296918B710}"/>
                  </a:ext>
                </a:extLst>
              </p:cNvPr>
              <p:cNvSpPr txBox="1"/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E0F2856-D397-4134-A615-81296918B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4AA901-5FBA-416A-890C-49964C18BA22}"/>
                  </a:ext>
                </a:extLst>
              </p:cNvPr>
              <p:cNvSpPr txBox="1"/>
              <p:nvPr/>
            </p:nvSpPr>
            <p:spPr>
              <a:xfrm>
                <a:off x="1799884" y="3145599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4AA901-5FBA-416A-890C-49964C18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884" y="3145599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5000" t="-44444" r="-1031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48E10F7-C415-4639-B986-8578BAD66C93}"/>
                  </a:ext>
                </a:extLst>
              </p:cNvPr>
              <p:cNvSpPr txBox="1"/>
              <p:nvPr/>
            </p:nvSpPr>
            <p:spPr>
              <a:xfrm>
                <a:off x="7675577" y="2912731"/>
                <a:ext cx="172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48E10F7-C415-4639-B986-8578BAD6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77" y="2912731"/>
                <a:ext cx="172092" cy="184666"/>
              </a:xfrm>
              <a:prstGeom prst="rect">
                <a:avLst/>
              </a:prstGeom>
              <a:blipFill>
                <a:blip r:embed="rId7"/>
                <a:stretch>
                  <a:fillRect t="-26667" r="-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88" descr="\documentclass{article}&#10;\usepackage{amsmath}&#10;\pagestyle{empty}&#10;\begin{document}&#10;&#10;&#10;\begin{align*}&#10; r \sim U(0, R)&#10;\end{align*}&#10;&#10;&#10;\end{document}" title="IguanaTex Bitmap Display">
            <a:extLst>
              <a:ext uri="{FF2B5EF4-FFF2-40B4-BE49-F238E27FC236}">
                <a16:creationId xmlns:a16="http://schemas.microsoft.com/office/drawing/2014/main" id="{D0C6EC82-27A8-4A36-A45B-FDB8D17457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43895" y="2957655"/>
            <a:ext cx="1005714" cy="2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03" y="1478943"/>
            <a:ext cx="8361049" cy="3393644"/>
          </a:xfrm>
        </p:spPr>
        <p:txBody>
          <a:bodyPr/>
          <a:lstStyle/>
          <a:p>
            <a:pPr marL="501650" indent="-400050">
              <a:buFont typeface="+mj-lt"/>
              <a:buAutoNum type="romanUcPeriod"/>
            </a:pPr>
            <a:r>
              <a:rPr lang="en-US" sz="1600" dirty="0"/>
              <a:t>Recap: </a:t>
            </a:r>
            <a:r>
              <a:rPr lang="en-US" sz="1600" dirty="0" err="1"/>
              <a:t>AutoGAN</a:t>
            </a:r>
            <a:r>
              <a:rPr lang="en-US" sz="1600" dirty="0"/>
              <a:t>-based Dimension Reduction for Privacy Preservation</a:t>
            </a:r>
          </a:p>
          <a:p>
            <a:pPr marL="501650" indent="-400050">
              <a:buFont typeface="+mj-lt"/>
              <a:buAutoNum type="romanUcPeriod"/>
            </a:pPr>
            <a:r>
              <a:rPr lang="en-US" sz="1600" dirty="0"/>
              <a:t>Synthetic Information towards Maximum Posterior Ratio for Deep Learning on Imbalanced Data: SIMPOR</a:t>
            </a:r>
          </a:p>
          <a:p>
            <a:pPr marL="501650" indent="-400050">
              <a:buFont typeface="+mj-lt"/>
              <a:buAutoNum type="romanUcPeriod"/>
            </a:pPr>
            <a:r>
              <a:rPr lang="en-US" sz="1600" dirty="0"/>
              <a:t>Future work</a:t>
            </a:r>
          </a:p>
          <a:p>
            <a:pPr marL="501650" indent="-400050">
              <a:buFont typeface="+mj-lt"/>
              <a:buAutoNum type="romanUcPeriod"/>
            </a:pPr>
            <a:r>
              <a:rPr lang="en-US" sz="1600" dirty="0"/>
              <a:t>Question &amp; Answer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3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1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55F175E-3E4D-478F-A258-7738292C1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Methodology (SIMPOR)</a:t>
                </a:r>
                <a:br>
                  <a:rPr lang="en-US" dirty="0"/>
                </a:br>
                <a:r>
                  <a:rPr lang="en-US" dirty="0"/>
                  <a:t>How to determine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55F175E-3E4D-478F-A258-7738292C1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27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0" y="1436851"/>
            <a:ext cx="6037219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A simple way to balance this region and keep data topology: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resampling minority samples (duplicate samples)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but overfitting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Avoid the overfitting problems, preserve data topology </a:t>
            </a:r>
            <a:endParaRPr lang="en-US" sz="1400" dirty="0"/>
          </a:p>
          <a:p>
            <a:pPr lvl="1">
              <a:spcBef>
                <a:spcPts val="200"/>
              </a:spcBef>
            </a:pPr>
            <a:r>
              <a:rPr lang="en-US" sz="1600" dirty="0"/>
              <a:t>Safely generate neighbors surrounding minority samples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Sphere within a small radius 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Direction </a:t>
            </a:r>
            <a:endParaRPr lang="en-US" sz="1600" b="1" i="1" dirty="0"/>
          </a:p>
          <a:p>
            <a:r>
              <a:rPr lang="en-US" sz="1600" dirty="0"/>
              <a:t>However, generating synthetic data in the informative region is critical. </a:t>
            </a:r>
          </a:p>
          <a:p>
            <a:r>
              <a:rPr lang="en-US" sz="1600" dirty="0"/>
              <a:t>If the synthetic data fall into A -&gt; Create errors in the decision boundary -&gt; ML model performs poorly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What direction to ensure synthetic samples falling into B?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30</a:t>
            </a:fld>
            <a:endParaRPr lang="en" kern="0" dirty="0">
              <a:solidFill>
                <a:srgbClr val="FFFFFF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7B8A2B-E1CB-483C-8911-06F3D747C716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8997F1-B9F2-48CE-BDA3-F0D20079B052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9FF301-6D63-4AD6-AF35-2E640AA1DB26}"/>
                </a:ext>
              </a:extLst>
            </p:cNvPr>
            <p:cNvGrpSpPr/>
            <p:nvPr/>
          </p:nvGrpSpPr>
          <p:grpSpPr>
            <a:xfrm>
              <a:off x="7006583" y="4263159"/>
              <a:ext cx="2670933" cy="2101061"/>
              <a:chOff x="7006583" y="4263159"/>
              <a:chExt cx="2670933" cy="2101061"/>
            </a:xfrm>
          </p:grpSpPr>
          <p:sp>
            <p:nvSpPr>
              <p:cNvPr id="94" name="Star: 5 Points 93">
                <a:extLst>
                  <a:ext uri="{FF2B5EF4-FFF2-40B4-BE49-F238E27FC236}">
                    <a16:creationId xmlns:a16="http://schemas.microsoft.com/office/drawing/2014/main" id="{96F57756-8122-4BAD-9671-E2B7E867D1DE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Star: 5 Points 94">
                <a:extLst>
                  <a:ext uri="{FF2B5EF4-FFF2-40B4-BE49-F238E27FC236}">
                    <a16:creationId xmlns:a16="http://schemas.microsoft.com/office/drawing/2014/main" id="{05F550BB-19B9-47A9-A555-54030733E82B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Star: 5 Points 95">
                <a:extLst>
                  <a:ext uri="{FF2B5EF4-FFF2-40B4-BE49-F238E27FC236}">
                    <a16:creationId xmlns:a16="http://schemas.microsoft.com/office/drawing/2014/main" id="{A8A4E92D-8C4F-4920-A09C-8F849D6A653C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Star: 5 Points 96">
                <a:extLst>
                  <a:ext uri="{FF2B5EF4-FFF2-40B4-BE49-F238E27FC236}">
                    <a16:creationId xmlns:a16="http://schemas.microsoft.com/office/drawing/2014/main" id="{85D84B9C-BBE4-4BFA-84C6-894E533AE81B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EC8A0F5E-C313-432D-8986-9D7ADDA51C7B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Star: 5 Points 98">
                <a:extLst>
                  <a:ext uri="{FF2B5EF4-FFF2-40B4-BE49-F238E27FC236}">
                    <a16:creationId xmlns:a16="http://schemas.microsoft.com/office/drawing/2014/main" id="{BB4155D4-FC45-4982-A712-F225391B7F0C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99">
                <a:extLst>
                  <a:ext uri="{FF2B5EF4-FFF2-40B4-BE49-F238E27FC236}">
                    <a16:creationId xmlns:a16="http://schemas.microsoft.com/office/drawing/2014/main" id="{CD61227B-4688-49D2-9AA9-70E4A8E7E83C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Star: 5 Points 100">
                <a:extLst>
                  <a:ext uri="{FF2B5EF4-FFF2-40B4-BE49-F238E27FC236}">
                    <a16:creationId xmlns:a16="http://schemas.microsoft.com/office/drawing/2014/main" id="{CFBF3397-34C7-4F7B-9D92-2AFC30D1F741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01">
                <a:extLst>
                  <a:ext uri="{FF2B5EF4-FFF2-40B4-BE49-F238E27FC236}">
                    <a16:creationId xmlns:a16="http://schemas.microsoft.com/office/drawing/2014/main" id="{8F6E81C9-40BF-4104-85F3-62FD89EB97E8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tar: 5 Points 102">
                <a:extLst>
                  <a:ext uri="{FF2B5EF4-FFF2-40B4-BE49-F238E27FC236}">
                    <a16:creationId xmlns:a16="http://schemas.microsoft.com/office/drawing/2014/main" id="{70E9E715-7468-4569-BB16-49BC641DCB62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tar: 5 Points 103">
                <a:extLst>
                  <a:ext uri="{FF2B5EF4-FFF2-40B4-BE49-F238E27FC236}">
                    <a16:creationId xmlns:a16="http://schemas.microsoft.com/office/drawing/2014/main" id="{64CA1D14-897B-4663-9350-E1EEFA47C04E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Star: 5 Points 104">
                <a:extLst>
                  <a:ext uri="{FF2B5EF4-FFF2-40B4-BE49-F238E27FC236}">
                    <a16:creationId xmlns:a16="http://schemas.microsoft.com/office/drawing/2014/main" id="{B1779AD2-A942-40E2-8D0D-E5D832BCE48D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Star: 5 Points 105">
                <a:extLst>
                  <a:ext uri="{FF2B5EF4-FFF2-40B4-BE49-F238E27FC236}">
                    <a16:creationId xmlns:a16="http://schemas.microsoft.com/office/drawing/2014/main" id="{0AC598FC-3E22-4A10-AF87-DA1C7C98BC39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Star: 5 Points 106">
                <a:extLst>
                  <a:ext uri="{FF2B5EF4-FFF2-40B4-BE49-F238E27FC236}">
                    <a16:creationId xmlns:a16="http://schemas.microsoft.com/office/drawing/2014/main" id="{A0FAD3E2-B89B-4826-9D8A-D1D0560B8300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BFC1B11-B9AA-4CBE-94C8-4DFC622B8F98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8C12A5-4773-4DC1-B885-E9B32FA58EDC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1D5F3B2-B479-48BC-B2D4-F345073995A8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FFE8C61-1DB7-4503-9A62-CE5A2BD39046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F1FFAEC-BE3F-4B21-B36E-36DE50BE9BC0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Star: 5 Points 112">
                <a:extLst>
                  <a:ext uri="{FF2B5EF4-FFF2-40B4-BE49-F238E27FC236}">
                    <a16:creationId xmlns:a16="http://schemas.microsoft.com/office/drawing/2014/main" id="{B870D016-4C50-42E6-AFE5-78B02A48A53A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429BD496-ACFC-40F1-AAED-7E09190CDF58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722748DA-48EA-4542-8434-871905B2359E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Star: 5 Points 115">
                <a:extLst>
                  <a:ext uri="{FF2B5EF4-FFF2-40B4-BE49-F238E27FC236}">
                    <a16:creationId xmlns:a16="http://schemas.microsoft.com/office/drawing/2014/main" id="{F95ED315-DA87-4FEE-A738-59E740958CB2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B21D3D9E-6D9E-40B9-B123-E8498E022660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Star: 5 Points 117">
                <a:extLst>
                  <a:ext uri="{FF2B5EF4-FFF2-40B4-BE49-F238E27FC236}">
                    <a16:creationId xmlns:a16="http://schemas.microsoft.com/office/drawing/2014/main" id="{1455C2B5-7D3A-47AC-9B5F-6009BF6D7002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1CC8874-F031-45E9-99F4-E1CD98E6C0B2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6AC93C4-AFBD-43FF-9DB2-A2F53102D3BE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1D8C41E7-E8D6-4AE9-9186-96F52E239975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F642C75D-FE93-480D-AD4F-8497AE45AE5B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C583163B-F841-4098-BB14-401DAA99A499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45DC27CC-D597-4366-9D1B-BC5B27359A1A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:a16="http://schemas.microsoft.com/office/drawing/2014/main" id="{2162361F-CBB1-42EC-A7FF-F5441A021A06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85D19746-30D4-4A9A-8F8F-B051CA8EC62C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:a16="http://schemas.microsoft.com/office/drawing/2014/main" id="{62191CFC-B2B4-4D46-B30D-01E287405036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130">
                <a:extLst>
                  <a:ext uri="{FF2B5EF4-FFF2-40B4-BE49-F238E27FC236}">
                    <a16:creationId xmlns:a16="http://schemas.microsoft.com/office/drawing/2014/main" id="{31AE020E-908C-4218-9D08-E76AB74AFD0D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Star: 5 Points 131">
                <a:extLst>
                  <a:ext uri="{FF2B5EF4-FFF2-40B4-BE49-F238E27FC236}">
                    <a16:creationId xmlns:a16="http://schemas.microsoft.com/office/drawing/2014/main" id="{8C1E0A03-D077-464C-A6EE-5A94E5C60F3D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Star: 5 Points 132">
                <a:extLst>
                  <a:ext uri="{FF2B5EF4-FFF2-40B4-BE49-F238E27FC236}">
                    <a16:creationId xmlns:a16="http://schemas.microsoft.com/office/drawing/2014/main" id="{792A1EED-79ED-4B2A-A02F-E5D812BEE856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5D11FAE8-D126-4304-AC3F-990802A663C7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134">
                <a:extLst>
                  <a:ext uri="{FF2B5EF4-FFF2-40B4-BE49-F238E27FC236}">
                    <a16:creationId xmlns:a16="http://schemas.microsoft.com/office/drawing/2014/main" id="{D59D88A6-0485-4445-BCBB-F4703E219385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Star: 5 Points 135">
                <a:extLst>
                  <a:ext uri="{FF2B5EF4-FFF2-40B4-BE49-F238E27FC236}">
                    <a16:creationId xmlns:a16="http://schemas.microsoft.com/office/drawing/2014/main" id="{CB630A1B-E063-4289-90BC-F62A5A072455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Star: 5 Points 136">
                <a:extLst>
                  <a:ext uri="{FF2B5EF4-FFF2-40B4-BE49-F238E27FC236}">
                    <a16:creationId xmlns:a16="http://schemas.microsoft.com/office/drawing/2014/main" id="{201416D2-4CB8-4836-8A3E-CCCBA0AE3CE4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Star: 5 Points 137">
                <a:extLst>
                  <a:ext uri="{FF2B5EF4-FFF2-40B4-BE49-F238E27FC236}">
                    <a16:creationId xmlns:a16="http://schemas.microsoft.com/office/drawing/2014/main" id="{0182EB9E-116D-4398-8DED-843BB41B9C68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Star: 5 Points 138">
                <a:extLst>
                  <a:ext uri="{FF2B5EF4-FFF2-40B4-BE49-F238E27FC236}">
                    <a16:creationId xmlns:a16="http://schemas.microsoft.com/office/drawing/2014/main" id="{E1A86060-A24E-4B71-8D50-8CFE27F8479C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44D54D33-CB5E-48C5-96F3-F8C899C68AAA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9DD279CB-67EC-4986-B1A3-54E3E75880C0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32E8F09C-ACF2-43EE-9CBC-3356EE2A9988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Star: 5 Points 142">
                <a:extLst>
                  <a:ext uri="{FF2B5EF4-FFF2-40B4-BE49-F238E27FC236}">
                    <a16:creationId xmlns:a16="http://schemas.microsoft.com/office/drawing/2014/main" id="{071197B8-CA58-4D0F-8DC3-0A2FF1B93363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Star: 5 Points 143">
                <a:extLst>
                  <a:ext uri="{FF2B5EF4-FFF2-40B4-BE49-F238E27FC236}">
                    <a16:creationId xmlns:a16="http://schemas.microsoft.com/office/drawing/2014/main" id="{44B43A3F-46BF-4AC9-93A8-64AD903B608F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Star: 5 Points 144">
                <a:extLst>
                  <a:ext uri="{FF2B5EF4-FFF2-40B4-BE49-F238E27FC236}">
                    <a16:creationId xmlns:a16="http://schemas.microsoft.com/office/drawing/2014/main" id="{04B31350-FE02-4F92-A9C8-085905C78EA0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47E4FFBB-EE9C-4DEE-8D79-B643F2ECC839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Star: 5 Points 146">
                <a:extLst>
                  <a:ext uri="{FF2B5EF4-FFF2-40B4-BE49-F238E27FC236}">
                    <a16:creationId xmlns:a16="http://schemas.microsoft.com/office/drawing/2014/main" id="{4971F0E0-A5A7-467A-9087-0AFA75D8CC36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Star: 5 Points 147">
                <a:extLst>
                  <a:ext uri="{FF2B5EF4-FFF2-40B4-BE49-F238E27FC236}">
                    <a16:creationId xmlns:a16="http://schemas.microsoft.com/office/drawing/2014/main" id="{04E3C26C-16DC-47E8-84F9-8A0DE4C2B7C9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148">
                <a:extLst>
                  <a:ext uri="{FF2B5EF4-FFF2-40B4-BE49-F238E27FC236}">
                    <a16:creationId xmlns:a16="http://schemas.microsoft.com/office/drawing/2014/main" id="{938B5CE8-9893-4372-9A98-1627B3A89616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687333A2-D8B7-46E8-85E5-9ED8ADDB9932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74B895DB-9E0E-477A-BD87-44C99CBE4385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CCC8B32F-9691-4F63-9125-84B89BBF40D2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A25CDD5-40A3-4FE9-8A8A-6CCEF311533E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58B3F07-2F71-4C23-84E0-80A8ACA9A7F8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BC038B1-A7C4-4365-B848-CCC9112C486C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0BEF3C21-FD0F-4DAF-A725-B294B57B7A38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157">
                <a:extLst>
                  <a:ext uri="{FF2B5EF4-FFF2-40B4-BE49-F238E27FC236}">
                    <a16:creationId xmlns:a16="http://schemas.microsoft.com/office/drawing/2014/main" id="{4337E44B-0FE9-41D1-BE9E-E702DB2F3B2A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Star: 5 Points 158">
                <a:extLst>
                  <a:ext uri="{FF2B5EF4-FFF2-40B4-BE49-F238E27FC236}">
                    <a16:creationId xmlns:a16="http://schemas.microsoft.com/office/drawing/2014/main" id="{E20A822E-679A-4FDF-B7C9-A8980C2E2877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Star: 5 Points 160">
                <a:extLst>
                  <a:ext uri="{FF2B5EF4-FFF2-40B4-BE49-F238E27FC236}">
                    <a16:creationId xmlns:a16="http://schemas.microsoft.com/office/drawing/2014/main" id="{835CE0AF-E0BB-4026-AD37-6F6D7EEF9C86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BD15A9D-62ED-41DA-AAA1-56B055BD7DF5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163" name="Star: 5 Points 162">
                <a:extLst>
                  <a:ext uri="{FF2B5EF4-FFF2-40B4-BE49-F238E27FC236}">
                    <a16:creationId xmlns:a16="http://schemas.microsoft.com/office/drawing/2014/main" id="{BB851FF9-C725-4415-B497-FEE303DE6881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8C6A1788-65FE-431F-8A5B-9462A4E9B7D8}"/>
                  </a:ext>
                </a:extLst>
              </p:cNvPr>
              <p:cNvSpPr/>
              <p:nvPr/>
            </p:nvSpPr>
            <p:spPr>
              <a:xfrm>
                <a:off x="8932752" y="5413843"/>
                <a:ext cx="125587" cy="156467"/>
              </a:xfrm>
              <a:prstGeom prst="ellipse">
                <a:avLst/>
              </a:prstGeom>
              <a:solidFill>
                <a:srgbClr val="AFDD7D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E84652A-727A-4ADB-B7D6-CD7BFDA139D6}"/>
                  </a:ext>
                </a:extLst>
              </p:cNvPr>
              <p:cNvSpPr/>
              <p:nvPr/>
            </p:nvSpPr>
            <p:spPr>
              <a:xfrm>
                <a:off x="8678055" y="5241829"/>
                <a:ext cx="125587" cy="156467"/>
              </a:xfrm>
              <a:prstGeom prst="ellipse">
                <a:avLst/>
              </a:prstGeom>
              <a:solidFill>
                <a:srgbClr val="AFDD7D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64F6BF7A-E36D-4C0C-B8B5-58D2F3C49BB7}"/>
              </a:ext>
            </a:extLst>
          </p:cNvPr>
          <p:cNvSpPr/>
          <p:nvPr/>
        </p:nvSpPr>
        <p:spPr>
          <a:xfrm>
            <a:off x="7192183" y="2975522"/>
            <a:ext cx="607841" cy="557362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32053"/>
                      <a:gd name="connsiteY0" fmla="*/ 320664 h 641328"/>
                      <a:gd name="connsiteX1" fmla="*/ 366027 w 732053"/>
                      <a:gd name="connsiteY1" fmla="*/ 0 h 641328"/>
                      <a:gd name="connsiteX2" fmla="*/ 732054 w 732053"/>
                      <a:gd name="connsiteY2" fmla="*/ 320664 h 641328"/>
                      <a:gd name="connsiteX3" fmla="*/ 366027 w 732053"/>
                      <a:gd name="connsiteY3" fmla="*/ 641328 h 641328"/>
                      <a:gd name="connsiteX4" fmla="*/ 0 w 732053"/>
                      <a:gd name="connsiteY4" fmla="*/ 320664 h 641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2053" h="641328" fill="none" extrusionOk="0">
                        <a:moveTo>
                          <a:pt x="0" y="320664"/>
                        </a:moveTo>
                        <a:cubicBezTo>
                          <a:pt x="47942" y="149253"/>
                          <a:pt x="183879" y="-41166"/>
                          <a:pt x="366027" y="0"/>
                        </a:cubicBezTo>
                        <a:cubicBezTo>
                          <a:pt x="548180" y="-3062"/>
                          <a:pt x="696381" y="177152"/>
                          <a:pt x="732054" y="320664"/>
                        </a:cubicBezTo>
                        <a:cubicBezTo>
                          <a:pt x="726068" y="440679"/>
                          <a:pt x="537835" y="683496"/>
                          <a:pt x="366027" y="641328"/>
                        </a:cubicBezTo>
                        <a:cubicBezTo>
                          <a:pt x="191203" y="656627"/>
                          <a:pt x="37132" y="506690"/>
                          <a:pt x="0" y="320664"/>
                        </a:cubicBezTo>
                        <a:close/>
                      </a:path>
                      <a:path w="732053" h="641328" stroke="0" extrusionOk="0">
                        <a:moveTo>
                          <a:pt x="0" y="320664"/>
                        </a:moveTo>
                        <a:cubicBezTo>
                          <a:pt x="-25708" y="127709"/>
                          <a:pt x="128613" y="13235"/>
                          <a:pt x="366027" y="0"/>
                        </a:cubicBezTo>
                        <a:cubicBezTo>
                          <a:pt x="619115" y="10723"/>
                          <a:pt x="726995" y="143727"/>
                          <a:pt x="732054" y="320664"/>
                        </a:cubicBezTo>
                        <a:cubicBezTo>
                          <a:pt x="719139" y="510374"/>
                          <a:pt x="565379" y="656799"/>
                          <a:pt x="366027" y="641328"/>
                        </a:cubicBezTo>
                        <a:cubicBezTo>
                          <a:pt x="126844" y="621067"/>
                          <a:pt x="11132" y="503081"/>
                          <a:pt x="0" y="3206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3FCCDF9-1113-4CCD-9641-50F628969CF8}"/>
              </a:ext>
            </a:extLst>
          </p:cNvPr>
          <p:cNvCxnSpPr>
            <a:cxnSpLocks/>
          </p:cNvCxnSpPr>
          <p:nvPr/>
        </p:nvCxnSpPr>
        <p:spPr>
          <a:xfrm flipV="1">
            <a:off x="7502804" y="3181309"/>
            <a:ext cx="274248" cy="745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3B2A195-847E-4CD9-BE3C-7A19D685F62C}"/>
              </a:ext>
            </a:extLst>
          </p:cNvPr>
          <p:cNvCxnSpPr>
            <a:cxnSpLocks/>
            <a:endCxn id="224" idx="0"/>
          </p:cNvCxnSpPr>
          <p:nvPr/>
        </p:nvCxnSpPr>
        <p:spPr>
          <a:xfrm flipV="1">
            <a:off x="7480336" y="2975522"/>
            <a:ext cx="15768" cy="256158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410AB28-88F4-446E-8354-10F39EA80BA1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9A6F4B-3EB2-4D86-9FD8-D0D052CEEEF4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0" name="Picture 6" descr="Curved check mark icon #AD , #sponsored, #PAID, #check, #mark, #icon,  #Curved | Digital illustration tutorial, Free icons png, Illustrator  tutorials">
            <a:extLst>
              <a:ext uri="{FF2B5EF4-FFF2-40B4-BE49-F238E27FC236}">
                <a16:creationId xmlns:a16="http://schemas.microsoft.com/office/drawing/2014/main" id="{4EBF5D02-C7FF-453E-A49B-50BF08969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203" y="3141139"/>
            <a:ext cx="194996" cy="1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0" descr="Icon Library Failure PNG Transparent Background, Free Download #23229 -  FreeIconsPNG">
            <a:extLst>
              <a:ext uri="{FF2B5EF4-FFF2-40B4-BE49-F238E27FC236}">
                <a16:creationId xmlns:a16="http://schemas.microsoft.com/office/drawing/2014/main" id="{D5A495DE-C504-43F6-A12C-C45D43CC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92" y="3528542"/>
            <a:ext cx="102552" cy="11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Oval 154">
            <a:extLst>
              <a:ext uri="{FF2B5EF4-FFF2-40B4-BE49-F238E27FC236}">
                <a16:creationId xmlns:a16="http://schemas.microsoft.com/office/drawing/2014/main" id="{BEEBE4E2-F67C-486B-9CFC-44D0D50EA277}"/>
              </a:ext>
            </a:extLst>
          </p:cNvPr>
          <p:cNvSpPr/>
          <p:nvPr/>
        </p:nvSpPr>
        <p:spPr>
          <a:xfrm>
            <a:off x="7236805" y="3348534"/>
            <a:ext cx="125587" cy="156467"/>
          </a:xfrm>
          <a:prstGeom prst="ellipse">
            <a:avLst/>
          </a:prstGeom>
          <a:solidFill>
            <a:srgbClr val="AFDD7D">
              <a:alpha val="87000"/>
            </a:srgbClr>
          </a:solidFill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0" name="Picture 6 2" descr="Curved check mark icon #AD , #sponsored, #PAID, #check, #mark, #icon,  #Curved | Digital illustration tutorial, Free icons png, Illustrator  tutorials">
            <a:extLst>
              <a:ext uri="{FF2B5EF4-FFF2-40B4-BE49-F238E27FC236}">
                <a16:creationId xmlns:a16="http://schemas.microsoft.com/office/drawing/2014/main" id="{BCA962F1-DF7A-432D-BEEE-62ED83577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67" y="2730715"/>
            <a:ext cx="194996" cy="1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5F7E2D3-9153-4994-9CEA-0E7887F002CB}"/>
              </a:ext>
            </a:extLst>
          </p:cNvPr>
          <p:cNvCxnSpPr>
            <a:cxnSpLocks/>
            <a:endCxn id="224" idx="3"/>
          </p:cNvCxnSpPr>
          <p:nvPr/>
        </p:nvCxnSpPr>
        <p:spPr>
          <a:xfrm flipH="1">
            <a:off x="7281199" y="3295880"/>
            <a:ext cx="177536" cy="15538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551A670-0C7F-4C1E-BFE8-D328430FDC52}"/>
                  </a:ext>
                </a:extLst>
              </p:cNvPr>
              <p:cNvSpPr txBox="1"/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551A670-0C7F-4C1E-BFE8-D328430FD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4CD57C-11D1-4008-8EB4-5FA20A80D510}"/>
                  </a:ext>
                </a:extLst>
              </p:cNvPr>
              <p:cNvSpPr txBox="1"/>
              <p:nvPr/>
            </p:nvSpPr>
            <p:spPr>
              <a:xfrm>
                <a:off x="1800328" y="3142453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4CD57C-11D1-4008-8EB4-5FA20A80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28" y="3142453"/>
                <a:ext cx="195886" cy="276999"/>
              </a:xfrm>
              <a:prstGeom prst="rect">
                <a:avLst/>
              </a:prstGeom>
              <a:blipFill>
                <a:blip r:embed="rId11"/>
                <a:stretch>
                  <a:fillRect l="-25000" t="-43478" r="-10312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B8DE2FE-72FC-4A85-ACA6-A6D0FD3B6F9F}"/>
                  </a:ext>
                </a:extLst>
              </p:cNvPr>
              <p:cNvSpPr txBox="1"/>
              <p:nvPr/>
            </p:nvSpPr>
            <p:spPr>
              <a:xfrm>
                <a:off x="7675577" y="2912731"/>
                <a:ext cx="172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B8DE2FE-72FC-4A85-ACA6-A6D0FD3B6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77" y="2912731"/>
                <a:ext cx="172092" cy="184666"/>
              </a:xfrm>
              <a:prstGeom prst="rect">
                <a:avLst/>
              </a:prstGeom>
              <a:blipFill>
                <a:blip r:embed="rId12"/>
                <a:stretch>
                  <a:fillRect t="-26667" r="-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" name="Picture 166" descr="\documentclass{article}&#10;\usepackage{amsmath}&#10;\pagestyle{empty}&#10;\begin{document}&#10;&#10;&#10;\begin{align*}&#10; r \sim U(0, R)&#10;\end{align*}&#10;&#10;&#10;\end{document}" title="IguanaTex Bitmap Display">
            <a:extLst>
              <a:ext uri="{FF2B5EF4-FFF2-40B4-BE49-F238E27FC236}">
                <a16:creationId xmlns:a16="http://schemas.microsoft.com/office/drawing/2014/main" id="{9AF6D499-36FE-4958-B1D8-F4A2D935B7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43895" y="2951305"/>
            <a:ext cx="1005714" cy="203581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738D9416-7150-4DF2-8E5D-7873AFE77620}"/>
              </a:ext>
            </a:extLst>
          </p:cNvPr>
          <p:cNvSpPr txBox="1"/>
          <p:nvPr/>
        </p:nvSpPr>
        <p:spPr>
          <a:xfrm>
            <a:off x="5920590" y="4278948"/>
            <a:ext cx="2852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15. Determine direction to generate synthetic samples</a:t>
            </a:r>
          </a:p>
        </p:txBody>
      </p:sp>
    </p:spTree>
    <p:extLst>
      <p:ext uri="{BB962C8B-B14F-4D97-AF65-F5344CB8AC3E}">
        <p14:creationId xmlns:p14="http://schemas.microsoft.com/office/powerpoint/2010/main" val="3122942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55F175E-3E4D-478F-A258-7738292C1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Methodology (SIMPOR)</a:t>
                </a:r>
                <a:br>
                  <a:rPr lang="en-US" dirty="0"/>
                </a:br>
                <a:r>
                  <a:rPr lang="en-US" dirty="0"/>
                  <a:t>How to determine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55F175E-3E4D-478F-A258-7738292C1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7"/>
                <a:stretch>
                  <a:fillRect l="-127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1" y="1436851"/>
            <a:ext cx="5331183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Increase the probability that the synthetic samples fall into the minority class and far from the majority class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 Consider 2 posteriors (Bayes’ rule):</a:t>
            </a:r>
          </a:p>
          <a:p>
            <a:pPr>
              <a:spcBef>
                <a:spcPts val="200"/>
              </a:spcBef>
            </a:pPr>
            <a:endParaRPr lang="en-US" sz="1600" dirty="0"/>
          </a:p>
          <a:p>
            <a:pPr>
              <a:spcBef>
                <a:spcPts val="200"/>
              </a:spcBef>
            </a:pPr>
            <a:endParaRPr lang="en-US" sz="1600" dirty="0"/>
          </a:p>
          <a:p>
            <a:pPr>
              <a:spcBef>
                <a:spcPts val="200"/>
              </a:spcBef>
            </a:pPr>
            <a:endParaRPr lang="en-US" sz="1600" dirty="0"/>
          </a:p>
          <a:p>
            <a:pPr>
              <a:spcBef>
                <a:spcPts val="200"/>
              </a:spcBef>
            </a:pPr>
            <a:endParaRPr lang="en-US" sz="1600" dirty="0"/>
          </a:p>
          <a:p>
            <a:pPr>
              <a:spcBef>
                <a:spcPts val="200"/>
              </a:spcBef>
            </a:pPr>
            <a:r>
              <a:rPr lang="en-US" sz="1600" dirty="0"/>
              <a:t>Maximize Posterior Ratio</a:t>
            </a:r>
          </a:p>
          <a:p>
            <a:pPr>
              <a:spcBef>
                <a:spcPts val="200"/>
              </a:spcBef>
            </a:pPr>
            <a:endParaRPr lang="en-US" sz="1600" dirty="0"/>
          </a:p>
          <a:p>
            <a:pPr>
              <a:spcBef>
                <a:spcPts val="200"/>
              </a:spcBef>
            </a:pPr>
            <a:endParaRPr lang="en-US" sz="1600" dirty="0"/>
          </a:p>
          <a:p>
            <a:pPr>
              <a:spcBef>
                <a:spcPts val="200"/>
              </a:spcBef>
            </a:pPr>
            <a:endParaRPr lang="en-US" sz="1600" dirty="0"/>
          </a:p>
          <a:p>
            <a:pPr lvl="1">
              <a:spcBef>
                <a:spcPts val="200"/>
              </a:spcBef>
            </a:pPr>
            <a:endParaRPr lang="en-US" sz="1600" dirty="0"/>
          </a:p>
          <a:p>
            <a:pPr lvl="1">
              <a:spcBef>
                <a:spcPts val="200"/>
              </a:spcBef>
            </a:pPr>
            <a:r>
              <a:rPr lang="en-US" sz="1600" dirty="0"/>
              <a:t>Close to class B, far from class A</a:t>
            </a:r>
          </a:p>
          <a:p>
            <a:pPr>
              <a:spcBef>
                <a:spcPts val="200"/>
              </a:spcBef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31</a:t>
            </a:fld>
            <a:endParaRPr lang="en" kern="0" dirty="0">
              <a:solidFill>
                <a:srgbClr val="FFFFFF"/>
              </a:solidFill>
            </a:endParaRPr>
          </a:p>
        </p:txBody>
      </p:sp>
      <p:pic>
        <p:nvPicPr>
          <p:cNvPr id="236" name="Picture 235" descr="\documentclass{article}&#10;\usepackage{amsmath}&#10;\pagestyle{empty}&#10;\begin{document}&#10;&#10;\begin{align*}&#10; \label{eq:posterior}&#10; p(y=A|x) = \frac{p(x|y=A).p(A)}{p(x)}  = f_0 \\&#10; p(y=B|x) = \frac{p(x|y=B).p(B)}{p(x)} = f_1  &#10;\end{align*}&#10;&#10;\end{document}" title="IguanaTex Bitmap Display">
            <a:extLst>
              <a:ext uri="{FF2B5EF4-FFF2-40B4-BE49-F238E27FC236}">
                <a16:creationId xmlns:a16="http://schemas.microsoft.com/office/drawing/2014/main" id="{009E14A8-7FDD-431B-904D-F37DD9A21B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2824" y="2378943"/>
            <a:ext cx="3001305" cy="977863"/>
          </a:xfrm>
          <a:prstGeom prst="rect">
            <a:avLst/>
          </a:prstGeom>
        </p:spPr>
      </p:pic>
      <p:pic>
        <p:nvPicPr>
          <p:cNvPr id="226" name="Picture 225" descr="\documentclass{article}&#10;\usepackage{amsmath}&#10;\pagestyle{empty}&#10;\begin{document}&#10;&#10;&#10;\begin{align*}&#10; \label{eq:fracpost}&#10; f &amp;= f_1/f_0  \\&#10; &amp;=\frac{p(x|y=B) \:p(B)}{p(x|y=A) \: p(A)}&#10; \end{align*}&#10;&#10;\end{document}" title="IguanaTex Bitmap Display">
            <a:extLst>
              <a:ext uri="{FF2B5EF4-FFF2-40B4-BE49-F238E27FC236}">
                <a16:creationId xmlns:a16="http://schemas.microsoft.com/office/drawing/2014/main" id="{88D14286-05F1-414F-9F8D-4E848DE9F5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23801" y="3817100"/>
            <a:ext cx="1992450" cy="8475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8282409-C291-4F2F-8BE0-720507C05192}"/>
              </a:ext>
            </a:extLst>
          </p:cNvPr>
          <p:cNvGrpSpPr/>
          <p:nvPr/>
        </p:nvGrpSpPr>
        <p:grpSpPr>
          <a:xfrm>
            <a:off x="5768539" y="1582442"/>
            <a:ext cx="2670933" cy="2704998"/>
            <a:chOff x="7006583" y="3883341"/>
            <a:chExt cx="2670933" cy="270499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994E49-8387-4DB3-8236-3F4B298024AE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834DF6-86E2-4E7C-9BA4-0A9F39CDB6D4}"/>
                </a:ext>
              </a:extLst>
            </p:cNvPr>
            <p:cNvGrpSpPr/>
            <p:nvPr/>
          </p:nvGrpSpPr>
          <p:grpSpPr>
            <a:xfrm>
              <a:off x="7006583" y="4263159"/>
              <a:ext cx="2670933" cy="2101061"/>
              <a:chOff x="7006583" y="4263159"/>
              <a:chExt cx="2670933" cy="2101061"/>
            </a:xfrm>
          </p:grpSpPr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1EBD30A3-B1F8-4C1A-AFC3-56FD5C84DE35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Star: 5 Points 13">
                <a:extLst>
                  <a:ext uri="{FF2B5EF4-FFF2-40B4-BE49-F238E27FC236}">
                    <a16:creationId xmlns:a16="http://schemas.microsoft.com/office/drawing/2014/main" id="{EA5DF7B8-1804-4A56-ABA3-4856318CBFDD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Star: 5 Points 14">
                <a:extLst>
                  <a:ext uri="{FF2B5EF4-FFF2-40B4-BE49-F238E27FC236}">
                    <a16:creationId xmlns:a16="http://schemas.microsoft.com/office/drawing/2014/main" id="{685F1BF6-78F8-448B-9B51-92FBB4DB407F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Star: 5 Points 15">
                <a:extLst>
                  <a:ext uri="{FF2B5EF4-FFF2-40B4-BE49-F238E27FC236}">
                    <a16:creationId xmlns:a16="http://schemas.microsoft.com/office/drawing/2014/main" id="{3D80FA16-E39A-4AB2-A7BE-914BE8777DC6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Star: 5 Points 16">
                <a:extLst>
                  <a:ext uri="{FF2B5EF4-FFF2-40B4-BE49-F238E27FC236}">
                    <a16:creationId xmlns:a16="http://schemas.microsoft.com/office/drawing/2014/main" id="{BB18D88B-B45A-400F-99A5-E82B0C7FF8FE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Star: 5 Points 17">
                <a:extLst>
                  <a:ext uri="{FF2B5EF4-FFF2-40B4-BE49-F238E27FC236}">
                    <a16:creationId xmlns:a16="http://schemas.microsoft.com/office/drawing/2014/main" id="{811A9B3E-4699-41B1-B107-64D7EB8839D7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Star: 5 Points 18">
                <a:extLst>
                  <a:ext uri="{FF2B5EF4-FFF2-40B4-BE49-F238E27FC236}">
                    <a16:creationId xmlns:a16="http://schemas.microsoft.com/office/drawing/2014/main" id="{4A05AF99-F78B-4D92-A295-BC072914CAB0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B19BE3AA-EC3B-43AC-81DB-4598F46FF7B5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804B7614-1E26-4B21-BD6A-1C4EC4C8BDD6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0FDB10F9-0C62-4A30-93B7-EEC20EE4E3CB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Star: 5 Points 22">
                <a:extLst>
                  <a:ext uri="{FF2B5EF4-FFF2-40B4-BE49-F238E27FC236}">
                    <a16:creationId xmlns:a16="http://schemas.microsoft.com/office/drawing/2014/main" id="{75B95D35-33FC-4FB7-A892-50CDC4909DAF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B7D8467E-54B0-4F2E-BD98-4EC0D5C0BF1B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Star: 5 Points 24">
                <a:extLst>
                  <a:ext uri="{FF2B5EF4-FFF2-40B4-BE49-F238E27FC236}">
                    <a16:creationId xmlns:a16="http://schemas.microsoft.com/office/drawing/2014/main" id="{44A9B27F-4C62-42B9-98EC-216BFB1925DA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Star: 5 Points 25">
                <a:extLst>
                  <a:ext uri="{FF2B5EF4-FFF2-40B4-BE49-F238E27FC236}">
                    <a16:creationId xmlns:a16="http://schemas.microsoft.com/office/drawing/2014/main" id="{F15197CD-EBF1-4DDD-9785-B760A3FCDABA}"/>
                  </a:ext>
                </a:extLst>
              </p:cNvPr>
              <p:cNvSpPr/>
              <p:nvPr/>
            </p:nvSpPr>
            <p:spPr>
              <a:xfrm>
                <a:off x="7830691" y="5112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9ADA83D-1240-4BCA-9A8F-2BD8C3394C90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EA9907-A9D2-454E-99AE-3FA7AFADE1CB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1CB57E0-A828-4CA0-A5E3-DBDEADD89D57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8DE6ACD-32BB-4F11-B985-2B89C0D0A3E3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4DF90A5-2701-4020-8B09-4EC090A7CE31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FC10D3CC-BEC8-4440-8EDA-633F2A000FBC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C05266BE-EE15-479F-8B56-1DCB62A621A2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Star: 5 Points 33">
                <a:extLst>
                  <a:ext uri="{FF2B5EF4-FFF2-40B4-BE49-F238E27FC236}">
                    <a16:creationId xmlns:a16="http://schemas.microsoft.com/office/drawing/2014/main" id="{A20670D9-74E5-43A5-BC9E-0799DAB922A2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Star: 5 Points 34">
                <a:extLst>
                  <a:ext uri="{FF2B5EF4-FFF2-40B4-BE49-F238E27FC236}">
                    <a16:creationId xmlns:a16="http://schemas.microsoft.com/office/drawing/2014/main" id="{21F3B345-C0C7-4B1C-A0F6-1559D24DF286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Star: 5 Points 35">
                <a:extLst>
                  <a:ext uri="{FF2B5EF4-FFF2-40B4-BE49-F238E27FC236}">
                    <a16:creationId xmlns:a16="http://schemas.microsoft.com/office/drawing/2014/main" id="{579446C4-4BE2-4B80-BF8C-2622488C1C58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Star: 5 Points 36">
                <a:extLst>
                  <a:ext uri="{FF2B5EF4-FFF2-40B4-BE49-F238E27FC236}">
                    <a16:creationId xmlns:a16="http://schemas.microsoft.com/office/drawing/2014/main" id="{BA693EAB-DBA9-406A-A9DF-CAD79B3E3C62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0EEE80-21BF-414B-9533-6D0ADA941189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97BD1B-BF45-4017-8475-C215E1F720B4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Star: 5 Points 39">
                <a:extLst>
                  <a:ext uri="{FF2B5EF4-FFF2-40B4-BE49-F238E27FC236}">
                    <a16:creationId xmlns:a16="http://schemas.microsoft.com/office/drawing/2014/main" id="{3D6662CD-A915-4707-B43A-642B7F4396EC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2CCEC576-FD5F-472E-AADB-833155898A1B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67C24668-0C1D-4756-BAD9-5670DABEEBD2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Star: 5 Points 42">
                <a:extLst>
                  <a:ext uri="{FF2B5EF4-FFF2-40B4-BE49-F238E27FC236}">
                    <a16:creationId xmlns:a16="http://schemas.microsoft.com/office/drawing/2014/main" id="{577CA40A-F597-4F8A-8F58-FD98B45B869B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43AD52CE-F65A-4C4F-A9AB-44CACAD3E138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Star: 5 Points 46">
                <a:extLst>
                  <a:ext uri="{FF2B5EF4-FFF2-40B4-BE49-F238E27FC236}">
                    <a16:creationId xmlns:a16="http://schemas.microsoft.com/office/drawing/2014/main" id="{DB311923-7362-4046-8C71-5541B5ED2938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Star: 5 Points 47">
                <a:extLst>
                  <a:ext uri="{FF2B5EF4-FFF2-40B4-BE49-F238E27FC236}">
                    <a16:creationId xmlns:a16="http://schemas.microsoft.com/office/drawing/2014/main" id="{ACE7EAD8-788A-416E-A690-F6FD9FFAE2AB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Star: 5 Points 48">
                <a:extLst>
                  <a:ext uri="{FF2B5EF4-FFF2-40B4-BE49-F238E27FC236}">
                    <a16:creationId xmlns:a16="http://schemas.microsoft.com/office/drawing/2014/main" id="{4D641FE9-91E0-47F9-9D38-2A56B5EA1080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Star: 5 Points 49">
                <a:extLst>
                  <a:ext uri="{FF2B5EF4-FFF2-40B4-BE49-F238E27FC236}">
                    <a16:creationId xmlns:a16="http://schemas.microsoft.com/office/drawing/2014/main" id="{79EEAE7D-CF2B-4F20-B179-D63AE07E6277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Star: 5 Points 50">
                <a:extLst>
                  <a:ext uri="{FF2B5EF4-FFF2-40B4-BE49-F238E27FC236}">
                    <a16:creationId xmlns:a16="http://schemas.microsoft.com/office/drawing/2014/main" id="{5F1374B4-1F51-4ED0-973C-9661F401E46C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Star: 5 Points 51">
                <a:extLst>
                  <a:ext uri="{FF2B5EF4-FFF2-40B4-BE49-F238E27FC236}">
                    <a16:creationId xmlns:a16="http://schemas.microsoft.com/office/drawing/2014/main" id="{0C73BAC6-E01C-489D-91B2-51E866EC071C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Star: 5 Points 52">
                <a:extLst>
                  <a:ext uri="{FF2B5EF4-FFF2-40B4-BE49-F238E27FC236}">
                    <a16:creationId xmlns:a16="http://schemas.microsoft.com/office/drawing/2014/main" id="{8ED5C795-4CF3-4826-B3DA-9F8E34BC0BE4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Star: 5 Points 53">
                <a:extLst>
                  <a:ext uri="{FF2B5EF4-FFF2-40B4-BE49-F238E27FC236}">
                    <a16:creationId xmlns:a16="http://schemas.microsoft.com/office/drawing/2014/main" id="{722D30F7-4605-40BD-A993-45DA70D680FF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Star: 5 Points 54">
                <a:extLst>
                  <a:ext uri="{FF2B5EF4-FFF2-40B4-BE49-F238E27FC236}">
                    <a16:creationId xmlns:a16="http://schemas.microsoft.com/office/drawing/2014/main" id="{BD7538D3-DD0A-45B4-94A2-7A6CBFE0B656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Star: 5 Points 55">
                <a:extLst>
                  <a:ext uri="{FF2B5EF4-FFF2-40B4-BE49-F238E27FC236}">
                    <a16:creationId xmlns:a16="http://schemas.microsoft.com/office/drawing/2014/main" id="{674618AA-1372-47EA-8653-EEF3F139CA1A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Star: 5 Points 56">
                <a:extLst>
                  <a:ext uri="{FF2B5EF4-FFF2-40B4-BE49-F238E27FC236}">
                    <a16:creationId xmlns:a16="http://schemas.microsoft.com/office/drawing/2014/main" id="{664D7A69-311B-4F50-83AD-94BAA4487EA9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Star: 5 Points 57">
                <a:extLst>
                  <a:ext uri="{FF2B5EF4-FFF2-40B4-BE49-F238E27FC236}">
                    <a16:creationId xmlns:a16="http://schemas.microsoft.com/office/drawing/2014/main" id="{B6385CE8-C5D5-4DEE-814A-3E9546B6183D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Star: 5 Points 58">
                <a:extLst>
                  <a:ext uri="{FF2B5EF4-FFF2-40B4-BE49-F238E27FC236}">
                    <a16:creationId xmlns:a16="http://schemas.microsoft.com/office/drawing/2014/main" id="{752F6854-A829-4CB7-AF6C-A5F732AF9D63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Star: 5 Points 59">
                <a:extLst>
                  <a:ext uri="{FF2B5EF4-FFF2-40B4-BE49-F238E27FC236}">
                    <a16:creationId xmlns:a16="http://schemas.microsoft.com/office/drawing/2014/main" id="{83E7D469-CA44-4C61-B2A0-FCD4DB68D331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Star: 5 Points 60">
                <a:extLst>
                  <a:ext uri="{FF2B5EF4-FFF2-40B4-BE49-F238E27FC236}">
                    <a16:creationId xmlns:a16="http://schemas.microsoft.com/office/drawing/2014/main" id="{AB2EA576-4D8D-4D5F-87FA-87460E8351EE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Star: 5 Points 61">
                <a:extLst>
                  <a:ext uri="{FF2B5EF4-FFF2-40B4-BE49-F238E27FC236}">
                    <a16:creationId xmlns:a16="http://schemas.microsoft.com/office/drawing/2014/main" id="{74AB9056-B307-422D-A87E-E8F44A9B8EC1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Star: 5 Points 62">
                <a:extLst>
                  <a:ext uri="{FF2B5EF4-FFF2-40B4-BE49-F238E27FC236}">
                    <a16:creationId xmlns:a16="http://schemas.microsoft.com/office/drawing/2014/main" id="{A3051A37-0848-41A8-8391-490C03A42B15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Star: 5 Points 63">
                <a:extLst>
                  <a:ext uri="{FF2B5EF4-FFF2-40B4-BE49-F238E27FC236}">
                    <a16:creationId xmlns:a16="http://schemas.microsoft.com/office/drawing/2014/main" id="{EDB5F098-AAAA-43B0-9389-94A7B6C5EACD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35571E62-8D4A-41BB-B8F0-F545DAE59282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F7293E0E-A5D8-4502-95DF-BFC05170D978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C15C9AD1-352B-45FD-87D2-88E5F19D30BA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F5083876-1BAC-4867-9F01-E6C3D47D748C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D4939E7B-9B4A-4D74-AF09-A127642E0FD1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Star: 5 Points 69">
                <a:extLst>
                  <a:ext uri="{FF2B5EF4-FFF2-40B4-BE49-F238E27FC236}">
                    <a16:creationId xmlns:a16="http://schemas.microsoft.com/office/drawing/2014/main" id="{9F93E854-7FBC-4E17-91C6-1A155411F4F8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D3B4192-8126-45E9-9732-13260165CBAE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Star: 5 Points 71">
                <a:extLst>
                  <a:ext uri="{FF2B5EF4-FFF2-40B4-BE49-F238E27FC236}">
                    <a16:creationId xmlns:a16="http://schemas.microsoft.com/office/drawing/2014/main" id="{B8857856-F472-4D64-8AA1-BF5B26FB5580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24A8AD0-75D3-4212-8417-A0B3764E686B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Star: 5 Points 73">
                <a:extLst>
                  <a:ext uri="{FF2B5EF4-FFF2-40B4-BE49-F238E27FC236}">
                    <a16:creationId xmlns:a16="http://schemas.microsoft.com/office/drawing/2014/main" id="{23106AE2-51B8-487A-87D3-75B104260641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Star: 5 Points 74">
                <a:extLst>
                  <a:ext uri="{FF2B5EF4-FFF2-40B4-BE49-F238E27FC236}">
                    <a16:creationId xmlns:a16="http://schemas.microsoft.com/office/drawing/2014/main" id="{A4DE83B7-7CCB-46A6-8BB7-29CD159611BB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75">
                <a:extLst>
                  <a:ext uri="{FF2B5EF4-FFF2-40B4-BE49-F238E27FC236}">
                    <a16:creationId xmlns:a16="http://schemas.microsoft.com/office/drawing/2014/main" id="{5F938C76-7297-430E-BC4C-2CD0537C2E2D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Star: 5 Points 76">
                <a:extLst>
                  <a:ext uri="{FF2B5EF4-FFF2-40B4-BE49-F238E27FC236}">
                    <a16:creationId xmlns:a16="http://schemas.microsoft.com/office/drawing/2014/main" id="{53C38F8B-A097-43C9-AF5E-5657BA667626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C08246-C021-4F07-9292-3A80C3BA23E3}"/>
                  </a:ext>
                </a:extLst>
              </p:cNvPr>
              <p:cNvSpPr txBox="1"/>
              <p:nvPr/>
            </p:nvSpPr>
            <p:spPr>
              <a:xfrm>
                <a:off x="8498988" y="6117999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79" name="Star: 5 Points 78">
                <a:extLst>
                  <a:ext uri="{FF2B5EF4-FFF2-40B4-BE49-F238E27FC236}">
                    <a16:creationId xmlns:a16="http://schemas.microsoft.com/office/drawing/2014/main" id="{8452617F-2BFE-469E-A0B8-9E55EC9A20C6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6BD2074-ACAD-4F37-B8A1-7C59775BCF5D}"/>
                  </a:ext>
                </a:extLst>
              </p:cNvPr>
              <p:cNvSpPr/>
              <p:nvPr/>
            </p:nvSpPr>
            <p:spPr>
              <a:xfrm>
                <a:off x="8932752" y="5413843"/>
                <a:ext cx="125587" cy="156467"/>
              </a:xfrm>
              <a:prstGeom prst="ellipse">
                <a:avLst/>
              </a:prstGeom>
              <a:solidFill>
                <a:srgbClr val="AFDD7D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DDC025-FB57-4D13-9ACA-68E9F34DABF5}"/>
                  </a:ext>
                </a:extLst>
              </p:cNvPr>
              <p:cNvSpPr/>
              <p:nvPr/>
            </p:nvSpPr>
            <p:spPr>
              <a:xfrm>
                <a:off x="8678055" y="5241829"/>
                <a:ext cx="125587" cy="156467"/>
              </a:xfrm>
              <a:prstGeom prst="ellipse">
                <a:avLst/>
              </a:prstGeom>
              <a:solidFill>
                <a:srgbClr val="AFDD7D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9F250078-C996-46F2-85BD-D324977C0275}"/>
              </a:ext>
            </a:extLst>
          </p:cNvPr>
          <p:cNvSpPr/>
          <p:nvPr/>
        </p:nvSpPr>
        <p:spPr>
          <a:xfrm>
            <a:off x="5580287" y="2080358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6EB5F0-67AB-4038-B301-28227CA8C47B}"/>
              </a:ext>
            </a:extLst>
          </p:cNvPr>
          <p:cNvSpPr/>
          <p:nvPr/>
        </p:nvSpPr>
        <p:spPr>
          <a:xfrm>
            <a:off x="8293233" y="2062803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96776B4-5C1D-47DA-A5B6-949C938E0B17}"/>
              </a:ext>
            </a:extLst>
          </p:cNvPr>
          <p:cNvSpPr/>
          <p:nvPr/>
        </p:nvSpPr>
        <p:spPr>
          <a:xfrm>
            <a:off x="7192183" y="2975522"/>
            <a:ext cx="607841" cy="557362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32053"/>
                      <a:gd name="connsiteY0" fmla="*/ 320664 h 641328"/>
                      <a:gd name="connsiteX1" fmla="*/ 366027 w 732053"/>
                      <a:gd name="connsiteY1" fmla="*/ 0 h 641328"/>
                      <a:gd name="connsiteX2" fmla="*/ 732054 w 732053"/>
                      <a:gd name="connsiteY2" fmla="*/ 320664 h 641328"/>
                      <a:gd name="connsiteX3" fmla="*/ 366027 w 732053"/>
                      <a:gd name="connsiteY3" fmla="*/ 641328 h 641328"/>
                      <a:gd name="connsiteX4" fmla="*/ 0 w 732053"/>
                      <a:gd name="connsiteY4" fmla="*/ 320664 h 641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2053" h="641328" fill="none" extrusionOk="0">
                        <a:moveTo>
                          <a:pt x="0" y="320664"/>
                        </a:moveTo>
                        <a:cubicBezTo>
                          <a:pt x="47942" y="149253"/>
                          <a:pt x="183879" y="-41166"/>
                          <a:pt x="366027" y="0"/>
                        </a:cubicBezTo>
                        <a:cubicBezTo>
                          <a:pt x="548180" y="-3062"/>
                          <a:pt x="696381" y="177152"/>
                          <a:pt x="732054" y="320664"/>
                        </a:cubicBezTo>
                        <a:cubicBezTo>
                          <a:pt x="726068" y="440679"/>
                          <a:pt x="537835" y="683496"/>
                          <a:pt x="366027" y="641328"/>
                        </a:cubicBezTo>
                        <a:cubicBezTo>
                          <a:pt x="191203" y="656627"/>
                          <a:pt x="37132" y="506690"/>
                          <a:pt x="0" y="320664"/>
                        </a:cubicBezTo>
                        <a:close/>
                      </a:path>
                      <a:path w="732053" h="641328" stroke="0" extrusionOk="0">
                        <a:moveTo>
                          <a:pt x="0" y="320664"/>
                        </a:moveTo>
                        <a:cubicBezTo>
                          <a:pt x="-25708" y="127709"/>
                          <a:pt x="128613" y="13235"/>
                          <a:pt x="366027" y="0"/>
                        </a:cubicBezTo>
                        <a:cubicBezTo>
                          <a:pt x="619115" y="10723"/>
                          <a:pt x="726995" y="143727"/>
                          <a:pt x="732054" y="320664"/>
                        </a:cubicBezTo>
                        <a:cubicBezTo>
                          <a:pt x="719139" y="510374"/>
                          <a:pt x="565379" y="656799"/>
                          <a:pt x="366027" y="641328"/>
                        </a:cubicBezTo>
                        <a:cubicBezTo>
                          <a:pt x="126844" y="621067"/>
                          <a:pt x="11132" y="503081"/>
                          <a:pt x="0" y="3206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C413FF-5E06-4BB4-8773-3247884C1690}"/>
              </a:ext>
            </a:extLst>
          </p:cNvPr>
          <p:cNvCxnSpPr>
            <a:cxnSpLocks/>
          </p:cNvCxnSpPr>
          <p:nvPr/>
        </p:nvCxnSpPr>
        <p:spPr>
          <a:xfrm flipV="1">
            <a:off x="7502804" y="3181309"/>
            <a:ext cx="274248" cy="745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FACE03-2B7A-4D23-8AED-C814E8786773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7480336" y="2975522"/>
            <a:ext cx="15768" cy="256158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A1C67BD-DFA1-4ED1-805A-7F6752B216BA}"/>
              </a:ext>
            </a:extLst>
          </p:cNvPr>
          <p:cNvSpPr/>
          <p:nvPr/>
        </p:nvSpPr>
        <p:spPr>
          <a:xfrm>
            <a:off x="7236805" y="3348534"/>
            <a:ext cx="125587" cy="156467"/>
          </a:xfrm>
          <a:prstGeom prst="ellipse">
            <a:avLst/>
          </a:prstGeom>
          <a:solidFill>
            <a:srgbClr val="AFDD7D">
              <a:alpha val="87000"/>
            </a:srgbClr>
          </a:solidFill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9B6261-C96C-4169-B879-D271C4C7FA96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7281199" y="3295880"/>
            <a:ext cx="177536" cy="15538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6 2 1" descr="Curved check mark icon #AD , #sponsored, #PAID, #check, #mark, #icon,  #Curved | Digital illustration tutorial, Free icons png, Illustrator  tutorials">
            <a:extLst>
              <a:ext uri="{FF2B5EF4-FFF2-40B4-BE49-F238E27FC236}">
                <a16:creationId xmlns:a16="http://schemas.microsoft.com/office/drawing/2014/main" id="{83894B06-E6D3-4734-B64E-D0A7FC5D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203" y="3141139"/>
            <a:ext cx="194996" cy="1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0" descr="Icon Library Failure PNG Transparent Background, Free Download #23229 -  FreeIconsPNG">
            <a:extLst>
              <a:ext uri="{FF2B5EF4-FFF2-40B4-BE49-F238E27FC236}">
                <a16:creationId xmlns:a16="http://schemas.microsoft.com/office/drawing/2014/main" id="{9AE0D66B-9FCC-4F3F-B059-4DA1E2AD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676" y="3515122"/>
            <a:ext cx="102552" cy="11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32" descr="A picture containing chart&#10;&#10;Description automatically generated">
            <a:extLst>
              <a:ext uri="{FF2B5EF4-FFF2-40B4-BE49-F238E27FC236}">
                <a16:creationId xmlns:a16="http://schemas.microsoft.com/office/drawing/2014/main" id="{8CE7E0D5-5D61-4925-A6CF-139D1AD7CD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9849" y="923098"/>
            <a:ext cx="3551795" cy="1234202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CD10BF73-C44E-4794-9861-67D07C22F21E}"/>
              </a:ext>
            </a:extLst>
          </p:cNvPr>
          <p:cNvSpPr/>
          <p:nvPr/>
        </p:nvSpPr>
        <p:spPr>
          <a:xfrm>
            <a:off x="6857788" y="1850391"/>
            <a:ext cx="62949" cy="6085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C3AE55E-A95A-46FA-A9C5-98F3A7DAA11C}"/>
              </a:ext>
            </a:extLst>
          </p:cNvPr>
          <p:cNvCxnSpPr/>
          <p:nvPr/>
        </p:nvCxnSpPr>
        <p:spPr>
          <a:xfrm flipV="1">
            <a:off x="5303520" y="1894908"/>
            <a:ext cx="3246120" cy="2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67F5D47-2956-4E0D-8C83-CACE8FE678E2}"/>
              </a:ext>
            </a:extLst>
          </p:cNvPr>
          <p:cNvSpPr/>
          <p:nvPr/>
        </p:nvSpPr>
        <p:spPr>
          <a:xfrm>
            <a:off x="6942259" y="1845212"/>
            <a:ext cx="62949" cy="60852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9083C9-B40D-447A-B557-35C1CF18270C}"/>
              </a:ext>
            </a:extLst>
          </p:cNvPr>
          <p:cNvCxnSpPr>
            <a:cxnSpLocks/>
          </p:cNvCxnSpPr>
          <p:nvPr/>
        </p:nvCxnSpPr>
        <p:spPr>
          <a:xfrm>
            <a:off x="6783942" y="1079500"/>
            <a:ext cx="0" cy="8321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\documentclass{article}&#10;\usepackage{amsmath}&#10;\pagestyle{empty}&#10;\begin{document}&#10;&#10;&#10;\begin{align*}&#10; p(y=B|x)&#10;\end{align*}&#10;&#10;&#10;\end{document}" title="IguanaTex Bitmap Display">
            <a:extLst>
              <a:ext uri="{FF2B5EF4-FFF2-40B4-BE49-F238E27FC236}">
                <a16:creationId xmlns:a16="http://schemas.microsoft.com/office/drawing/2014/main" id="{B87C90C1-6067-4A4C-A4CE-19FF69EC67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123403" y="1591997"/>
            <a:ext cx="662813" cy="140827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\begin{align*}&#10; p(y=A|x)&#10;\end{align*}&#10;&#10;&#10;\end{document}" title="IguanaTex Bitmap Display">
            <a:extLst>
              <a:ext uri="{FF2B5EF4-FFF2-40B4-BE49-F238E27FC236}">
                <a16:creationId xmlns:a16="http://schemas.microsoft.com/office/drawing/2014/main" id="{9279FE13-2D39-4372-8CE8-C53DD85E81E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03881" y="1608383"/>
            <a:ext cx="650750" cy="140046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87DE6369-7D7B-42B9-9042-EFBC7E5CA762}"/>
              </a:ext>
            </a:extLst>
          </p:cNvPr>
          <p:cNvSpPr/>
          <p:nvPr/>
        </p:nvSpPr>
        <p:spPr>
          <a:xfrm>
            <a:off x="6644818" y="1850391"/>
            <a:ext cx="62949" cy="60852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Picture 6 2 2" descr="Curved check mark icon #AD , #sponsored, #PAID, #check, #mark, #icon,  #Curved | Digital illustration tutorial, Free icons png, Illustrator  tutorials">
            <a:extLst>
              <a:ext uri="{FF2B5EF4-FFF2-40B4-BE49-F238E27FC236}">
                <a16:creationId xmlns:a16="http://schemas.microsoft.com/office/drawing/2014/main" id="{054ED221-61C6-45FE-A00B-36F7650B0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67" y="2730715"/>
            <a:ext cx="194996" cy="1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445321D-D789-4F77-971A-312E2E3657E8}"/>
                  </a:ext>
                </a:extLst>
              </p:cNvPr>
              <p:cNvSpPr txBox="1"/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445321D-D789-4F77-971A-312E2E36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22" y="3028375"/>
                <a:ext cx="125588" cy="230832"/>
              </a:xfrm>
              <a:prstGeom prst="rect">
                <a:avLst/>
              </a:prstGeom>
              <a:blipFill>
                <a:blip r:embed="rId1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Arrow: Right 223">
            <a:extLst>
              <a:ext uri="{FF2B5EF4-FFF2-40B4-BE49-F238E27FC236}">
                <a16:creationId xmlns:a16="http://schemas.microsoft.com/office/drawing/2014/main" id="{F5D12F87-F933-46D0-90DC-DC93288BFE43}"/>
              </a:ext>
            </a:extLst>
          </p:cNvPr>
          <p:cNvSpPr/>
          <p:nvPr/>
        </p:nvSpPr>
        <p:spPr>
          <a:xfrm rot="19596616">
            <a:off x="7802369" y="1545574"/>
            <a:ext cx="275534" cy="45719"/>
          </a:xfrm>
          <a:prstGeom prst="rightArrow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A6E38CBA-D300-40B3-9191-EEFB2110BB49}"/>
              </a:ext>
            </a:extLst>
          </p:cNvPr>
          <p:cNvSpPr/>
          <p:nvPr/>
        </p:nvSpPr>
        <p:spPr>
          <a:xfrm rot="8930701">
            <a:off x="5595038" y="1730501"/>
            <a:ext cx="275534" cy="45719"/>
          </a:xfrm>
          <a:prstGeom prst="rightArrow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598FE03-15F8-4A01-88F6-5E2DA545D054}"/>
                  </a:ext>
                </a:extLst>
              </p:cNvPr>
              <p:cNvSpPr txBox="1"/>
              <p:nvPr/>
            </p:nvSpPr>
            <p:spPr>
              <a:xfrm>
                <a:off x="7675577" y="2912731"/>
                <a:ext cx="172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598FE03-15F8-4A01-88F6-5E2DA545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77" y="2912731"/>
                <a:ext cx="172092" cy="184666"/>
              </a:xfrm>
              <a:prstGeom prst="rect">
                <a:avLst/>
              </a:prstGeom>
              <a:blipFill>
                <a:blip r:embed="rId19"/>
                <a:stretch>
                  <a:fillRect t="-26667" r="-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283B95FF-BA57-42B7-8445-DDD53A6F3597}"/>
              </a:ext>
            </a:extLst>
          </p:cNvPr>
          <p:cNvSpPr txBox="1"/>
          <p:nvPr/>
        </p:nvSpPr>
        <p:spPr>
          <a:xfrm>
            <a:off x="5920590" y="4278948"/>
            <a:ext cx="1701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16. Maximize Posterior Ratio</a:t>
            </a:r>
          </a:p>
        </p:txBody>
      </p:sp>
    </p:spTree>
    <p:extLst>
      <p:ext uri="{BB962C8B-B14F-4D97-AF65-F5344CB8AC3E}">
        <p14:creationId xmlns:p14="http://schemas.microsoft.com/office/powerpoint/2010/main" val="772781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55F175E-3E4D-478F-A258-7738292C1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Methodology (SIMPOR)</a:t>
                </a:r>
                <a:br>
                  <a:rPr lang="en-US" dirty="0"/>
                </a:br>
                <a:r>
                  <a:rPr lang="en-US" dirty="0"/>
                  <a:t>How to determine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55F175E-3E4D-478F-A258-7738292C1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127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0" y="1436851"/>
            <a:ext cx="7579400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Maximize Posterior Ratio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We assume the priors P(A) &amp; P(B) are constants </a:t>
            </a:r>
          </a:p>
          <a:p>
            <a:pPr lvl="1">
              <a:spcBef>
                <a:spcPts val="200"/>
              </a:spcBef>
            </a:pPr>
            <a:r>
              <a:rPr lang="en-US" sz="1600" dirty="0"/>
              <a:t>Use Gaussian Kernel Density Estimation (GKDE) for approximating the likelihoods</a:t>
            </a:r>
          </a:p>
          <a:p>
            <a:pPr lvl="2">
              <a:spcBef>
                <a:spcPts val="200"/>
              </a:spcBef>
            </a:pPr>
            <a:r>
              <a:rPr lang="en-US" sz="1600" dirty="0"/>
              <a:t>Don’t need assumption for data distribution (Non-parametric)</a:t>
            </a:r>
          </a:p>
          <a:p>
            <a:pPr lvl="2">
              <a:spcBef>
                <a:spcPts val="200"/>
              </a:spcBef>
            </a:pPr>
            <a:r>
              <a:rPr lang="en-US" sz="1600" dirty="0"/>
              <a:t>Work with complex distribution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32</a:t>
            </a:fld>
            <a:endParaRPr lang="en" kern="0" dirty="0">
              <a:solidFill>
                <a:srgbClr val="FFFFFF"/>
              </a:solidFill>
            </a:endParaRPr>
          </a:p>
        </p:txBody>
      </p:sp>
      <p:pic>
        <p:nvPicPr>
          <p:cNvPr id="7" name="Picture 6" descr="\documentclass{article}&#10;\usepackage{amsmath}&#10;\pagestyle{empty}&#10;\begin{document}&#10;&#10;\begin{align}&#10; \label{eq:fracpost_estimation}&#10; f &amp;= \frac{p(x|y=B)  \: P(B)}{p(x|y=A) \: P(A)} \\&#10; &amp;\approx \frac{ \frac{1}{N_B h^d} \: \sum_{i=1}^{N_B}{ (2\pi)^{-\frac{d}{2}} \: e^{\frac{1}{2}{(\frac{x-X_{B_i}}{h})^2} } } \: P(B) }&#10; { \frac{1}{N_A h^d} \:  \sum_{j=1}^{N_A}{ (2\pi)^{-\frac{d}{2}} \: e^{ \frac{1}{2} {(\frac{x-X_{A_j}}{h})^2} } }\: P(A) }\\&#10; &amp;\approx \frac{N_A}{N_B} \: \frac{ \sum_{i=1}^{N_B}{ e^{\frac{1}{2}{(\frac{x-X_{B_i}}{h})^2} } } }&#10; {  \sum_{j=1}^{N_A}{ e^{ \frac{1}{2} {(\frac{x-X_{A_j}}{h})^2} } }}  \label{equ:f}&#10;\end{align} &#10; &#10;&#10;&#10;\end{document}" title="IguanaTex Bitmap Display">
            <a:extLst>
              <a:ext uri="{FF2B5EF4-FFF2-40B4-BE49-F238E27FC236}">
                <a16:creationId xmlns:a16="http://schemas.microsoft.com/office/drawing/2014/main" id="{831FD0D1-3F04-4654-8EC2-FDA32C1C24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1332" y="3046234"/>
            <a:ext cx="4326935" cy="1748066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where, \\&#10;$X_A,\; X_B$ : examples in class A, B\\&#10;$N_A,\; N_B$ : number of examples in class A, B\\&#10;D : number of dimensions\\&#10;h : bandhwidth of Gaussian Kernel&#10;&#10;\end{document}" title="IguanaTex Bitmap Display">
            <a:extLst>
              <a:ext uri="{FF2B5EF4-FFF2-40B4-BE49-F238E27FC236}">
                <a16:creationId xmlns:a16="http://schemas.microsoft.com/office/drawing/2014/main" id="{F95E75DB-9C04-4B3E-B50B-7F9064BDCC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65514" y="3046234"/>
            <a:ext cx="3235176" cy="9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37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(SIMPOR)</a:t>
            </a:r>
            <a:br>
              <a:rPr lang="en-US" dirty="0"/>
            </a:br>
            <a:r>
              <a:rPr lang="en-US" dirty="0"/>
              <a:t>How to generate synthetic minority samples?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86" y="1436851"/>
            <a:ext cx="5836420" cy="33140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Generate a neighbor </a:t>
            </a:r>
            <a:r>
              <a:rPr lang="en-US" sz="1600" i="1" dirty="0"/>
              <a:t>x’</a:t>
            </a:r>
            <a:r>
              <a:rPr lang="en-US" sz="1600" dirty="0"/>
              <a:t> surrounding a minority sample </a:t>
            </a:r>
            <a:r>
              <a:rPr lang="en-US" sz="1600" i="1" dirty="0"/>
              <a:t>x</a:t>
            </a:r>
            <a:r>
              <a:rPr lang="en-US" sz="1600" dirty="0"/>
              <a:t> within a radius </a:t>
            </a:r>
            <a:r>
              <a:rPr lang="en-US" sz="1600" i="1" dirty="0"/>
              <a:t>r</a:t>
            </a:r>
            <a:r>
              <a:rPr lang="en-US" sz="1600" dirty="0"/>
              <a:t> and maximize posterior ratio </a:t>
            </a:r>
            <a:r>
              <a:rPr lang="en-US" sz="1600" i="1" dirty="0"/>
              <a:t>f(x’)</a:t>
            </a:r>
            <a:r>
              <a:rPr lang="en-US" sz="1600" dirty="0"/>
              <a:t>, 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We solve the following constrained optimization problem for each minority sample :</a:t>
            </a:r>
          </a:p>
          <a:p>
            <a:pPr>
              <a:spcBef>
                <a:spcPts val="200"/>
              </a:spcBef>
            </a:pPr>
            <a:endParaRPr lang="en-US" sz="1600" dirty="0"/>
          </a:p>
          <a:p>
            <a:pPr>
              <a:spcBef>
                <a:spcPts val="200"/>
              </a:spcBef>
            </a:pPr>
            <a:endParaRPr lang="en-US" sz="1600" dirty="0"/>
          </a:p>
          <a:p>
            <a:pPr>
              <a:spcBef>
                <a:spcPts val="200"/>
              </a:spcBef>
            </a:pPr>
            <a:r>
              <a:rPr lang="en-US" sz="1600" dirty="0"/>
              <a:t>This can be solved!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Using Projected Gradient Ascent to find maximum x’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To enrich synthetic data, we accept local and global minimum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x’ is the synthetic sample  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Repeated until the entire data are balanced</a:t>
            </a:r>
          </a:p>
          <a:p>
            <a:pPr>
              <a:spcBef>
                <a:spcPts val="200"/>
              </a:spcBef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33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3BE7656-1385-4673-B380-90709F581664}"/>
              </a:ext>
            </a:extLst>
          </p:cNvPr>
          <p:cNvSpPr txBox="1"/>
          <p:nvPr/>
        </p:nvSpPr>
        <p:spPr>
          <a:xfrm>
            <a:off x="6528746" y="4213122"/>
            <a:ext cx="1701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17. Maximize Posterior Ratio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0DBA2E-2402-44F0-A0D6-B668533A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545" y="1617321"/>
            <a:ext cx="3177455" cy="260331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\begin{align*}&#10;    \label{prob:optimazation}&#10;    \max_{x'} {f(x')} \;\;\; \textrm{s.t.}\; ||\vec{x'} - \vec{x}||=r .&#10;\end{align*}&#10;&#10;\end{document}" title="IguanaTex Bitmap Display">
            <a:extLst>
              <a:ext uri="{FF2B5EF4-FFF2-40B4-BE49-F238E27FC236}">
                <a16:creationId xmlns:a16="http://schemas.microsoft.com/office/drawing/2014/main" id="{03DCF29A-1A99-4FD5-B53C-0C248CBC89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62175" y="2649697"/>
            <a:ext cx="2506362" cy="3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97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1AA0597-A5F8-4306-ABEF-7037A146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54" y="1517555"/>
            <a:ext cx="2124173" cy="1416115"/>
          </a:xfrm>
          <a:prstGeom prst="rect">
            <a:avLst/>
          </a:prstGeom>
        </p:spPr>
      </p:pic>
      <p:pic>
        <p:nvPicPr>
          <p:cNvPr id="27" name="Picture 26" descr="A picture containing map&#10;&#10;Description automatically generated">
            <a:extLst>
              <a:ext uri="{FF2B5EF4-FFF2-40B4-BE49-F238E27FC236}">
                <a16:creationId xmlns:a16="http://schemas.microsoft.com/office/drawing/2014/main" id="{C9CA0114-2CFF-4C29-A36D-F1E104ED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62" y="2875985"/>
            <a:ext cx="2523041" cy="1682027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F1D17FE0-923C-4D21-913E-36C88044D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827" y="1537424"/>
            <a:ext cx="2099232" cy="1399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22B290-046F-4CEC-92FA-C944F7A2A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20" y="1511487"/>
            <a:ext cx="2239483" cy="149298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5FFB-C50D-45D6-834B-B524C52E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816" y="1302358"/>
            <a:ext cx="3863073" cy="1793721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200" dirty="0"/>
              <a:t>Synthetic 2-dimension data: </a:t>
            </a:r>
            <a:r>
              <a:rPr lang="en-US" sz="1200" b="1" dirty="0"/>
              <a:t>Two Moons Dataset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Original Data:  {1: 500,  0: 500}</a:t>
            </a:r>
          </a:p>
          <a:p>
            <a:pPr>
              <a:spcBef>
                <a:spcPts val="200"/>
              </a:spcBef>
            </a:pPr>
            <a:r>
              <a:rPr lang="en-US" sz="1200" dirty="0"/>
              <a:t>Create artificial imbalanced data by randomly removing some samples in class 0 (500:160) 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 Imbalance Ratio 3:1 </a:t>
            </a:r>
          </a:p>
          <a:p>
            <a:pPr>
              <a:spcBef>
                <a:spcPts val="200"/>
              </a:spcBef>
            </a:pPr>
            <a:r>
              <a:rPr lang="en-US" sz="1200" dirty="0"/>
              <a:t>Split 75% for training, 25% testing</a:t>
            </a:r>
          </a:p>
          <a:p>
            <a:pPr>
              <a:spcBef>
                <a:spcPts val="200"/>
              </a:spcBef>
            </a:pPr>
            <a:r>
              <a:rPr lang="en-US" sz="1200" dirty="0"/>
              <a:t>Classifier Deep Fully Connected Neural Network: 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2 hidden layers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300 neurons each layer</a:t>
            </a:r>
          </a:p>
          <a:p>
            <a:pPr>
              <a:spcBef>
                <a:spcPts val="200"/>
              </a:spcBef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34</a:t>
            </a:fld>
            <a:endParaRPr lang="en" kern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66479-0197-4C0F-9DE7-EB349C5C7932}"/>
              </a:ext>
            </a:extLst>
          </p:cNvPr>
          <p:cNvCxnSpPr/>
          <p:nvPr/>
        </p:nvCxnSpPr>
        <p:spPr>
          <a:xfrm>
            <a:off x="3562783" y="1382178"/>
            <a:ext cx="0" cy="328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23AEAF-A1C3-4134-B851-0CA06F022F19}"/>
              </a:ext>
            </a:extLst>
          </p:cNvPr>
          <p:cNvSpPr txBox="1"/>
          <p:nvPr/>
        </p:nvSpPr>
        <p:spPr>
          <a:xfrm>
            <a:off x="3791978" y="1365722"/>
            <a:ext cx="96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Without balancing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  <a:latin typeface="Roboto Condensed" panose="020B0604020202020204" charset="0"/>
                <a:ea typeface="Roboto Condensed" panose="020B0604020202020204" charset="0"/>
              </a:rPr>
              <a:t>F1: 0.8936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3D8E5-77FB-4F48-A652-F85CE544AE47}"/>
              </a:ext>
            </a:extLst>
          </p:cNvPr>
          <p:cNvSpPr txBox="1"/>
          <p:nvPr/>
        </p:nvSpPr>
        <p:spPr>
          <a:xfrm>
            <a:off x="5210599" y="138217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Resampling (duplicating samples)</a:t>
            </a:r>
          </a:p>
          <a:p>
            <a:r>
              <a:rPr lang="en-US" sz="800" dirty="0">
                <a:solidFill>
                  <a:srgbClr val="C00000"/>
                </a:solidFill>
                <a:latin typeface="Roboto Condensed" panose="020B0604020202020204" charset="0"/>
                <a:ea typeface="Roboto Condensed" panose="020B0604020202020204" charset="0"/>
              </a:rPr>
              <a:t>F1: 0.9040</a:t>
            </a:r>
            <a:endParaRPr lang="en-US" sz="9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D29F1-BDB7-4791-A832-473F180D6C8E}"/>
              </a:ext>
            </a:extLst>
          </p:cNvPr>
          <p:cNvSpPr txBox="1"/>
          <p:nvPr/>
        </p:nvSpPr>
        <p:spPr>
          <a:xfrm>
            <a:off x="7501905" y="1392753"/>
            <a:ext cx="64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SMOTE </a:t>
            </a:r>
          </a:p>
          <a:p>
            <a:r>
              <a:rPr lang="en-US" sz="800" dirty="0">
                <a:solidFill>
                  <a:srgbClr val="C00000"/>
                </a:solidFill>
                <a:latin typeface="Roboto Condensed" panose="020B0604020202020204" charset="0"/>
                <a:ea typeface="Roboto Condensed" panose="020B0604020202020204" charset="0"/>
              </a:rPr>
              <a:t>F1: 0.9089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7A873-3852-49A4-9BED-CC6F4EDE210B}"/>
              </a:ext>
            </a:extLst>
          </p:cNvPr>
          <p:cNvSpPr txBox="1"/>
          <p:nvPr/>
        </p:nvSpPr>
        <p:spPr>
          <a:xfrm>
            <a:off x="7390619" y="407272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SIMPOR</a:t>
            </a:r>
          </a:p>
          <a:p>
            <a:r>
              <a:rPr lang="en-US" sz="800" dirty="0">
                <a:solidFill>
                  <a:srgbClr val="006600"/>
                </a:solidFill>
                <a:latin typeface="Roboto Condensed" panose="020B0604020202020204" charset="0"/>
                <a:ea typeface="Roboto Condensed" panose="020B0604020202020204" charset="0"/>
              </a:rPr>
              <a:t>F1: 0.9170</a:t>
            </a:r>
          </a:p>
        </p:txBody>
      </p:sp>
      <p:pic>
        <p:nvPicPr>
          <p:cNvPr id="1030" name="Picture 6" descr="Curved check mark icon #AD , #sponsored, #PAID, #check, #mark, #icon,  #Curved | Digital illustration tutorial, Free icons png, Illustrator  tutorials">
            <a:extLst>
              <a:ext uri="{FF2B5EF4-FFF2-40B4-BE49-F238E27FC236}">
                <a16:creationId xmlns:a16="http://schemas.microsoft.com/office/drawing/2014/main" id="{5E01CF20-CF92-4998-A360-0A9D2BAF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05" y="3974393"/>
            <a:ext cx="194996" cy="1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Icon Library Failure PNG Transparent Background, Free Download #23229 -  FreeIconsPNG">
            <a:extLst>
              <a:ext uri="{FF2B5EF4-FFF2-40B4-BE49-F238E27FC236}">
                <a16:creationId xmlns:a16="http://schemas.microsoft.com/office/drawing/2014/main" id="{6A69649C-9E73-4018-B196-D8F3BF05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47" y="1382178"/>
            <a:ext cx="139630" cy="1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con Library Failure PNG Transparent Background, Free Download #23229 -  FreeIconsPNG">
            <a:extLst>
              <a:ext uri="{FF2B5EF4-FFF2-40B4-BE49-F238E27FC236}">
                <a16:creationId xmlns:a16="http://schemas.microsoft.com/office/drawing/2014/main" id="{AFB09090-9027-42EA-8CA3-0814F2D9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45" y="1382178"/>
            <a:ext cx="139630" cy="1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6EC041-2122-463A-8916-D9468C78D9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0" y="3366508"/>
            <a:ext cx="2108177" cy="1405451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39FB4D0-CE99-4680-BC17-DC175EA1B3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9795" y="3328378"/>
            <a:ext cx="2020751" cy="13471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7BB2C1-CE58-4335-8B03-4A505CAE7EBB}"/>
              </a:ext>
            </a:extLst>
          </p:cNvPr>
          <p:cNvSpPr txBox="1"/>
          <p:nvPr/>
        </p:nvSpPr>
        <p:spPr>
          <a:xfrm rot="10800000" flipV="1">
            <a:off x="-291637" y="4676354"/>
            <a:ext cx="205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Fig</a:t>
            </a:r>
            <a:r>
              <a:rPr lang="en-US" sz="800">
                <a:latin typeface="Roboto Condensed" panose="020B0604020202020204" charset="0"/>
                <a:ea typeface="Roboto Condensed" panose="020B0604020202020204" charset="0"/>
              </a:rPr>
              <a:t>. </a:t>
            </a:r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18. Original Moon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B127F-144B-4FFA-99CB-64DEFB9397F0}"/>
              </a:ext>
            </a:extLst>
          </p:cNvPr>
          <p:cNvSpPr txBox="1"/>
          <p:nvPr/>
        </p:nvSpPr>
        <p:spPr>
          <a:xfrm rot="10800000" flipV="1">
            <a:off x="1844900" y="4656342"/>
            <a:ext cx="205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Fig. 19. Artificial imbalanced Moon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5CD8C-43DD-4317-90E1-449100B44D71}"/>
              </a:ext>
            </a:extLst>
          </p:cNvPr>
          <p:cNvSpPr txBox="1"/>
          <p:nvPr/>
        </p:nvSpPr>
        <p:spPr>
          <a:xfrm rot="10800000" flipV="1">
            <a:off x="5087317" y="4656342"/>
            <a:ext cx="205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Fig. 20. Classification results</a:t>
            </a:r>
          </a:p>
        </p:txBody>
      </p:sp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5965E262-F26E-45FA-8BAB-3199FF0620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2623" y="2850746"/>
            <a:ext cx="2486992" cy="16579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3DB5EF-2D0E-4F2D-A816-D94F1C0CBE3F}"/>
              </a:ext>
            </a:extLst>
          </p:cNvPr>
          <p:cNvSpPr txBox="1"/>
          <p:nvPr/>
        </p:nvSpPr>
        <p:spPr>
          <a:xfrm>
            <a:off x="4399366" y="416028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SIMPOR (informative region balance)</a:t>
            </a:r>
          </a:p>
          <a:p>
            <a:r>
              <a:rPr lang="en-US" sz="800" dirty="0">
                <a:solidFill>
                  <a:srgbClr val="006600"/>
                </a:solidFill>
                <a:latin typeface="Roboto Condensed" panose="020B0604020202020204" charset="0"/>
                <a:ea typeface="Roboto Condensed" panose="020B0604020202020204" charset="0"/>
              </a:rPr>
              <a:t>F1: 0.9169</a:t>
            </a:r>
          </a:p>
        </p:txBody>
      </p:sp>
    </p:spTree>
    <p:extLst>
      <p:ext uri="{BB962C8B-B14F-4D97-AF65-F5344CB8AC3E}">
        <p14:creationId xmlns:p14="http://schemas.microsoft.com/office/powerpoint/2010/main" val="3374637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5FFB-C50D-45D6-834B-B524C52E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403" y="1395149"/>
            <a:ext cx="3863073" cy="1793721"/>
          </a:xfrm>
        </p:spPr>
        <p:txBody>
          <a:bodyPr/>
          <a:lstStyle/>
          <a:p>
            <a:pPr marL="101600" indent="0">
              <a:spcBef>
                <a:spcPts val="200"/>
              </a:spcBef>
              <a:buNone/>
            </a:pPr>
            <a:r>
              <a:rPr lang="en-US" sz="1400" b="1" dirty="0"/>
              <a:t>Breast Caner Dataset</a:t>
            </a:r>
          </a:p>
          <a:p>
            <a:pPr marL="101600" indent="0">
              <a:spcBef>
                <a:spcPts val="200"/>
              </a:spcBef>
              <a:buNone/>
            </a:pPr>
            <a:endParaRPr lang="en-US" sz="1200" b="1" dirty="0"/>
          </a:p>
          <a:p>
            <a:pPr>
              <a:spcBef>
                <a:spcPts val="200"/>
              </a:spcBef>
            </a:pPr>
            <a:r>
              <a:rPr lang="en-US" sz="1400" dirty="0"/>
              <a:t>Randomly remove some samples to make Imbalance Ratio  3:1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 2 classes: 300 Negative and 100 Positive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32 features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Split 75% for training and 25% for testing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10 runs</a:t>
            </a:r>
          </a:p>
          <a:p>
            <a:pPr>
              <a:spcBef>
                <a:spcPts val="200"/>
              </a:spcBef>
            </a:pPr>
            <a:endParaRPr lang="en-US" sz="1200" dirty="0"/>
          </a:p>
          <a:p>
            <a:pPr marL="101600" indent="0">
              <a:spcBef>
                <a:spcPts val="200"/>
              </a:spcBef>
              <a:buNone/>
            </a:pPr>
            <a:endParaRPr lang="en-US" sz="1200" dirty="0"/>
          </a:p>
          <a:p>
            <a:pPr marL="101600" indent="0"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35</a:t>
            </a:fld>
            <a:endParaRPr lang="en" kern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66479-0197-4C0F-9DE7-EB349C5C7932}"/>
              </a:ext>
            </a:extLst>
          </p:cNvPr>
          <p:cNvCxnSpPr/>
          <p:nvPr/>
        </p:nvCxnSpPr>
        <p:spPr>
          <a:xfrm>
            <a:off x="4572000" y="1390246"/>
            <a:ext cx="0" cy="328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A1003A8-9FF1-4D91-9298-3F9D52793D3D}"/>
              </a:ext>
            </a:extLst>
          </p:cNvPr>
          <p:cNvSpPr txBox="1"/>
          <p:nvPr/>
        </p:nvSpPr>
        <p:spPr>
          <a:xfrm rot="10800000" flipV="1">
            <a:off x="1132920" y="4252785"/>
            <a:ext cx="205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Table 1. F1 Score over different technique </a:t>
            </a:r>
          </a:p>
        </p:txBody>
      </p:sp>
      <p:graphicFrame>
        <p:nvGraphicFramePr>
          <p:cNvPr id="28" name="Table 30">
            <a:extLst>
              <a:ext uri="{FF2B5EF4-FFF2-40B4-BE49-F238E27FC236}">
                <a16:creationId xmlns:a16="http://schemas.microsoft.com/office/drawing/2014/main" id="{B8E013E9-074D-4B8A-9C6F-B93F50B9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37303"/>
              </p:ext>
            </p:extLst>
          </p:nvPr>
        </p:nvGraphicFramePr>
        <p:xfrm>
          <a:off x="151434" y="3425244"/>
          <a:ext cx="4324348" cy="792480"/>
        </p:xfrm>
        <a:graphic>
          <a:graphicData uri="http://schemas.openxmlformats.org/drawingml/2006/table">
            <a:tbl>
              <a:tblPr firstRow="1" bandRow="1">
                <a:tableStyleId>{1E594D2A-0B9A-4C3E-AA89-8CB3C10DE052}</a:tableStyleId>
              </a:tblPr>
              <a:tblGrid>
                <a:gridCol w="1081087">
                  <a:extLst>
                    <a:ext uri="{9D8B030D-6E8A-4147-A177-3AD203B41FA5}">
                      <a16:colId xmlns:a16="http://schemas.microsoft.com/office/drawing/2014/main" val="150609609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9707912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440237069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61450894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Original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Resampling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SMOTE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SIMPOR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92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0.9748</a:t>
                      </a:r>
                    </a:p>
                    <a:p>
                      <a:r>
                        <a:rPr lang="en-US" sz="1400" dirty="0"/>
                        <a:t>± 0.008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0.9729</a:t>
                      </a:r>
                    </a:p>
                    <a:p>
                      <a:r>
                        <a:rPr lang="en-US" sz="1400" dirty="0"/>
                        <a:t>± 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0.9835</a:t>
                      </a:r>
                    </a:p>
                    <a:p>
                      <a:r>
                        <a:rPr lang="en-US" sz="1400" dirty="0"/>
                        <a:t>± 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0.9877</a:t>
                      </a:r>
                    </a:p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± 0.005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0604"/>
                  </a:ext>
                </a:extLst>
              </a:tr>
            </a:tbl>
          </a:graphicData>
        </a:graphic>
      </p:graphicFrame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1C1E7A5-A87C-4437-8A11-FC4B96693761}"/>
              </a:ext>
            </a:extLst>
          </p:cNvPr>
          <p:cNvSpPr txBox="1">
            <a:spLocks/>
          </p:cNvSpPr>
          <p:nvPr/>
        </p:nvSpPr>
        <p:spPr>
          <a:xfrm>
            <a:off x="4783823" y="1390246"/>
            <a:ext cx="3863073" cy="179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>
              <a:spcBef>
                <a:spcPts val="200"/>
              </a:spcBef>
              <a:buFont typeface="Roboto Condensed Light"/>
              <a:buNone/>
            </a:pPr>
            <a:r>
              <a:rPr lang="en-US" sz="1400" b="1" dirty="0"/>
              <a:t>Credit Card Fraud Dataset</a:t>
            </a:r>
          </a:p>
          <a:p>
            <a:pPr marL="101600" indent="0">
              <a:spcBef>
                <a:spcPts val="200"/>
              </a:spcBef>
              <a:buFont typeface="Roboto Condensed Light"/>
              <a:buNone/>
            </a:pPr>
            <a:endParaRPr lang="en-US" sz="1200" b="1" dirty="0"/>
          </a:p>
          <a:p>
            <a:pPr>
              <a:spcBef>
                <a:spcPts val="200"/>
              </a:spcBef>
            </a:pPr>
            <a:r>
              <a:rPr lang="en-US" sz="1400" dirty="0"/>
              <a:t>Randomly remove some to make Imbalance Ratio  3:1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 2 classes: 1430 Negative and 490 Positive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30 features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Split 75% for training and 25% for testing</a:t>
            </a:r>
          </a:p>
          <a:p>
            <a:pPr>
              <a:spcBef>
                <a:spcPts val="200"/>
              </a:spcBef>
            </a:pPr>
            <a:r>
              <a:rPr lang="en-US" sz="1400" dirty="0"/>
              <a:t>10 runs</a:t>
            </a:r>
          </a:p>
          <a:p>
            <a:pPr>
              <a:spcBef>
                <a:spcPts val="200"/>
              </a:spcBef>
            </a:pPr>
            <a:endParaRPr lang="en-US" sz="1400" dirty="0"/>
          </a:p>
          <a:p>
            <a:pPr>
              <a:spcBef>
                <a:spcPts val="200"/>
              </a:spcBef>
            </a:pPr>
            <a:endParaRPr lang="en-US" sz="1200" dirty="0"/>
          </a:p>
          <a:p>
            <a:pPr marL="101600" indent="0">
              <a:spcBef>
                <a:spcPts val="200"/>
              </a:spcBef>
              <a:buFont typeface="Roboto Condensed Light"/>
              <a:buNone/>
            </a:pPr>
            <a:endParaRPr lang="en-US" sz="1200" dirty="0"/>
          </a:p>
          <a:p>
            <a:pPr marL="101600" indent="0">
              <a:spcBef>
                <a:spcPts val="200"/>
              </a:spcBef>
              <a:buFont typeface="Roboto Condensed Light"/>
              <a:buNone/>
            </a:pP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3FF176-7351-4377-B2C1-98740A542F62}"/>
              </a:ext>
            </a:extLst>
          </p:cNvPr>
          <p:cNvSpPr txBox="1"/>
          <p:nvPr/>
        </p:nvSpPr>
        <p:spPr>
          <a:xfrm rot="10800000" flipV="1">
            <a:off x="5636303" y="4252784"/>
            <a:ext cx="205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Roboto Condensed" panose="020B0604020202020204" charset="0"/>
                <a:ea typeface="Roboto Condensed" panose="020B0604020202020204" charset="0"/>
              </a:rPr>
              <a:t>Table 2. F1 Score over different technique</a:t>
            </a:r>
          </a:p>
        </p:txBody>
      </p:sp>
      <p:graphicFrame>
        <p:nvGraphicFramePr>
          <p:cNvPr id="42" name="Table 30">
            <a:extLst>
              <a:ext uri="{FF2B5EF4-FFF2-40B4-BE49-F238E27FC236}">
                <a16:creationId xmlns:a16="http://schemas.microsoft.com/office/drawing/2014/main" id="{E8B82151-A676-416C-9EBA-4CBDF192D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63004"/>
              </p:ext>
            </p:extLst>
          </p:nvPr>
        </p:nvGraphicFramePr>
        <p:xfrm>
          <a:off x="4736134" y="3425244"/>
          <a:ext cx="4279900" cy="792480"/>
        </p:xfrm>
        <a:graphic>
          <a:graphicData uri="http://schemas.openxmlformats.org/drawingml/2006/table">
            <a:tbl>
              <a:tblPr firstRow="1" bandRow="1">
                <a:tableStyleId>{1E594D2A-0B9A-4C3E-AA89-8CB3C10DE052}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1506096094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97079124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44023706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61450894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Original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Resampling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SMOTE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SIMPOR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92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0.9006 </a:t>
                      </a:r>
                    </a:p>
                    <a:p>
                      <a:r>
                        <a:rPr lang="en-US" sz="1400" dirty="0"/>
                        <a:t>± </a:t>
                      </a:r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  <a:p>
                      <a:r>
                        <a:rPr lang="en-US" sz="1400" dirty="0"/>
                        <a:t>± </a:t>
                      </a:r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0.9100</a:t>
                      </a:r>
                    </a:p>
                    <a:p>
                      <a:r>
                        <a:rPr lang="en-US" sz="1400" dirty="0"/>
                        <a:t>± </a:t>
                      </a:r>
                      <a:r>
                        <a:rPr lang="en-US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0.9157</a:t>
                      </a:r>
                    </a:p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± </a:t>
                      </a: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72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BB26-2B75-4876-BF98-30A17778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956D7-25FF-44F1-9853-F833D4B2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130" y="684155"/>
            <a:ext cx="5557462" cy="3618535"/>
          </a:xfrm>
        </p:spPr>
        <p:txBody>
          <a:bodyPr/>
          <a:lstStyle/>
          <a:p>
            <a:r>
              <a:rPr lang="en-US" sz="1800" dirty="0"/>
              <a:t>Proposed data balancing technique:</a:t>
            </a:r>
          </a:p>
          <a:p>
            <a:pPr lvl="1"/>
            <a:r>
              <a:rPr lang="en-US" sz="1600" dirty="0"/>
              <a:t>Generate synthetic data for minority class towards maximum the posterior ratio</a:t>
            </a:r>
          </a:p>
          <a:p>
            <a:pPr lvl="1"/>
            <a:r>
              <a:rPr lang="en-US" sz="1600" dirty="0"/>
              <a:t>Prioritize to imbalance the region affecting deep learning models the most by leveraging entropy-based active learning</a:t>
            </a:r>
          </a:p>
          <a:p>
            <a:pPr lvl="1"/>
            <a:r>
              <a:rPr lang="en-US" sz="1600" dirty="0"/>
              <a:t>Reduce overfitting problem in deep learning and preserve data topology</a:t>
            </a:r>
          </a:p>
          <a:p>
            <a:pPr lvl="1"/>
            <a:r>
              <a:rPr lang="en-US" sz="1600" dirty="0"/>
              <a:t>Ensure the synthetic data fall into the expected class by maximizing the posterior ratio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D4D604-472D-478A-A8AC-854D9D0E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922" y="2299592"/>
            <a:ext cx="2417170" cy="544316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sz="18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80903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58BFD-F04E-4F0D-B90C-1D089440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3D5DD-A429-4926-8905-8CC9A73F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3760" y="1319543"/>
            <a:ext cx="5557462" cy="4014591"/>
          </a:xfrm>
        </p:spPr>
        <p:txBody>
          <a:bodyPr/>
          <a:lstStyle/>
          <a:p>
            <a:r>
              <a:rPr lang="en-US" sz="1600" dirty="0"/>
              <a:t>Generating neighbors for minority samples can enrich the quantity of data. </a:t>
            </a:r>
          </a:p>
          <a:p>
            <a:r>
              <a:rPr lang="en-US" sz="1600" dirty="0"/>
              <a:t>However, for visualizable dataset such as images, the synthetic neighbors will look like noisy versions of original images.</a:t>
            </a:r>
          </a:p>
          <a:p>
            <a:r>
              <a:rPr lang="en-US" sz="1600" dirty="0"/>
              <a:t>We would like to improve our technique to generate meaningful synthetic data for imbalanced image dataset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450906-5F91-45F1-910D-3A446EA88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2992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92392" y="3017452"/>
            <a:ext cx="52915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sz="2400" dirty="0">
                <a:solidFill>
                  <a:schemeClr val="bg1"/>
                </a:solidFill>
              </a:rPr>
              <a:t>AutoGAN-based dimension reduction for privacy preservation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(AutoGAN-DRP)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8102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03" y="1478943"/>
            <a:ext cx="8361049" cy="3393644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/>
              <a:t>AutoGAN-based dimension reduction for privacy preservation (Auto-Gan DRP)</a:t>
            </a:r>
          </a:p>
          <a:p>
            <a:r>
              <a:rPr lang="en-US" sz="1400" dirty="0"/>
              <a:t>Introduction of attack scenario </a:t>
            </a:r>
          </a:p>
          <a:p>
            <a:r>
              <a:rPr lang="en-US" sz="1400" dirty="0"/>
              <a:t>Related Works</a:t>
            </a:r>
          </a:p>
          <a:p>
            <a:r>
              <a:rPr lang="en-US" sz="1400" dirty="0"/>
              <a:t>Methodology</a:t>
            </a:r>
          </a:p>
          <a:p>
            <a:pPr lvl="1"/>
            <a:r>
              <a:rPr lang="en-US" sz="1400" dirty="0"/>
              <a:t>Motivation	</a:t>
            </a:r>
          </a:p>
          <a:p>
            <a:pPr lvl="1"/>
            <a:r>
              <a:rPr lang="en-US" sz="1400" dirty="0"/>
              <a:t>Evaluation Metric </a:t>
            </a:r>
          </a:p>
          <a:p>
            <a:pPr lvl="1"/>
            <a:r>
              <a:rPr lang="en-US" sz="1400" dirty="0"/>
              <a:t>Proposed method: Auto-Gan DRP </a:t>
            </a:r>
          </a:p>
          <a:p>
            <a:r>
              <a:rPr lang="en-US" sz="1400" dirty="0"/>
              <a:t>Experiment results</a:t>
            </a:r>
          </a:p>
          <a:p>
            <a:r>
              <a:rPr lang="en-US" sz="1400" dirty="0"/>
              <a:t>Conclusion</a:t>
            </a:r>
          </a:p>
          <a:p>
            <a:endParaRPr lang="en-US" sz="1400" dirty="0"/>
          </a:p>
          <a:p>
            <a:pPr marL="5016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5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2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Attack Scenario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6</a:t>
            </a:fld>
            <a:endParaRPr lang="en" kern="0">
              <a:solidFill>
                <a:srgbClr val="FFFFFF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53297A-EEC7-42DC-B379-6DF82FAE3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0" y="1399430"/>
            <a:ext cx="3601543" cy="2534419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81D781E-CD3C-414F-82CF-915FE6E8213A}"/>
              </a:ext>
            </a:extLst>
          </p:cNvPr>
          <p:cNvSpPr txBox="1">
            <a:spLocks/>
          </p:cNvSpPr>
          <p:nvPr/>
        </p:nvSpPr>
        <p:spPr>
          <a:xfrm>
            <a:off x="317057" y="1158775"/>
            <a:ext cx="5125451" cy="339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>
              <a:buNone/>
            </a:pPr>
            <a:r>
              <a:rPr lang="en-US" sz="1400" dirty="0"/>
              <a:t>	----------------------System-----------------------</a:t>
            </a:r>
          </a:p>
          <a:p>
            <a:r>
              <a:rPr lang="en-US" sz="1400" dirty="0"/>
              <a:t>A vulnerable authentication system using facial recognition model to manage access permissions</a:t>
            </a:r>
          </a:p>
          <a:p>
            <a:r>
              <a:rPr lang="en-US" sz="1400" dirty="0"/>
              <a:t>Members need to send their facial image features in order to be authenticated</a:t>
            </a:r>
          </a:p>
          <a:p>
            <a:r>
              <a:rPr lang="en-US" sz="1400" dirty="0"/>
              <a:t>Server using a trained machine learning classifier to classify members and issue corresponding permissions</a:t>
            </a:r>
          </a:p>
          <a:p>
            <a:pPr marL="101600" indent="0">
              <a:buNone/>
            </a:pPr>
            <a:r>
              <a:rPr lang="en-US" sz="1400" dirty="0"/>
              <a:t>	------------------------Problem--------------------------</a:t>
            </a:r>
          </a:p>
          <a:p>
            <a:r>
              <a:rPr lang="en-US" sz="1400" dirty="0"/>
              <a:t>A curious attacker might have access to the data </a:t>
            </a:r>
          </a:p>
          <a:p>
            <a:r>
              <a:rPr lang="en-US" sz="1400" dirty="0"/>
              <a:t>Reconstruct raw images to infer members’ identities  </a:t>
            </a:r>
          </a:p>
          <a:p>
            <a:pPr marL="101600" indent="0">
              <a:buNone/>
            </a:pPr>
            <a:r>
              <a:rPr lang="en-US" sz="1400" dirty="0"/>
              <a:t>	------------------Defense Motivation---------------</a:t>
            </a:r>
          </a:p>
          <a:p>
            <a:r>
              <a:rPr lang="en-US" sz="1400" dirty="0"/>
              <a:t>Prevent raw data reconstruction</a:t>
            </a:r>
          </a:p>
          <a:p>
            <a:r>
              <a:rPr lang="en-US" sz="1400" dirty="0"/>
              <a:t>Preserve meaningful features for ML use</a:t>
            </a:r>
          </a:p>
          <a:p>
            <a:pPr marL="5016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6E0C9-61AF-4EB7-B190-B2544304FB54}"/>
              </a:ext>
            </a:extLst>
          </p:cNvPr>
          <p:cNvSpPr txBox="1"/>
          <p:nvPr/>
        </p:nvSpPr>
        <p:spPr>
          <a:xfrm>
            <a:off x="6806030" y="3933849"/>
            <a:ext cx="907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Fig. 1. Scenario</a:t>
            </a:r>
          </a:p>
        </p:txBody>
      </p:sp>
    </p:spTree>
    <p:extLst>
      <p:ext uri="{BB962C8B-B14F-4D97-AF65-F5344CB8AC3E}">
        <p14:creationId xmlns:p14="http://schemas.microsoft.com/office/powerpoint/2010/main" val="418948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03" y="1478943"/>
            <a:ext cx="8361049" cy="3393644"/>
          </a:xfrm>
        </p:spPr>
        <p:txBody>
          <a:bodyPr/>
          <a:lstStyle/>
          <a:p>
            <a:endParaRPr lang="en-US" sz="1400" dirty="0"/>
          </a:p>
          <a:p>
            <a:pPr marL="5016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7</a:t>
            </a:fld>
            <a:endParaRPr lang="en" kern="0" dirty="0">
              <a:solidFill>
                <a:srgbClr val="FFFFFF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53297A-EEC7-42DC-B379-6DF82FAE3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57" y="1242856"/>
            <a:ext cx="3601543" cy="2534419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81D781E-CD3C-414F-82CF-915FE6E8213A}"/>
              </a:ext>
            </a:extLst>
          </p:cNvPr>
          <p:cNvSpPr txBox="1">
            <a:spLocks/>
          </p:cNvSpPr>
          <p:nvPr/>
        </p:nvSpPr>
        <p:spPr>
          <a:xfrm>
            <a:off x="0" y="1158775"/>
            <a:ext cx="8199780" cy="339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>
              <a:buNone/>
            </a:pPr>
            <a:r>
              <a:rPr lang="en-US" sz="1400" dirty="0"/>
              <a:t>To avoid exposing plain-text data</a:t>
            </a:r>
          </a:p>
          <a:p>
            <a:r>
              <a:rPr lang="en-US" sz="1400" dirty="0"/>
              <a:t>Perturbation</a:t>
            </a:r>
          </a:p>
          <a:p>
            <a:pPr lvl="1"/>
            <a:r>
              <a:rPr lang="en-US" sz="1400" dirty="0"/>
              <a:t>Perturb Images (e.g., Generative Adversarial Privacy)</a:t>
            </a:r>
          </a:p>
          <a:p>
            <a:r>
              <a:rPr lang="en-US" sz="1400" dirty="0"/>
              <a:t>Compressive Privacy </a:t>
            </a:r>
          </a:p>
          <a:p>
            <a:pPr lvl="1"/>
            <a:r>
              <a:rPr lang="en-US" sz="1400" dirty="0"/>
              <a:t>Compress images to protect original images (e.g., PCA)</a:t>
            </a:r>
          </a:p>
          <a:p>
            <a:r>
              <a:rPr lang="en-US" sz="1400" dirty="0"/>
              <a:t>Differential Privacy (DP)</a:t>
            </a:r>
          </a:p>
          <a:p>
            <a:pPr lvl="1"/>
            <a:r>
              <a:rPr lang="en-US" sz="1400" dirty="0"/>
              <a:t>Adding noise to data in order to prevent inference attack</a:t>
            </a:r>
          </a:p>
          <a:p>
            <a:pPr lvl="1"/>
            <a:r>
              <a:rPr lang="en-US" sz="1400" dirty="0"/>
              <a:t>DP is not designed for our scenario -&gt; still interested in seeing if it is applicable</a:t>
            </a:r>
          </a:p>
          <a:p>
            <a:r>
              <a:rPr lang="en-US" sz="1400" dirty="0"/>
              <a:t>Homomorphic Encryption </a:t>
            </a:r>
          </a:p>
          <a:p>
            <a:pPr lvl="1"/>
            <a:r>
              <a:rPr lang="en-US" sz="1400" dirty="0"/>
              <a:t>Enable ML to evaluate encrypted data without decryption</a:t>
            </a:r>
          </a:p>
          <a:p>
            <a:pPr lvl="1"/>
            <a:r>
              <a:rPr lang="en-US" sz="1400" dirty="0"/>
              <a:t>Need to design specific machine learning algorithms -&gt; limited because it is computationally expensive</a:t>
            </a:r>
          </a:p>
          <a:p>
            <a:pPr marL="5016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90F12-B7B5-4C7E-9050-854B4CEAC164}"/>
              </a:ext>
            </a:extLst>
          </p:cNvPr>
          <p:cNvSpPr txBox="1"/>
          <p:nvPr/>
        </p:nvSpPr>
        <p:spPr>
          <a:xfrm>
            <a:off x="6806030" y="3933849"/>
            <a:ext cx="907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Fig. 1. Scenario</a:t>
            </a:r>
          </a:p>
        </p:txBody>
      </p:sp>
    </p:spTree>
    <p:extLst>
      <p:ext uri="{BB962C8B-B14F-4D97-AF65-F5344CB8AC3E}">
        <p14:creationId xmlns:p14="http://schemas.microsoft.com/office/powerpoint/2010/main" val="294749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Methodology</a:t>
            </a:r>
            <a:br>
              <a:rPr lang="en-US" sz="2000" dirty="0"/>
            </a:br>
            <a:r>
              <a:rPr lang="en-US" sz="1600" dirty="0"/>
              <a:t>Motivation &amp; Evaluation Metric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03" y="1478943"/>
            <a:ext cx="8361049" cy="3393644"/>
          </a:xfrm>
        </p:spPr>
        <p:txBody>
          <a:bodyPr/>
          <a:lstStyle/>
          <a:p>
            <a:endParaRPr lang="en-US" sz="1400" dirty="0"/>
          </a:p>
          <a:p>
            <a:pPr marL="5016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8</a:t>
            </a:fld>
            <a:endParaRPr lang="en" kern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8">
                <a:extLst>
                  <a:ext uri="{FF2B5EF4-FFF2-40B4-BE49-F238E27FC236}">
                    <a16:creationId xmlns:a16="http://schemas.microsoft.com/office/drawing/2014/main" id="{381D781E-CD3C-414F-82CF-915FE6E821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713" y="1357281"/>
                <a:ext cx="5125451" cy="33936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000"/>
                  <a:buFont typeface="Roboto Condensed Light"/>
                  <a:buChar char="▰"/>
                  <a:defRPr sz="20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r>
                  <a:rPr lang="en-US" sz="1400" dirty="0"/>
                  <a:t>Deep learning-based image dimensional reduction method to </a:t>
                </a:r>
              </a:p>
              <a:p>
                <a:pPr lvl="1"/>
                <a:r>
                  <a:rPr lang="en-US" sz="1400" dirty="0"/>
                  <a:t>prevent data reconstruction (privacy) </a:t>
                </a:r>
              </a:p>
              <a:p>
                <a:pPr lvl="1"/>
                <a:r>
                  <a:rPr lang="en-US" sz="1400" dirty="0"/>
                  <a:t>but still, maintain useful features for ML use (utility)	</a:t>
                </a:r>
              </a:p>
              <a:p>
                <a:r>
                  <a:rPr lang="en-US" sz="1400" dirty="0"/>
                  <a:t>Evaluation Metric</a:t>
                </a:r>
              </a:p>
              <a:p>
                <a:pPr lvl="1"/>
                <a:r>
                  <a:rPr lang="en-US" sz="1400" dirty="0"/>
                  <a:t>Utility: Classification accuracy</a:t>
                </a:r>
              </a:p>
              <a:p>
                <a:pPr lvl="1"/>
                <a:r>
                  <a:rPr lang="en-US" sz="1400" dirty="0"/>
                  <a:t>Privacy: 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 dirty="0"/>
                  <a:t>: Reconstruction distance between an original image and its reconstructed image</a:t>
                </a:r>
              </a:p>
              <a:p>
                <a:pPr lvl="2"/>
                <a:r>
                  <a:rPr lang="en-US" sz="1400" dirty="0"/>
                  <a:t>We use Euclidean distance in this work</a:t>
                </a:r>
              </a:p>
              <a:p>
                <a:pPr lvl="2"/>
                <a:r>
                  <a:rPr lang="en-US" sz="1400" dirty="0"/>
                  <a:t>Reconstructed image visualization</a:t>
                </a:r>
              </a:p>
              <a:p>
                <a:endParaRPr lang="en-US" sz="1400" dirty="0"/>
              </a:p>
              <a:p>
                <a:pPr marL="501650" indent="-400050">
                  <a:buFont typeface="+mj-lt"/>
                  <a:buAutoNum type="romanUcPeriod"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Text Placeholder 8">
                <a:extLst>
                  <a:ext uri="{FF2B5EF4-FFF2-40B4-BE49-F238E27FC236}">
                    <a16:creationId xmlns:a16="http://schemas.microsoft.com/office/drawing/2014/main" id="{381D781E-CD3C-414F-82CF-915FE6E8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3" y="1357281"/>
                <a:ext cx="5125451" cy="3393644"/>
              </a:xfrm>
              <a:prstGeom prst="rect">
                <a:avLst/>
              </a:prstGeom>
              <a:blipFill>
                <a:blip r:embed="rId3"/>
                <a:stretch>
                  <a:fillRect b="-75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F46FD5F-6F2B-4FDC-815F-9AA873468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361" y="2039241"/>
            <a:ext cx="3275086" cy="14012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58315B-1E59-4260-B71D-1DBCA4C1D19A}"/>
              </a:ext>
            </a:extLst>
          </p:cNvPr>
          <p:cNvSpPr txBox="1"/>
          <p:nvPr/>
        </p:nvSpPr>
        <p:spPr>
          <a:xfrm>
            <a:off x="6367670" y="3440494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2. DR projection and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192550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F175E-3E4D-478F-A258-7738292C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4" y="392575"/>
            <a:ext cx="5930339" cy="766200"/>
          </a:xfrm>
        </p:spPr>
        <p:txBody>
          <a:bodyPr/>
          <a:lstStyle/>
          <a:p>
            <a:r>
              <a:rPr lang="en-US" sz="2000" dirty="0"/>
              <a:t>Methodology</a:t>
            </a:r>
            <a:br>
              <a:rPr lang="en-US" sz="2000" dirty="0"/>
            </a:br>
            <a:r>
              <a:rPr lang="en-US" sz="1600" dirty="0" err="1"/>
              <a:t>AutoGAN</a:t>
            </a:r>
            <a:r>
              <a:rPr lang="en-US" sz="1600" dirty="0"/>
              <a:t>-based Dimensional Reduction for Privacy Preservation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F05195-F358-434E-A992-26E4A6C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03" y="1478943"/>
            <a:ext cx="8361049" cy="3393644"/>
          </a:xfrm>
        </p:spPr>
        <p:txBody>
          <a:bodyPr/>
          <a:lstStyle/>
          <a:p>
            <a:endParaRPr lang="en-US" sz="1400" dirty="0"/>
          </a:p>
          <a:p>
            <a:pPr marL="501650" indent="-400050">
              <a:buFont typeface="+mj-lt"/>
              <a:buAutoNum type="romanU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1291-F906-4893-9538-05EBBB84D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914378"/>
              <a:t>9</a:t>
            </a:fld>
            <a:endParaRPr lang="en" kern="0">
              <a:solidFill>
                <a:srgbClr val="FFFFFF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81D781E-CD3C-414F-82CF-915FE6E8213A}"/>
              </a:ext>
            </a:extLst>
          </p:cNvPr>
          <p:cNvSpPr txBox="1">
            <a:spLocks/>
          </p:cNvSpPr>
          <p:nvPr/>
        </p:nvSpPr>
        <p:spPr>
          <a:xfrm>
            <a:off x="-92045" y="1357281"/>
            <a:ext cx="4702145" cy="339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Deep learning framework to transform images to lower dimension data including 4 deep neural network components </a:t>
            </a:r>
          </a:p>
          <a:p>
            <a:pPr lvl="1"/>
            <a:r>
              <a:rPr lang="en-US" sz="1400" dirty="0"/>
              <a:t>Generator: transform images to lower dimension data</a:t>
            </a:r>
          </a:p>
          <a:p>
            <a:pPr lvl="1"/>
            <a:r>
              <a:rPr lang="en-US" sz="1400" dirty="0"/>
              <a:t>Reconstructor: Reconstruct the raw images </a:t>
            </a:r>
          </a:p>
          <a:p>
            <a:pPr lvl="1"/>
            <a:r>
              <a:rPr lang="en-US" sz="1400" dirty="0"/>
              <a:t>Classifier: classify image (utility)</a:t>
            </a:r>
          </a:p>
          <a:p>
            <a:pPr lvl="1"/>
            <a:r>
              <a:rPr lang="en-US" sz="1400" dirty="0"/>
              <a:t>Discriminator: discriminate the reconstructed images with a target distribution (e.g., Gaussian)</a:t>
            </a:r>
          </a:p>
          <a:p>
            <a:r>
              <a:rPr lang="en-US" sz="1400" dirty="0"/>
              <a:t>Optimization problem</a:t>
            </a:r>
          </a:p>
          <a:p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9776F7-B26E-4F2B-96B1-9BE672B6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65" y="1649737"/>
            <a:ext cx="4095335" cy="2145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F06463-028E-4014-B81E-0673096A5024}"/>
              </a:ext>
            </a:extLst>
          </p:cNvPr>
          <p:cNvSpPr txBox="1"/>
          <p:nvPr/>
        </p:nvSpPr>
        <p:spPr>
          <a:xfrm>
            <a:off x="6185360" y="3727531"/>
            <a:ext cx="1186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Fig. 3. AutoGAN-DRP</a:t>
            </a:r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135D7E18-D628-4B50-BFAF-EDC1BA394EB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39813" y="4368800"/>
            <a:ext cx="42179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69A800-3C01-44AD-9853-205A7F361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65" y="4557606"/>
            <a:ext cx="3733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1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3.1983"/>
  <p:tag name="LATEXADDIN" val="\documentclass{article}&#10;\usepackage{amsmath}&#10;\pagestyle{empty}&#10;\begin{document}&#10;&#10;&#10;\begin{align*}&#10; \label{eq:fracpost}&#10; D (X, y)&#10; \end{align*}&#10;&#10;\end{document}"/>
  <p:tag name="IGUANATEXSIZE" val="16"/>
  <p:tag name="IGUANATEXCURSOR" val="126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717.6603"/>
  <p:tag name="LATEXADDIN" val="\documentclass{article}&#10;\usepackage{amsmath}&#10;\pagestyle{empty}&#10;\begin{document}&#10;&#10;&#10;\begin{align*}&#10; R = \frac{1}{K} \sum_i^K{d_i}&#10;\end{align*}&#10;&#10;&#10;\end{document}"/>
  <p:tag name="IGUANATEXSIZE" val="16"/>
  <p:tag name="IGUANATEXCURSOR" val="101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8.6727"/>
  <p:tag name="LATEXADDIN" val="\documentclass{article}&#10;\usepackage{amsmath}&#10;\pagestyle{empty}&#10;\begin{document}&#10;&#10;&#10;\begin{align*}&#10; r \sim U(0, R)&#10;\end{align*}&#10;&#10;&#10;\end{document}"/>
  <p:tag name="IGUANATEXSIZE" val="16"/>
  <p:tag name="IGUANATEXCURSOR" val="111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8.6727"/>
  <p:tag name="LATEXADDIN" val="\documentclass{article}&#10;\usepackage{amsmath}&#10;\pagestyle{empty}&#10;\begin{document}&#10;&#10;&#10;\begin{align*}&#10; r \sim U(0, R)&#10;\end{align*}&#10;&#10;&#10;\end{document}"/>
  <p:tag name="IGUANATEXSIZE" val="16"/>
  <p:tag name="IGUANATEXCURSOR" val="111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8.9202"/>
  <p:tag name="ORIGINALWIDTH" val="1961.005"/>
  <p:tag name="LATEXADDIN" val="\documentclass{article}&#10;\usepackage{amsmath}&#10;\pagestyle{empty}&#10;\begin{document}&#10;&#10;\begin{align*}&#10; \label{eq:posterior}&#10; p(y=A|x) = \frac{p(x|y=A).p(A)}{p(x)}  = f_0 \\&#10; p(y=B|x) = \frac{p(x|y=B).p(B)}{p(x)} = f_1  &#10;\end{align*}&#10;&#10;\end{document}"/>
  <p:tag name="IGUANATEXSIZE" val="20"/>
  <p:tag name="IGUANATEXCURSOR" val="225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2.9396"/>
  <p:tag name="ORIGINALWIDTH" val="1135.358"/>
  <p:tag name="LATEXADDIN" val="\documentclass{article}&#10;\usepackage{amsmath}&#10;\pagestyle{empty}&#10;\begin{document}&#10;&#10;&#10;\begin{align*}&#10; \label{eq:fracpost}&#10; f &amp;= f_1/f_0  \\&#10; &amp;=\frac{p(x|y=B) \:p(B)}{p(x|y=A) \: p(A)}&#10; \end{align*}&#10;&#10;\end{document}"/>
  <p:tag name="IGUANATEXSIZE" val="19"/>
  <p:tag name="IGUANATEXCURSOR" val="119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9.4263"/>
  <p:tag name="LATEXADDIN" val="\documentclass{article}&#10;\usepackage{amsmath}&#10;\pagestyle{empty}&#10;\begin{document}&#10;&#10;&#10;\begin{align*}&#10; p(y=B|x)&#10;\end{align*}&#10;&#10;&#10;\end{document}"/>
  <p:tag name="IGUANATEXSIZE" val="16"/>
  <p:tag name="IGUANATEXCURSOR" val="102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1.9272"/>
  <p:tag name="LATEXADDIN" val="\documentclass{article}&#10;\usepackage{amsmath}&#10;\pagestyle{empty}&#10;\begin{document}&#10;&#10;&#10;\begin{align*}&#10; p(y=A|x)&#10;\end{align*}&#10;&#10;&#10;\end{document}"/>
  <p:tag name="IGUANATEXSIZE" val="16"/>
  <p:tag name="IGUANATEXCURSOR" val="102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9.085"/>
  <p:tag name="ORIGINALWIDTH" val="3265.092"/>
  <p:tag name="LATEXADDIN" val="\documentclass{article}&#10;\usepackage{amsmath}&#10;\pagestyle{empty}&#10;\begin{document}&#10;&#10;\begin{align}&#10; \label{eq:fracpost_estimation}&#10; f &amp;= \frac{p(x|y=B)  \: P(B)}{p(x|y=A) \: P(A)} \\&#10; &amp;\approx \frac{ \frac{1}{N_B h^d} \: \sum_{i=1}^{N_B}{ (2\pi)^{-\frac{d}{2}} \: e^{\frac{1}{2}{(\frac{x-X_{B_i}}{h})^2} } } \: P(B) }&#10; { \frac{1}{N_A h^d} \:  \sum_{j=1}^{N_A}{ (2\pi)^{-\frac{d}{2}} \: e^{ \frac{1}{2} {(\frac{x-X_{A_j}}{h})^2} } }\: P(A) }\\&#10; &amp;\approx \frac{N_A}{N_B} \: \frac{ \sum_{i=1}^{N_B}{ e^{\frac{1}{2}{(\frac{x-X_{B_i}}{h})^2} } } }&#10; {  \sum_{j=1}^{N_A}{ e^{ \frac{1}{2} {(\frac{x-X_{A_j}}{h})^2} } }}  \label{equ:f}&#10;\end{align} &#10; &#10;&#10;&#10;\end{document}"/>
  <p:tag name="IGUANATEXSIZE" val="19"/>
  <p:tag name="IGUANATEXCURSOR" val="174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6.9141"/>
  <p:tag name="ORIGINALWIDTH" val="2404.199"/>
  <p:tag name="LATEXADDIN" val="\documentclass{article}&#10;\usepackage{amsmath}&#10;\pagestyle{empty}&#10;\begin{document}&#10;&#10;&#10;where, \\&#10;$X_A,\; X_B$ : examples in class A, B\\&#10;$N_A,\; N_B$ : number of examples in class A, B\\&#10;D : number of dimensions\\&#10;h : bandhwidth of Gaussian Kernel&#10;&#10;\end{document}"/>
  <p:tag name="IGUANATEXSIZE" val="19"/>
  <p:tag name="IGUANATEXCURSOR" val="242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9749"/>
  <p:tag name="ORIGINALWIDTH" val="1541.807"/>
  <p:tag name="LATEXADDIN" val="\documentclass{article}&#10;\usepackage{amsmath}&#10;\pagestyle{empty}&#10;\begin{document}&#10;&#10;&#10;\begin{align*}&#10;    \label{prob:optimazation}&#10;    \max_{x'} {f(x')} \;\;\; \textrm{s.t.}\; ||\vec{x'} - \vec{x}||=r .&#10;\end{align*}&#10;&#10;\end{document}"/>
  <p:tag name="IGUANATEXSIZE" val="16"/>
  <p:tag name="IGUANATEXCURSOR" val="210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29.9587"/>
  <p:tag name="LATEXADDIN" val="\documentclass{article}&#10;\usepackage{amsmath}&#10;\pagestyle{empty}&#10;\begin{document}&#10;&#10;&#10;\begin{align*}&#10; \label{eq:fracpost}&#10; S \in D&#10; \end{align*}&#10;&#10;\end{document}"/>
  <p:tag name="IGUANATEXSIZE" val="19"/>
  <p:tag name="IGUANATEXCURSOR" val="126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524.9344"/>
  <p:tag name="LATEXADDIN" val="\documentclass{article}&#10;\usepackage{amsmath}&#10;\pagestyle{empty}&#10;\begin{document}&#10;&#10;&#10;\begin{align*}&#10; \label{eq:fracpost}&#10; D' (X', y')&#10; \end{align*}&#10;&#10;\end{document}"/>
  <p:tag name="IGUANATEXSIZE" val="16"/>
  <p:tag name="IGUANATEXCURSOR" val="129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3.1983"/>
  <p:tag name="LATEXADDIN" val="\documentclass{article}&#10;\usepackage{amsmath}&#10;\pagestyle{empty}&#10;\begin{document}&#10;&#10;&#10;\begin{align*}&#10; \label{eq:fracpost}&#10; D (X, y)&#10; \end{align*}&#10;&#10;\end{document}"/>
  <p:tag name="IGUANATEXSIZE" val="16"/>
  <p:tag name="IGUANATEXCURSOR" val="126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329.9587"/>
  <p:tag name="LATEXADDIN" val="\documentclass{article}&#10;\usepackage{amsmath}&#10;\pagestyle{empty}&#10;\begin{document}&#10;&#10;&#10;\begin{align*}&#10; \label{eq:fracpost}&#10; S \in D&#10; \end{align*}&#10;&#10;\end{document}"/>
  <p:tag name="IGUANATEXSIZE" val="19"/>
  <p:tag name="IGUANATEXCURSOR" val="126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524.9344"/>
  <p:tag name="LATEXADDIN" val="\documentclass{article}&#10;\usepackage{amsmath}&#10;\pagestyle{empty}&#10;\begin{document}&#10;&#10;&#10;\begin{align*}&#10; \label{eq:fracpost}&#10; D' (X', y')&#10; \end{align*}&#10;&#10;\end{document}"/>
  <p:tag name="IGUANATEXSIZE" val="16"/>
  <p:tag name="IGUANATEXCURSOR" val="129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3.1983"/>
  <p:tag name="LATEXADDIN" val="\documentclass{article}&#10;\usepackage{amsmath}&#10;\pagestyle{empty}&#10;\begin{document}&#10;&#10;&#10;\begin{align*}&#10; \label{eq:fracpost}&#10; D (X, y)&#10; \end{align*}&#10;&#10;\end{document}"/>
  <p:tag name="IGUANATEXSIZE" val="16"/>
  <p:tag name="IGUANATEXCURSOR" val="126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8.6727"/>
  <p:tag name="LATEXADDIN" val="\documentclass{article}&#10;\usepackage{amsmath}&#10;\pagestyle{empty}&#10;\begin{document}&#10;&#10;&#10;\begin{align*}&#10; r \sim U(0, R)&#10;\end{align*}&#10;&#10;&#10;\end{document}"/>
  <p:tag name="IGUANATEXSIZE" val="16"/>
  <p:tag name="IGUANATEXCURSOR" val="111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8.6727"/>
  <p:tag name="LATEXADDIN" val="\documentclass{article}&#10;\usepackage{amsmath}&#10;\pagestyle{empty}&#10;\begin{document}&#10;&#10;&#10;\begin{align*}&#10; r \sim U(0, R)&#10;\end{align*}&#10;&#10;&#10;\end{document}"/>
  <p:tag name="IGUANATEXSIZE" val="16"/>
  <p:tag name="IGUANATEXCURSOR" val="111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2687</Words>
  <Application>Microsoft Office PowerPoint</Application>
  <PresentationFormat>On-screen Show (16:9)</PresentationFormat>
  <Paragraphs>536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Bahnschrift SemiBold Condensed</vt:lpstr>
      <vt:lpstr>Arial</vt:lpstr>
      <vt:lpstr>Calibri</vt:lpstr>
      <vt:lpstr>Roboto Condensed Light</vt:lpstr>
      <vt:lpstr>PMingLiU</vt:lpstr>
      <vt:lpstr>Cambria Math</vt:lpstr>
      <vt:lpstr>Roboto Condensed</vt:lpstr>
      <vt:lpstr>Arvo</vt:lpstr>
      <vt:lpstr>Wingdings</vt:lpstr>
      <vt:lpstr>Salerio template</vt:lpstr>
      <vt:lpstr>AutoGAN-based Dimension Reduction for Privacy Preservation  &amp; Synthetic Information Towards Maximum Posterior Ratio  for Deep Learning on Imbalanced Data: SIMPOR</vt:lpstr>
      <vt:lpstr>Publication Status</vt:lpstr>
      <vt:lpstr>AGENDA</vt:lpstr>
      <vt:lpstr>AutoGAN-based dimension reduction for privacy preservation (AutoGAN-DRP)</vt:lpstr>
      <vt:lpstr>AGENDA </vt:lpstr>
      <vt:lpstr>Introduction of Attack Scenario </vt:lpstr>
      <vt:lpstr>Related Works</vt:lpstr>
      <vt:lpstr>Methodology Motivation &amp; Evaluation Metric</vt:lpstr>
      <vt:lpstr>Methodology AutoGAN-based Dimensional Reduction for Privacy Preservation</vt:lpstr>
      <vt:lpstr>Methodology AutoGAN-based Dimensional Reduction for Privacy Preservation</vt:lpstr>
      <vt:lpstr> Experiments  on AT&amp;T , YaleB and CelebA  </vt:lpstr>
      <vt:lpstr> Experiments  on AT&amp;T , YaleB and CelebA  </vt:lpstr>
      <vt:lpstr> Experiments  Comparison to Generative Adversarial Privacy (GAP) </vt:lpstr>
      <vt:lpstr>Conclusion</vt:lpstr>
      <vt:lpstr>Synthetic Information towards Maximum Posterior Ratio for deep learning on imbalanced data (SIMPOR)</vt:lpstr>
      <vt:lpstr>AGENDA</vt:lpstr>
      <vt:lpstr>Introduction</vt:lpstr>
      <vt:lpstr>Related Works</vt:lpstr>
      <vt:lpstr>Motivation</vt:lpstr>
      <vt:lpstr>Methodology Which region affects our model the most?</vt:lpstr>
      <vt:lpstr>Methodology Which region affects our model the most?</vt:lpstr>
      <vt:lpstr>Methodology Which region affects our model the most?</vt:lpstr>
      <vt:lpstr>Methodology  How to generate synthetic data?</vt:lpstr>
      <vt:lpstr>Methodology (SIMPOR) How to generate synthetic data?</vt:lpstr>
      <vt:lpstr>Methodology (SIMPOR) How to generate synthetic data?</vt:lpstr>
      <vt:lpstr>Methodology (SIMPOR) How to generate synthetic data?</vt:lpstr>
      <vt:lpstr>Methodology (SIMPOR) How to generate synthetic data?</vt:lpstr>
      <vt:lpstr>Methodology (SIMPOR) How to determine R?</vt:lpstr>
      <vt:lpstr>Methodology (SIMPOR) How to determine direction v ⃗ ?</vt:lpstr>
      <vt:lpstr>Methodology (SIMPOR) How to determine direction v ⃗ ?</vt:lpstr>
      <vt:lpstr>Methodology (SIMPOR) How to determine direction v ⃗ ?</vt:lpstr>
      <vt:lpstr>Methodology (SIMPOR) How to determine direction v ⃗ ?</vt:lpstr>
      <vt:lpstr>Methodology (SIMPOR) How to generate synthetic minority samples?</vt:lpstr>
      <vt:lpstr>Experiments and discussion</vt:lpstr>
      <vt:lpstr>Experiments and discussion</vt:lpstr>
      <vt:lpstr>     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 II - IPR 1</dc:title>
  <dc:creator>Dumindu</dc:creator>
  <cp:lastModifiedBy>hung nguyen</cp:lastModifiedBy>
  <cp:revision>1119</cp:revision>
  <cp:lastPrinted>2019-12-05T21:05:51Z</cp:lastPrinted>
  <dcterms:modified xsi:type="dcterms:W3CDTF">2021-09-01T22:22:14Z</dcterms:modified>
</cp:coreProperties>
</file>