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C08A-FBD8-4DAE-83E4-30F719C4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BC523-8195-4BA9-92EF-F8FE045A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98A7-830D-4CC4-8E47-8DEC213B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D642-050F-4958-B7F8-107F203C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2A6E-2F1E-49F2-AAD4-0D8C73D8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0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A94-AC6E-44CF-9CEC-AF4381B8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5AC82-9DC6-4B92-8C90-1C4BB3B74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0F1A-7F78-47CB-85A5-DA5B51C0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A1B0-2155-4CDE-9767-53D0E9B9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4D19-36CA-4BF8-A590-BCA57934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F853D-2AE6-48AC-A5AA-AB219959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79C72-8317-427B-A764-126020B2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B1D3-AC7A-425D-84E6-B288D775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2CD7-C92F-4906-AFC8-4F0E05C5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5FD6-B2AF-4D1F-8C05-FC58265D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6633-09DD-4AD8-94E6-73DFD3A9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D37B-A5E5-4BBA-B644-30079869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180-09DB-4AEC-ABE6-8A26A69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D259-F95E-4399-BA34-237F36A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62BC-4A54-400B-810C-A90A5901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A6C3-5BB9-4D85-AA8C-9AAC9D32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8AA1-A067-4DE7-BA6C-C69399F1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24F4-E90D-4B0D-9FAC-E9CD527E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90FB-A1BD-4503-BAC6-66B40139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43A0-6DBA-4CF8-B90B-E3F5BAF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7501-B481-4B51-96D8-799454FB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7756-6A82-4884-8556-AAAD9B2D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A3985-B80C-41A3-8CEF-4A0D556C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12D7-1B88-4A0B-BE7D-C9FDA936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B7E29-2C11-4314-86BF-C510274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C936-5D6C-4410-BCE2-ECDA0026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ED67-B920-403C-A2F5-B791B51F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6C0F-1F41-48CD-8BDF-379464B4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9BD7D-01EF-4879-9228-170699D8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E6F12-259C-41AB-868D-FD4D0BB1E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2BFA-5AC9-4B50-BD84-3EF4BA98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8550F-A248-4D5B-99E0-5AEEEAB8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B8265-07B5-415B-9E23-CA972E59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C02A-2849-44F2-8F2B-2E35F28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16EB-403E-4012-A213-2CB48F2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0FC2-9AC1-4093-8F85-4173CE26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B15F3-792F-4DBD-A4EA-3839D36A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30CD-2F2B-45ED-80CE-4AC2DA6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8D0F7-643B-4A27-B5B2-955919B6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8DBE-140F-4446-8542-F22AD7F9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068AF-7B25-4B7E-A499-0A49378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FEC-6D6E-4019-BE82-0015181F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F585-50D1-458C-B038-7C89419C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A9D1C-FFA7-424C-BCE9-2DF96128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2490-1348-4748-AB83-4840BF4D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5247-08E4-4FF3-993F-3C578A9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DFE8-1A35-4454-A53E-13389134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538-065F-466E-9511-2CA65E96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7442D-F326-44A7-A55E-F45863868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0B4D-0488-41D1-AA45-4E76C2DC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D1DD-6CA8-414C-BC82-E481FF97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7792-216F-4E5A-B887-BBA40D45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6D9C-DF07-4F49-8027-6A18E9A4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A6644-F1F2-4E80-BFB4-9B05A321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3BB0-391A-461B-8A56-3C9C0B7A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C5FD-9D58-41D5-B1E4-B4A8CA8FB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116B-D0C6-476B-A481-C01B9BA199B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44F3-AB94-4634-A9DE-EC4F02E2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568D-E680-48AB-83A0-804447E9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EB0-AF32-4E06-9D34-025EA25F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21" Type="http://schemas.openxmlformats.org/officeDocument/2006/relationships/tags" Target="../tags/tag21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.sv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6.svg"/><Relationship Id="rId41" Type="http://schemas.openxmlformats.org/officeDocument/2006/relationships/image" Target="../media/image18.png"/><Relationship Id="rId54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3" Type="http://schemas.openxmlformats.org/officeDocument/2006/relationships/image" Target="../media/image3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49" Type="http://schemas.openxmlformats.org/officeDocument/2006/relationships/image" Target="../media/image26.png"/><Relationship Id="rId57" Type="http://schemas.openxmlformats.org/officeDocument/2006/relationships/image" Target="../media/image3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8.png"/><Relationship Id="rId44" Type="http://schemas.openxmlformats.org/officeDocument/2006/relationships/image" Target="../media/image21.png"/><Relationship Id="rId52" Type="http://schemas.openxmlformats.org/officeDocument/2006/relationships/image" Target="../media/image2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4.sv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43" Type="http://schemas.openxmlformats.org/officeDocument/2006/relationships/image" Target="../media/image20.png"/><Relationship Id="rId48" Type="http://schemas.openxmlformats.org/officeDocument/2006/relationships/image" Target="../media/image25.png"/><Relationship Id="rId56" Type="http://schemas.openxmlformats.org/officeDocument/2006/relationships/image" Target="../media/image33.png"/><Relationship Id="rId8" Type="http://schemas.openxmlformats.org/officeDocument/2006/relationships/tags" Target="../tags/tag8.xml"/><Relationship Id="rId51" Type="http://schemas.openxmlformats.org/officeDocument/2006/relationships/image" Target="../media/image28.png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Manual Operation 125">
            <a:extLst>
              <a:ext uri="{FF2B5EF4-FFF2-40B4-BE49-F238E27FC236}">
                <a16:creationId xmlns:a16="http://schemas.microsoft.com/office/drawing/2014/main" id="{B31DB398-9DDF-4778-94F3-A79DB77BE2DA}"/>
              </a:ext>
            </a:extLst>
          </p:cNvPr>
          <p:cNvSpPr/>
          <p:nvPr/>
        </p:nvSpPr>
        <p:spPr>
          <a:xfrm rot="16200000">
            <a:off x="2939070" y="3985693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omputer outline">
            <a:extLst>
              <a:ext uri="{FF2B5EF4-FFF2-40B4-BE49-F238E27FC236}">
                <a16:creationId xmlns:a16="http://schemas.microsoft.com/office/drawing/2014/main" id="{B5E72C07-4911-47E4-A2AE-7FEBA97030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27363" y="2862965"/>
            <a:ext cx="914400" cy="9144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7D06127A-A3A3-4919-B402-D9199D74DCC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38800" y="5217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B90134-3DD1-4547-81AB-631D8DD8574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39709" y="2862965"/>
            <a:ext cx="914400" cy="914400"/>
          </a:xfrm>
          <a:prstGeom prst="rect">
            <a:avLst/>
          </a:prstGeom>
        </p:spPr>
      </p:pic>
      <p:pic>
        <p:nvPicPr>
          <p:cNvPr id="14" name="Graphic 13" descr="Computer outline">
            <a:extLst>
              <a:ext uri="{FF2B5EF4-FFF2-40B4-BE49-F238E27FC236}">
                <a16:creationId xmlns:a16="http://schemas.microsoft.com/office/drawing/2014/main" id="{637CC7EC-6352-4245-BF6F-BBB727545FC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1386" y="2794684"/>
            <a:ext cx="914400" cy="914400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9B94EC0D-1611-46CC-B01A-C9FC254F8B8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677675" y="261912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2A9FFE-66D8-451D-9EC0-50F0DF370C63}"/>
              </a:ext>
            </a:extLst>
          </p:cNvPr>
          <p:cNvSpPr txBox="1"/>
          <p:nvPr/>
        </p:nvSpPr>
        <p:spPr>
          <a:xfrm>
            <a:off x="6085702" y="30788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245704-A251-42CA-B097-A2157A037D3D}"/>
                  </a:ext>
                </a:extLst>
              </p:cNvPr>
              <p:cNvSpPr txBox="1"/>
              <p:nvPr/>
            </p:nvSpPr>
            <p:spPr>
              <a:xfrm>
                <a:off x="3363547" y="3735886"/>
                <a:ext cx="907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245704-A251-42CA-B097-A2157A03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547" y="3735886"/>
                <a:ext cx="907108" cy="369332"/>
              </a:xfrm>
              <a:prstGeom prst="rect">
                <a:avLst/>
              </a:prstGeom>
              <a:blipFill>
                <a:blip r:embed="rId30"/>
                <a:stretch>
                  <a:fillRect l="-60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3E52D8-71BA-41D7-A92A-DAAB84B48585}"/>
                  </a:ext>
                </a:extLst>
              </p:cNvPr>
              <p:cNvSpPr txBox="1"/>
              <p:nvPr/>
            </p:nvSpPr>
            <p:spPr>
              <a:xfrm>
                <a:off x="8379408" y="3623127"/>
                <a:ext cx="947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3E52D8-71BA-41D7-A92A-DAAB84B48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08" y="3623127"/>
                <a:ext cx="947760" cy="369332"/>
              </a:xfrm>
              <a:prstGeom prst="rect">
                <a:avLst/>
              </a:prstGeom>
              <a:blipFill>
                <a:blip r:embed="rId31"/>
                <a:stretch>
                  <a:fillRect l="-58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EBD2809-D7B4-46B2-A4FA-817E8A823EED}"/>
              </a:ext>
            </a:extLst>
          </p:cNvPr>
          <p:cNvSpPr txBox="1"/>
          <p:nvPr/>
        </p:nvSpPr>
        <p:spPr>
          <a:xfrm>
            <a:off x="5480736" y="210385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Aggregator</a:t>
            </a:r>
          </a:p>
        </p:txBody>
      </p:sp>
      <p:pic>
        <p:nvPicPr>
          <p:cNvPr id="33" name="Graphic 32" descr="Document with solid fill">
            <a:extLst>
              <a:ext uri="{FF2B5EF4-FFF2-40B4-BE49-F238E27FC236}">
                <a16:creationId xmlns:a16="http://schemas.microsoft.com/office/drawing/2014/main" id="{7205EE4C-AFC2-4F22-A5B4-A8E628C0D2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07143" y="2066941"/>
            <a:ext cx="482263" cy="482263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91046C28-5D50-4C51-B4B3-FBF1E25273E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354836" y="2463443"/>
            <a:ext cx="482263" cy="48226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8E5B9C-1088-48D4-AB14-47796D25E99E}"/>
              </a:ext>
            </a:extLst>
          </p:cNvPr>
          <p:cNvCxnSpPr>
            <a:cxnSpLocks/>
          </p:cNvCxnSpPr>
          <p:nvPr/>
        </p:nvCxnSpPr>
        <p:spPr>
          <a:xfrm>
            <a:off x="6782425" y="1322845"/>
            <a:ext cx="1856885" cy="154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8F41445-1320-4CE6-88E9-4A8B9D337CF7}"/>
              </a:ext>
            </a:extLst>
          </p:cNvPr>
          <p:cNvSpPr/>
          <p:nvPr/>
        </p:nvSpPr>
        <p:spPr>
          <a:xfrm>
            <a:off x="8120298" y="2088810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FD69AE-2375-4C24-AA8A-599EBC764C7B}"/>
              </a:ext>
            </a:extLst>
          </p:cNvPr>
          <p:cNvSpPr/>
          <p:nvPr/>
        </p:nvSpPr>
        <p:spPr>
          <a:xfrm>
            <a:off x="7429208" y="2141396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246B0-9336-4B03-8812-533BDCB7918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3934866" y="1383727"/>
            <a:ext cx="1539506" cy="1364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31C35717-811B-4C1F-ACC3-BD3571C5F5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349855" y="2588497"/>
            <a:ext cx="482263" cy="482263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F4095EFF-4597-4E9F-942F-922191D3880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2603" y="2507533"/>
            <a:ext cx="482263" cy="482263"/>
          </a:xfrm>
          <a:prstGeom prst="rect">
            <a:avLst/>
          </a:prstGeom>
        </p:spPr>
      </p:pic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0ECEAED-5BA5-49CB-B322-B303E26493E5}"/>
              </a:ext>
            </a:extLst>
          </p:cNvPr>
          <p:cNvSpPr/>
          <p:nvPr/>
        </p:nvSpPr>
        <p:spPr>
          <a:xfrm>
            <a:off x="3830422" y="2240418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54" name="Graphic 53" descr="Images outline">
            <a:extLst>
              <a:ext uri="{FF2B5EF4-FFF2-40B4-BE49-F238E27FC236}">
                <a16:creationId xmlns:a16="http://schemas.microsoft.com/office/drawing/2014/main" id="{191BEE7F-0724-4795-B0F4-731DEB605B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24147" y="4486446"/>
            <a:ext cx="614316" cy="614316"/>
          </a:xfrm>
          <a:prstGeom prst="rect">
            <a:avLst/>
          </a:prstGeom>
        </p:spPr>
      </p:pic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42672D0D-73AC-4D84-AC03-6B96396712BE}"/>
              </a:ext>
            </a:extLst>
          </p:cNvPr>
          <p:cNvSpPr/>
          <p:nvPr/>
        </p:nvSpPr>
        <p:spPr>
          <a:xfrm rot="16200000">
            <a:off x="8107337" y="3931379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 descr="\documentclass{article}&#10;\usepackage{amsmath}&#10;\pagestyle{empty}&#10;\begin{document}&#10;&#10;&#10;\begin{align*}&#10; ld_k(\hat{w_K})&#10;\end{align*}&#10;\end{document}" title="IguanaTex Bitmap Display">
            <a:extLst>
              <a:ext uri="{FF2B5EF4-FFF2-40B4-BE49-F238E27FC236}">
                <a16:creationId xmlns:a16="http://schemas.microsoft.com/office/drawing/2014/main" id="{498DA6D7-2BEE-8373-5D23-40248E1A8C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22" y="4238990"/>
            <a:ext cx="829486" cy="241752"/>
          </a:xfrm>
          <a:prstGeom prst="rect">
            <a:avLst/>
          </a:prstGeom>
        </p:spPr>
      </p:pic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E1307EE6-A1B6-4518-9A96-B34AF9D3C2F9}"/>
              </a:ext>
            </a:extLst>
          </p:cNvPr>
          <p:cNvSpPr/>
          <p:nvPr/>
        </p:nvSpPr>
        <p:spPr>
          <a:xfrm rot="16200000">
            <a:off x="8107336" y="4782492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\documentclass{article}&#10;\usepackage{amsmath}&#10;\pagestyle{empty}&#10;\begin{document}&#10;&#10;&#10;\begin{align*}&#10; gd(\tilde{w})&#10;\end{align*}&#10;\end{document}" title="IguanaTex Bitmap Display">
            <a:extLst>
              <a:ext uri="{FF2B5EF4-FFF2-40B4-BE49-F238E27FC236}">
                <a16:creationId xmlns:a16="http://schemas.microsoft.com/office/drawing/2014/main" id="{32AB6810-7D03-E932-1027-CB5166C1B9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58" y="5090192"/>
            <a:ext cx="586287" cy="241752"/>
          </a:xfrm>
          <a:prstGeom prst="rect">
            <a:avLst/>
          </a:prstGeom>
        </p:spPr>
      </p:pic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F68BEBCB-2240-47FA-969E-35AB02A65F2C}"/>
              </a:ext>
            </a:extLst>
          </p:cNvPr>
          <p:cNvSpPr/>
          <p:nvPr/>
        </p:nvSpPr>
        <p:spPr>
          <a:xfrm rot="16200000">
            <a:off x="9479801" y="4276367"/>
            <a:ext cx="614315" cy="1042917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E305ABD-A1A4-443C-B029-6281FBD81D56}"/>
              </a:ext>
            </a:extLst>
          </p:cNvPr>
          <p:cNvCxnSpPr>
            <a:stCxn id="55" idx="2"/>
          </p:cNvCxnSpPr>
          <p:nvPr/>
        </p:nvCxnSpPr>
        <p:spPr>
          <a:xfrm>
            <a:off x="8822376" y="4339260"/>
            <a:ext cx="416943" cy="30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4117E0-B6FE-4FD2-9618-6E1F2624ABC7}"/>
              </a:ext>
            </a:extLst>
          </p:cNvPr>
          <p:cNvCxnSpPr>
            <a:cxnSpLocks/>
          </p:cNvCxnSpPr>
          <p:nvPr/>
        </p:nvCxnSpPr>
        <p:spPr>
          <a:xfrm flipV="1">
            <a:off x="8832671" y="4877444"/>
            <a:ext cx="406648" cy="300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7FDB0B2-D4C0-4BDB-AC07-4DEFFCDC382B}"/>
              </a:ext>
            </a:extLst>
          </p:cNvPr>
          <p:cNvCxnSpPr/>
          <p:nvPr/>
        </p:nvCxnSpPr>
        <p:spPr>
          <a:xfrm>
            <a:off x="7605010" y="4793604"/>
            <a:ext cx="416943" cy="30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4334D36-4BD3-42E9-AA82-C84BCC5F91F5}"/>
              </a:ext>
            </a:extLst>
          </p:cNvPr>
          <p:cNvCxnSpPr>
            <a:cxnSpLocks/>
          </p:cNvCxnSpPr>
          <p:nvPr/>
        </p:nvCxnSpPr>
        <p:spPr>
          <a:xfrm flipV="1">
            <a:off x="7578364" y="4396835"/>
            <a:ext cx="406648" cy="300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\documentclass{article}&#10;\usepackage{amsmath}&#10;\pagestyle{empty}&#10;\begin{document}&#10;&#10;&#10;\begin{align*}&#10; X_K&#10;\end{align*}&#10;\end{document}" title="IguanaTex Bitmap Display">
            <a:extLst>
              <a:ext uri="{FF2B5EF4-FFF2-40B4-BE49-F238E27FC236}">
                <a16:creationId xmlns:a16="http://schemas.microsoft.com/office/drawing/2014/main" id="{C61FD96A-D2F1-26C2-A495-E37176DD92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53" y="5151476"/>
            <a:ext cx="359010" cy="199771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4859E4-1AC2-41D4-9085-7F15DF1C49BD}"/>
              </a:ext>
            </a:extLst>
          </p:cNvPr>
          <p:cNvCxnSpPr>
            <a:cxnSpLocks/>
          </p:cNvCxnSpPr>
          <p:nvPr/>
        </p:nvCxnSpPr>
        <p:spPr>
          <a:xfrm>
            <a:off x="6718531" y="1383446"/>
            <a:ext cx="1856885" cy="154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2672EA-A24A-49FB-BB26-EFD40D582432}"/>
              </a:ext>
            </a:extLst>
          </p:cNvPr>
          <p:cNvCxnSpPr>
            <a:cxnSpLocks/>
          </p:cNvCxnSpPr>
          <p:nvPr/>
        </p:nvCxnSpPr>
        <p:spPr>
          <a:xfrm flipH="1">
            <a:off x="4067016" y="1440877"/>
            <a:ext cx="1539506" cy="1364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7A81A866-D93C-49FB-A84C-392605D192B9}"/>
              </a:ext>
            </a:extLst>
          </p:cNvPr>
          <p:cNvSpPr/>
          <p:nvPr/>
        </p:nvSpPr>
        <p:spPr>
          <a:xfrm>
            <a:off x="4652397" y="2292824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4ABD858-F809-4AB7-A1D6-BABF5B6FCC50}"/>
              </a:ext>
            </a:extLst>
          </p:cNvPr>
          <p:cNvCxnSpPr>
            <a:cxnSpLocks/>
          </p:cNvCxnSpPr>
          <p:nvPr/>
        </p:nvCxnSpPr>
        <p:spPr>
          <a:xfrm>
            <a:off x="10308417" y="4793454"/>
            <a:ext cx="46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\documentclass{article}&#10;\usepackage{amsmath}&#10;\pagestyle{empty}&#10;\begin{document}&#10;&#10;&#10;\begin{align*}&#10; \alpha_K = \frac{p(x)}{q_K(x)}&#10;\end{align*}&#10;\end{document}" title="IguanaTex Bitmap Display">
            <a:extLst>
              <a:ext uri="{FF2B5EF4-FFF2-40B4-BE49-F238E27FC236}">
                <a16:creationId xmlns:a16="http://schemas.microsoft.com/office/drawing/2014/main" id="{CD004CA7-8CA1-BA5C-8C2B-16B436D4B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59" y="4803883"/>
            <a:ext cx="928119" cy="40708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\begin{align*}&#10; q_K(x)&#10;\end{align*}&#10;\end{document}" title="IguanaTex Bitmap Display">
            <a:extLst>
              <a:ext uri="{FF2B5EF4-FFF2-40B4-BE49-F238E27FC236}">
                <a16:creationId xmlns:a16="http://schemas.microsoft.com/office/drawing/2014/main" id="{202E0851-A323-9B66-0CB0-CEEFD1D4F15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06" y="4124819"/>
            <a:ext cx="418482" cy="172986"/>
          </a:xfrm>
          <a:prstGeom prst="rect">
            <a:avLst/>
          </a:prstGeom>
        </p:spPr>
      </p:pic>
      <p:pic>
        <p:nvPicPr>
          <p:cNvPr id="130" name="Picture 129" descr="\documentclass{article}&#10;\usepackage{amsmath}&#10;\pagestyle{empty}&#10;\begin{document}&#10;&#10;&#10;\begin{align*}&#10; p(x)&#10;\end{align*}&#10;\end{document}" title="IguanaTex Bitmap Display">
            <a:extLst>
              <a:ext uri="{FF2B5EF4-FFF2-40B4-BE49-F238E27FC236}">
                <a16:creationId xmlns:a16="http://schemas.microsoft.com/office/drawing/2014/main" id="{0717832F-8C66-4FCB-A6E6-6AADF4ADB1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21" y="5190984"/>
            <a:ext cx="308682" cy="172986"/>
          </a:xfrm>
          <a:prstGeom prst="rect">
            <a:avLst/>
          </a:prstGeom>
        </p:spPr>
      </p:pic>
      <p:pic>
        <p:nvPicPr>
          <p:cNvPr id="108" name="Graphic 107" descr="Images outline">
            <a:extLst>
              <a:ext uri="{FF2B5EF4-FFF2-40B4-BE49-F238E27FC236}">
                <a16:creationId xmlns:a16="http://schemas.microsoft.com/office/drawing/2014/main" id="{8AC2AAFC-A472-46A3-95F7-743F8E23AD2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883584" y="4529097"/>
            <a:ext cx="614316" cy="614316"/>
          </a:xfrm>
          <a:prstGeom prst="rect">
            <a:avLst/>
          </a:prstGeom>
        </p:spPr>
      </p:pic>
      <p:sp>
        <p:nvSpPr>
          <p:cNvPr id="110" name="Flowchart: Manual Operation 109">
            <a:extLst>
              <a:ext uri="{FF2B5EF4-FFF2-40B4-BE49-F238E27FC236}">
                <a16:creationId xmlns:a16="http://schemas.microsoft.com/office/drawing/2014/main" id="{0D1DAA1C-6CA2-451F-AC8E-2597CEAEC489}"/>
              </a:ext>
            </a:extLst>
          </p:cNvPr>
          <p:cNvSpPr/>
          <p:nvPr/>
        </p:nvSpPr>
        <p:spPr>
          <a:xfrm rot="16200000">
            <a:off x="2966773" y="4825143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\documentclass{article}&#10;\usepackage{amsmath}&#10;\pagestyle{empty}&#10;\begin{document}&#10;&#10;&#10;\begin{align*}&#10; gd(\tilde{w})&#10;\end{align*}&#10;\end{document}" title="IguanaTex Bitmap Display">
            <a:extLst>
              <a:ext uri="{FF2B5EF4-FFF2-40B4-BE49-F238E27FC236}">
                <a16:creationId xmlns:a16="http://schemas.microsoft.com/office/drawing/2014/main" id="{8860306D-E819-4B0D-E71E-9123AACC27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95" y="5132843"/>
            <a:ext cx="586287" cy="241752"/>
          </a:xfrm>
          <a:prstGeom prst="rect">
            <a:avLst/>
          </a:prstGeom>
        </p:spPr>
      </p:pic>
      <p:sp>
        <p:nvSpPr>
          <p:cNvPr id="112" name="Flowchart: Manual Operation 111">
            <a:extLst>
              <a:ext uri="{FF2B5EF4-FFF2-40B4-BE49-F238E27FC236}">
                <a16:creationId xmlns:a16="http://schemas.microsoft.com/office/drawing/2014/main" id="{AB2F3C8F-F7C7-43B0-B03C-311BC6951401}"/>
              </a:ext>
            </a:extLst>
          </p:cNvPr>
          <p:cNvSpPr/>
          <p:nvPr/>
        </p:nvSpPr>
        <p:spPr>
          <a:xfrm rot="16200000">
            <a:off x="4306758" y="4351499"/>
            <a:ext cx="614315" cy="977956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FCD8A12-D20D-4217-85C3-E9EAEF3FDAE0}"/>
              </a:ext>
            </a:extLst>
          </p:cNvPr>
          <p:cNvCxnSpPr/>
          <p:nvPr/>
        </p:nvCxnSpPr>
        <p:spPr>
          <a:xfrm>
            <a:off x="3681813" y="4381911"/>
            <a:ext cx="416943" cy="30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D06C11E-34C9-43FC-8DE4-98A69AFB967A}"/>
              </a:ext>
            </a:extLst>
          </p:cNvPr>
          <p:cNvCxnSpPr>
            <a:cxnSpLocks/>
          </p:cNvCxnSpPr>
          <p:nvPr/>
        </p:nvCxnSpPr>
        <p:spPr>
          <a:xfrm flipV="1">
            <a:off x="3692108" y="4920095"/>
            <a:ext cx="406648" cy="300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0803C6A-C3CB-49FD-93CC-4734D481F48E}"/>
              </a:ext>
            </a:extLst>
          </p:cNvPr>
          <p:cNvCxnSpPr/>
          <p:nvPr/>
        </p:nvCxnSpPr>
        <p:spPr>
          <a:xfrm>
            <a:off x="2464447" y="4836255"/>
            <a:ext cx="416943" cy="30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2C4B0F3-F26B-4574-9703-5294FAF723F5}"/>
              </a:ext>
            </a:extLst>
          </p:cNvPr>
          <p:cNvCxnSpPr>
            <a:cxnSpLocks/>
          </p:cNvCxnSpPr>
          <p:nvPr/>
        </p:nvCxnSpPr>
        <p:spPr>
          <a:xfrm flipV="1">
            <a:off x="2437801" y="4439486"/>
            <a:ext cx="406648" cy="300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\documentclass{article}&#10;\usepackage{amsmath}&#10;\pagestyle{empty}&#10;\begin{document}&#10;&#10;&#10;\begin{align*}&#10; X_1&#10;\end{align*}&#10;\end{document}" title="IguanaTex Bitmap Display">
            <a:extLst>
              <a:ext uri="{FF2B5EF4-FFF2-40B4-BE49-F238E27FC236}">
                <a16:creationId xmlns:a16="http://schemas.microsoft.com/office/drawing/2014/main" id="{F516F552-4E36-43E0-99E2-E4B726C8233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90" y="5183108"/>
            <a:ext cx="273600" cy="199771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9CAF957-9348-457F-B069-B06E998C8308}"/>
              </a:ext>
            </a:extLst>
          </p:cNvPr>
          <p:cNvCxnSpPr>
            <a:cxnSpLocks/>
          </p:cNvCxnSpPr>
          <p:nvPr/>
        </p:nvCxnSpPr>
        <p:spPr>
          <a:xfrm>
            <a:off x="5061230" y="4836255"/>
            <a:ext cx="484788" cy="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&#10;&#10;\begin{align*}&#10; \alpha_1 = \frac{p(x)}{q_1(x)}&#10;\end{align*}&#10;\end{document}" title="IguanaTex Bitmap Display">
            <a:extLst>
              <a:ext uri="{FF2B5EF4-FFF2-40B4-BE49-F238E27FC236}">
                <a16:creationId xmlns:a16="http://schemas.microsoft.com/office/drawing/2014/main" id="{E6A08C9D-D9FE-CFBD-BDFC-B3C4327CBC2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60" y="4803981"/>
            <a:ext cx="817282" cy="407087"/>
          </a:xfrm>
          <a:prstGeom prst="rect">
            <a:avLst/>
          </a:prstGeom>
        </p:spPr>
      </p:pic>
      <p:pic>
        <p:nvPicPr>
          <p:cNvPr id="189" name="Picture 188" descr="\documentclass{article}&#10;\usepackage{amsmath}&#10;\pagestyle{empty}&#10;\begin{document}&#10;&#10;&#10;\begin{align*}&#10; q_1(x)&#10;\end{align*}&#10;\end{document}" title="IguanaTex Bitmap Display">
            <a:extLst>
              <a:ext uri="{FF2B5EF4-FFF2-40B4-BE49-F238E27FC236}">
                <a16:creationId xmlns:a16="http://schemas.microsoft.com/office/drawing/2014/main" id="{341BB2CD-A55F-48A8-B5FF-87FAB62FF78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43" y="4167470"/>
            <a:ext cx="363582" cy="172986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8D6783A-B54D-4620-8C37-F84B9C4F553D}"/>
              </a:ext>
            </a:extLst>
          </p:cNvPr>
          <p:cNvCxnSpPr>
            <a:cxnSpLocks/>
          </p:cNvCxnSpPr>
          <p:nvPr/>
        </p:nvCxnSpPr>
        <p:spPr>
          <a:xfrm>
            <a:off x="1012054" y="5654212"/>
            <a:ext cx="4214606" cy="94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\documentclass{article}&#10;\usepackage{amsmath}&#10;\pagestyle{empty}&#10;\begin{document}&#10;&#10;&#10;\begin{align*}&#10; p(x)&#10;\end{align*}&#10;\end{document}" title="IguanaTex Bitmap Display">
            <a:extLst>
              <a:ext uri="{FF2B5EF4-FFF2-40B4-BE49-F238E27FC236}">
                <a16:creationId xmlns:a16="http://schemas.microsoft.com/office/drawing/2014/main" id="{2F133643-FC39-46DB-ADD9-546E8CB9BFE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8" y="5271728"/>
            <a:ext cx="308682" cy="172986"/>
          </a:xfrm>
          <a:prstGeom prst="rect">
            <a:avLst/>
          </a:prstGeom>
        </p:spPr>
      </p:pic>
      <p:pic>
        <p:nvPicPr>
          <p:cNvPr id="139" name="Picture 138" descr="\documentclass{article}&#10;\usepackage{amsmath}&#10;\pagestyle{empty}&#10;\begin{document}&#10;&#10;&#10;\begin{align*}&#10; q_1(x)\;:\;p(x)\;?&#10;\end{align*}&#10;\end{document}" title="IguanaTex Bitmap Display">
            <a:extLst>
              <a:ext uri="{FF2B5EF4-FFF2-40B4-BE49-F238E27FC236}">
                <a16:creationId xmlns:a16="http://schemas.microsoft.com/office/drawing/2014/main" id="{E7B70B76-30AF-4EAD-9F40-80EABB04D60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68" y="4761010"/>
            <a:ext cx="919162" cy="15049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\begin{align*}&#10; q_K(x)\;:\;p(x)\;?&#10;\end{align*}&#10;\end{document}" title="IguanaTex Bitmap Display">
            <a:extLst>
              <a:ext uri="{FF2B5EF4-FFF2-40B4-BE49-F238E27FC236}">
                <a16:creationId xmlns:a16="http://schemas.microsoft.com/office/drawing/2014/main" id="{2068AF61-5BCB-3B9F-3E23-3C67C72C2B9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47" y="4726954"/>
            <a:ext cx="967823" cy="150490"/>
          </a:xfrm>
          <a:prstGeom prst="rect">
            <a:avLst/>
          </a:prstGeom>
        </p:spPr>
      </p:pic>
      <p:sp>
        <p:nvSpPr>
          <p:cNvPr id="146" name="Flowchart: Manual Operation 145">
            <a:extLst>
              <a:ext uri="{FF2B5EF4-FFF2-40B4-BE49-F238E27FC236}">
                <a16:creationId xmlns:a16="http://schemas.microsoft.com/office/drawing/2014/main" id="{F2D2FE00-9B8F-4C7A-8C07-856A88F9CAA5}"/>
              </a:ext>
            </a:extLst>
          </p:cNvPr>
          <p:cNvSpPr/>
          <p:nvPr/>
        </p:nvSpPr>
        <p:spPr>
          <a:xfrm rot="16200000">
            <a:off x="8176320" y="5830260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7" name="Graphic 146" descr="Images outline">
            <a:extLst>
              <a:ext uri="{FF2B5EF4-FFF2-40B4-BE49-F238E27FC236}">
                <a16:creationId xmlns:a16="http://schemas.microsoft.com/office/drawing/2014/main" id="{72D78696-C69E-4237-A4AC-4465540B080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72211" y="5703861"/>
            <a:ext cx="614316" cy="614316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\begin{align*}&#10; X_K,y_K,\alpha_K&#10;\end{align*}&#10;\end{document}" title="IguanaTex Bitmap Display">
            <a:extLst>
              <a:ext uri="{FF2B5EF4-FFF2-40B4-BE49-F238E27FC236}">
                <a16:creationId xmlns:a16="http://schemas.microsoft.com/office/drawing/2014/main" id="{5CAE0FC6-739D-2C24-A48A-6CE69932343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75" y="6381423"/>
            <a:ext cx="1214552" cy="2128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\begin{align*}&#10; ld_1(\hat{w_1})&#10;\end{align*}&#10;\end{document}" title="IguanaTex Bitmap Display">
            <a:extLst>
              <a:ext uri="{FF2B5EF4-FFF2-40B4-BE49-F238E27FC236}">
                <a16:creationId xmlns:a16="http://schemas.microsoft.com/office/drawing/2014/main" id="{35DEB115-0119-596C-AB4A-07A677078C7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6" y="4305543"/>
            <a:ext cx="741182" cy="24175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\begin{align*}&#10; f(\mathbf{w}_K)&#10;\end{align*}&#10;\end{document}" title="IguanaTex Bitmap Display">
            <a:extLst>
              <a:ext uri="{FF2B5EF4-FFF2-40B4-BE49-F238E27FC236}">
                <a16:creationId xmlns:a16="http://schemas.microsoft.com/office/drawing/2014/main" id="{BF5E7B15-2D42-A7AF-26A0-416C69DE60B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58" y="6107724"/>
            <a:ext cx="678935" cy="241752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20EB0E3-D096-4E6B-841F-BC981E0F2286}"/>
              </a:ext>
            </a:extLst>
          </p:cNvPr>
          <p:cNvCxnSpPr>
            <a:cxnSpLocks/>
          </p:cNvCxnSpPr>
          <p:nvPr/>
        </p:nvCxnSpPr>
        <p:spPr>
          <a:xfrm>
            <a:off x="8913356" y="6243695"/>
            <a:ext cx="46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\documentclass{article}&#10;\usepackage{amsmath}&#10;\pagestyle{empty}&#10;\begin{document}&#10;&#10;&#10;\begin{align*}&#10; \hat{y}_K&#10;\end{align*}&#10;\end{document}" title="IguanaTex Bitmap Display">
            <a:extLst>
              <a:ext uri="{FF2B5EF4-FFF2-40B4-BE49-F238E27FC236}">
                <a16:creationId xmlns:a16="http://schemas.microsoft.com/office/drawing/2014/main" id="{C4B398AB-959B-FCBF-8C3F-244471CC335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67" y="5998164"/>
            <a:ext cx="276495" cy="215695"/>
          </a:xfrm>
          <a:prstGeom prst="rect">
            <a:avLst/>
          </a:prstGeom>
        </p:spPr>
      </p:pic>
      <p:sp>
        <p:nvSpPr>
          <p:cNvPr id="165" name="Flowchart: Manual Operation 164">
            <a:extLst>
              <a:ext uri="{FF2B5EF4-FFF2-40B4-BE49-F238E27FC236}">
                <a16:creationId xmlns:a16="http://schemas.microsoft.com/office/drawing/2014/main" id="{BDDB23AF-1EED-4B1D-AF53-DC443331F0EA}"/>
              </a:ext>
            </a:extLst>
          </p:cNvPr>
          <p:cNvSpPr/>
          <p:nvPr/>
        </p:nvSpPr>
        <p:spPr>
          <a:xfrm rot="16200000">
            <a:off x="2987693" y="5830260"/>
            <a:ext cx="614315" cy="8157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6" name="Graphic 165" descr="Images outline">
            <a:extLst>
              <a:ext uri="{FF2B5EF4-FFF2-40B4-BE49-F238E27FC236}">
                <a16:creationId xmlns:a16="http://schemas.microsoft.com/office/drawing/2014/main" id="{B89A996F-91D5-4DEF-ADA4-A7436B7D79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883584" y="5703861"/>
            <a:ext cx="614316" cy="614316"/>
          </a:xfrm>
          <a:prstGeom prst="rect">
            <a:avLst/>
          </a:prstGeom>
        </p:spPr>
      </p:pic>
      <p:pic>
        <p:nvPicPr>
          <p:cNvPr id="174" name="Picture 173" descr="\documentclass{article}&#10;\usepackage{amsmath}&#10;\pagestyle{empty}&#10;\begin{document}&#10;&#10;&#10;\begin{align*}&#10; X_1,y_1,\alpha_1&#10;\end{align*}&#10;\end{document}" title="IguanaTex Bitmap Display">
            <a:extLst>
              <a:ext uri="{FF2B5EF4-FFF2-40B4-BE49-F238E27FC236}">
                <a16:creationId xmlns:a16="http://schemas.microsoft.com/office/drawing/2014/main" id="{3A59394C-8B78-4D48-825C-E5A4E756F9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4" y="6381423"/>
            <a:ext cx="972800" cy="212800"/>
          </a:xfrm>
          <a:prstGeom prst="rect">
            <a:avLst/>
          </a:prstGeom>
        </p:spPr>
      </p:pic>
      <p:pic>
        <p:nvPicPr>
          <p:cNvPr id="172" name="Picture 171" descr="\documentclass{article}&#10;\usepackage{amsmath}&#10;\pagestyle{empty}&#10;\begin{document}&#10;&#10;&#10;\begin{align*}&#10; f(\mathbf{w}_1)&#10;\end{align*}&#10;\end{document}" title="IguanaTex Bitmap Display">
            <a:extLst>
              <a:ext uri="{FF2B5EF4-FFF2-40B4-BE49-F238E27FC236}">
                <a16:creationId xmlns:a16="http://schemas.microsoft.com/office/drawing/2014/main" id="{7A1B42D7-D3E2-4B54-9A23-9D537449C0E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31" y="6107724"/>
            <a:ext cx="602211" cy="241752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F3BA72C-7459-441D-AA49-3EB5BEBC84A8}"/>
              </a:ext>
            </a:extLst>
          </p:cNvPr>
          <p:cNvCxnSpPr>
            <a:cxnSpLocks/>
          </p:cNvCxnSpPr>
          <p:nvPr/>
        </p:nvCxnSpPr>
        <p:spPr>
          <a:xfrm>
            <a:off x="3724729" y="6243695"/>
            <a:ext cx="46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\documentclass{article}&#10;\usepackage{amsmath}&#10;\pagestyle{empty}&#10;\begin{document}&#10;&#10;&#10;\begin{align*}&#10; \hat{y}_1&#10;\end{align*}&#10;\end{document}" title="IguanaTex Bitmap Display">
            <a:extLst>
              <a:ext uri="{FF2B5EF4-FFF2-40B4-BE49-F238E27FC236}">
                <a16:creationId xmlns:a16="http://schemas.microsoft.com/office/drawing/2014/main" id="{2336B9E6-A4F9-EFEA-A514-C990B214FAF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9" y="5998164"/>
            <a:ext cx="191085" cy="215695"/>
          </a:xfrm>
          <a:prstGeom prst="rect">
            <a:avLst/>
          </a:prstGeom>
        </p:spPr>
      </p:pic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213927A3-15F8-4279-9E66-DE68700775D9}"/>
              </a:ext>
            </a:extLst>
          </p:cNvPr>
          <p:cNvSpPr/>
          <p:nvPr/>
        </p:nvSpPr>
        <p:spPr>
          <a:xfrm>
            <a:off x="1266574" y="4740407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3F092DD4-01BE-4AF7-A043-6A2DB100DC01}"/>
              </a:ext>
            </a:extLst>
          </p:cNvPr>
          <p:cNvSpPr/>
          <p:nvPr/>
        </p:nvSpPr>
        <p:spPr>
          <a:xfrm>
            <a:off x="1266574" y="6061819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" name="Picture 9" descr="\documentclass{article}&#10;\usepackage{amsmath}&#10;\pagestyle{empty}&#10;\begin{document}&#10;&#10;&#10;\begin{align*}&#10; \mathbf{w} = \sum_{k=1}^{K}  \frac{N_k}{N} \mathbf{w}_k&#10;\end{align*}&#10;\end{document}" title="IguanaTex Bitmap Display">
            <a:extLst>
              <a:ext uri="{FF2B5EF4-FFF2-40B4-BE49-F238E27FC236}">
                <a16:creationId xmlns:a16="http://schemas.microsoft.com/office/drawing/2014/main" id="{DF947A88-64B6-5137-D73F-724143F8840B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39" y="404155"/>
            <a:ext cx="1572115" cy="70643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\begin{align*}&#10; \tilde{w} =\sum_{k=1}^{K}  \frac{N_k}{N} \tilde{w}_k&#10;\end{align*}&#10;\end{document}" title="IguanaTex Bitmap Display">
            <a:extLst>
              <a:ext uri="{FF2B5EF4-FFF2-40B4-BE49-F238E27FC236}">
                <a16:creationId xmlns:a16="http://schemas.microsoft.com/office/drawing/2014/main" id="{5992A8D3-135A-BBB4-D3F1-33128303B56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29" y="366933"/>
            <a:ext cx="1520001" cy="706438"/>
          </a:xfrm>
          <a:prstGeom prst="rect">
            <a:avLst/>
          </a:prstGeom>
        </p:spPr>
      </p:pic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47506C0-072F-461F-A510-AC8195C344D9}"/>
              </a:ext>
            </a:extLst>
          </p:cNvPr>
          <p:cNvSpPr/>
          <p:nvPr/>
        </p:nvSpPr>
        <p:spPr>
          <a:xfrm>
            <a:off x="3097271" y="586603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F66E50CB-44CE-4C6E-BD6E-4687BB1E2978}"/>
              </a:ext>
            </a:extLst>
          </p:cNvPr>
          <p:cNvSpPr/>
          <p:nvPr/>
        </p:nvSpPr>
        <p:spPr>
          <a:xfrm>
            <a:off x="6751553" y="602746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B2CE3-E491-4A32-8EAF-6F6A90F9330C}"/>
              </a:ext>
            </a:extLst>
          </p:cNvPr>
          <p:cNvSpPr/>
          <p:nvPr/>
        </p:nvSpPr>
        <p:spPr>
          <a:xfrm>
            <a:off x="804765" y="107414"/>
            <a:ext cx="10653311" cy="66431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17C34-5664-D136-D42B-5078EBD432F6}"/>
              </a:ext>
            </a:extLst>
          </p:cNvPr>
          <p:cNvCxnSpPr>
            <a:cxnSpLocks/>
          </p:cNvCxnSpPr>
          <p:nvPr/>
        </p:nvCxnSpPr>
        <p:spPr>
          <a:xfrm>
            <a:off x="6991344" y="5664573"/>
            <a:ext cx="4214606" cy="94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E5D21D5-5466-6099-9152-57DE0CFCE8DE}"/>
              </a:ext>
            </a:extLst>
          </p:cNvPr>
          <p:cNvSpPr/>
          <p:nvPr/>
        </p:nvSpPr>
        <p:spPr>
          <a:xfrm>
            <a:off x="6711088" y="4760806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1D229C-1011-B12A-BFA5-705BCB8A9FA9}"/>
              </a:ext>
            </a:extLst>
          </p:cNvPr>
          <p:cNvSpPr/>
          <p:nvPr/>
        </p:nvSpPr>
        <p:spPr>
          <a:xfrm>
            <a:off x="6747973" y="5841079"/>
            <a:ext cx="240632" cy="26709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3615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9.6963"/>
  <p:tag name="LATEXADDIN" val="\documentclass{article}&#10;\usepackage{amsmath}&#10;\pagestyle{empty}&#10;\begin{document}&#10;&#10;&#10;\begin{align*}&#10; ld_k(\hat{w_K})&#10;\end{align*}&#10;\end{document}"/>
  <p:tag name="IGUANATEXSIZE" val="19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3.2171"/>
  <p:tag name="LATEXADDIN" val="\documentclass{article}&#10;\usepackage{amsmath}&#10;\pagestyle{empty}&#10;\begin{document}&#10;&#10;&#10;\begin{align*}&#10; q_1(x)&#10;\end{align*}&#10;\end{document}"/>
  <p:tag name="IGUANATEXSIZE" val="19"/>
  <p:tag name="IGUANATEXCURSOR" val="101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.472"/>
  <p:tag name="LATEXADDIN" val="\documentclass{article}&#10;\usepackage{amsmath}&#10;\pagestyle{empty}&#10;\begin{document}&#10;&#10;&#10;\begin{align*}&#10; p(x)&#10;\end{align*}&#10;\end{document}"/>
  <p:tag name="IGUANATEXSIZE" val="19"/>
  <p:tag name="IGUANATEXCURSOR" val="99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4.9044"/>
  <p:tag name="LATEXADDIN" val="\documentclass{article}&#10;\usepackage{amsmath}&#10;\pagestyle{empty}&#10;\begin{document}&#10;&#10;&#10;\begin{align*}&#10; q_1(x)\;:\;p(x)\;?&#10;\end{align*}&#10;\end{document}"/>
  <p:tag name="IGUANATEXSIZE" val="19"/>
  <p:tag name="IGUANATEXCURSOR" val="116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5.3993"/>
  <p:tag name="LATEXADDIN" val="\documentclass{article}&#10;\usepackage{amsmath}&#10;\pagestyle{empty}&#10;\begin{document}&#10;&#10;&#10;\begin{align*}&#10; q_K(x)\;:\;p(x)\;?&#10;\end{align*}&#10;\end{document}"/>
  <p:tag name="IGUANATEXSIZE" val="19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9.1713"/>
  <p:tag name="LATEXADDIN" val="\documentclass{article}&#10;\usepackage{amsmath}&#10;\pagestyle{empty}&#10;\begin{document}&#10;&#10;&#10;\begin{align*}&#10; X_K,y_K,\alpha_K&#10;\end{align*}&#10;\end{document}"/>
  <p:tag name="IGUANATEXSIZE" val="19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begin{document}&#10;&#10;&#10;\begin{align*}&#10; ld_1(\hat{w_1})&#10;\end{align*}&#10;\end{document}"/>
  <p:tag name="IGUANATEXSIZE" val="19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1.7061"/>
  <p:tag name="LATEXADDIN" val="\documentclass{article}&#10;\usepackage{amsmath}&#10;\pagestyle{empty}&#10;\begin{document}&#10;&#10;&#10;\begin{align*}&#10; f(\mathbf{w}_K)&#10;\end{align*}&#10;\end{document}"/>
  <p:tag name="IGUANATEXSIZE" val="19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3.2321"/>
  <p:tag name="LATEXADDIN" val="\documentclass{article}&#10;\usepackage{amsmath}&#10;\pagestyle{empty}&#10;\begin{document}&#10;&#10;&#10;\begin{align*}&#10; \hat{y}_K&#10;\end{align*}&#10;\end{document}"/>
  <p:tag name="IGUANATEXSIZE" val="19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03.937"/>
  <p:tag name="LATEXADDIN" val="\documentclass{article}&#10;\usepackage{amsmath}&#10;\pagestyle{empty}&#10;\begin{document}&#10;&#10;&#10;\begin{align*}&#10; X_1,y_1,\alpha_1&#10;\end{align*}&#10;\end{document}"/>
  <p:tag name="IGUANATEXSIZE" val="19"/>
  <p:tag name="IGUANATEXCURSOR" val="115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1.961"/>
  <p:tag name="LATEXADDIN" val="\documentclass{article}&#10;\usepackage{amsmath}&#10;\pagestyle{empty}&#10;\begin{document}&#10;&#10;&#10;\begin{align*}&#10; f(\mathbf{w}_1)&#10;\end{align*}&#10;\end{document}"/>
  <p:tag name="IGUANATEXSIZE" val="19"/>
  <p:tag name="IGUANATEXCURSOR" val="112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3.712"/>
  <p:tag name="LATEXADDIN" val="\documentclass{article}&#10;\usepackage{amsmath}&#10;\pagestyle{empty}&#10;\begin{document}&#10;&#10;&#10;\begin{align*}&#10; gd(\tilde{w})&#10;\end{align*}&#10;\end{document}"/>
  <p:tag name="IGUANATEXSIZE" val="19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8.98764"/>
  <p:tag name="LATEXADDIN" val="\documentclass{article}&#10;\usepackage{amsmath}&#10;\pagestyle{empty}&#10;\begin{document}&#10;&#10;&#10;\begin{align*}&#10; \hat{y}_1&#10;\end{align*}&#10;\end{document}"/>
  <p:tag name="IGUANATEXSIZE" val="19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9543"/>
  <p:tag name="ORIGINALWIDTH" val="814.3982"/>
  <p:tag name="LATEXADDIN" val="\documentclass{article}&#10;\usepackage{amsmath}&#10;\pagestyle{empty}&#10;\begin{document}&#10;&#10;&#10;\begin{align*}&#10; \mathbf{w} = \sum_{k=1}^{K}  \frac{N_k}{N} \mathbf{w}_k&#10;\end{align*}&#10;\end{document}"/>
  <p:tag name="IGUANATEXSIZE" val="19"/>
  <p:tag name="IGUANATEXCURSOR" val="140"/>
  <p:tag name="TRANSPARENCY" val="True"/>
  <p:tag name="LATEXENGINEID" val="0"/>
  <p:tag name="TEMPFOLDER" val="c:\temp\"/>
  <p:tag name="LATEXFORMHEIGHT" val="312"/>
  <p:tag name="LATEXFORMWIDTH" val="619.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9543"/>
  <p:tag name="ORIGINALWIDTH" val="787.4016"/>
  <p:tag name="LATEXADDIN" val="\documentclass{article}&#10;\usepackage{amsmath}&#10;\pagestyle{empty}&#10;\begin{document}&#10;&#10;&#10;\begin{align*}&#10; \tilde{w} =\sum_{k=1}^{K}  \frac{N_k}{N} \tilde{w}_k&#10;\end{align*}&#10;\end{document}"/>
  <p:tag name="IGUANATEXSIZE" val="19"/>
  <p:tag name="IGUANATEXCURSOR" val="138"/>
  <p:tag name="TRANSPARENCY" val="True"/>
  <p:tag name="LATEXENGINEID" val="0"/>
  <p:tag name="TEMPFOLDER" val="c:\temp\"/>
  <p:tag name="LATEXFORMHEIGHT" val="312"/>
  <p:tag name="LATEXFORMWIDTH" val="619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85.9768"/>
  <p:tag name="LATEXADDIN" val="\documentclass{article}&#10;\usepackage{amsmath}&#10;\pagestyle{empty}&#10;\begin{document}&#10;&#10;&#10;\begin{align*}&#10; X_K&#10;\end{align*}&#10;\end{document}"/>
  <p:tag name="IGUANATEXSIZE" val="19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671.916"/>
  <p:tag name="LATEXADDIN" val="\documentclass{article}&#10;\usepackage{amsmath}&#10;\pagestyle{empty}&#10;\begin{document}&#10;&#10;&#10;\begin{align*}&#10; \alpha_K = \frac{p(x)}{q_K(x)}&#10;\end{align*}&#10;\end{document}"/>
  <p:tag name="IGUANATEXSIZE" val="19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2.9621"/>
  <p:tag name="LATEXADDIN" val="\documentclass{article}&#10;\usepackage{amsmath}&#10;\pagestyle{empty}&#10;\begin{document}&#10;&#10;&#10;\begin{align*}&#10; q_K(x)&#10;\end{align*}&#10;\end{document}"/>
  <p:tag name="IGUANATEXSIZE" val="19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.472"/>
  <p:tag name="LATEXADDIN" val="\documentclass{article}&#10;\usepackage{amsmath}&#10;\pagestyle{empty}&#10;\begin{document}&#10;&#10;&#10;\begin{align*}&#10; p(x)&#10;\end{align*}&#10;\end{document}"/>
  <p:tag name="IGUANATEXSIZE" val="19"/>
  <p:tag name="IGUANATEXCURSOR" val="99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3.712"/>
  <p:tag name="LATEXADDIN" val="\documentclass{article}&#10;\usepackage{amsmath}&#10;\pagestyle{empty}&#10;\begin{document}&#10;&#10;&#10;\begin{align*}&#10; gd(\tilde{w})&#10;\end{align*}&#10;\end{document}"/>
  <p:tag name="IGUANATEXSIZE" val="19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1.7323"/>
  <p:tag name="LATEXADDIN" val="\documentclass{article}&#10;\usepackage{amsmath}&#10;\pagestyle{empty}&#10;\begin{document}&#10;&#10;&#10;\begin{align*}&#10; X_1&#10;\end{align*}&#10;\end{document}"/>
  <p:tag name="IGUANATEXSIZE" val="19"/>
  <p:tag name="IGUANATEXCURSOR" val="101"/>
  <p:tag name="TRANSPARENCY" val="True"/>
  <p:tag name="LATEXENGINEID" val="0"/>
  <p:tag name="TEMPFOLDER" val="Download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591.6761"/>
  <p:tag name="LATEXADDIN" val="\documentclass{article}&#10;\usepackage{amsmath}&#10;\pagestyle{empty}&#10;\begin{document}&#10;&#10;&#10;\begin{align*}&#10; \alpha_1 = \frac{p(x)}{q_1(x)}&#10;\end{align*}&#10;\end{document}"/>
  <p:tag name="IGUANATEXSIZE" val="19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storming for crisis responses</dc:title>
  <dc:creator>hung nguyen</dc:creator>
  <cp:lastModifiedBy>Hung Nguyen</cp:lastModifiedBy>
  <cp:revision>12</cp:revision>
  <dcterms:created xsi:type="dcterms:W3CDTF">2021-08-02T23:29:28Z</dcterms:created>
  <dcterms:modified xsi:type="dcterms:W3CDTF">2023-02-11T19:03:40Z</dcterms:modified>
</cp:coreProperties>
</file>