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77" r:id="rId6"/>
    <p:sldId id="259" r:id="rId7"/>
    <p:sldId id="270" r:id="rId8"/>
    <p:sldId id="271" r:id="rId9"/>
    <p:sldId id="272" r:id="rId10"/>
    <p:sldId id="273" r:id="rId11"/>
    <p:sldId id="283" r:id="rId12"/>
    <p:sldId id="284" r:id="rId13"/>
    <p:sldId id="287" r:id="rId14"/>
    <p:sldId id="285" r:id="rId15"/>
    <p:sldId id="288" r:id="rId16"/>
    <p:sldId id="289" r:id="rId17"/>
    <p:sldId id="290" r:id="rId18"/>
    <p:sldId id="291" r:id="rId19"/>
    <p:sldId id="292" r:id="rId20"/>
    <p:sldId id="293" r:id="rId21"/>
    <p:sldId id="295" r:id="rId22"/>
    <p:sldId id="294" r:id="rId23"/>
    <p:sldId id="274" r:id="rId24"/>
    <p:sldId id="275" r:id="rId25"/>
    <p:sldId id="296" r:id="rId26"/>
    <p:sldId id="297" r:id="rId27"/>
    <p:sldId id="298" r:id="rId28"/>
    <p:sldId id="299" r:id="rId29"/>
    <p:sldId id="268" r:id="rId30"/>
    <p:sldId id="263" r:id="rId31"/>
  </p:sldIdLst>
  <p:sldSz cx="9906000" cy="6858000" type="A4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6091" userDrawn="1">
          <p15:clr>
            <a:srgbClr val="A4A3A4"/>
          </p15:clr>
        </p15:guide>
        <p15:guide id="3" pos="1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3FD"/>
    <a:srgbClr val="D5EFFE"/>
    <a:srgbClr val="B2E2F8"/>
    <a:srgbClr val="61AEDA"/>
    <a:srgbClr val="1887B5"/>
    <a:srgbClr val="006FAC"/>
    <a:srgbClr val="0059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78" y="834"/>
      </p:cViewPr>
      <p:guideLst>
        <p:guide orient="horz" pos="2137"/>
        <p:guide pos="6091"/>
        <p:guide pos="1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854352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45600" y="2213640"/>
            <a:ext cx="854352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723560" y="83520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723560" y="221364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45600" y="221364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8543520" cy="26388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45600" y="835200"/>
            <a:ext cx="8543520" cy="26388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pic>
        <p:nvPicPr>
          <p:cNvPr id="39" name="그림 38"/>
          <p:cNvPicPr/>
          <p:nvPr/>
        </p:nvPicPr>
        <p:blipFill>
          <a:blip r:embed="rId2"/>
          <a:stretch/>
        </p:blipFill>
        <p:spPr>
          <a:xfrm>
            <a:off x="2963520" y="835200"/>
            <a:ext cx="3307320" cy="2638800"/>
          </a:xfrm>
          <a:prstGeom prst="rect">
            <a:avLst/>
          </a:prstGeom>
          <a:ln>
            <a:noFill/>
          </a:ln>
        </p:spPr>
      </p:pic>
      <p:pic>
        <p:nvPicPr>
          <p:cNvPr id="40" name="그림 39"/>
          <p:cNvPicPr/>
          <p:nvPr/>
        </p:nvPicPr>
        <p:blipFill>
          <a:blip r:embed="rId2"/>
          <a:stretch/>
        </p:blipFill>
        <p:spPr>
          <a:xfrm>
            <a:off x="2963520" y="835200"/>
            <a:ext cx="3307320" cy="2638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400F02-2ACF-4EDA-8962-64AA654BB7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0849" y="763526"/>
            <a:ext cx="9236597" cy="914400"/>
          </a:xfrm>
        </p:spPr>
        <p:txBody>
          <a:bodyPr/>
          <a:lstStyle>
            <a:lvl1pPr marL="285750" indent="-285750" algn="l" defTabSz="914400" rtl="0" eaLnBrk="1" latinLnBrk="1" hangingPunct="1">
              <a:lnSpc>
                <a:spcPct val="100000"/>
              </a:lnSpc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" indent="-2857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750" indent="-2857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l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편집하려면 클</a:t>
            </a:r>
            <a:endParaRPr lang="en-US" altLang="ko-KR" dirty="0"/>
          </a:p>
          <a:p>
            <a:pPr lvl="0"/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45600" y="835200"/>
            <a:ext cx="8543520" cy="263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8543520" cy="26388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4169160" cy="26388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723560" y="835200"/>
            <a:ext cx="4169160" cy="26388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45600" y="221364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723560" y="835200"/>
            <a:ext cx="4169160" cy="26388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45600" y="835200"/>
            <a:ext cx="8543520" cy="263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4169160" cy="26388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723560" y="83520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723560" y="221364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723560" y="83520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45600" y="2213640"/>
            <a:ext cx="854352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854352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45600" y="2213640"/>
            <a:ext cx="854352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723560" y="83520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723560" y="221364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45600" y="221364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8543520" cy="26388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45600" y="835200"/>
            <a:ext cx="8543520" cy="26388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pic>
        <p:nvPicPr>
          <p:cNvPr id="82" name="그림 81"/>
          <p:cNvPicPr/>
          <p:nvPr/>
        </p:nvPicPr>
        <p:blipFill>
          <a:blip r:embed="rId2"/>
          <a:stretch/>
        </p:blipFill>
        <p:spPr>
          <a:xfrm>
            <a:off x="2963520" y="835200"/>
            <a:ext cx="3307320" cy="2638800"/>
          </a:xfrm>
          <a:prstGeom prst="rect">
            <a:avLst/>
          </a:prstGeom>
          <a:ln>
            <a:noFill/>
          </a:ln>
        </p:spPr>
      </p:pic>
      <p:pic>
        <p:nvPicPr>
          <p:cNvPr id="83" name="그림 82"/>
          <p:cNvPicPr/>
          <p:nvPr/>
        </p:nvPicPr>
        <p:blipFill>
          <a:blip r:embed="rId2"/>
          <a:stretch/>
        </p:blipFill>
        <p:spPr>
          <a:xfrm>
            <a:off x="2963520" y="835200"/>
            <a:ext cx="3307320" cy="2638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8543520" cy="26388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4169160" cy="26388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723560" y="835200"/>
            <a:ext cx="4169160" cy="26388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45600" y="221364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723560" y="835200"/>
            <a:ext cx="4169160" cy="26388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4169160" cy="26388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723560" y="83520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723560" y="221364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723560" y="83520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45600" y="2213640"/>
            <a:ext cx="854352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4"/>
          <p:cNvPicPr/>
          <p:nvPr/>
        </p:nvPicPr>
        <p:blipFill>
          <a:blip r:embed="rId14"/>
          <a:stretch/>
        </p:blipFill>
        <p:spPr>
          <a:xfrm>
            <a:off x="0" y="0"/>
            <a:ext cx="9905760" cy="6857640"/>
          </a:xfrm>
          <a:prstGeom prst="rect">
            <a:avLst/>
          </a:prstGeom>
          <a:ln>
            <a:noFill/>
          </a:ln>
        </p:spPr>
      </p:pic>
      <p:sp>
        <p:nvSpPr>
          <p:cNvPr id="8" name="Line 1"/>
          <p:cNvSpPr/>
          <p:nvPr/>
        </p:nvSpPr>
        <p:spPr>
          <a:xfrm>
            <a:off x="144360" y="620640"/>
            <a:ext cx="9539280" cy="1440"/>
          </a:xfrm>
          <a:prstGeom prst="line">
            <a:avLst/>
          </a:prstGeom>
          <a:ln w="25560">
            <a:solidFill>
              <a:srgbClr val="188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4011480" y="6585120"/>
            <a:ext cx="1882440" cy="228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fld id="{8E7225D7-C0EE-4D00-B4CA-B264E82E55BE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그림 10"/>
          <p:cNvPicPr/>
          <p:nvPr/>
        </p:nvPicPr>
        <p:blipFill>
          <a:blip r:embed="rId15"/>
          <a:stretch/>
        </p:blipFill>
        <p:spPr>
          <a:xfrm>
            <a:off x="9225000" y="6700680"/>
            <a:ext cx="655200" cy="126720"/>
          </a:xfrm>
          <a:prstGeom prst="rect">
            <a:avLst/>
          </a:prstGeom>
          <a:ln>
            <a:noFill/>
          </a:ln>
        </p:spPr>
      </p:pic>
      <p:pic>
        <p:nvPicPr>
          <p:cNvPr id="4" name="Picture 2"/>
          <p:cNvPicPr/>
          <p:nvPr/>
        </p:nvPicPr>
        <p:blipFill>
          <a:blip r:embed="rId16"/>
          <a:srcRect t="9867"/>
          <a:stretch/>
        </p:blipFill>
        <p:spPr>
          <a:xfrm>
            <a:off x="-15480" y="0"/>
            <a:ext cx="9920880" cy="685764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Click to edit the title text format</a:t>
            </a: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"/>
          <p:cNvPicPr/>
          <p:nvPr/>
        </p:nvPicPr>
        <p:blipFill>
          <a:blip r:embed="rId14"/>
          <a:stretch/>
        </p:blipFill>
        <p:spPr>
          <a:xfrm>
            <a:off x="0" y="0"/>
            <a:ext cx="9905760" cy="6857640"/>
          </a:xfrm>
          <a:prstGeom prst="rect">
            <a:avLst/>
          </a:prstGeom>
          <a:ln>
            <a:noFill/>
          </a:ln>
        </p:spPr>
      </p:pic>
      <p:sp>
        <p:nvSpPr>
          <p:cNvPr id="42" name="Line 1"/>
          <p:cNvSpPr/>
          <p:nvPr/>
        </p:nvSpPr>
        <p:spPr>
          <a:xfrm>
            <a:off x="144360" y="620640"/>
            <a:ext cx="9539280" cy="1440"/>
          </a:xfrm>
          <a:prstGeom prst="line">
            <a:avLst/>
          </a:prstGeom>
          <a:ln w="25560">
            <a:solidFill>
              <a:srgbClr val="188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4011480" y="6585120"/>
            <a:ext cx="1882440" cy="228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fld id="{CB953085-D470-4F85-9F0A-3D1523924469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그림 10"/>
          <p:cNvPicPr/>
          <p:nvPr/>
        </p:nvPicPr>
        <p:blipFill>
          <a:blip r:embed="rId15"/>
          <a:stretch/>
        </p:blipFill>
        <p:spPr>
          <a:xfrm>
            <a:off x="9225000" y="6700680"/>
            <a:ext cx="655200" cy="126720"/>
          </a:xfrm>
          <a:prstGeom prst="rect">
            <a:avLst/>
          </a:prstGeom>
          <a:ln>
            <a:noFill/>
          </a:ln>
        </p:spPr>
      </p:pic>
      <p:sp>
        <p:nvSpPr>
          <p:cNvPr id="45" name="PlaceHolder 3"/>
          <p:cNvSpPr>
            <a:spLocks noGrp="1"/>
          </p:cNvSpPr>
          <p:nvPr>
            <p:ph type="ftr"/>
          </p:nvPr>
        </p:nvSpPr>
        <p:spPr>
          <a:xfrm>
            <a:off x="3281400" y="6356520"/>
            <a:ext cx="33429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345600" y="835200"/>
            <a:ext cx="8543520" cy="263880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Click to edit the outline text format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Second Outline Level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Third Outline Level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Fourth Outline Level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Fifth Outline Level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Sixth Outline Level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93600" indent="-93240" algn="just">
              <a:lnSpc>
                <a:spcPct val="100000"/>
              </a:lnSpc>
              <a:buClr>
                <a:srgbClr val="0070C0"/>
              </a:buClr>
              <a:buFont typeface="Wingdings" charset="2"/>
              <a:buChar char=""/>
            </a:pPr>
            <a:r>
              <a:rPr lang="ko-KR" sz="1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Seventh Outline Level마스터 텍스트 스타일 편집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266760" lvl="1" indent="-85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둘째 수준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361800" lvl="2" indent="-95040">
              <a:lnSpc>
                <a:spcPct val="100000"/>
              </a:lnSpc>
              <a:buClr>
                <a:srgbClr val="000000"/>
              </a:buClr>
              <a:buFont typeface="나눔고딕"/>
              <a:buChar char="-"/>
            </a:pPr>
            <a:r>
              <a:rPr lang="ko-K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셋째 수준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449280" lvl="3" indent="-87120">
              <a:lnSpc>
                <a:spcPct val="100000"/>
              </a:lnSpc>
              <a:buClr>
                <a:srgbClr val="000000"/>
              </a:buClr>
              <a:buFont typeface="맑은 고딕"/>
              <a:buChar char="∙"/>
            </a:pPr>
            <a:r>
              <a:rPr lang="ko-K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넷째 수준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630360" lvl="4" indent="-95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다섯째 수준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345600" y="3532320"/>
            <a:ext cx="8543520" cy="263880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Click to edit the outline text format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Second Outline Level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Third Outline Level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Fourth Outline Level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Fifth Outline Level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Sixth Outline Level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93600" indent="-93240" algn="just">
              <a:lnSpc>
                <a:spcPct val="100000"/>
              </a:lnSpc>
              <a:buClr>
                <a:srgbClr val="0070C0"/>
              </a:buClr>
              <a:buFont typeface="Wingdings" charset="2"/>
              <a:buChar char=""/>
            </a:pPr>
            <a:r>
              <a:rPr lang="ko-KR" sz="1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Seventh Outline Level마스터 텍스트 스타일 편집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266760" lvl="1" indent="-85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둘째 수준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361800" lvl="2" indent="-95040">
              <a:lnSpc>
                <a:spcPct val="100000"/>
              </a:lnSpc>
              <a:buClr>
                <a:srgbClr val="000000"/>
              </a:buClr>
              <a:buFont typeface="나눔고딕"/>
              <a:buChar char="-"/>
            </a:pPr>
            <a:r>
              <a:rPr lang="ko-K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셋째 수준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449280" lvl="3" indent="-87120">
              <a:lnSpc>
                <a:spcPct val="100000"/>
              </a:lnSpc>
              <a:buClr>
                <a:srgbClr val="000000"/>
              </a:buClr>
              <a:buFont typeface="맑은 고딕"/>
              <a:buChar char="∙"/>
            </a:pPr>
            <a:r>
              <a:rPr lang="ko-K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넷째 수준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630360" lvl="4" indent="-95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다섯째 수준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4701240" y="3532320"/>
            <a:ext cx="4340160" cy="279108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Click to edit the outline text format</a:t>
            </a:r>
            <a:endParaRPr lang="ko-KR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Second Outline Level</a:t>
            </a:r>
            <a:endParaRPr lang="ko-KR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Third Outline Level</a:t>
            </a:r>
            <a:endParaRPr lang="ko-KR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Fourth Outline Level</a:t>
            </a:r>
            <a:endParaRPr lang="ko-KR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Fifth Outline Level</a:t>
            </a:r>
            <a:endParaRPr lang="ko-KR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Sixth Outline Level</a:t>
            </a:r>
            <a:endParaRPr lang="ko-KR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93600" indent="-93240" algn="just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lang="ko-KR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Seventh Outline Level마스터 텍스트 스타일 편집</a:t>
            </a:r>
            <a:endParaRPr lang="ko-KR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181080" lvl="1" indent="-95040">
              <a:lnSpc>
                <a:spcPct val="100000"/>
              </a:lnSpc>
              <a:buClr>
                <a:srgbClr val="000000"/>
              </a:buClr>
              <a:buFont typeface="나눔고딕"/>
              <a:buChar char="-"/>
            </a:pPr>
            <a:r>
              <a:rPr lang="ko-K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둘째 수준</a:t>
            </a:r>
            <a:endParaRPr lang="ko-KR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266760" lvl="2" indent="-85320">
              <a:lnSpc>
                <a:spcPct val="100000"/>
              </a:lnSpc>
              <a:buClr>
                <a:srgbClr val="000000"/>
              </a:buClr>
              <a:buFont typeface="나눔고딕"/>
              <a:buChar char="-"/>
            </a:pPr>
            <a:r>
              <a:rPr lang="ko-K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셋째 수준</a:t>
            </a:r>
            <a:endParaRPr lang="ko-KR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276360" y="2880180"/>
            <a:ext cx="33530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ko-KR" altLang="en-US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Medium" panose="020B0500000000000000" pitchFamily="34" charset="-128"/>
                <a:ea typeface="Yu Gothic Medium" panose="020B0500000000000000" pitchFamily="34" charset="-128"/>
              </a:rPr>
              <a:t>작전명</a:t>
            </a:r>
            <a:r>
              <a:rPr lang="en-US" altLang="ko-K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Medium" panose="020B0500000000000000" pitchFamily="34" charset="-128"/>
                <a:ea typeface="Yu Gothic Medium" panose="020B0500000000000000" pitchFamily="34" charset="-128"/>
              </a:rPr>
              <a:t>: </a:t>
            </a:r>
            <a:r>
              <a:rPr lang="ko-KR" altLang="en-US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Medium" panose="020B0500000000000000" pitchFamily="34" charset="-128"/>
                <a:ea typeface="Yu Gothic Medium" panose="020B0500000000000000" pitchFamily="34" charset="-128"/>
              </a:rPr>
              <a:t>후판공장</a:t>
            </a:r>
            <a:r>
              <a:rPr lang="ko-KR" alt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Medium" panose="020B0500000000000000" pitchFamily="34" charset="-128"/>
                <a:ea typeface="Yu Gothic Medium" panose="020B0500000000000000" pitchFamily="34" charset="-128"/>
              </a:rPr>
              <a:t> 스케일을 잡아라</a:t>
            </a:r>
            <a:r>
              <a:rPr lang="en-US" altLang="ko-KR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Medium" panose="020B0500000000000000" pitchFamily="34" charset="-128"/>
                <a:ea typeface="Yu Gothic Medium" panose="020B0500000000000000" pitchFamily="34" charset="-128"/>
              </a:rPr>
              <a:t>!</a:t>
            </a:r>
            <a:r>
              <a:rPr lang="ko-KR" alt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Medium" panose="020B0500000000000000" pitchFamily="34" charset="-128"/>
                <a:ea typeface="Yu Gothic Medium" panose="020B0500000000000000" pitchFamily="34" charset="-128"/>
              </a:rPr>
              <a:t> </a:t>
            </a:r>
            <a:endParaRPr lang="en-US" altLang="ko-KR" sz="32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ctr">
              <a:lnSpc>
                <a:spcPct val="100000"/>
              </a:lnSpc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Medium" panose="020B0500000000000000" pitchFamily="34" charset="-128"/>
                <a:ea typeface="Yu Gothic Medium" panose="020B0500000000000000" pitchFamily="34" charset="-128"/>
              </a:rPr>
              <a:t>-</a:t>
            </a:r>
            <a:r>
              <a:rPr lang="ko-KR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Medium" panose="020B0500000000000000" pitchFamily="34" charset="-128"/>
                <a:ea typeface="Yu Gothic Medium" panose="020B0500000000000000" pitchFamily="34" charset="-128"/>
              </a:rPr>
              <a:t> 불량률 줄이기 컨텐츠</a:t>
            </a:r>
            <a:endParaRPr lang="en-US" sz="1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284840" y="4833360"/>
            <a:ext cx="1336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반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lang="ko-KR" alt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노선호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ko-KR" alt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가설검증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텍스트 개체 틀 1">
            <a:extLst>
              <a:ext uri="{FF2B5EF4-FFF2-40B4-BE49-F238E27FC236}">
                <a16:creationId xmlns:a16="http://schemas.microsoft.com/office/drawing/2014/main" id="{37AB914C-FF59-42FB-84A3-D944A7526A06}"/>
              </a:ext>
            </a:extLst>
          </p:cNvPr>
          <p:cNvSpPr txBox="1">
            <a:spLocks/>
          </p:cNvSpPr>
          <p:nvPr/>
        </p:nvSpPr>
        <p:spPr>
          <a:xfrm>
            <a:off x="669403" y="2365713"/>
            <a:ext cx="6789488" cy="274328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작업조별 양품</a:t>
            </a:r>
            <a:r>
              <a:rPr lang="en-US" altLang="ko-KR" dirty="0"/>
              <a:t>,</a:t>
            </a:r>
            <a:r>
              <a:rPr lang="ko-KR" altLang="en-US" dirty="0"/>
              <a:t>불량 </a:t>
            </a:r>
            <a:r>
              <a:rPr lang="ko-KR" altLang="en-US" dirty="0" err="1"/>
              <a:t>카이제곱</a:t>
            </a:r>
            <a:r>
              <a:rPr lang="ko-KR" altLang="en-US" dirty="0"/>
              <a:t> 검정결과 </a:t>
            </a:r>
            <a:r>
              <a:rPr lang="en-US" altLang="ko-KR" dirty="0"/>
              <a:t>p&gt;0.05</a:t>
            </a:r>
            <a:r>
              <a:rPr lang="ko-KR" altLang="en-US" dirty="0"/>
              <a:t>로 유의한 변수 아님</a:t>
            </a:r>
            <a:endParaRPr lang="en-US" altLang="ko-KR" dirty="0"/>
          </a:p>
        </p:txBody>
      </p:sp>
      <p:sp>
        <p:nvSpPr>
          <p:cNvPr id="26" name="텍스트 개체 틀 1">
            <a:extLst>
              <a:ext uri="{FF2B5EF4-FFF2-40B4-BE49-F238E27FC236}">
                <a16:creationId xmlns:a16="http://schemas.microsoft.com/office/drawing/2014/main" id="{A1295790-3DCC-4E9C-A1C5-8BD858CAB1B3}"/>
              </a:ext>
            </a:extLst>
          </p:cNvPr>
          <p:cNvSpPr txBox="1">
            <a:spLocks/>
          </p:cNvSpPr>
          <p:nvPr/>
        </p:nvSpPr>
        <p:spPr>
          <a:xfrm>
            <a:off x="701999" y="4759576"/>
            <a:ext cx="6789488" cy="274328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HSB</a:t>
            </a:r>
            <a:r>
              <a:rPr lang="ko-KR" altLang="en-US" dirty="0"/>
              <a:t>를 적용한 결과 양품밖에 없지만 적용하지 않으면 불량이 일부 생긴다</a:t>
            </a:r>
            <a:r>
              <a:rPr lang="en-US" altLang="ko-KR" dirty="0"/>
              <a:t>. </a:t>
            </a:r>
            <a:r>
              <a:rPr lang="ko-KR" altLang="en-US" dirty="0"/>
              <a:t>따라서 유의한 변수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DAD44B-B3E5-49CC-9A45-0EA2793BC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99" y="910786"/>
            <a:ext cx="2869015" cy="14772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72FA0D5-8A14-45B7-BD68-94451CF50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524" y="905031"/>
            <a:ext cx="944597" cy="11658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F859C3E-E148-45C3-B554-CA3779517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600" y="932698"/>
            <a:ext cx="2050881" cy="10722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C761700-F4D8-4575-B116-D394E10EEE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999" y="3000811"/>
            <a:ext cx="3059669" cy="139799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25DE551-BB35-42AC-A535-2CE505CABF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0899" y="3065260"/>
            <a:ext cx="1029696" cy="69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044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ko-KR" alt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가설검증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텍스트 개체 틀 1">
            <a:extLst>
              <a:ext uri="{FF2B5EF4-FFF2-40B4-BE49-F238E27FC236}">
                <a16:creationId xmlns:a16="http://schemas.microsoft.com/office/drawing/2014/main" id="{37AB914C-FF59-42FB-84A3-D944A7526A06}"/>
              </a:ext>
            </a:extLst>
          </p:cNvPr>
          <p:cNvSpPr txBox="1">
            <a:spLocks/>
          </p:cNvSpPr>
          <p:nvPr/>
        </p:nvSpPr>
        <p:spPr>
          <a:xfrm>
            <a:off x="718941" y="5316392"/>
            <a:ext cx="7599386" cy="395641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SPEC</a:t>
            </a:r>
            <a:r>
              <a:rPr lang="ko-KR" altLang="en-US" dirty="0"/>
              <a:t>은 </a:t>
            </a:r>
            <a:r>
              <a:rPr lang="ko-KR" altLang="en-US" dirty="0" err="1"/>
              <a:t>카이제곱</a:t>
            </a:r>
            <a:r>
              <a:rPr lang="ko-KR" altLang="en-US" dirty="0"/>
              <a:t> 검정결과 </a:t>
            </a:r>
            <a:r>
              <a:rPr lang="en-US" altLang="ko-KR" dirty="0"/>
              <a:t>p&lt;0.05</a:t>
            </a:r>
            <a:r>
              <a:rPr lang="ko-KR" altLang="en-US" dirty="0"/>
              <a:t>로 유의한 변수이다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6CDF52-E804-4ACD-8706-EFB527773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19" y="1651986"/>
            <a:ext cx="6378383" cy="32204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C4A6BE5-3DF3-4E8B-AE45-8B686CE22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747" y="2684872"/>
            <a:ext cx="1589893" cy="148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419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ko-KR" alt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가설검증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9C54A9-FE19-448D-A182-ABF4003C5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4" y="834522"/>
            <a:ext cx="3065244" cy="21333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38B9B5-6C37-41F3-A178-66A779B7B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886" y="1019270"/>
            <a:ext cx="2770903" cy="191050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B9A9EFA-2798-4913-BAE5-3B6BBE131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3743" y="3065184"/>
            <a:ext cx="2942187" cy="221463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D4F00D94-A422-44EB-8792-53A1F1235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974" y="2967871"/>
            <a:ext cx="3065244" cy="220366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4F5A67A-750F-4F08-A666-A15CDE12DF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5367" y="881582"/>
            <a:ext cx="2772370" cy="2048189"/>
          </a:xfrm>
          <a:prstGeom prst="rect">
            <a:avLst/>
          </a:prstGeom>
        </p:spPr>
      </p:pic>
      <p:sp>
        <p:nvSpPr>
          <p:cNvPr id="19" name="텍스트 개체 틀 1">
            <a:extLst>
              <a:ext uri="{FF2B5EF4-FFF2-40B4-BE49-F238E27FC236}">
                <a16:creationId xmlns:a16="http://schemas.microsoft.com/office/drawing/2014/main" id="{CCBD65A3-6011-4664-A727-C94B7A8A3768}"/>
              </a:ext>
            </a:extLst>
          </p:cNvPr>
          <p:cNvSpPr txBox="1">
            <a:spLocks/>
          </p:cNvSpPr>
          <p:nvPr/>
        </p:nvSpPr>
        <p:spPr>
          <a:xfrm>
            <a:off x="449494" y="5285456"/>
            <a:ext cx="7599386" cy="553274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Plate</a:t>
            </a:r>
            <a:r>
              <a:rPr lang="ko-KR" altLang="en-US" dirty="0"/>
              <a:t>의 두께는 </a:t>
            </a:r>
            <a:r>
              <a:rPr lang="en-US" altLang="ko-KR" dirty="0"/>
              <a:t>15~100</a:t>
            </a:r>
            <a:r>
              <a:rPr lang="ko-KR" altLang="en-US" dirty="0"/>
              <a:t> </a:t>
            </a:r>
            <a:r>
              <a:rPr lang="en-US" altLang="ko-KR" dirty="0"/>
              <a:t>descaling</a:t>
            </a:r>
            <a:r>
              <a:rPr lang="ko-KR" altLang="en-US" dirty="0"/>
              <a:t>은 </a:t>
            </a:r>
            <a:r>
              <a:rPr lang="en-US" altLang="ko-KR" dirty="0"/>
              <a:t>6~10</a:t>
            </a:r>
            <a:r>
              <a:rPr lang="ko-KR" altLang="en-US" dirty="0"/>
              <a:t>회 진행하며 </a:t>
            </a:r>
            <a:r>
              <a:rPr lang="en-US" altLang="ko-KR" dirty="0"/>
              <a:t>Plate</a:t>
            </a:r>
            <a:r>
              <a:rPr lang="ko-KR" altLang="en-US" dirty="0"/>
              <a:t>의 길이는 </a:t>
            </a:r>
            <a:r>
              <a:rPr lang="en-US" altLang="ko-KR" dirty="0"/>
              <a:t>10000~55000</a:t>
            </a:r>
            <a:r>
              <a:rPr lang="ko-KR" altLang="en-US" dirty="0"/>
              <a:t>의 범위이고 </a:t>
            </a:r>
            <a:r>
              <a:rPr lang="en-US" altLang="ko-KR" dirty="0"/>
              <a:t>HSB</a:t>
            </a:r>
            <a:r>
              <a:rPr lang="ko-KR" altLang="en-US" dirty="0"/>
              <a:t>는 </a:t>
            </a:r>
            <a:r>
              <a:rPr lang="en-US" altLang="ko-KR" dirty="0"/>
              <a:t>(0,1)</a:t>
            </a:r>
            <a:r>
              <a:rPr lang="ko-KR" altLang="en-US" dirty="0"/>
              <a:t>압연온도는 </a:t>
            </a:r>
            <a:r>
              <a:rPr lang="en-US" altLang="ko-KR" dirty="0"/>
              <a:t>800~1100</a:t>
            </a:r>
            <a:r>
              <a:rPr lang="ko-KR" altLang="en-US" dirty="0"/>
              <a:t>범위로 분포하고있다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43677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ko-KR" alt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수치형 변수들 분포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7CD723-6455-4031-AD1E-F35724656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192" y="3151821"/>
            <a:ext cx="3079540" cy="215877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952B368-46AC-4DAE-B388-0AA84E95E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64" y="3022223"/>
            <a:ext cx="3152928" cy="222513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9FAA3A3-0AD2-405B-BF7E-368F259B9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120" y="894524"/>
            <a:ext cx="2580328" cy="175723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7026A97-A56E-41C4-A032-74437F2A54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4192" y="888046"/>
            <a:ext cx="2917618" cy="196718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6B40736-B653-4A49-A796-C23AE94D2A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264" y="794441"/>
            <a:ext cx="3152928" cy="1961822"/>
          </a:xfrm>
          <a:prstGeom prst="rect">
            <a:avLst/>
          </a:prstGeom>
        </p:spPr>
      </p:pic>
      <p:sp>
        <p:nvSpPr>
          <p:cNvPr id="35" name="텍스트 개체 틀 1">
            <a:extLst>
              <a:ext uri="{FF2B5EF4-FFF2-40B4-BE49-F238E27FC236}">
                <a16:creationId xmlns:a16="http://schemas.microsoft.com/office/drawing/2014/main" id="{9579B9C6-5B13-418A-AAAF-D4DC0291CC7E}"/>
              </a:ext>
            </a:extLst>
          </p:cNvPr>
          <p:cNvSpPr txBox="1">
            <a:spLocks/>
          </p:cNvSpPr>
          <p:nvPr/>
        </p:nvSpPr>
        <p:spPr>
          <a:xfrm>
            <a:off x="483879" y="5373832"/>
            <a:ext cx="7599386" cy="395641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추출온도는 </a:t>
            </a:r>
            <a:r>
              <a:rPr lang="en-US" altLang="ko-KR" dirty="0"/>
              <a:t>(1110~1190</a:t>
            </a:r>
            <a:r>
              <a:rPr lang="ko-KR" altLang="en-US" dirty="0"/>
              <a:t>도</a:t>
            </a:r>
            <a:r>
              <a:rPr lang="en-US" altLang="ko-KR" dirty="0"/>
              <a:t>) </a:t>
            </a:r>
            <a:r>
              <a:rPr lang="ko-KR" altLang="en-US" dirty="0"/>
              <a:t>가열로시간</a:t>
            </a:r>
            <a:r>
              <a:rPr lang="en-US" altLang="ko-KR" dirty="0"/>
              <a:t>(200~400) </a:t>
            </a:r>
            <a:r>
              <a:rPr lang="ko-KR" altLang="en-US" dirty="0"/>
              <a:t>가열로 </a:t>
            </a:r>
            <a:r>
              <a:rPr lang="ko-KR" altLang="en-US" dirty="0" err="1"/>
              <a:t>균열대</a:t>
            </a:r>
            <a:r>
              <a:rPr lang="ko-KR" altLang="en-US" dirty="0"/>
              <a:t> 시간</a:t>
            </a:r>
            <a:r>
              <a:rPr lang="en-US" altLang="ko-KR" dirty="0"/>
              <a:t>(30~250) </a:t>
            </a:r>
          </a:p>
          <a:p>
            <a:pPr marL="0" indent="0">
              <a:buNone/>
            </a:pPr>
            <a:r>
              <a:rPr lang="ko-KR" altLang="en-US" dirty="0"/>
              <a:t>가열로 </a:t>
            </a:r>
            <a:r>
              <a:rPr lang="ko-KR" altLang="en-US" dirty="0" err="1"/>
              <a:t>균열대</a:t>
            </a:r>
            <a:r>
              <a:rPr lang="ko-KR" altLang="en-US" dirty="0"/>
              <a:t> 온도</a:t>
            </a:r>
            <a:r>
              <a:rPr lang="en-US" altLang="ko-KR" dirty="0"/>
              <a:t>(1100~1180) Plate </a:t>
            </a:r>
            <a:r>
              <a:rPr lang="ko-KR" altLang="en-US" dirty="0"/>
              <a:t>두께는</a:t>
            </a:r>
            <a:r>
              <a:rPr lang="en-US" altLang="ko-KR" dirty="0"/>
              <a:t>(1500~4500)</a:t>
            </a:r>
            <a:r>
              <a:rPr lang="ko-KR" altLang="en-US" dirty="0"/>
              <a:t>의 범위들로 분포하고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53913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ko-KR" alt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수치형 변수들 분포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3E81889-5A05-46AE-8D9B-CA2110D5F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705" y="3252180"/>
            <a:ext cx="2610738" cy="18926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F4BE19C-153B-47CA-991A-2A746C17C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19" y="3123977"/>
            <a:ext cx="2572900" cy="188456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DBC7484-B1B4-48E2-A28D-4B9E25957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3705" y="1133507"/>
            <a:ext cx="2610738" cy="175338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3F16FB1-B09A-44B5-85E7-77389B2FD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719" y="1133507"/>
            <a:ext cx="2572901" cy="1753384"/>
          </a:xfrm>
          <a:prstGeom prst="rect">
            <a:avLst/>
          </a:prstGeom>
        </p:spPr>
      </p:pic>
      <p:sp>
        <p:nvSpPr>
          <p:cNvPr id="35" name="텍스트 개체 틀 1">
            <a:extLst>
              <a:ext uri="{FF2B5EF4-FFF2-40B4-BE49-F238E27FC236}">
                <a16:creationId xmlns:a16="http://schemas.microsoft.com/office/drawing/2014/main" id="{9579B9C6-5B13-418A-AAAF-D4DC0291CC7E}"/>
              </a:ext>
            </a:extLst>
          </p:cNvPr>
          <p:cNvSpPr txBox="1">
            <a:spLocks/>
          </p:cNvSpPr>
          <p:nvPr/>
        </p:nvSpPr>
        <p:spPr>
          <a:xfrm>
            <a:off x="483879" y="5373832"/>
            <a:ext cx="7599386" cy="395641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sp>
        <p:nvSpPr>
          <p:cNvPr id="19" name="텍스트 개체 틀 1">
            <a:extLst>
              <a:ext uri="{FF2B5EF4-FFF2-40B4-BE49-F238E27FC236}">
                <a16:creationId xmlns:a16="http://schemas.microsoft.com/office/drawing/2014/main" id="{98D99C02-3239-40F5-89B1-3EB3C208B872}"/>
              </a:ext>
            </a:extLst>
          </p:cNvPr>
          <p:cNvSpPr txBox="1">
            <a:spLocks/>
          </p:cNvSpPr>
          <p:nvPr/>
        </p:nvSpPr>
        <p:spPr>
          <a:xfrm>
            <a:off x="636279" y="5526232"/>
            <a:ext cx="7599386" cy="395641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가열로 </a:t>
            </a:r>
            <a:r>
              <a:rPr lang="ko-KR" altLang="en-US" dirty="0" err="1"/>
              <a:t>가열대시간</a:t>
            </a:r>
            <a:r>
              <a:rPr lang="en-US" altLang="ko-KR" dirty="0"/>
              <a:t>(50~250) , </a:t>
            </a:r>
            <a:r>
              <a:rPr lang="ko-KR" altLang="en-US" dirty="0"/>
              <a:t>가열로 </a:t>
            </a:r>
            <a:r>
              <a:rPr lang="ko-KR" altLang="en-US" dirty="0" err="1"/>
              <a:t>가열대</a:t>
            </a:r>
            <a:r>
              <a:rPr lang="ko-KR" altLang="en-US" dirty="0"/>
              <a:t> 온도</a:t>
            </a:r>
            <a:r>
              <a:rPr lang="en-US" altLang="ko-KR" dirty="0"/>
              <a:t>(1100~1200), </a:t>
            </a:r>
            <a:r>
              <a:rPr lang="ko-KR" altLang="en-US" dirty="0"/>
              <a:t>가열로 </a:t>
            </a:r>
            <a:r>
              <a:rPr lang="ko-KR" altLang="en-US" dirty="0" err="1"/>
              <a:t>작업순번</a:t>
            </a:r>
            <a:r>
              <a:rPr lang="en-US" altLang="ko-KR" dirty="0"/>
              <a:t>(1,2), </a:t>
            </a:r>
          </a:p>
          <a:p>
            <a:pPr marL="0" indent="0">
              <a:buNone/>
            </a:pPr>
            <a:r>
              <a:rPr lang="en-US" altLang="ko-KR" dirty="0"/>
              <a:t>Plate </a:t>
            </a:r>
            <a:r>
              <a:rPr lang="ko-KR" altLang="en-US" dirty="0"/>
              <a:t>중량</a:t>
            </a:r>
            <a:r>
              <a:rPr lang="en-US" altLang="ko-KR" dirty="0"/>
              <a:t>(10000~120000)</a:t>
            </a:r>
            <a:r>
              <a:rPr lang="ko-KR" altLang="en-US" dirty="0"/>
              <a:t>로 분포하고있다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56957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Histogram</a:t>
            </a:r>
            <a:r>
              <a:rPr lang="ko-KR" altLang="en-US" sz="2000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 목표변수와 관계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텍스트 개체 틀 1">
            <a:extLst>
              <a:ext uri="{FF2B5EF4-FFF2-40B4-BE49-F238E27FC236}">
                <a16:creationId xmlns:a16="http://schemas.microsoft.com/office/drawing/2014/main" id="{9579B9C6-5B13-418A-AAAF-D4DC0291CC7E}"/>
              </a:ext>
            </a:extLst>
          </p:cNvPr>
          <p:cNvSpPr txBox="1">
            <a:spLocks/>
          </p:cNvSpPr>
          <p:nvPr/>
        </p:nvSpPr>
        <p:spPr>
          <a:xfrm>
            <a:off x="270720" y="5159422"/>
            <a:ext cx="7599386" cy="395641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sp>
        <p:nvSpPr>
          <p:cNvPr id="19" name="텍스트 개체 틀 1">
            <a:extLst>
              <a:ext uri="{FF2B5EF4-FFF2-40B4-BE49-F238E27FC236}">
                <a16:creationId xmlns:a16="http://schemas.microsoft.com/office/drawing/2014/main" id="{98D99C02-3239-40F5-89B1-3EB3C208B872}"/>
              </a:ext>
            </a:extLst>
          </p:cNvPr>
          <p:cNvSpPr txBox="1">
            <a:spLocks/>
          </p:cNvSpPr>
          <p:nvPr/>
        </p:nvSpPr>
        <p:spPr>
          <a:xfrm>
            <a:off x="270720" y="5187104"/>
            <a:ext cx="7599386" cy="395641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목표 변수는 파란 </a:t>
            </a:r>
            <a:r>
              <a:rPr lang="en-US" altLang="ko-KR" dirty="0"/>
              <a:t>Histogram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HSB</a:t>
            </a:r>
            <a:r>
              <a:rPr lang="ko-KR" altLang="en-US" dirty="0"/>
              <a:t>를 사용하면 </a:t>
            </a:r>
            <a:r>
              <a:rPr lang="en-US" altLang="ko-KR" dirty="0"/>
              <a:t>100% </a:t>
            </a:r>
            <a:r>
              <a:rPr lang="ko-KR" altLang="en-US" dirty="0"/>
              <a:t>양품이 나왔다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압연온도 </a:t>
            </a:r>
            <a:r>
              <a:rPr lang="en-US" altLang="ko-KR" dirty="0"/>
              <a:t>1000</a:t>
            </a:r>
            <a:r>
              <a:rPr lang="ko-KR" altLang="en-US" dirty="0"/>
              <a:t>도 이하일때 양품이 나왔다</a:t>
            </a:r>
            <a:r>
              <a:rPr lang="en-US" altLang="ko-KR" dirty="0"/>
              <a:t>. </a:t>
            </a:r>
            <a:r>
              <a:rPr lang="ko-KR" altLang="en-US" dirty="0"/>
              <a:t>하지만 압연온도의 비율은 </a:t>
            </a:r>
            <a:r>
              <a:rPr lang="en-US" altLang="ko-KR" dirty="0"/>
              <a:t>1000</a:t>
            </a:r>
            <a:r>
              <a:rPr lang="ko-KR" altLang="en-US" dirty="0"/>
              <a:t>도 이상이 많다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나머지 그래프에서는 특별한 정보들이 보이지 않았다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A25D9002-026A-4018-BA9F-56C2BF071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151" y="3004824"/>
            <a:ext cx="2664339" cy="189480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43AC584B-9A69-4642-AE83-232AC5073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08" y="2843992"/>
            <a:ext cx="2730867" cy="20803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E7307C3F-6911-4A13-AE77-6F4DA74C2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262" y="1088527"/>
            <a:ext cx="2664338" cy="182005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700703E-B10C-45B3-974A-0EE6CBAC72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721" y="1047750"/>
            <a:ext cx="2642296" cy="186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33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Histogram</a:t>
            </a:r>
            <a:r>
              <a:rPr lang="ko-KR" altLang="en-US" sz="2000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 목표변수와 관계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텍스트 개체 틀 1">
            <a:extLst>
              <a:ext uri="{FF2B5EF4-FFF2-40B4-BE49-F238E27FC236}">
                <a16:creationId xmlns:a16="http://schemas.microsoft.com/office/drawing/2014/main" id="{9579B9C6-5B13-418A-AAAF-D4DC0291CC7E}"/>
              </a:ext>
            </a:extLst>
          </p:cNvPr>
          <p:cNvSpPr txBox="1">
            <a:spLocks/>
          </p:cNvSpPr>
          <p:nvPr/>
        </p:nvSpPr>
        <p:spPr>
          <a:xfrm>
            <a:off x="483879" y="5373832"/>
            <a:ext cx="7599386" cy="395641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sp>
        <p:nvSpPr>
          <p:cNvPr id="19" name="텍스트 개체 틀 1">
            <a:extLst>
              <a:ext uri="{FF2B5EF4-FFF2-40B4-BE49-F238E27FC236}">
                <a16:creationId xmlns:a16="http://schemas.microsoft.com/office/drawing/2014/main" id="{98D99C02-3239-40F5-89B1-3EB3C208B872}"/>
              </a:ext>
            </a:extLst>
          </p:cNvPr>
          <p:cNvSpPr txBox="1">
            <a:spLocks/>
          </p:cNvSpPr>
          <p:nvPr/>
        </p:nvSpPr>
        <p:spPr>
          <a:xfrm>
            <a:off x="636279" y="5526232"/>
            <a:ext cx="7599386" cy="395641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FUR_TIME</a:t>
            </a:r>
            <a:r>
              <a:rPr lang="ko-KR" altLang="en-US" dirty="0"/>
              <a:t>에서 분포가 적은 </a:t>
            </a:r>
            <a:r>
              <a:rPr lang="en-US" altLang="ko-KR" dirty="0"/>
              <a:t>350,375</a:t>
            </a:r>
            <a:r>
              <a:rPr lang="ko-KR" altLang="en-US" dirty="0"/>
              <a:t>부근에서 양품이 </a:t>
            </a:r>
            <a:r>
              <a:rPr lang="ko-KR" altLang="en-US" dirty="0" err="1"/>
              <a:t>포진되어있는</a:t>
            </a:r>
            <a:r>
              <a:rPr lang="ko-KR" altLang="en-US" dirty="0"/>
              <a:t> 것을 알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FUR_SZ_TIME: 100~250 </a:t>
            </a:r>
            <a:r>
              <a:rPr lang="ko-KR" altLang="en-US" dirty="0"/>
              <a:t>부근에 양품이 포진되어 있는 것을 알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FUR_SZ_TEMP: 1120</a:t>
            </a:r>
            <a:r>
              <a:rPr lang="ko-KR" altLang="en-US" dirty="0"/>
              <a:t>에서 </a:t>
            </a:r>
            <a:r>
              <a:rPr lang="en-US" altLang="ko-KR" dirty="0"/>
              <a:t>1150</a:t>
            </a:r>
            <a:r>
              <a:rPr lang="ko-KR" altLang="en-US" dirty="0"/>
              <a:t>까지 </a:t>
            </a:r>
            <a:r>
              <a:rPr lang="ko-KR" altLang="en-US" dirty="0" err="1"/>
              <a:t>많은양의</a:t>
            </a:r>
            <a:r>
              <a:rPr lang="ko-KR" altLang="en-US" dirty="0"/>
              <a:t> 양품이 </a:t>
            </a:r>
            <a:r>
              <a:rPr lang="ko-KR" altLang="en-US" dirty="0" err="1"/>
              <a:t>포진되어있는</a:t>
            </a:r>
            <a:r>
              <a:rPr lang="ko-KR" altLang="en-US" dirty="0"/>
              <a:t> 것을 알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FUR_HZ_TIME : 200~250</a:t>
            </a:r>
            <a:r>
              <a:rPr lang="ko-KR" altLang="en-US" dirty="0"/>
              <a:t>온도 사이에는 양품이 없는 것을 알 수 있다</a:t>
            </a:r>
            <a:r>
              <a:rPr lang="en-US" altLang="ko-KR" dirty="0"/>
              <a:t>.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36AA8546-F8B9-4ADE-9C1E-625050951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559" y="3128790"/>
            <a:ext cx="3236106" cy="225932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2DC8FDA-322A-42B3-8B3E-D546BD293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50" y="3150808"/>
            <a:ext cx="3264681" cy="226546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793D00C-B2F8-4050-BDEC-86E2ACEDC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634" y="971707"/>
            <a:ext cx="3153031" cy="2104709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D864DB5-B3EA-4DCC-9774-77CA044B48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150" y="900112"/>
            <a:ext cx="3274206" cy="229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555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Histogram</a:t>
            </a:r>
            <a:r>
              <a:rPr lang="ko-KR" altLang="en-US" sz="2000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 목표변수와 관계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텍스트 개체 틀 1">
            <a:extLst>
              <a:ext uri="{FF2B5EF4-FFF2-40B4-BE49-F238E27FC236}">
                <a16:creationId xmlns:a16="http://schemas.microsoft.com/office/drawing/2014/main" id="{9579B9C6-5B13-418A-AAAF-D4DC0291CC7E}"/>
              </a:ext>
            </a:extLst>
          </p:cNvPr>
          <p:cNvSpPr txBox="1">
            <a:spLocks/>
          </p:cNvSpPr>
          <p:nvPr/>
        </p:nvSpPr>
        <p:spPr>
          <a:xfrm>
            <a:off x="483879" y="5373832"/>
            <a:ext cx="7599386" cy="395641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sp>
        <p:nvSpPr>
          <p:cNvPr id="19" name="텍스트 개체 틀 1">
            <a:extLst>
              <a:ext uri="{FF2B5EF4-FFF2-40B4-BE49-F238E27FC236}">
                <a16:creationId xmlns:a16="http://schemas.microsoft.com/office/drawing/2014/main" id="{98D99C02-3239-40F5-89B1-3EB3C208B872}"/>
              </a:ext>
            </a:extLst>
          </p:cNvPr>
          <p:cNvSpPr txBox="1">
            <a:spLocks/>
          </p:cNvSpPr>
          <p:nvPr/>
        </p:nvSpPr>
        <p:spPr>
          <a:xfrm>
            <a:off x="642092" y="5412352"/>
            <a:ext cx="7599386" cy="395641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FUR_HZ_TEMP</a:t>
            </a:r>
            <a:r>
              <a:rPr lang="ko-KR" altLang="en-US" dirty="0"/>
              <a:t>는 온도가 높을수록 많이 분포하지만 양품은 온도가 낮을수록 더 많다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FUR_NO_ROW</a:t>
            </a:r>
            <a:r>
              <a:rPr lang="ko-KR" altLang="en-US" dirty="0"/>
              <a:t>의 비율은 동일하다</a:t>
            </a:r>
            <a:r>
              <a:rPr lang="en-US" altLang="ko-KR" dirty="0"/>
              <a:t>. </a:t>
            </a:r>
            <a:r>
              <a:rPr lang="ko-KR" altLang="en-US" dirty="0" err="1"/>
              <a:t>구분지을만한</a:t>
            </a:r>
            <a:r>
              <a:rPr lang="ko-KR" altLang="en-US" dirty="0"/>
              <a:t> 것이 없다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PT_LTH</a:t>
            </a:r>
            <a:r>
              <a:rPr lang="ko-KR" altLang="en-US" dirty="0"/>
              <a:t>는 양품과 반대로 </a:t>
            </a:r>
            <a:r>
              <a:rPr lang="ko-KR" altLang="en-US" dirty="0" err="1"/>
              <a:t>분포되어있다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PT_WGT</a:t>
            </a:r>
            <a:r>
              <a:rPr lang="ko-KR" altLang="en-US" dirty="0"/>
              <a:t>의 </a:t>
            </a:r>
            <a:r>
              <a:rPr lang="en-US" altLang="ko-KR" dirty="0"/>
              <a:t>20000</a:t>
            </a:r>
            <a:r>
              <a:rPr lang="ko-KR" altLang="en-US" dirty="0" err="1"/>
              <a:t>일때</a:t>
            </a:r>
            <a:r>
              <a:rPr lang="ko-KR" altLang="en-US" dirty="0"/>
              <a:t> 양품이 많이 </a:t>
            </a:r>
            <a:r>
              <a:rPr lang="ko-KR" altLang="en-US" dirty="0" err="1"/>
              <a:t>포진되어있다</a:t>
            </a:r>
            <a:r>
              <a:rPr lang="en-US" altLang="ko-KR" dirty="0"/>
              <a:t>. 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88FA2F0-F8C6-4BAE-B629-CFAB67109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80" y="3172693"/>
            <a:ext cx="3041264" cy="208744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649D5D9-06F3-4484-81A3-903FABAE0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801" y="3270738"/>
            <a:ext cx="3050914" cy="198940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BEE6D5F-6A60-45C8-8082-70E9289CD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0471" y="1017439"/>
            <a:ext cx="3201370" cy="213960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87FBE79-9610-44DF-B108-5FC920A37C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280" y="936128"/>
            <a:ext cx="3017810" cy="214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004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Histogram</a:t>
            </a:r>
            <a:r>
              <a:rPr lang="ko-KR" altLang="en-US" sz="2000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 목표변수와 관계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텍스트 개체 틀 1">
            <a:extLst>
              <a:ext uri="{FF2B5EF4-FFF2-40B4-BE49-F238E27FC236}">
                <a16:creationId xmlns:a16="http://schemas.microsoft.com/office/drawing/2014/main" id="{9579B9C6-5B13-418A-AAAF-D4DC0291CC7E}"/>
              </a:ext>
            </a:extLst>
          </p:cNvPr>
          <p:cNvSpPr txBox="1">
            <a:spLocks/>
          </p:cNvSpPr>
          <p:nvPr/>
        </p:nvSpPr>
        <p:spPr>
          <a:xfrm>
            <a:off x="483879" y="5373832"/>
            <a:ext cx="7599386" cy="395641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sp>
        <p:nvSpPr>
          <p:cNvPr id="19" name="텍스트 개체 틀 1">
            <a:extLst>
              <a:ext uri="{FF2B5EF4-FFF2-40B4-BE49-F238E27FC236}">
                <a16:creationId xmlns:a16="http://schemas.microsoft.com/office/drawing/2014/main" id="{98D99C02-3239-40F5-89B1-3EB3C208B872}"/>
              </a:ext>
            </a:extLst>
          </p:cNvPr>
          <p:cNvSpPr txBox="1">
            <a:spLocks/>
          </p:cNvSpPr>
          <p:nvPr/>
        </p:nvSpPr>
        <p:spPr>
          <a:xfrm>
            <a:off x="864159" y="4017939"/>
            <a:ext cx="7599386" cy="395641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PT_THK</a:t>
            </a:r>
            <a:r>
              <a:rPr lang="ko-KR" altLang="en-US" dirty="0"/>
              <a:t>가 </a:t>
            </a:r>
            <a:r>
              <a:rPr lang="en-US" altLang="ko-KR" dirty="0"/>
              <a:t>50</a:t>
            </a:r>
            <a:r>
              <a:rPr lang="ko-KR" altLang="en-US" dirty="0"/>
              <a:t>이상일때 양품의 존재를 알 수 있다</a:t>
            </a:r>
            <a:r>
              <a:rPr lang="en-US" altLang="ko-KR" dirty="0"/>
              <a:t>. PT_WDTH 2750~3500</a:t>
            </a:r>
            <a:r>
              <a:rPr lang="ko-KR" altLang="en-US" dirty="0"/>
              <a:t>일 때 생각보다 많은 양품이 존재한다</a:t>
            </a:r>
            <a:r>
              <a:rPr lang="en-US" altLang="ko-KR" dirty="0"/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46F5718-32BB-4050-904F-34F8AF4C4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9" y="952500"/>
            <a:ext cx="3619500" cy="245745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9AF88B2-C572-496C-92A9-B5712FD37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936" y="1088527"/>
            <a:ext cx="36957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62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Plate </a:t>
            </a:r>
            <a:r>
              <a:rPr lang="ko-KR" altLang="en-US" sz="2000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관련 </a:t>
            </a:r>
            <a:r>
              <a:rPr lang="ko-KR" altLang="en-US" sz="2000" spc="-97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변수별</a:t>
            </a:r>
            <a:r>
              <a:rPr lang="ko-KR" altLang="en-US" sz="2000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 </a:t>
            </a:r>
            <a:r>
              <a:rPr lang="en-US" altLang="ko-KR" sz="2000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scale(</a:t>
            </a:r>
            <a:r>
              <a:rPr lang="ko-KR" altLang="en-US" sz="2000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양품</a:t>
            </a:r>
            <a:r>
              <a:rPr lang="en-US" altLang="ko-KR" sz="2000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,</a:t>
            </a:r>
            <a:r>
              <a:rPr lang="ko-KR" altLang="en-US" sz="2000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불량</a:t>
            </a:r>
            <a:r>
              <a:rPr lang="en-US" altLang="ko-KR" sz="2000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) </a:t>
            </a:r>
            <a:r>
              <a:rPr lang="ko-KR" altLang="en-US" sz="2000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밀도확인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텍스트 개체 틀 1">
            <a:extLst>
              <a:ext uri="{FF2B5EF4-FFF2-40B4-BE49-F238E27FC236}">
                <a16:creationId xmlns:a16="http://schemas.microsoft.com/office/drawing/2014/main" id="{9579B9C6-5B13-418A-AAAF-D4DC0291CC7E}"/>
              </a:ext>
            </a:extLst>
          </p:cNvPr>
          <p:cNvSpPr txBox="1">
            <a:spLocks/>
          </p:cNvSpPr>
          <p:nvPr/>
        </p:nvSpPr>
        <p:spPr>
          <a:xfrm>
            <a:off x="483879" y="5373832"/>
            <a:ext cx="7599386" cy="395641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sp>
        <p:nvSpPr>
          <p:cNvPr id="19" name="텍스트 개체 틀 1">
            <a:extLst>
              <a:ext uri="{FF2B5EF4-FFF2-40B4-BE49-F238E27FC236}">
                <a16:creationId xmlns:a16="http://schemas.microsoft.com/office/drawing/2014/main" id="{98D99C02-3239-40F5-89B1-3EB3C208B872}"/>
              </a:ext>
            </a:extLst>
          </p:cNvPr>
          <p:cNvSpPr txBox="1">
            <a:spLocks/>
          </p:cNvSpPr>
          <p:nvPr/>
        </p:nvSpPr>
        <p:spPr>
          <a:xfrm>
            <a:off x="618011" y="3033359"/>
            <a:ext cx="3799693" cy="395641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폭이 </a:t>
            </a:r>
            <a:r>
              <a:rPr lang="en-US" altLang="ko-KR" dirty="0"/>
              <a:t>2000~ 3000 </a:t>
            </a:r>
            <a:r>
              <a:rPr lang="ko-KR" altLang="en-US" dirty="0"/>
              <a:t>사이에 불량이 많이 발견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C0721D-F271-424C-85C8-252A82E7F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9" y="998530"/>
            <a:ext cx="3933825" cy="1952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B613D69-576B-4073-BCBA-8A14FA945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360" y="1127493"/>
            <a:ext cx="4048125" cy="933450"/>
          </a:xfrm>
          <a:prstGeom prst="rect">
            <a:avLst/>
          </a:prstGeom>
        </p:spPr>
      </p:pic>
      <p:sp>
        <p:nvSpPr>
          <p:cNvPr id="14" name="텍스트 개체 틀 1">
            <a:extLst>
              <a:ext uri="{FF2B5EF4-FFF2-40B4-BE49-F238E27FC236}">
                <a16:creationId xmlns:a16="http://schemas.microsoft.com/office/drawing/2014/main" id="{0FF35988-6AFA-4C42-8398-3EAE60FE0667}"/>
              </a:ext>
            </a:extLst>
          </p:cNvPr>
          <p:cNvSpPr txBox="1">
            <a:spLocks/>
          </p:cNvSpPr>
          <p:nvPr/>
        </p:nvSpPr>
        <p:spPr>
          <a:xfrm>
            <a:off x="529476" y="5933879"/>
            <a:ext cx="6472215" cy="395641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두께가 </a:t>
            </a:r>
            <a:r>
              <a:rPr lang="en-US" altLang="ko-KR" dirty="0"/>
              <a:t>36</a:t>
            </a:r>
            <a:r>
              <a:rPr lang="ko-KR" altLang="en-US" dirty="0"/>
              <a:t>미만인 </a:t>
            </a:r>
            <a:r>
              <a:rPr lang="en-US" altLang="ko-KR" dirty="0"/>
              <a:t>Plate</a:t>
            </a:r>
            <a:r>
              <a:rPr lang="ko-KR" altLang="en-US" dirty="0"/>
              <a:t>들을 생산할 때 상대적으로 양품이 나올 확률이 적다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양품과 불량이 약 </a:t>
            </a:r>
            <a:r>
              <a:rPr lang="en-US" altLang="ko-KR" dirty="0"/>
              <a:t>2</a:t>
            </a:r>
            <a:r>
              <a:rPr lang="ko-KR" altLang="en-US" dirty="0"/>
              <a:t>배차이가 난다</a:t>
            </a:r>
            <a:r>
              <a:rPr lang="en-US" altLang="ko-KR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EFD4D3-230C-4591-9208-F4BE06B51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360" y="3010499"/>
            <a:ext cx="4057650" cy="20955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D6B558E-51DD-4DE7-A98F-3336220F4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78" y="3359648"/>
            <a:ext cx="37052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023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97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과제 정의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E8769B-6EE5-4DB6-B174-339145EEF2DC}"/>
              </a:ext>
            </a:extLst>
          </p:cNvPr>
          <p:cNvSpPr/>
          <p:nvPr/>
        </p:nvSpPr>
        <p:spPr>
          <a:xfrm>
            <a:off x="232500" y="1723560"/>
            <a:ext cx="9400450" cy="968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압연공정에 </a:t>
            </a:r>
            <a:r>
              <a:rPr lang="en-US" altLang="ko-KR" dirty="0">
                <a:solidFill>
                  <a:schemeClr val="tx1"/>
                </a:solidFill>
              </a:rPr>
              <a:t>Scale </a:t>
            </a:r>
            <a:r>
              <a:rPr lang="ko-KR" altLang="en-US" dirty="0">
                <a:solidFill>
                  <a:schemeClr val="tx1"/>
                </a:solidFill>
              </a:rPr>
              <a:t>불량률을 어떤 부분을 바로잡아서 </a:t>
            </a:r>
            <a:r>
              <a:rPr lang="ko-KR" altLang="en-US" dirty="0" err="1">
                <a:solidFill>
                  <a:schemeClr val="tx1"/>
                </a:solidFill>
              </a:rPr>
              <a:t>줄일수</a:t>
            </a:r>
            <a:r>
              <a:rPr lang="ko-KR" altLang="en-US" dirty="0">
                <a:solidFill>
                  <a:schemeClr val="tx1"/>
                </a:solidFill>
              </a:rPr>
              <a:t> 있을까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1DBD90-FADC-47E5-A708-987F86657BD0}"/>
              </a:ext>
            </a:extLst>
          </p:cNvPr>
          <p:cNvSpPr/>
          <p:nvPr/>
        </p:nvSpPr>
        <p:spPr>
          <a:xfrm>
            <a:off x="252775" y="3494062"/>
            <a:ext cx="9400450" cy="26821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ko-KR" alt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약 </a:t>
            </a:r>
            <a:r>
              <a:rPr lang="en-US" altLang="ko-KR" sz="2000" b="1" dirty="0">
                <a:solidFill>
                  <a:schemeClr val="tx1"/>
                </a:solidFill>
                <a:sym typeface="Wingdings" panose="05000000000000000000" pitchFamily="2" charset="2"/>
              </a:rPr>
              <a:t>20</a:t>
            </a:r>
            <a:r>
              <a:rPr lang="ko-KR" alt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여개의 설명변수들의 데이터 분석을 통하여 스케일 불량원인을 파악한다</a:t>
            </a:r>
            <a:r>
              <a:rPr lang="en-US" altLang="ko-KR" sz="2000" b="1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endParaRPr lang="en-US" altLang="ko-KR" sz="20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목표변수는 </a:t>
            </a:r>
            <a:r>
              <a:rPr lang="en-US" altLang="ko-KR" sz="2000" b="1" dirty="0">
                <a:solidFill>
                  <a:schemeClr val="tx1"/>
                </a:solidFill>
                <a:sym typeface="Wingdings" panose="05000000000000000000" pitchFamily="2" charset="2"/>
              </a:rPr>
              <a:t>0,1 </a:t>
            </a:r>
            <a:r>
              <a:rPr lang="ko-KR" alt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스케일의 유무에 따라 이진분류의 문제이다</a:t>
            </a:r>
            <a:r>
              <a:rPr lang="en-US" altLang="ko-KR" sz="2000" b="1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24F6E2-F24D-4455-A4D5-85EFF08F6C16}"/>
              </a:ext>
            </a:extLst>
          </p:cNvPr>
          <p:cNvSpPr txBox="1"/>
          <p:nvPr/>
        </p:nvSpPr>
        <p:spPr>
          <a:xfrm>
            <a:off x="155311" y="1153196"/>
            <a:ext cx="3280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분석 방향성</a:t>
            </a:r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2F8874-DF10-48DE-AFF2-0A743B7D3B8D}"/>
              </a:ext>
            </a:extLst>
          </p:cNvPr>
          <p:cNvSpPr txBox="1"/>
          <p:nvPr/>
        </p:nvSpPr>
        <p:spPr>
          <a:xfrm>
            <a:off x="155311" y="2994607"/>
            <a:ext cx="328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수행 목표 및 과제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Plate </a:t>
            </a:r>
            <a:r>
              <a:rPr lang="ko-KR" altLang="en-US" sz="2000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관련 </a:t>
            </a:r>
            <a:r>
              <a:rPr lang="ko-KR" altLang="en-US" sz="2000" spc="-97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변수별</a:t>
            </a:r>
            <a:r>
              <a:rPr lang="ko-KR" altLang="en-US" sz="2000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 </a:t>
            </a:r>
            <a:r>
              <a:rPr lang="en-US" altLang="ko-KR" sz="2000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scale(</a:t>
            </a:r>
            <a:r>
              <a:rPr lang="ko-KR" altLang="en-US" sz="2000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양품</a:t>
            </a:r>
            <a:r>
              <a:rPr lang="en-US" altLang="ko-KR" sz="2000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,</a:t>
            </a:r>
            <a:r>
              <a:rPr lang="ko-KR" altLang="en-US" sz="2000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불량</a:t>
            </a:r>
            <a:r>
              <a:rPr lang="en-US" altLang="ko-KR" sz="2000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) </a:t>
            </a:r>
            <a:r>
              <a:rPr lang="ko-KR" altLang="en-US" sz="2000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밀도확인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텍스트 개체 틀 1">
            <a:extLst>
              <a:ext uri="{FF2B5EF4-FFF2-40B4-BE49-F238E27FC236}">
                <a16:creationId xmlns:a16="http://schemas.microsoft.com/office/drawing/2014/main" id="{9579B9C6-5B13-418A-AAAF-D4DC0291CC7E}"/>
              </a:ext>
            </a:extLst>
          </p:cNvPr>
          <p:cNvSpPr txBox="1">
            <a:spLocks/>
          </p:cNvSpPr>
          <p:nvPr/>
        </p:nvSpPr>
        <p:spPr>
          <a:xfrm>
            <a:off x="483879" y="5373832"/>
            <a:ext cx="7599386" cy="395641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sp>
        <p:nvSpPr>
          <p:cNvPr id="19" name="텍스트 개체 틀 1">
            <a:extLst>
              <a:ext uri="{FF2B5EF4-FFF2-40B4-BE49-F238E27FC236}">
                <a16:creationId xmlns:a16="http://schemas.microsoft.com/office/drawing/2014/main" id="{98D99C02-3239-40F5-89B1-3EB3C208B872}"/>
              </a:ext>
            </a:extLst>
          </p:cNvPr>
          <p:cNvSpPr txBox="1">
            <a:spLocks/>
          </p:cNvSpPr>
          <p:nvPr/>
        </p:nvSpPr>
        <p:spPr>
          <a:xfrm>
            <a:off x="270720" y="3096915"/>
            <a:ext cx="5939543" cy="395641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길이 </a:t>
            </a:r>
            <a:r>
              <a:rPr lang="en-US" altLang="ko-KR" dirty="0"/>
              <a:t>30</a:t>
            </a:r>
            <a:r>
              <a:rPr lang="ko-KR" altLang="en-US" dirty="0"/>
              <a:t>미만의 </a:t>
            </a:r>
            <a:r>
              <a:rPr lang="en-US" altLang="ko-KR" dirty="0"/>
              <a:t>plate</a:t>
            </a:r>
            <a:r>
              <a:rPr lang="ko-KR" altLang="en-US" dirty="0"/>
              <a:t>들이 상대적으로 양품이 나올 확률이 높다</a:t>
            </a:r>
            <a:r>
              <a:rPr lang="en-US" altLang="ko-KR" dirty="0"/>
              <a:t>.</a:t>
            </a:r>
          </a:p>
        </p:txBody>
      </p:sp>
      <p:sp>
        <p:nvSpPr>
          <p:cNvPr id="14" name="텍스트 개체 틀 1">
            <a:extLst>
              <a:ext uri="{FF2B5EF4-FFF2-40B4-BE49-F238E27FC236}">
                <a16:creationId xmlns:a16="http://schemas.microsoft.com/office/drawing/2014/main" id="{0FF35988-6AFA-4C42-8398-3EAE60FE0667}"/>
              </a:ext>
            </a:extLst>
          </p:cNvPr>
          <p:cNvSpPr txBox="1">
            <a:spLocks/>
          </p:cNvSpPr>
          <p:nvPr/>
        </p:nvSpPr>
        <p:spPr>
          <a:xfrm>
            <a:off x="351674" y="5921013"/>
            <a:ext cx="6472215" cy="395641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16%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40% </a:t>
            </a:r>
            <a:r>
              <a:rPr lang="ko-KR" altLang="en-US" dirty="0"/>
              <a:t>수준의 차이가 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AE014F-F062-4134-A832-37BA87A95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20" y="979271"/>
            <a:ext cx="4238625" cy="19526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1BE8BE-B81A-49AE-B196-AA14229EF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46" y="3412487"/>
            <a:ext cx="3838575" cy="23907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09032C7-54B2-4088-9708-5E8147DE2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612" y="804846"/>
            <a:ext cx="3962400" cy="2066925"/>
          </a:xfrm>
          <a:prstGeom prst="rect">
            <a:avLst/>
          </a:prstGeom>
        </p:spPr>
      </p:pic>
      <p:sp>
        <p:nvSpPr>
          <p:cNvPr id="18" name="텍스트 개체 틀 1">
            <a:extLst>
              <a:ext uri="{FF2B5EF4-FFF2-40B4-BE49-F238E27FC236}">
                <a16:creationId xmlns:a16="http://schemas.microsoft.com/office/drawing/2014/main" id="{3B739B98-4F2E-40BB-B285-844BA0AB8E5D}"/>
              </a:ext>
            </a:extLst>
          </p:cNvPr>
          <p:cNvSpPr txBox="1">
            <a:spLocks/>
          </p:cNvSpPr>
          <p:nvPr/>
        </p:nvSpPr>
        <p:spPr>
          <a:xfrm>
            <a:off x="4985251" y="6236584"/>
            <a:ext cx="3838575" cy="395641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중량</a:t>
            </a:r>
            <a:r>
              <a:rPr lang="en-US" altLang="ko-KR" dirty="0"/>
              <a:t>30</a:t>
            </a:r>
            <a:r>
              <a:rPr lang="ko-KR" altLang="en-US" dirty="0" err="1"/>
              <a:t>톤미만</a:t>
            </a:r>
            <a:r>
              <a:rPr lang="en-US" altLang="ko-KR" dirty="0"/>
              <a:t>Plate</a:t>
            </a:r>
            <a:r>
              <a:rPr lang="ko-KR" altLang="en-US" dirty="0" err="1"/>
              <a:t>생산시</a:t>
            </a:r>
            <a:r>
              <a:rPr lang="ko-KR" altLang="en-US" dirty="0"/>
              <a:t> 양품확률 높다</a:t>
            </a:r>
            <a:r>
              <a:rPr lang="en-US" altLang="ko-KR" dirty="0"/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6073519-7AC1-4CA0-ADD0-A8BB9FC40B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1962" y="2738455"/>
            <a:ext cx="3695700" cy="24955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A4FFF34-7E8E-4946-BABE-20272EF4F2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5250" y="5373832"/>
            <a:ext cx="3838576" cy="77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71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Plate </a:t>
            </a:r>
            <a:r>
              <a:rPr lang="ko-KR" altLang="en-US" sz="2000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관련 </a:t>
            </a:r>
            <a:r>
              <a:rPr lang="ko-KR" altLang="en-US" sz="2000" spc="-97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변수별</a:t>
            </a:r>
            <a:r>
              <a:rPr lang="ko-KR" altLang="en-US" sz="2000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 </a:t>
            </a:r>
            <a:r>
              <a:rPr lang="en-US" altLang="ko-KR" sz="2000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scale(</a:t>
            </a:r>
            <a:r>
              <a:rPr lang="ko-KR" altLang="en-US" sz="2000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양품</a:t>
            </a:r>
            <a:r>
              <a:rPr lang="en-US" altLang="ko-KR" sz="2000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,</a:t>
            </a:r>
            <a:r>
              <a:rPr lang="ko-KR" altLang="en-US" sz="2000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불량</a:t>
            </a:r>
            <a:r>
              <a:rPr lang="en-US" altLang="ko-KR" sz="2000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) </a:t>
            </a:r>
            <a:r>
              <a:rPr lang="ko-KR" altLang="en-US" sz="2000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밀도확인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텍스트 개체 틀 1">
            <a:extLst>
              <a:ext uri="{FF2B5EF4-FFF2-40B4-BE49-F238E27FC236}">
                <a16:creationId xmlns:a16="http://schemas.microsoft.com/office/drawing/2014/main" id="{9579B9C6-5B13-418A-AAAF-D4DC0291CC7E}"/>
              </a:ext>
            </a:extLst>
          </p:cNvPr>
          <p:cNvSpPr txBox="1">
            <a:spLocks/>
          </p:cNvSpPr>
          <p:nvPr/>
        </p:nvSpPr>
        <p:spPr>
          <a:xfrm>
            <a:off x="483879" y="5373832"/>
            <a:ext cx="7599386" cy="395641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1BC64D-FB7F-4FEF-B51A-07A8E7801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20" y="1284470"/>
            <a:ext cx="2705624" cy="26571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9F86BB0-4127-43A2-8B4A-D94C8EFA4DF6}"/>
              </a:ext>
            </a:extLst>
          </p:cNvPr>
          <p:cNvSpPr txBox="1"/>
          <p:nvPr/>
        </p:nvSpPr>
        <p:spPr>
          <a:xfrm>
            <a:off x="483879" y="4064567"/>
            <a:ext cx="8938242" cy="2533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- </a:t>
            </a:r>
            <a:r>
              <a:rPr lang="ko-KR" altLang="en-US" dirty="0" err="1"/>
              <a:t>변수간의</a:t>
            </a:r>
            <a:r>
              <a:rPr lang="ko-KR" altLang="en-US" dirty="0"/>
              <a:t> </a:t>
            </a:r>
            <a:r>
              <a:rPr lang="ko-KR" altLang="en-US" dirty="0" err="1"/>
              <a:t>상관계수값이</a:t>
            </a:r>
            <a:r>
              <a:rPr lang="ko-KR" altLang="en-US" dirty="0"/>
              <a:t> 높게 나오는 경우가 존재한다.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- (가열로 탈출온도 (FUR_EXTEMP), 가열로 </a:t>
            </a:r>
            <a:r>
              <a:rPr lang="ko-KR" altLang="en-US" dirty="0" err="1"/>
              <a:t>균열대</a:t>
            </a:r>
            <a:r>
              <a:rPr lang="ko-KR" altLang="en-US" dirty="0"/>
              <a:t> 온도(FUR_SZ_TEMP)- 상관도 1)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- (PLATE 두께 , PLATE LENGTH) - 음의 상관관계 (-0.86)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- (PLATE 두께 , ROLLING_DESCALING) - 음의 상관관계 (-0.84)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- (PLATE LENGTH, ROLLING_DESCALING) - 양의 상관관계 (0.81)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- (FUR_EXTEMP(가열로 탈출온도), FUR_HZ_TEMP(가열로 </a:t>
            </a:r>
            <a:r>
              <a:rPr lang="ko-KR" altLang="en-US" dirty="0" err="1"/>
              <a:t>가열대</a:t>
            </a:r>
            <a:r>
              <a:rPr lang="ko-KR" altLang="en-US" dirty="0"/>
              <a:t> 온도)) - 0.77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DB814C-535D-48B2-855B-B5CA0E26DE0D}"/>
              </a:ext>
            </a:extLst>
          </p:cNvPr>
          <p:cNvSpPr txBox="1"/>
          <p:nvPr/>
        </p:nvSpPr>
        <p:spPr>
          <a:xfrm>
            <a:off x="3324497" y="1373193"/>
            <a:ext cx="49508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균열대는 가열로의 마지막 구간이므로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가열로 탈출온도와 거의 같다 따라서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둘중하나의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변수를 제거한다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.(FUR_EXTEMP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제거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42509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ko-KR" alt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범주형 설명변수</a:t>
            </a:r>
            <a:r>
              <a:rPr lang="en-US" altLang="ko-KR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(</a:t>
            </a:r>
            <a:r>
              <a:rPr lang="ko-KR" alt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강종</a:t>
            </a:r>
            <a:r>
              <a:rPr lang="en-US" altLang="ko-KR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,</a:t>
            </a:r>
            <a:r>
              <a:rPr lang="ko-KR" alt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스펙</a:t>
            </a:r>
            <a:r>
              <a:rPr lang="en-US" altLang="ko-KR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)</a:t>
            </a:r>
            <a:r>
              <a:rPr lang="ko-KR" alt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더미 변수 만들기 및 독립변수 제거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1EB0AB1-BAE3-466B-8CFE-258EA73B60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0849" y="763526"/>
            <a:ext cx="3774921" cy="39564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ko-KR" b="1" dirty="0"/>
              <a:t>Spec </a:t>
            </a:r>
            <a:r>
              <a:rPr lang="ko-KR" altLang="en-US" b="1" dirty="0"/>
              <a:t>더미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EAEC23-EB0E-4F7F-943F-E524A65A9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49" y="1522912"/>
            <a:ext cx="4676775" cy="2819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27902F-A8A7-4003-A124-A97DD94FD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191" y="1346154"/>
            <a:ext cx="2124075" cy="2676525"/>
          </a:xfrm>
          <a:prstGeom prst="rect">
            <a:avLst/>
          </a:prstGeom>
        </p:spPr>
      </p:pic>
      <p:sp>
        <p:nvSpPr>
          <p:cNvPr id="15" name="텍스트 개체 틀 1">
            <a:extLst>
              <a:ext uri="{FF2B5EF4-FFF2-40B4-BE49-F238E27FC236}">
                <a16:creationId xmlns:a16="http://schemas.microsoft.com/office/drawing/2014/main" id="{297BCADD-3883-4CF5-A834-08E5020400FE}"/>
              </a:ext>
            </a:extLst>
          </p:cNvPr>
          <p:cNvSpPr txBox="1">
            <a:spLocks/>
          </p:cNvSpPr>
          <p:nvPr/>
        </p:nvSpPr>
        <p:spPr>
          <a:xfrm>
            <a:off x="5393191" y="818554"/>
            <a:ext cx="3774921" cy="395640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b="1" dirty="0"/>
              <a:t>강종 더미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C5154C-A64B-4AA6-8559-C7912B655ECB}"/>
              </a:ext>
            </a:extLst>
          </p:cNvPr>
          <p:cNvSpPr txBox="1"/>
          <p:nvPr/>
        </p:nvSpPr>
        <p:spPr>
          <a:xfrm>
            <a:off x="400963" y="4773182"/>
            <a:ext cx="75176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Helvetica Neue"/>
              </a:rPr>
              <a:t>(FUR_NO, WORK_GR, FUR_EXTEMP)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Helvetica Neue"/>
              </a:rPr>
              <a:t>제거</a:t>
            </a:r>
            <a:endParaRPr lang="en-US" altLang="ko-KR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작업조와 가열로 호기는 위의 탐색분석결과 유의하지 않아 지우고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, FUR_EXTEMP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는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균열대온도와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상관도가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이므로 하나의 변수로 설명이 가능하여 지운다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i="0" dirty="0">
                <a:solidFill>
                  <a:srgbClr val="000000"/>
                </a:solidFill>
                <a:effectLst/>
                <a:latin typeface="inherit"/>
              </a:rPr>
              <a:t>STEEL_KIND,SPEC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inherit"/>
              </a:rPr>
              <a:t>는 더미가 대체한다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inherit"/>
              </a:rPr>
              <a:t>.(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inherit"/>
              </a:rPr>
              <a:t>원하는 스펙과 강종으로 위에서 더미를 생성했다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inherit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0661967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l"/>
            <a:r>
              <a:rPr lang="en-US" altLang="ko-KR" sz="2000" b="1" i="0" dirty="0">
                <a:solidFill>
                  <a:srgbClr val="000000"/>
                </a:solidFill>
                <a:effectLst/>
                <a:latin typeface="Helvetica Neue"/>
              </a:rPr>
              <a:t>Decision Tree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172E1FA-B2F1-4DD4-AF59-E6E66C7FF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720" y="5653044"/>
            <a:ext cx="7224285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</a:t>
            </a:r>
            <a:r>
              <a:rPr kumimoji="0" lang="ko-KR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사용 변수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: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PT_THK', 'PT_WDTH', 'PT_LTH', 'PT_WGT', 'FUR_NO_ROW', 'FUR_HZ_TEMP’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, 'FUR_HZ_TIME', 'FUR_SZ_TEMP', 'FUR_SZ_TIME', 'FUR_TIME', 'ROLLING_TEMP_T5', 'HSB’,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'ROLLING_DESCALING', 'C0', 'C3', 'T0', 'T1', 'T5', 'T7', 'T8', 'JS-SM490YB', 'LR-A', 'NV-A', 'PILAC-BT33’,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'NV-A32', 'LR-AH32', 'JS-SM490A', 'BV-B＇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8A4A50E-7762-42A6-AE6B-097F7B41B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20" y="969212"/>
            <a:ext cx="5781675" cy="11525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F2AEB9D-46A5-4255-92D4-81BC81016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20" y="2246166"/>
            <a:ext cx="5200650" cy="3714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EFFC8A0-576C-4BDE-AA2E-5BFAD42E1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20" y="2742070"/>
            <a:ext cx="2228850" cy="3238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0B212F5-5C57-4AD3-84EA-7D9BE21B01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1370" y="1684191"/>
            <a:ext cx="4133850" cy="22383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6CA8C88-4FFE-4D58-A34A-F99AA0C91588}"/>
              </a:ext>
            </a:extLst>
          </p:cNvPr>
          <p:cNvSpPr txBox="1"/>
          <p:nvPr/>
        </p:nvSpPr>
        <p:spPr>
          <a:xfrm>
            <a:off x="395634" y="3852215"/>
            <a:ext cx="49508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중요도 그래프를 해석해보면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총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개의 변수가 쓰였고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, ROLLING_TEMP_T5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가 가장 중요도가 높게 나왔다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4924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l"/>
            <a:r>
              <a:rPr lang="en-US" altLang="ko-KR" sz="2000" b="1" dirty="0" err="1">
                <a:solidFill>
                  <a:srgbClr val="000000"/>
                </a:solidFill>
                <a:latin typeface="Helvetica Neue"/>
              </a:rPr>
              <a:t>RandomForest</a:t>
            </a:r>
            <a:endParaRPr lang="en-US" altLang="ko-KR" sz="20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172E1FA-B2F1-4DD4-AF59-E6E66C7FF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720" y="5653044"/>
            <a:ext cx="7224285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</a:t>
            </a:r>
            <a:r>
              <a:rPr kumimoji="0" lang="ko-KR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사용 변수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: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PT_THK', 'PT_WDTH', 'PT_LTH', 'PT_WGT', 'FUR_NO_ROW', 'FUR_HZ_TEMP’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, 'FUR_HZ_TIME', 'FUR_SZ_TEMP', 'FUR_SZ_TIME', 'FUR_TIME', 'ROLLING_TEMP_T5', 'HSB’,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'ROLLING_DESCALING', 'C0', 'C3', 'T0', 'T1', 'T5', 'T7', 'T8', 'JS-SM490YB', 'LR-A', 'NV-A', 'PILAC-BT33’,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'NV-A32', 'LR-AH32', 'JS-SM490A', 'BV-B＇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CA8C88-4FFE-4D58-A34A-F99AA0C91588}"/>
              </a:ext>
            </a:extLst>
          </p:cNvPr>
          <p:cNvSpPr txBox="1"/>
          <p:nvPr/>
        </p:nvSpPr>
        <p:spPr>
          <a:xfrm>
            <a:off x="395634" y="3852215"/>
            <a:ext cx="49508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중요도 그래프를 해석해보면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총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15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개의 변수가 쓰였고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가열로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균열대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온도가 가장 높고 그 다음은 압연온도 의 영향력이 컸다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ACF719-4B6B-44C1-8619-5E5B31A03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34" y="1244598"/>
            <a:ext cx="5457825" cy="180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53D5350-9762-4687-A791-0C8D984AB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55" y="1718860"/>
            <a:ext cx="1924050" cy="3143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E2FDBA0-14B2-4EF8-B81D-273AF9026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1538756"/>
            <a:ext cx="39909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439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l"/>
            <a:r>
              <a:rPr lang="en-US" altLang="ko-KR" sz="2000" b="1" dirty="0">
                <a:solidFill>
                  <a:srgbClr val="000000"/>
                </a:solidFill>
                <a:latin typeface="Helvetica Neue"/>
              </a:rPr>
              <a:t>SVM</a:t>
            </a:r>
            <a:endParaRPr lang="en-US" altLang="ko-KR" sz="20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172E1FA-B2F1-4DD4-AF59-E6E66C7FF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720" y="5653044"/>
            <a:ext cx="7224285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</a:t>
            </a:r>
            <a:r>
              <a:rPr kumimoji="0" lang="ko-KR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사용 변수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: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PT_THK', 'PT_WDTH', 'PT_LTH', 'PT_WGT', 'FUR_NO_ROW', 'FUR_HZ_TEMP’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, 'FUR_HZ_TIME', 'FUR_SZ_TEMP', 'FUR_SZ_TIME', 'FUR_TIME', 'ROLLING_TEMP_T5', 'HSB’,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'ROLLING_DESCALING', 'C0', 'C3', 'T0', 'T1', 'T5', 'T7', 'T8', 'JS-SM490YB', 'LR-A', 'NV-A', 'PILAC-BT33’,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'NV-A32', 'LR-AH32', 'JS-SM490A', 'BV-B＇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CA8C88-4FFE-4D58-A34A-F99AA0C91588}"/>
              </a:ext>
            </a:extLst>
          </p:cNvPr>
          <p:cNvSpPr txBox="1"/>
          <p:nvPr/>
        </p:nvSpPr>
        <p:spPr>
          <a:xfrm>
            <a:off x="395634" y="3852215"/>
            <a:ext cx="495082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Helvetica Neue"/>
              </a:rPr>
              <a:t>Svm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에서는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scaling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이 필요하다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더미변수를포함하였기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때문에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scaling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을 하지 않으면 모델 정확도가 매우 낮게 나온다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Helvetica Neue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Roc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와 </a:t>
            </a:r>
            <a:r>
              <a:rPr lang="en-US" altLang="ko-KR" dirty="0" err="1">
                <a:solidFill>
                  <a:srgbClr val="000000"/>
                </a:solidFill>
                <a:latin typeface="Helvetica Neue"/>
              </a:rPr>
              <a:t>Auc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가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0.86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이 나와서</a:t>
            </a:r>
            <a:r>
              <a:rPr lang="en-US" altLang="ko-KR" dirty="0" err="1">
                <a:solidFill>
                  <a:srgbClr val="000000"/>
                </a:solidFill>
                <a:latin typeface="Helvetica Neue"/>
              </a:rPr>
              <a:t>Svm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은  적합한 모델이 아니라고 판단하였다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ACF719-4B6B-44C1-8619-5E5B31A03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34" y="1244598"/>
            <a:ext cx="5457825" cy="180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E2FDBA0-14B2-4EF8-B81D-273AF9026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538756"/>
            <a:ext cx="3990975" cy="22002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459D24E-5006-466D-A5A5-53CE8A535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34" y="1808316"/>
            <a:ext cx="3267075" cy="3333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C814F5-2720-4B00-9E39-6CAF836817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634" y="2416157"/>
            <a:ext cx="2019300" cy="3333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1870E87-837A-439E-8819-A44840F40D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446" y="3088269"/>
            <a:ext cx="197167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217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l"/>
            <a:r>
              <a:rPr lang="en-US" altLang="ko-KR" sz="2000" b="1" i="0" dirty="0">
                <a:solidFill>
                  <a:srgbClr val="000000"/>
                </a:solidFill>
                <a:effectLst/>
                <a:latin typeface="Helvetica Neue"/>
              </a:rPr>
              <a:t>KNN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172E1FA-B2F1-4DD4-AF59-E6E66C7FF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720" y="5653044"/>
            <a:ext cx="7224285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</a:t>
            </a:r>
            <a:r>
              <a:rPr kumimoji="0" lang="ko-KR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사용 변수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: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PT_THK', 'PT_WDTH', 'PT_LTH', 'PT_WGT', 'FUR_NO_ROW', 'FUR_HZ_TEMP’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, 'FUR_HZ_TIME', 'FUR_SZ_TEMP', 'FUR_SZ_TIME', 'FUR_TIME', 'ROLLING_TEMP_T5', 'HSB’,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'ROLLING_DESCALING', 'C0', 'C3', 'T0', 'T1', 'T5', 'T7', 'T8', 'JS-SM490YB', 'LR-A', 'NV-A', 'PILAC-BT33’,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'NV-A32', 'LR-AH32', 'JS-SM490A', 'BV-B＇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CA8C88-4FFE-4D58-A34A-F99AA0C91588}"/>
              </a:ext>
            </a:extLst>
          </p:cNvPr>
          <p:cNvSpPr txBox="1"/>
          <p:nvPr/>
        </p:nvSpPr>
        <p:spPr>
          <a:xfrm>
            <a:off x="419447" y="3244334"/>
            <a:ext cx="6410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Helvetica Neue"/>
              </a:rPr>
              <a:t>Knn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알고리즘은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과적합되게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나온 모델이라 부적합하다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D4AD44-C0F1-4D1F-9DD3-1C8439DCF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47" y="1612087"/>
            <a:ext cx="8026842" cy="2743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489239B-2233-4F35-892B-E2DD1602D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20" y="2296126"/>
            <a:ext cx="3105509" cy="54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33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l"/>
            <a:r>
              <a:rPr lang="en-US" altLang="ko-KR" sz="2000" b="1" i="0" dirty="0">
                <a:solidFill>
                  <a:srgbClr val="000000"/>
                </a:solidFill>
                <a:effectLst/>
                <a:latin typeface="Helvetica Neue"/>
              </a:rPr>
              <a:t>Gradient Boost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172E1FA-B2F1-4DD4-AF59-E6E66C7FF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720" y="5653044"/>
            <a:ext cx="7224285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</a:t>
            </a:r>
            <a:r>
              <a:rPr kumimoji="0" lang="ko-KR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사용 변수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: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PT_THK', 'PT_WDTH', 'PT_LTH', 'PT_WGT', 'FUR_NO_ROW', 'FUR_HZ_TEMP’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, 'FUR_HZ_TIME', 'FUR_SZ_TEMP', 'FUR_SZ_TIME', 'FUR_TIME', 'ROLLING_TEMP_T5', 'HSB’,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'ROLLING_DESCALING', 'C0', 'C3', 'T0', 'T1', 'T5', 'T7', 'T8', 'JS-SM490YB', 'LR-A', 'NV-A', 'PILAC-BT33’,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'NV-A32', 'LR-AH32', 'JS-SM490A', 'BV-B＇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CA8C88-4FFE-4D58-A34A-F99AA0C91588}"/>
              </a:ext>
            </a:extLst>
          </p:cNvPr>
          <p:cNvSpPr txBox="1"/>
          <p:nvPr/>
        </p:nvSpPr>
        <p:spPr>
          <a:xfrm>
            <a:off x="545374" y="4617349"/>
            <a:ext cx="6410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Gradient Boosting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모델을 사용한 결과  압연온도의 중요도가 매우 높게 나왔다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또한 모델의 정확도도 매우 높았다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C862DB-1993-432D-9024-4CE7F1FCA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46" y="933224"/>
            <a:ext cx="5141101" cy="3693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D3D9A7-E228-4583-921B-6FDB42F97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74" y="1661395"/>
            <a:ext cx="2780598" cy="6768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9AC91E-FE49-448F-A6D8-02AD202BB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435" y="1579774"/>
            <a:ext cx="42767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901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altLang="ko-KR" sz="2000" b="0" strike="noStrike" spc="-97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모델링</a:t>
            </a:r>
            <a:r>
              <a:rPr lang="en-US" altLang="ko-KR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 &amp; </a:t>
            </a:r>
            <a:r>
              <a:rPr lang="en-US" altLang="ko-KR" sz="2000" b="0" strike="noStrike" spc="-97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요약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0A093B5-5857-4137-920B-840417E4E2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모델링에 사용할 변수는 아래와 같다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모델링은 </a:t>
            </a:r>
            <a:r>
              <a:rPr lang="en-US" altLang="ko-KR" dirty="0"/>
              <a:t>Rf, </a:t>
            </a:r>
            <a:r>
              <a:rPr lang="en-US" altLang="ko-KR" dirty="0" err="1"/>
              <a:t>Gb,Dt,Knn,Svm</a:t>
            </a:r>
            <a:r>
              <a:rPr lang="en-US" altLang="ko-KR" dirty="0"/>
              <a:t> </a:t>
            </a:r>
            <a:r>
              <a:rPr lang="ko-KR" altLang="en-US" dirty="0"/>
              <a:t>총 </a:t>
            </a:r>
            <a:r>
              <a:rPr lang="en-US" altLang="ko-KR" dirty="0"/>
              <a:t>5</a:t>
            </a:r>
            <a:r>
              <a:rPr lang="ko-KR" altLang="en-US" dirty="0"/>
              <a:t>가지로 사용하였다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A17099-6EF1-4EFC-918A-C627F1DAF2AB}"/>
              </a:ext>
            </a:extLst>
          </p:cNvPr>
          <p:cNvSpPr/>
          <p:nvPr/>
        </p:nvSpPr>
        <p:spPr>
          <a:xfrm>
            <a:off x="260349" y="1615855"/>
            <a:ext cx="2957861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600" b="1" dirty="0"/>
              <a:t>모델링 사용 변수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06DB7D-35FC-45F2-A3DA-41914C9D8E88}"/>
              </a:ext>
            </a:extLst>
          </p:cNvPr>
          <p:cNvSpPr/>
          <p:nvPr/>
        </p:nvSpPr>
        <p:spPr>
          <a:xfrm>
            <a:off x="355430" y="4196182"/>
            <a:ext cx="5002531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600" b="1" dirty="0"/>
              <a:t>모델링 별 예측 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정확도</a:t>
            </a:r>
          </a:p>
        </p:txBody>
      </p:sp>
      <p:sp>
        <p:nvSpPr>
          <p:cNvPr id="6" name="별: 꼭짓점 5개 5">
            <a:extLst>
              <a:ext uri="{FF2B5EF4-FFF2-40B4-BE49-F238E27FC236}">
                <a16:creationId xmlns:a16="http://schemas.microsoft.com/office/drawing/2014/main" id="{884A0B30-3C1C-4E9A-9D33-23F5F7D46625}"/>
              </a:ext>
            </a:extLst>
          </p:cNvPr>
          <p:cNvSpPr/>
          <p:nvPr/>
        </p:nvSpPr>
        <p:spPr>
          <a:xfrm>
            <a:off x="8277480" y="5980174"/>
            <a:ext cx="247650" cy="228600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EB9717-AF88-4FB9-8BB3-BA4858E5A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49" y="4675249"/>
            <a:ext cx="2457450" cy="13049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85C035-68C0-4EA6-B444-5981DDD55A95}"/>
              </a:ext>
            </a:extLst>
          </p:cNvPr>
          <p:cNvSpPr txBox="1"/>
          <p:nvPr/>
        </p:nvSpPr>
        <p:spPr>
          <a:xfrm>
            <a:off x="355429" y="2136339"/>
            <a:ext cx="91412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PT_THK', 'PT_WDTH', 'PT_LTH', 'PT_WGT', 'FUR_NO_ROW', 'FUR_HZ_TEMP’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,'FUR_HZ_TIME','FUR_SZ_TEMP','FUR_SZ_TIME','FUR_TIME','ROLLING_TEMP_T5', 'HSB’, 'ROLLING_DESCALING', 'C0', 'C3', 'T0', 'T1', 'T5', 'T7', 'T8', 'JS-SM490YB', 'LR-A', 'NV-A', 'PILAC-BT33’, 'NV-A32', 'LR-AH32', 'JS-SM490A', 'BV-B＇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9241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ko-KR" altLang="en-US" sz="2000" b="0" strike="noStrike" spc="-97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개선방향 및 </a:t>
            </a:r>
            <a:r>
              <a:rPr lang="en-US" sz="2000" b="0" strike="noStrike" spc="-97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Lesson </a:t>
            </a:r>
            <a:r>
              <a:rPr 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&amp; Learn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E4D4A1-F5F3-4960-ACBD-4669C31BD9AB}"/>
              </a:ext>
            </a:extLst>
          </p:cNvPr>
          <p:cNvSpPr/>
          <p:nvPr/>
        </p:nvSpPr>
        <p:spPr>
          <a:xfrm>
            <a:off x="232500" y="945573"/>
            <a:ext cx="9400450" cy="543444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428C7C-B7DF-4AD7-B6B7-67A371E423E2}"/>
              </a:ext>
            </a:extLst>
          </p:cNvPr>
          <p:cNvSpPr/>
          <p:nvPr/>
        </p:nvSpPr>
        <p:spPr>
          <a:xfrm>
            <a:off x="260349" y="1435526"/>
            <a:ext cx="29578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개선방향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E791F1-9F18-490C-B78C-3FC80C30C688}"/>
              </a:ext>
            </a:extLst>
          </p:cNvPr>
          <p:cNvSpPr/>
          <p:nvPr/>
        </p:nvSpPr>
        <p:spPr>
          <a:xfrm>
            <a:off x="260349" y="3882715"/>
            <a:ext cx="29578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Lesson &amp; Learn</a:t>
            </a:r>
            <a:endParaRPr lang="ko-KR" altLang="en-US" sz="16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FCAADD-E10D-4314-8A12-867CA629B13B}"/>
              </a:ext>
            </a:extLst>
          </p:cNvPr>
          <p:cNvSpPr/>
          <p:nvPr/>
        </p:nvSpPr>
        <p:spPr>
          <a:xfrm>
            <a:off x="398317" y="1860161"/>
            <a:ext cx="9078191" cy="1153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이번 </a:t>
            </a:r>
            <a:r>
              <a:rPr lang="en-US" altLang="ko-KR" sz="1600" dirty="0"/>
              <a:t>Scale </a:t>
            </a:r>
            <a:r>
              <a:rPr lang="ko-KR" altLang="en-US" sz="1600" dirty="0"/>
              <a:t>과제에서 도출할 수 있었던 </a:t>
            </a:r>
            <a:r>
              <a:rPr lang="en-US" altLang="ko-KR" sz="1600" dirty="0"/>
              <a:t>Scale </a:t>
            </a:r>
            <a:r>
              <a:rPr lang="ko-KR" altLang="en-US" sz="1600" dirty="0"/>
              <a:t>불량은 </a:t>
            </a:r>
            <a:r>
              <a:rPr lang="en-US" altLang="ko-KR" sz="1600" dirty="0"/>
              <a:t>ROLLING_TEMP_T5 </a:t>
            </a:r>
            <a:r>
              <a:rPr lang="ko-KR" altLang="en-US" sz="1600" dirty="0"/>
              <a:t>압연온도이다</a:t>
            </a:r>
            <a:r>
              <a:rPr lang="en-US" altLang="ko-KR" sz="1600" dirty="0"/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압연과정에서 문제가 발생하여 이부분을 체크하고 검토하여 수정하면 </a:t>
            </a:r>
            <a:r>
              <a:rPr lang="en-US" altLang="ko-KR" sz="1600" dirty="0"/>
              <a:t>Scale </a:t>
            </a:r>
            <a:r>
              <a:rPr lang="ko-KR" altLang="en-US" sz="1600" dirty="0"/>
              <a:t>줄이는데 도움이 된다고 결론을 내린다</a:t>
            </a:r>
            <a:r>
              <a:rPr lang="en-US" altLang="ko-KR" sz="1600" dirty="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70C577-FDBF-4E1C-848E-F9F7CEE04BFA}"/>
              </a:ext>
            </a:extLst>
          </p:cNvPr>
          <p:cNvSpPr/>
          <p:nvPr/>
        </p:nvSpPr>
        <p:spPr>
          <a:xfrm>
            <a:off x="398317" y="4317809"/>
            <a:ext cx="9078191" cy="1702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회귀보다 분류에 관심이 더 많았었는데 분류 실습을 실제 데이터로 진행하여 더욱 분석가가 된 느낌이었다</a:t>
            </a:r>
            <a:r>
              <a:rPr lang="en-US" altLang="ko-KR" dirty="0"/>
              <a:t>. </a:t>
            </a:r>
            <a:r>
              <a:rPr lang="ko-KR" altLang="en-US" dirty="0"/>
              <a:t>다소 단시간 내에 배웠던 이론과 실습 내용들을 한 번에 다 사용하여 문제를 도출한 것도 꽤 인상적이었다</a:t>
            </a:r>
            <a:r>
              <a:rPr lang="en-US" altLang="ko-KR" dirty="0"/>
              <a:t>. </a:t>
            </a:r>
            <a:r>
              <a:rPr lang="ko-KR" altLang="en-US" dirty="0"/>
              <a:t>시간이 부족했지만 짧은 시간 내에 많은 것을 뽑아냈다고 생각한다</a:t>
            </a:r>
            <a:r>
              <a:rPr lang="en-US" altLang="ko-KR" dirty="0"/>
              <a:t>. </a:t>
            </a:r>
            <a:r>
              <a:rPr lang="ko-KR" altLang="en-US" dirty="0"/>
              <a:t>앞으로 더 성장하는 사람이 </a:t>
            </a:r>
            <a:r>
              <a:rPr lang="ko-KR" altLang="en-US" dirty="0" err="1"/>
              <a:t>되어야겠다</a:t>
            </a:r>
            <a:r>
              <a:rPr lang="en-US" altLang="ko-KR" dirty="0"/>
              <a:t>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97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분석 계획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248988-6740-4D40-A3A6-D3A7A4C43BC8}"/>
              </a:ext>
            </a:extLst>
          </p:cNvPr>
          <p:cNvSpPr/>
          <p:nvPr/>
        </p:nvSpPr>
        <p:spPr>
          <a:xfrm>
            <a:off x="3551068" y="1375342"/>
            <a:ext cx="5380990" cy="96852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>
                <a:solidFill>
                  <a:schemeClr val="tx1"/>
                </a:solidFill>
              </a:rPr>
              <a:t>불량 발생의 근본 원인을 찾고 결과해석 및 개선기회 도출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67AE36-B2DC-4485-934F-A59537805211}"/>
              </a:ext>
            </a:extLst>
          </p:cNvPr>
          <p:cNvSpPr/>
          <p:nvPr/>
        </p:nvSpPr>
        <p:spPr>
          <a:xfrm>
            <a:off x="3551068" y="2530575"/>
            <a:ext cx="5380990" cy="96852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데이터 분석 및 가설 설정</a:t>
            </a:r>
            <a:endParaRPr lang="en-US" altLang="ko-KR" sz="14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altLang="ko-KR" sz="1400" b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636316-C128-4D61-AF50-E8DF3F83B107}"/>
              </a:ext>
            </a:extLst>
          </p:cNvPr>
          <p:cNvSpPr/>
          <p:nvPr/>
        </p:nvSpPr>
        <p:spPr>
          <a:xfrm>
            <a:off x="3551068" y="3685808"/>
            <a:ext cx="5380990" cy="96852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분류모델</a:t>
            </a:r>
            <a:r>
              <a:rPr lang="en-US" altLang="ko-KR" sz="1400" b="1" dirty="0">
                <a:solidFill>
                  <a:schemeClr val="tx1"/>
                </a:solidFill>
                <a:sym typeface="Wingdings" panose="05000000000000000000" pitchFamily="2" charset="2"/>
              </a:rPr>
              <a:t> Decision Tree, Random Forest, Gradient </a:t>
            </a:r>
            <a:r>
              <a:rPr lang="en-US" altLang="ko-KR" sz="1400" b="1" dirty="0" err="1">
                <a:solidFill>
                  <a:schemeClr val="tx1"/>
                </a:solidFill>
                <a:sym typeface="Wingdings" panose="05000000000000000000" pitchFamily="2" charset="2"/>
              </a:rPr>
              <a:t>Boosting,KNN</a:t>
            </a:r>
            <a:r>
              <a:rPr lang="en-US" altLang="ko-KR" sz="1400" b="1" dirty="0">
                <a:solidFill>
                  <a:schemeClr val="tx1"/>
                </a:solidFill>
                <a:sym typeface="Wingdings" panose="05000000000000000000" pitchFamily="2" charset="2"/>
              </a:rPr>
              <a:t> ,SVM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CA3314-F67F-49A3-9722-8CED9AF987B4}"/>
              </a:ext>
            </a:extLst>
          </p:cNvPr>
          <p:cNvSpPr/>
          <p:nvPr/>
        </p:nvSpPr>
        <p:spPr>
          <a:xfrm>
            <a:off x="3551068" y="4841041"/>
            <a:ext cx="5380990" cy="96852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sym typeface="Wingdings" panose="05000000000000000000" pitchFamily="2" charset="2"/>
              </a:rPr>
              <a:t>5</a:t>
            </a:r>
            <a:r>
              <a:rPr lang="ko-KR" alt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가지 분류 모델링 후 모델 안정성 해석 및 보고서 작성</a:t>
            </a:r>
            <a:endParaRPr lang="en-US" altLang="ko-KR" sz="1400" b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795956-E89D-4724-8AB0-1F458F758657}"/>
              </a:ext>
            </a:extLst>
          </p:cNvPr>
          <p:cNvSpPr txBox="1"/>
          <p:nvPr/>
        </p:nvSpPr>
        <p:spPr>
          <a:xfrm>
            <a:off x="270720" y="1524418"/>
            <a:ext cx="328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수행 목표 및 과제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F5E650-E6FE-4599-BC04-C16CB0FCD642}"/>
              </a:ext>
            </a:extLst>
          </p:cNvPr>
          <p:cNvSpPr txBox="1"/>
          <p:nvPr/>
        </p:nvSpPr>
        <p:spPr>
          <a:xfrm>
            <a:off x="270720" y="2669643"/>
            <a:ext cx="328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 </a:t>
            </a:r>
            <a:r>
              <a:rPr lang="ko-KR" altLang="en-US" b="1" dirty="0" err="1"/>
              <a:t>전처리</a:t>
            </a:r>
            <a:r>
              <a:rPr lang="ko-KR" altLang="en-US" b="1" dirty="0"/>
              <a:t> 및 가설 수립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B9FC46-05D0-40F4-9DD4-2E09A01F81B2}"/>
              </a:ext>
            </a:extLst>
          </p:cNvPr>
          <p:cNvSpPr txBox="1"/>
          <p:nvPr/>
        </p:nvSpPr>
        <p:spPr>
          <a:xfrm>
            <a:off x="270720" y="3809139"/>
            <a:ext cx="328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모델링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371D7A-9E75-499F-AF2D-A91DC0A4FACC}"/>
              </a:ext>
            </a:extLst>
          </p:cNvPr>
          <p:cNvSpPr txBox="1"/>
          <p:nvPr/>
        </p:nvSpPr>
        <p:spPr>
          <a:xfrm>
            <a:off x="270720" y="4874299"/>
            <a:ext cx="328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보고서 작성</a:t>
            </a: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747EB38F-A2D8-47C4-900E-338377B316C2}"/>
              </a:ext>
            </a:extLst>
          </p:cNvPr>
          <p:cNvSpPr/>
          <p:nvPr/>
        </p:nvSpPr>
        <p:spPr>
          <a:xfrm>
            <a:off x="909708" y="1989596"/>
            <a:ext cx="355107" cy="44107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6B28395F-74FB-46A3-8848-6995109B7212}"/>
              </a:ext>
            </a:extLst>
          </p:cNvPr>
          <p:cNvSpPr/>
          <p:nvPr/>
        </p:nvSpPr>
        <p:spPr>
          <a:xfrm>
            <a:off x="909708" y="3126501"/>
            <a:ext cx="355107" cy="44107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D0878A21-7A9F-4B04-AE46-BAE119C56F82}"/>
              </a:ext>
            </a:extLst>
          </p:cNvPr>
          <p:cNvSpPr/>
          <p:nvPr/>
        </p:nvSpPr>
        <p:spPr>
          <a:xfrm>
            <a:off x="909708" y="4213251"/>
            <a:ext cx="355107" cy="44107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ko-KR" altLang="en-US" sz="2000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가설</a:t>
            </a:r>
            <a:r>
              <a:rPr 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 </a:t>
            </a:r>
            <a:r>
              <a:rPr lang="ko-KR" alt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수립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248988-6740-4D40-A3A6-D3A7A4C43BC8}"/>
              </a:ext>
            </a:extLst>
          </p:cNvPr>
          <p:cNvSpPr/>
          <p:nvPr/>
        </p:nvSpPr>
        <p:spPr>
          <a:xfrm>
            <a:off x="270720" y="1989296"/>
            <a:ext cx="5717880" cy="96852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SPEC</a:t>
            </a:r>
            <a:r>
              <a:rPr lang="ko-KR" altLang="en-US" sz="1400" b="1" dirty="0">
                <a:solidFill>
                  <a:schemeClr val="tx1"/>
                </a:solidFill>
              </a:rPr>
              <a:t>별 </a:t>
            </a:r>
            <a:r>
              <a:rPr lang="en-US" altLang="ko-KR" sz="1400" b="1" dirty="0">
                <a:solidFill>
                  <a:schemeClr val="tx1"/>
                </a:solidFill>
              </a:rPr>
              <a:t>Scale </a:t>
            </a:r>
            <a:r>
              <a:rPr lang="ko-KR" altLang="en-US" sz="1400" b="1" dirty="0">
                <a:solidFill>
                  <a:schemeClr val="tx1"/>
                </a:solidFill>
              </a:rPr>
              <a:t>차이가 반드시 날 것이다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67AE36-B2DC-4485-934F-A59537805211}"/>
              </a:ext>
            </a:extLst>
          </p:cNvPr>
          <p:cNvSpPr/>
          <p:nvPr/>
        </p:nvSpPr>
        <p:spPr>
          <a:xfrm>
            <a:off x="270720" y="3144529"/>
            <a:ext cx="5717880" cy="96852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sym typeface="Wingdings" panose="05000000000000000000" pitchFamily="2" charset="2"/>
              </a:rPr>
              <a:t>HSB</a:t>
            </a:r>
            <a:r>
              <a:rPr lang="ko-KR" alt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적용 유무에 따라 </a:t>
            </a:r>
            <a:r>
              <a:rPr lang="en-US" altLang="ko-KR" sz="1400" b="1" dirty="0">
                <a:solidFill>
                  <a:schemeClr val="tx1"/>
                </a:solidFill>
                <a:sym typeface="Wingdings" panose="05000000000000000000" pitchFamily="2" charset="2"/>
              </a:rPr>
              <a:t>Scale</a:t>
            </a:r>
            <a:r>
              <a:rPr lang="ko-KR" alt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의 상관도는 어떻게 될까</a:t>
            </a:r>
            <a:r>
              <a:rPr lang="en-US" altLang="ko-KR" sz="1400" b="1" dirty="0">
                <a:solidFill>
                  <a:schemeClr val="tx1"/>
                </a:solidFill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636316-C128-4D61-AF50-E8DF3F83B107}"/>
              </a:ext>
            </a:extLst>
          </p:cNvPr>
          <p:cNvSpPr/>
          <p:nvPr/>
        </p:nvSpPr>
        <p:spPr>
          <a:xfrm>
            <a:off x="270720" y="4299762"/>
            <a:ext cx="5717880" cy="96852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err="1">
                <a:solidFill>
                  <a:schemeClr val="tx1"/>
                </a:solidFill>
                <a:sym typeface="Wingdings" panose="05000000000000000000" pitchFamily="2" charset="2"/>
              </a:rPr>
              <a:t>가열호기별</a:t>
            </a:r>
            <a:r>
              <a:rPr lang="ko-KR" alt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 양품 불량 차이가 의미 있지 않을 것이다</a:t>
            </a:r>
            <a:r>
              <a:rPr lang="en-US" altLang="ko-KR" sz="1400" b="1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r>
              <a:rPr lang="ko-KR" alt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endParaRPr lang="en-US" altLang="ko-KR" sz="1400" b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450442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97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데이터</a:t>
            </a:r>
            <a:r>
              <a:rPr 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 </a:t>
            </a:r>
            <a:r>
              <a:rPr lang="ko-KR" alt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분석</a:t>
            </a:r>
            <a:r>
              <a:rPr lang="en-US" altLang="ko-KR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_1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1EB0AB1-BAE3-466B-8CFE-258EA73B60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0720" y="855697"/>
            <a:ext cx="9236597" cy="395640"/>
          </a:xfrm>
        </p:spPr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날짜 및 플레이트 번호는 관계가 없다고 판단하여 제거하였다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1CDCAC-6837-4BA1-8E8D-DBA14CAAC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83" y="1170022"/>
            <a:ext cx="2743200" cy="2857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22802BF-062D-4723-B2C7-26C3155EF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83" y="1827791"/>
            <a:ext cx="4733925" cy="238125"/>
          </a:xfrm>
          <a:prstGeom prst="rect">
            <a:avLst/>
          </a:prstGeom>
        </p:spPr>
      </p:pic>
      <p:sp>
        <p:nvSpPr>
          <p:cNvPr id="13" name="텍스트 개체 틀 1">
            <a:extLst>
              <a:ext uri="{FF2B5EF4-FFF2-40B4-BE49-F238E27FC236}">
                <a16:creationId xmlns:a16="http://schemas.microsoft.com/office/drawing/2014/main" id="{B2CC5A3F-CE6E-4AEA-A103-25CA1AA81481}"/>
              </a:ext>
            </a:extLst>
          </p:cNvPr>
          <p:cNvSpPr txBox="1">
            <a:spLocks/>
          </p:cNvSpPr>
          <p:nvPr/>
        </p:nvSpPr>
        <p:spPr>
          <a:xfrm>
            <a:off x="270720" y="1455772"/>
            <a:ext cx="9236597" cy="395640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dirty="0"/>
              <a:t>HSB ‘</a:t>
            </a:r>
            <a:r>
              <a:rPr lang="ko-KR" altLang="en-US" dirty="0"/>
              <a:t>적용</a:t>
            </a:r>
            <a:r>
              <a:rPr lang="en-US" altLang="ko-KR" dirty="0"/>
              <a:t>’ </a:t>
            </a:r>
            <a:r>
              <a:rPr lang="ko-KR" altLang="en-US" dirty="0"/>
              <a:t>문자열을 </a:t>
            </a:r>
            <a:r>
              <a:rPr lang="en-US" altLang="ko-KR" dirty="0"/>
              <a:t>1</a:t>
            </a:r>
            <a:r>
              <a:rPr lang="ko-KR" altLang="en-US" dirty="0"/>
              <a:t>로 변환시켜주었다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7717EA9-96DB-4608-9A1B-EF00B4DBA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22" y="2418340"/>
            <a:ext cx="1857375" cy="447675"/>
          </a:xfrm>
          <a:prstGeom prst="rect">
            <a:avLst/>
          </a:prstGeom>
        </p:spPr>
      </p:pic>
      <p:sp>
        <p:nvSpPr>
          <p:cNvPr id="18" name="텍스트 개체 틀 1">
            <a:extLst>
              <a:ext uri="{FF2B5EF4-FFF2-40B4-BE49-F238E27FC236}">
                <a16:creationId xmlns:a16="http://schemas.microsoft.com/office/drawing/2014/main" id="{0F33AE31-AABF-4B93-A4BF-CB40DEA45492}"/>
              </a:ext>
            </a:extLst>
          </p:cNvPr>
          <p:cNvSpPr txBox="1">
            <a:spLocks/>
          </p:cNvSpPr>
          <p:nvPr/>
        </p:nvSpPr>
        <p:spPr>
          <a:xfrm>
            <a:off x="270720" y="2065916"/>
            <a:ext cx="9236597" cy="395640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dirty="0"/>
              <a:t>불량데이터의 개수는 </a:t>
            </a:r>
            <a:r>
              <a:rPr lang="en-US" altLang="ko-KR" dirty="0"/>
              <a:t>231</a:t>
            </a:r>
            <a:r>
              <a:rPr lang="ko-KR" altLang="en-US" dirty="0"/>
              <a:t>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2CCDA26-B9C8-45A1-BF4F-A3DE69DA29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22" y="3218439"/>
            <a:ext cx="4314825" cy="323850"/>
          </a:xfrm>
          <a:prstGeom prst="rect">
            <a:avLst/>
          </a:prstGeom>
        </p:spPr>
      </p:pic>
      <p:sp>
        <p:nvSpPr>
          <p:cNvPr id="21" name="텍스트 개체 틀 1">
            <a:extLst>
              <a:ext uri="{FF2B5EF4-FFF2-40B4-BE49-F238E27FC236}">
                <a16:creationId xmlns:a16="http://schemas.microsoft.com/office/drawing/2014/main" id="{D34EE524-B19A-4331-98A8-BFD1CB091AAB}"/>
              </a:ext>
            </a:extLst>
          </p:cNvPr>
          <p:cNvSpPr txBox="1">
            <a:spLocks/>
          </p:cNvSpPr>
          <p:nvPr/>
        </p:nvSpPr>
        <p:spPr>
          <a:xfrm>
            <a:off x="270720" y="2844407"/>
            <a:ext cx="9236597" cy="395640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dirty="0" err="1"/>
              <a:t>범주형데이터와</a:t>
            </a:r>
            <a:r>
              <a:rPr lang="en-US" altLang="ko-KR" dirty="0"/>
              <a:t>, numeric </a:t>
            </a:r>
            <a:r>
              <a:rPr lang="ko-KR" altLang="en-US" dirty="0"/>
              <a:t>변수를 분리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ADCB92B-B3AE-4F5E-BA54-981F9C90C1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922" y="4246852"/>
            <a:ext cx="4781550" cy="1495425"/>
          </a:xfrm>
          <a:prstGeom prst="rect">
            <a:avLst/>
          </a:prstGeom>
        </p:spPr>
      </p:pic>
      <p:sp>
        <p:nvSpPr>
          <p:cNvPr id="28" name="텍스트 개체 틀 1">
            <a:extLst>
              <a:ext uri="{FF2B5EF4-FFF2-40B4-BE49-F238E27FC236}">
                <a16:creationId xmlns:a16="http://schemas.microsoft.com/office/drawing/2014/main" id="{C2CEAA9D-2579-4B7A-8349-672EAD4F3B13}"/>
              </a:ext>
            </a:extLst>
          </p:cNvPr>
          <p:cNvSpPr txBox="1">
            <a:spLocks/>
          </p:cNvSpPr>
          <p:nvPr/>
        </p:nvSpPr>
        <p:spPr>
          <a:xfrm>
            <a:off x="270720" y="3650229"/>
            <a:ext cx="9236597" cy="395640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dirty="0"/>
              <a:t>데이터 이상치인 </a:t>
            </a:r>
            <a:r>
              <a:rPr lang="en-US" altLang="ko-KR" dirty="0"/>
              <a:t>ROLLING_TEMP_T5</a:t>
            </a:r>
            <a:r>
              <a:rPr lang="ko-KR" altLang="en-US" dirty="0"/>
              <a:t>의 값이 </a:t>
            </a:r>
            <a:r>
              <a:rPr lang="en-US" altLang="ko-KR" dirty="0"/>
              <a:t>0</a:t>
            </a:r>
            <a:r>
              <a:rPr lang="ko-KR" altLang="en-US" dirty="0"/>
              <a:t>인 데이터가 존재하나 기계결함이나 오류일 수 있으므로 삭제하지 않고 평균값으로 값을 대체하였다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97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데이터</a:t>
            </a:r>
            <a:r>
              <a:rPr 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 </a:t>
            </a:r>
            <a:r>
              <a:rPr lang="ko-KR" alt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분석</a:t>
            </a:r>
            <a:r>
              <a:rPr lang="en-US" altLang="ko-KR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_2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1EB0AB1-BAE3-466B-8CFE-258EA73B60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6529" y="5448457"/>
            <a:ext cx="9236597" cy="9144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ko-KR" dirty="0"/>
              <a:t>Box plot </a:t>
            </a:r>
            <a:r>
              <a:rPr lang="ko-KR" altLang="en-US" dirty="0"/>
              <a:t>결과로 이상치를 확인하였는데 데이터가 크지않고 이상치를 처리하는 것에 따라 결과가 많이 좌우될 것으로 판단되어 압연온도를 제외한 다른 데이터들은 변경하지 않았다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BA77AB-421C-465F-8CAF-B61DAA02F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95" y="1368683"/>
            <a:ext cx="1506648" cy="10557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0D5918-C1C3-483F-BFB3-77BB0369A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95" y="1379955"/>
            <a:ext cx="1476590" cy="10445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85AC7AA-E235-42A9-BE1F-7C88DA0D3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3638" y="2682336"/>
            <a:ext cx="1491619" cy="10933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0B7235F-1D7E-488D-80A0-72E3E9ACD9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3581" y="1202439"/>
            <a:ext cx="1521676" cy="110462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CFE1914-FBEE-4F01-BF8C-D65AE58E27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6377" y="4109369"/>
            <a:ext cx="1469076" cy="105953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4D65AAF-E68F-4046-AFAC-D2C62C5234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8964" y="4119912"/>
            <a:ext cx="1514163" cy="105953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B9B39A1-994F-4D1B-AD00-B39FD57458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343" y="4101126"/>
            <a:ext cx="1461561" cy="109335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618F72F-53CA-4C4A-8678-2BFCFF6A67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40049" y="2639683"/>
            <a:ext cx="1525434" cy="107832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6B8AB3F-3050-40FE-BFBE-D61793B964D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10081" y="2737782"/>
            <a:ext cx="1521677" cy="107081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0ED3FA5-BA05-484E-AA83-D9D0EABB0E5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06228" y="2661117"/>
            <a:ext cx="1454047" cy="106705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A0399EB-BE9A-4364-8E87-61EA6E0CE20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9870" y="2738274"/>
            <a:ext cx="1484104" cy="104826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263E91B-C55E-483F-9B6F-AEAD273539E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40049" y="1255040"/>
            <a:ext cx="1521677" cy="105202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162BEAC-0E3A-4D93-92B0-2DB78DF4A24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92529" y="1364926"/>
            <a:ext cx="1514163" cy="105953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EAE814DA-31F6-4EA8-B54F-3FE30288180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04336" y="1372440"/>
            <a:ext cx="1416474" cy="103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22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97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데이터</a:t>
            </a:r>
            <a:r>
              <a:rPr 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 </a:t>
            </a:r>
            <a:r>
              <a:rPr lang="ko-KR" alt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분석</a:t>
            </a:r>
            <a:r>
              <a:rPr lang="en-US" altLang="ko-KR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_3_</a:t>
            </a:r>
            <a:r>
              <a:rPr lang="ko-KR" alt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탐색적 분석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66DDB8-8368-471B-8657-055799B866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DF2279-FAA2-45F4-B5B7-F0A2FECF4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26" y="802046"/>
            <a:ext cx="2760437" cy="21803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66E3D35-FF1E-440C-8D77-43B369996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430" y="863334"/>
            <a:ext cx="3905267" cy="12076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456F54F-9E96-4F73-830E-BC4960A9C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6263" y="802046"/>
            <a:ext cx="2343150" cy="14097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BA659C-04C1-4D80-A51E-C516CDD0EC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849" y="3500693"/>
            <a:ext cx="2695575" cy="155257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233C4AF-0E89-4F5B-8809-DD8B56623C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5284" y="3500693"/>
            <a:ext cx="1333500" cy="1504950"/>
          </a:xfrm>
          <a:prstGeom prst="rect">
            <a:avLst/>
          </a:prstGeom>
        </p:spPr>
      </p:pic>
      <p:sp>
        <p:nvSpPr>
          <p:cNvPr id="25" name="텍스트 개체 틀 1">
            <a:extLst>
              <a:ext uri="{FF2B5EF4-FFF2-40B4-BE49-F238E27FC236}">
                <a16:creationId xmlns:a16="http://schemas.microsoft.com/office/drawing/2014/main" id="{D6BAD4CD-955B-487C-8399-54A5F368C4C6}"/>
              </a:ext>
            </a:extLst>
          </p:cNvPr>
          <p:cNvSpPr txBox="1">
            <a:spLocks/>
          </p:cNvSpPr>
          <p:nvPr/>
        </p:nvSpPr>
        <p:spPr>
          <a:xfrm>
            <a:off x="270719" y="5319108"/>
            <a:ext cx="2122533" cy="395641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err="1"/>
              <a:t>작업조</a:t>
            </a:r>
            <a:r>
              <a:rPr lang="ko-KR" altLang="en-US" dirty="0"/>
              <a:t> 별 데이터</a:t>
            </a:r>
          </a:p>
        </p:txBody>
      </p:sp>
      <p:sp>
        <p:nvSpPr>
          <p:cNvPr id="26" name="텍스트 개체 틀 1">
            <a:extLst>
              <a:ext uri="{FF2B5EF4-FFF2-40B4-BE49-F238E27FC236}">
                <a16:creationId xmlns:a16="http://schemas.microsoft.com/office/drawing/2014/main" id="{18E38A1B-2895-46BF-842D-59AC0147ABD3}"/>
              </a:ext>
            </a:extLst>
          </p:cNvPr>
          <p:cNvSpPr txBox="1">
            <a:spLocks/>
          </p:cNvSpPr>
          <p:nvPr/>
        </p:nvSpPr>
        <p:spPr>
          <a:xfrm>
            <a:off x="270720" y="2961667"/>
            <a:ext cx="2122533" cy="395641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양품과 불량의 </a:t>
            </a:r>
            <a:r>
              <a:rPr lang="ko-KR" altLang="en-US" dirty="0" err="1"/>
              <a:t>갯수</a:t>
            </a:r>
            <a:endParaRPr lang="ko-KR" altLang="en-US" dirty="0"/>
          </a:p>
        </p:txBody>
      </p:sp>
      <p:sp>
        <p:nvSpPr>
          <p:cNvPr id="28" name="텍스트 개체 틀 1">
            <a:extLst>
              <a:ext uri="{FF2B5EF4-FFF2-40B4-BE49-F238E27FC236}">
                <a16:creationId xmlns:a16="http://schemas.microsoft.com/office/drawing/2014/main" id="{246BFF6D-F988-4833-B13C-6936AE1019FA}"/>
              </a:ext>
            </a:extLst>
          </p:cNvPr>
          <p:cNvSpPr txBox="1">
            <a:spLocks/>
          </p:cNvSpPr>
          <p:nvPr/>
        </p:nvSpPr>
        <p:spPr>
          <a:xfrm>
            <a:off x="7330441" y="2370774"/>
            <a:ext cx="2122533" cy="395641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가열로 </a:t>
            </a:r>
            <a:r>
              <a:rPr lang="ko-KR" altLang="en-US" dirty="0" err="1"/>
              <a:t>호기별</a:t>
            </a:r>
            <a:r>
              <a:rPr lang="ko-KR" altLang="en-US" dirty="0"/>
              <a:t> 데이터</a:t>
            </a:r>
          </a:p>
        </p:txBody>
      </p:sp>
      <p:sp>
        <p:nvSpPr>
          <p:cNvPr id="29" name="텍스트 개체 틀 1">
            <a:extLst>
              <a:ext uri="{FF2B5EF4-FFF2-40B4-BE49-F238E27FC236}">
                <a16:creationId xmlns:a16="http://schemas.microsoft.com/office/drawing/2014/main" id="{34365B09-AD45-40E5-B841-A1BBC46DBE4B}"/>
              </a:ext>
            </a:extLst>
          </p:cNvPr>
          <p:cNvSpPr txBox="1">
            <a:spLocks/>
          </p:cNvSpPr>
          <p:nvPr/>
        </p:nvSpPr>
        <p:spPr>
          <a:xfrm>
            <a:off x="3275284" y="2446750"/>
            <a:ext cx="2122533" cy="395641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err="1"/>
              <a:t>강종별</a:t>
            </a:r>
            <a:r>
              <a:rPr lang="ko-KR" altLang="en-US" dirty="0"/>
              <a:t> 데이터</a:t>
            </a:r>
          </a:p>
        </p:txBody>
      </p:sp>
      <p:sp>
        <p:nvSpPr>
          <p:cNvPr id="30" name="텍스트 개체 틀 1">
            <a:extLst>
              <a:ext uri="{FF2B5EF4-FFF2-40B4-BE49-F238E27FC236}">
                <a16:creationId xmlns:a16="http://schemas.microsoft.com/office/drawing/2014/main" id="{C3F173DC-56DC-4A5B-8704-CB4896171964}"/>
              </a:ext>
            </a:extLst>
          </p:cNvPr>
          <p:cNvSpPr txBox="1">
            <a:spLocks/>
          </p:cNvSpPr>
          <p:nvPr/>
        </p:nvSpPr>
        <p:spPr>
          <a:xfrm>
            <a:off x="3305430" y="5319107"/>
            <a:ext cx="2122533" cy="395641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HSB</a:t>
            </a:r>
            <a:r>
              <a:rPr lang="ko-KR" altLang="en-US" dirty="0"/>
              <a:t>별 데이터</a:t>
            </a:r>
          </a:p>
        </p:txBody>
      </p:sp>
      <p:sp>
        <p:nvSpPr>
          <p:cNvPr id="31" name="텍스트 개체 틀 1">
            <a:extLst>
              <a:ext uri="{FF2B5EF4-FFF2-40B4-BE49-F238E27FC236}">
                <a16:creationId xmlns:a16="http://schemas.microsoft.com/office/drawing/2014/main" id="{B480B187-0AFA-4C7A-821F-1CCA885D5F96}"/>
              </a:ext>
            </a:extLst>
          </p:cNvPr>
          <p:cNvSpPr txBox="1">
            <a:spLocks/>
          </p:cNvSpPr>
          <p:nvPr/>
        </p:nvSpPr>
        <p:spPr>
          <a:xfrm>
            <a:off x="4737644" y="2977130"/>
            <a:ext cx="4949802" cy="3704198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양품데이터셋과 불량데이터셋은 </a:t>
            </a:r>
            <a:r>
              <a:rPr lang="en-US" altLang="ko-KR" dirty="0"/>
              <a:t>0.6:0.3</a:t>
            </a:r>
            <a:r>
              <a:rPr lang="ko-KR" altLang="en-US" dirty="0"/>
              <a:t>정도 비율을 갖고있다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 err="1"/>
              <a:t>강종별</a:t>
            </a:r>
            <a:r>
              <a:rPr lang="ko-KR" altLang="en-US" dirty="0"/>
              <a:t> 스케일 데이터를 확인해본 결과 </a:t>
            </a:r>
            <a:r>
              <a:rPr lang="en-US" altLang="ko-KR" dirty="0"/>
              <a:t>C0 </a:t>
            </a:r>
            <a:r>
              <a:rPr lang="ko-KR" altLang="en-US" dirty="0"/>
              <a:t>강종이 </a:t>
            </a:r>
            <a:r>
              <a:rPr lang="en-US" altLang="ko-KR" dirty="0"/>
              <a:t>1:1</a:t>
            </a:r>
            <a:r>
              <a:rPr lang="ko-KR" altLang="en-US" dirty="0"/>
              <a:t>비율정도로 스케일이 많았다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/>
              <a:t>가열호기에따른</a:t>
            </a:r>
            <a:r>
              <a:rPr lang="ko-KR" altLang="en-US" dirty="0"/>
              <a:t> 스케일여부에는 크게 </a:t>
            </a:r>
            <a:r>
              <a:rPr lang="ko-KR" altLang="en-US" dirty="0" err="1"/>
              <a:t>차이나지</a:t>
            </a:r>
            <a:r>
              <a:rPr lang="ko-KR" altLang="en-US" dirty="0"/>
              <a:t> 않았다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작업조별 간에 특이사항 존재하지 않는다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HSB</a:t>
            </a:r>
            <a:r>
              <a:rPr lang="ko-KR" altLang="en-US" dirty="0"/>
              <a:t>를 </a:t>
            </a:r>
            <a:r>
              <a:rPr lang="ko-KR" altLang="en-US" dirty="0" err="1"/>
              <a:t>사용하였을때</a:t>
            </a:r>
            <a:r>
              <a:rPr lang="ko-KR" altLang="en-US" dirty="0"/>
              <a:t> 스케일의 연관성이 높은 것을 확인하였다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06434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97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데이터</a:t>
            </a:r>
            <a:r>
              <a:rPr 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 </a:t>
            </a:r>
            <a:r>
              <a:rPr lang="ko-KR" alt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분석</a:t>
            </a:r>
            <a:r>
              <a:rPr lang="en-US" altLang="ko-KR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_4_</a:t>
            </a:r>
            <a:r>
              <a:rPr lang="ko-KR" alt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범주형 변수 유의성분석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1EB0AB1-BAE3-466B-8CFE-258EA73B60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0849" y="763526"/>
            <a:ext cx="3774921" cy="395640"/>
          </a:xfrm>
        </p:spPr>
        <p:txBody>
          <a:bodyPr/>
          <a:lstStyle/>
          <a:p>
            <a:pPr>
              <a:buFontTx/>
              <a:buChar char="-"/>
            </a:pPr>
            <a:r>
              <a:rPr lang="ko-KR" altLang="en-US" b="1" dirty="0"/>
              <a:t>바이올린 플롯</a:t>
            </a:r>
            <a:endParaRPr lang="en-US" altLang="ko-KR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DF222D1-DE90-4C97-959C-EC5A4C07B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14" y="1325714"/>
            <a:ext cx="1557305" cy="106913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295D63C-A1B6-4BD6-8428-AE5F51207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81" y="1342714"/>
            <a:ext cx="1557305" cy="103952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38FF371-9F28-42D2-8A65-B1492526F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5048" y="1344995"/>
            <a:ext cx="1557305" cy="107528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DEC8781-0025-4ADB-9B04-3B402CDA1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39" y="2496937"/>
            <a:ext cx="1495169" cy="95452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3B84816-1437-44AE-A938-A41EF3AF8D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8633" y="2489762"/>
            <a:ext cx="1481400" cy="93923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235F7C1-F49F-48AA-A16B-3EEF5201A9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5048" y="2489762"/>
            <a:ext cx="1596598" cy="108601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8E4D7F7-C2E0-4AA4-8CED-80EBCFD790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2446" y="2402644"/>
            <a:ext cx="1598944" cy="105914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92676CC-E7AD-4B4B-A037-57CF3BB3A9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5403" y="2420277"/>
            <a:ext cx="1446560" cy="96314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578E7F8-68A5-47FC-8CD8-9A182E6A83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75403" y="1342714"/>
            <a:ext cx="1539310" cy="95452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C2C2C64-3936-4E31-9458-231CA5FBE4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67763" y="1320452"/>
            <a:ext cx="1426192" cy="963143"/>
          </a:xfrm>
          <a:prstGeom prst="rect">
            <a:avLst/>
          </a:prstGeom>
        </p:spPr>
      </p:pic>
      <p:sp>
        <p:nvSpPr>
          <p:cNvPr id="39" name="텍스트 개체 틀 1">
            <a:extLst>
              <a:ext uri="{FF2B5EF4-FFF2-40B4-BE49-F238E27FC236}">
                <a16:creationId xmlns:a16="http://schemas.microsoft.com/office/drawing/2014/main" id="{53899E46-1B17-4CF8-BA86-B3A79527024D}"/>
              </a:ext>
            </a:extLst>
          </p:cNvPr>
          <p:cNvSpPr txBox="1">
            <a:spLocks/>
          </p:cNvSpPr>
          <p:nvPr/>
        </p:nvSpPr>
        <p:spPr>
          <a:xfrm>
            <a:off x="512387" y="3645258"/>
            <a:ext cx="7426765" cy="2074131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가열로 </a:t>
            </a:r>
            <a:r>
              <a:rPr lang="ko-KR" altLang="en-US" dirty="0" err="1"/>
              <a:t>호기별</a:t>
            </a:r>
            <a:r>
              <a:rPr lang="ko-KR" altLang="en-US" dirty="0"/>
              <a:t> 차이는 없다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 err="1"/>
              <a:t>호기별</a:t>
            </a:r>
            <a:r>
              <a:rPr lang="ko-KR" altLang="en-US" dirty="0"/>
              <a:t> 가열로 탈출온도 </a:t>
            </a:r>
            <a:r>
              <a:rPr lang="en-US" altLang="ko-KR" dirty="0"/>
              <a:t>1160</a:t>
            </a:r>
            <a:r>
              <a:rPr lang="ko-KR" altLang="en-US" dirty="0"/>
              <a:t>도 정도에서 스케일이 제일 많이 발생하였다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/>
              <a:t>압연중</a:t>
            </a:r>
            <a:r>
              <a:rPr lang="ko-KR" altLang="en-US" dirty="0"/>
              <a:t> </a:t>
            </a:r>
            <a:r>
              <a:rPr lang="en-US" altLang="ko-KR" dirty="0"/>
              <a:t>Descaling </a:t>
            </a:r>
            <a:r>
              <a:rPr lang="ko-KR" altLang="en-US" dirty="0"/>
              <a:t>과정 </a:t>
            </a:r>
            <a:r>
              <a:rPr lang="en-US" altLang="ko-KR" dirty="0"/>
              <a:t>8</a:t>
            </a:r>
            <a:r>
              <a:rPr lang="ko-KR" altLang="en-US" dirty="0"/>
              <a:t>번하였을 때 불량률이 제일 높았다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압연온도 </a:t>
            </a:r>
            <a:r>
              <a:rPr lang="en-US" altLang="ko-KR" dirty="0"/>
              <a:t>1000</a:t>
            </a:r>
            <a:r>
              <a:rPr lang="ko-KR" altLang="en-US" dirty="0"/>
              <a:t>도에서 가장 불량률이 높았다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 err="1"/>
              <a:t>가열로가열대</a:t>
            </a:r>
            <a:r>
              <a:rPr lang="ko-KR" altLang="en-US" dirty="0"/>
              <a:t> 온도 </a:t>
            </a:r>
            <a:r>
              <a:rPr lang="en-US" altLang="ko-KR" dirty="0"/>
              <a:t>1160~1180</a:t>
            </a:r>
            <a:r>
              <a:rPr lang="ko-KR" altLang="en-US" dirty="0"/>
              <a:t>도에서 가장 불량률이 높았다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가열로 </a:t>
            </a:r>
            <a:r>
              <a:rPr lang="ko-KR" altLang="en-US" dirty="0" err="1"/>
              <a:t>가열대</a:t>
            </a:r>
            <a:r>
              <a:rPr lang="ko-KR" altLang="en-US" dirty="0"/>
              <a:t> 시간 </a:t>
            </a:r>
            <a:r>
              <a:rPr lang="en-US" altLang="ko-KR" dirty="0"/>
              <a:t>50~100</a:t>
            </a:r>
            <a:r>
              <a:rPr lang="ko-KR" altLang="en-US" dirty="0"/>
              <a:t>에서 가장 불량률이 높았다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작업조와 가열호기마다 차이가 나타나지 않는다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5416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ko-KR" alt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가설검증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7E0AB7-DD1A-4753-B9D4-30888B3FE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20" y="1011446"/>
            <a:ext cx="3536595" cy="1751074"/>
          </a:xfrm>
          <a:prstGeom prst="rect">
            <a:avLst/>
          </a:prstGeom>
        </p:spPr>
      </p:pic>
      <p:sp>
        <p:nvSpPr>
          <p:cNvPr id="15" name="텍스트 개체 틀 1">
            <a:extLst>
              <a:ext uri="{FF2B5EF4-FFF2-40B4-BE49-F238E27FC236}">
                <a16:creationId xmlns:a16="http://schemas.microsoft.com/office/drawing/2014/main" id="{37AB914C-FF59-42FB-84A3-D944A7526A06}"/>
              </a:ext>
            </a:extLst>
          </p:cNvPr>
          <p:cNvSpPr txBox="1">
            <a:spLocks/>
          </p:cNvSpPr>
          <p:nvPr/>
        </p:nvSpPr>
        <p:spPr>
          <a:xfrm>
            <a:off x="669403" y="2849845"/>
            <a:ext cx="7599386" cy="395641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err="1"/>
              <a:t>가열호기별</a:t>
            </a:r>
            <a:r>
              <a:rPr lang="ko-KR" altLang="en-US" dirty="0"/>
              <a:t> 양품</a:t>
            </a:r>
            <a:r>
              <a:rPr lang="en-US" altLang="ko-KR" dirty="0"/>
              <a:t>,</a:t>
            </a:r>
            <a:r>
              <a:rPr lang="ko-KR" altLang="en-US" dirty="0"/>
              <a:t>불량 비율은 거의 동일한 수준이다</a:t>
            </a:r>
            <a:r>
              <a:rPr lang="en-US" altLang="ko-KR" dirty="0"/>
              <a:t>. P&gt;0.05</a:t>
            </a:r>
            <a:r>
              <a:rPr lang="ko-KR" altLang="en-US" dirty="0"/>
              <a:t>로 유의변수 아님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633C8E0-6910-490F-A6BA-07B47B90C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076" y="975657"/>
            <a:ext cx="1190625" cy="10953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044155B-2F27-40D4-900C-A2BFAC209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953" y="975657"/>
            <a:ext cx="2152650" cy="10382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19EC9BB-09DE-4133-BC19-4AF763457B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451" y="3232151"/>
            <a:ext cx="3704349" cy="174607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3EBC9FA-9BD3-4978-98CF-FCC1FA7D54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400" y="3175130"/>
            <a:ext cx="1039524" cy="174607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717052A-D38F-4923-8D5E-71E8F60CED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9640" y="3245486"/>
            <a:ext cx="2209800" cy="1638300"/>
          </a:xfrm>
          <a:prstGeom prst="rect">
            <a:avLst/>
          </a:prstGeom>
        </p:spPr>
      </p:pic>
      <p:sp>
        <p:nvSpPr>
          <p:cNvPr id="26" name="텍스트 개체 틀 1">
            <a:extLst>
              <a:ext uri="{FF2B5EF4-FFF2-40B4-BE49-F238E27FC236}">
                <a16:creationId xmlns:a16="http://schemas.microsoft.com/office/drawing/2014/main" id="{A1295790-3DCC-4E9C-A1C5-8BD858CAB1B3}"/>
              </a:ext>
            </a:extLst>
          </p:cNvPr>
          <p:cNvSpPr txBox="1">
            <a:spLocks/>
          </p:cNvSpPr>
          <p:nvPr/>
        </p:nvSpPr>
        <p:spPr>
          <a:xfrm>
            <a:off x="669403" y="5303512"/>
            <a:ext cx="7599386" cy="395641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err="1"/>
              <a:t>강종별</a:t>
            </a:r>
            <a:r>
              <a:rPr lang="ko-KR" altLang="en-US" dirty="0"/>
              <a:t> 양품</a:t>
            </a:r>
            <a:r>
              <a:rPr lang="en-US" altLang="ko-KR" dirty="0"/>
              <a:t>,</a:t>
            </a:r>
            <a:r>
              <a:rPr lang="ko-KR" altLang="en-US" dirty="0"/>
              <a:t>불량 </a:t>
            </a:r>
            <a:r>
              <a:rPr lang="ko-KR" altLang="en-US" dirty="0" err="1"/>
              <a:t>카이제곱</a:t>
            </a:r>
            <a:r>
              <a:rPr lang="ko-KR" altLang="en-US" dirty="0"/>
              <a:t> 검정결과 </a:t>
            </a:r>
            <a:r>
              <a:rPr lang="en-US" altLang="ko-KR" dirty="0"/>
              <a:t>p&lt;0.05</a:t>
            </a:r>
            <a:r>
              <a:rPr lang="ko-KR" altLang="en-US" dirty="0"/>
              <a:t>로 유의변수임</a:t>
            </a:r>
          </a:p>
        </p:txBody>
      </p:sp>
    </p:spTree>
    <p:extLst>
      <p:ext uri="{BB962C8B-B14F-4D97-AF65-F5344CB8AC3E}">
        <p14:creationId xmlns:p14="http://schemas.microsoft.com/office/powerpoint/2010/main" val="34262482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13167</TotalTime>
  <Words>1819</Words>
  <Application>Microsoft Office PowerPoint</Application>
  <PresentationFormat>A4 용지(210x297mm)</PresentationFormat>
  <Paragraphs>182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42" baseType="lpstr">
      <vt:lpstr>Arial Unicode MS</vt:lpstr>
      <vt:lpstr>Helvetica Neue</vt:lpstr>
      <vt:lpstr>HY견고딕</vt:lpstr>
      <vt:lpstr>inherit</vt:lpstr>
      <vt:lpstr>Yu Gothic Medium</vt:lpstr>
      <vt:lpstr>나눔고딕</vt:lpstr>
      <vt:lpstr>맑은 고딕</vt:lpstr>
      <vt:lpstr>Arial</vt:lpstr>
      <vt:lpstr>Symbol</vt:lpstr>
      <vt:lpstr>Times New Roman</vt:lpstr>
      <vt:lpstr>Wingdings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성윤 김</dc:creator>
  <dc:description/>
  <cp:lastModifiedBy>노선호</cp:lastModifiedBy>
  <cp:revision>926</cp:revision>
  <dcterms:created xsi:type="dcterms:W3CDTF">2018-11-28T05:51:33Z</dcterms:created>
  <dcterms:modified xsi:type="dcterms:W3CDTF">2020-11-24T21:19:53Z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A4 용지(210x297mm)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